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" y="15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F6E9-566B-4EEC-9D1E-08E660EDC08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C501-9744-4C00-A0FE-665A0C85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GLM detection threshold varies by region and by time-of-day, it would be helpful to have this information when interpreting GLM data in operational settings.</a:t>
            </a:r>
          </a:p>
          <a:p>
            <a:endParaRPr lang="en-US" dirty="0"/>
          </a:p>
          <a:p>
            <a:r>
              <a:rPr lang="en-US" dirty="0"/>
              <a:t>It is possible to compute the detection threshold for each GLM pixel in real-time with 2–5-minute temporal resolution by accumulating statistics from the event energy values reported in the operational L2 dataset. The left panel shows such a calculation for 2-minute intervals over a 6-hour period that includes full daylight, total darkness, as well as the transition period. The median threshold in the region (green line) starts out at about 7 </a:t>
            </a:r>
            <a:r>
              <a:rPr lang="en-US" dirty="0" err="1"/>
              <a:t>fJ</a:t>
            </a:r>
            <a:r>
              <a:rPr lang="en-US" dirty="0"/>
              <a:t> in full daylight and ends-up at about 3 </a:t>
            </a:r>
            <a:r>
              <a:rPr lang="en-US" dirty="0" err="1"/>
              <a:t>fJ</a:t>
            </a:r>
            <a:r>
              <a:rPr lang="en-US" dirty="0"/>
              <a:t> in full darkness after 03 UTC.</a:t>
            </a:r>
          </a:p>
          <a:p>
            <a:endParaRPr lang="en-US" dirty="0"/>
          </a:p>
          <a:p>
            <a:r>
              <a:rPr lang="en-US" dirty="0"/>
              <a:t>GLM flash DE relative to the local Lightning Mapping Array (thick black line) is quite low during daylight hours in this example, but it exceeded 50% after the median threshold reduced to about 3 </a:t>
            </a:r>
            <a:r>
              <a:rPr lang="en-US" dirty="0" err="1"/>
              <a:t>fJ</a:t>
            </a:r>
            <a:r>
              <a:rPr lang="en-US" dirty="0"/>
              <a:t> and the percentage of small flashes reduced to about 20%. The animation on the right panel shows the per-pixel threshold, color-codes between 1 and 7 </a:t>
            </a:r>
            <a:r>
              <a:rPr lang="en-US" dirty="0" err="1"/>
              <a:t>fJ</a:t>
            </a:r>
            <a:r>
              <a:rPr lang="en-US" dirty="0"/>
              <a:t>, in 2-minute periods. The final image in the panel shows the minimum threshold for each pixel for the duration of the storm. </a:t>
            </a:r>
          </a:p>
          <a:p>
            <a:endParaRPr lang="en-US" dirty="0"/>
          </a:p>
          <a:p>
            <a:r>
              <a:rPr lang="en-US" dirty="0"/>
              <a:t>It should be clear that real-time tracking of GLM threshold is both practical and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810F1-BFE6-4B34-820E-3097113907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1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9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17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83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6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0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6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0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B9AE-14B8-40EF-8C47-1A0DE5D2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5791200" cy="609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Colorado storm day: May 20, 2020</a:t>
            </a:r>
          </a:p>
        </p:txBody>
      </p:sp>
      <p:pic>
        <p:nvPicPr>
          <p:cNvPr id="6" name="20200520-21_g16PixThreshold">
            <a:hlinkClick r:id="" action="ppaction://media"/>
            <a:extLst>
              <a:ext uri="{FF2B5EF4-FFF2-40B4-BE49-F238E27FC236}">
                <a16:creationId xmlns:a16="http://schemas.microsoft.com/office/drawing/2014/main" id="{72B7D40E-DAC7-4D37-A286-7514ACAD1C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838200"/>
            <a:ext cx="4727410" cy="3549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9DD2A-8B60-46D7-9A84-DE0BC93FC8A4}"/>
              </a:ext>
            </a:extLst>
          </p:cNvPr>
          <p:cNvSpPr txBox="1"/>
          <p:nvPr/>
        </p:nvSpPr>
        <p:spPr>
          <a:xfrm>
            <a:off x="7240505" y="4249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Threshold Animation (2-min frame rate)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B5189-CD6E-43FB-B805-C83844D1266A}"/>
              </a:ext>
            </a:extLst>
          </p:cNvPr>
          <p:cNvSpPr txBox="1"/>
          <p:nvPr/>
        </p:nvSpPr>
        <p:spPr>
          <a:xfrm>
            <a:off x="7162800" y="4459069"/>
            <a:ext cx="484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Note: final image is the per-pixel minimum over whole case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F25797-D4D7-4E93-9DB5-A7B84833F225}"/>
              </a:ext>
            </a:extLst>
          </p:cNvPr>
          <p:cNvSpPr txBox="1">
            <a:spLocks/>
          </p:cNvSpPr>
          <p:nvPr/>
        </p:nvSpPr>
        <p:spPr>
          <a:xfrm>
            <a:off x="304800" y="51054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Threshold varies by region, and locally by a factor-of-two  -- so we can benefit from  </a:t>
            </a:r>
            <a:r>
              <a:rPr kumimoji="0" lang="en-US" sz="3600" b="0" i="0" u="sng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Dynamic Tracking of pixel threshold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68B5F-C816-4BB6-BA7A-F1BB2A819443}"/>
              </a:ext>
            </a:extLst>
          </p:cNvPr>
          <p:cNvSpPr txBox="1"/>
          <p:nvPr/>
        </p:nvSpPr>
        <p:spPr>
          <a:xfrm>
            <a:off x="1295400" y="26632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GLM Threshold  within the region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701F59-F06D-4FF7-9690-3E4ABB731CB4}"/>
              </a:ext>
            </a:extLst>
          </p:cNvPr>
          <p:cNvCxnSpPr/>
          <p:nvPr/>
        </p:nvCxnSpPr>
        <p:spPr>
          <a:xfrm flipV="1">
            <a:off x="2362200" y="1828800"/>
            <a:ext cx="152400" cy="68580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15701F-88D7-4BEE-B1F7-17DC68F6FE8E}"/>
              </a:ext>
            </a:extLst>
          </p:cNvPr>
          <p:cNvSpPr txBox="1"/>
          <p:nvPr/>
        </p:nvSpPr>
        <p:spPr>
          <a:xfrm>
            <a:off x="3352800" y="1109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GLM 2-minute event count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11F605-0AAE-4FB5-8CE6-9B043FA556D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267200" y="1633210"/>
            <a:ext cx="533400" cy="34799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AA32CE-CB80-40C8-A086-5EBABD0A1396}"/>
              </a:ext>
            </a:extLst>
          </p:cNvPr>
          <p:cNvCxnSpPr/>
          <p:nvPr/>
        </p:nvCxnSpPr>
        <p:spPr>
          <a:xfrm flipH="1">
            <a:off x="2088811" y="2008804"/>
            <a:ext cx="112920" cy="223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06D292-6AFC-4EFB-A1B0-8682DE3C8E70}"/>
              </a:ext>
            </a:extLst>
          </p:cNvPr>
          <p:cNvCxnSpPr>
            <a:cxnSpLocks/>
          </p:cNvCxnSpPr>
          <p:nvPr/>
        </p:nvCxnSpPr>
        <p:spPr>
          <a:xfrm>
            <a:off x="4604661" y="2180756"/>
            <a:ext cx="232664" cy="121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997C4F-6425-4F97-8EB6-1D0739BDB469}"/>
              </a:ext>
            </a:extLst>
          </p:cNvPr>
          <p:cNvGrpSpPr/>
          <p:nvPr/>
        </p:nvGrpSpPr>
        <p:grpSpPr>
          <a:xfrm>
            <a:off x="228600" y="866120"/>
            <a:ext cx="6781800" cy="3059729"/>
            <a:chOff x="65148" y="819900"/>
            <a:chExt cx="6781800" cy="305972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19FBA7C-AB7F-427E-8A05-2349DFF9D9FA}"/>
                </a:ext>
              </a:extLst>
            </p:cNvPr>
            <p:cNvGrpSpPr/>
            <p:nvPr/>
          </p:nvGrpSpPr>
          <p:grpSpPr>
            <a:xfrm>
              <a:off x="65148" y="819900"/>
              <a:ext cx="6781800" cy="3059729"/>
              <a:chOff x="65148" y="819900"/>
              <a:chExt cx="6781800" cy="3059729"/>
            </a:xfrm>
          </p:grpSpPr>
          <p:pic>
            <p:nvPicPr>
              <p:cNvPr id="18" name="Picture 17" descr="Chart, histogram&#10;&#10;Description automatically generated">
                <a:extLst>
                  <a:ext uri="{FF2B5EF4-FFF2-40B4-BE49-F238E27FC236}">
                    <a16:creationId xmlns:a16="http://schemas.microsoft.com/office/drawing/2014/main" id="{85A0DEF7-1CDF-423F-BCD2-8B810D7D3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47" r="1914" b="6068"/>
              <a:stretch/>
            </p:blipFill>
            <p:spPr>
              <a:xfrm>
                <a:off x="65148" y="819900"/>
                <a:ext cx="6781800" cy="305972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2C3FF1-0C29-477F-9803-E31503C79C9A}"/>
                  </a:ext>
                </a:extLst>
              </p:cNvPr>
              <p:cNvSpPr txBox="1"/>
              <p:nvPr/>
            </p:nvSpPr>
            <p:spPr>
              <a:xfrm>
                <a:off x="4777139" y="1281245"/>
                <a:ext cx="1315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Full-region GLM flash DE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21F04E-277E-43E2-A75C-6880D9FA97AE}"/>
                  </a:ext>
                </a:extLst>
              </p:cNvPr>
              <p:cNvSpPr txBox="1"/>
              <p:nvPr/>
            </p:nvSpPr>
            <p:spPr>
              <a:xfrm>
                <a:off x="4053528" y="2717284"/>
                <a:ext cx="14910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% flash area &lt; 10 km</a:t>
                </a:r>
                <a:r>
                  <a:rPr kumimoji="0" lang="en-US" sz="9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AFF467F-BA00-4DB0-BB91-14D8ECBCBD4A}"/>
                  </a:ext>
                </a:extLst>
              </p:cNvPr>
              <p:cNvCxnSpPr/>
              <p:nvPr/>
            </p:nvCxnSpPr>
            <p:spPr>
              <a:xfrm flipH="1">
                <a:off x="2178873" y="1313806"/>
                <a:ext cx="155901" cy="307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3E3CBCE-BA83-4AB2-BCF1-3FBA7D1AE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2336" y="1550828"/>
                <a:ext cx="321223" cy="1668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FA41478-B325-408E-8770-DBCD12F014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7554" y="2462116"/>
                <a:ext cx="158998" cy="3330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A258CD-90FA-482D-B7AA-725E8634256C}"/>
                </a:ext>
              </a:extLst>
            </p:cNvPr>
            <p:cNvSpPr txBox="1"/>
            <p:nvPr/>
          </p:nvSpPr>
          <p:spPr>
            <a:xfrm>
              <a:off x="1723362" y="1134446"/>
              <a:ext cx="27724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Region Median Threshold (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fJ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) Multiplied by 10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40D0A5-6FD3-4166-8A60-1D7B11C50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2743" y="2514600"/>
              <a:ext cx="164861" cy="20597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6FD2CF-B3ED-4973-85F8-F00FEA07A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136" y="1318285"/>
              <a:ext cx="183328" cy="2592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9A8C0D3-ECEE-4794-8787-C2B2BFA0D6AB}"/>
                </a:ext>
              </a:extLst>
            </p:cNvPr>
            <p:cNvCxnSpPr>
              <a:cxnSpLocks/>
            </p:cNvCxnSpPr>
            <p:nvPr/>
          </p:nvCxnSpPr>
          <p:spPr>
            <a:xfrm>
              <a:off x="5591846" y="1518342"/>
              <a:ext cx="392765" cy="14966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5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17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Slice</vt:lpstr>
      <vt:lpstr>Colorado storm day: May 20,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storm day: May 20, 2020</dc:title>
  <dc:creator>Cummins, Kenneth L - (kcummins)</dc:creator>
  <cp:lastModifiedBy>Cummins, Kenneth L - (kcummins)</cp:lastModifiedBy>
  <cp:revision>1</cp:revision>
  <dcterms:created xsi:type="dcterms:W3CDTF">2021-09-22T17:14:41Z</dcterms:created>
  <dcterms:modified xsi:type="dcterms:W3CDTF">2021-09-22T17:15:25Z</dcterms:modified>
</cp:coreProperties>
</file>