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58" r:id="rId6"/>
    <p:sldId id="261" r:id="rId7"/>
    <p:sldId id="268" r:id="rId8"/>
    <p:sldId id="264" r:id="rId9"/>
    <p:sldId id="265" r:id="rId10"/>
    <p:sldId id="266" r:id="rId11"/>
    <p:sldId id="267" r:id="rId1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3496-09B0-42AD-8FBB-D656BA70E77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6C46-88EA-44F1-AC5D-32F2F44F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1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3496-09B0-42AD-8FBB-D656BA70E77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6C46-88EA-44F1-AC5D-32F2F44F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3496-09B0-42AD-8FBB-D656BA70E77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6C46-88EA-44F1-AC5D-32F2F44F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6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3496-09B0-42AD-8FBB-D656BA70E77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6C46-88EA-44F1-AC5D-32F2F44F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1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3496-09B0-42AD-8FBB-D656BA70E77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6C46-88EA-44F1-AC5D-32F2F44F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3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3496-09B0-42AD-8FBB-D656BA70E77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6C46-88EA-44F1-AC5D-32F2F44F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8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3496-09B0-42AD-8FBB-D656BA70E77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6C46-88EA-44F1-AC5D-32F2F44F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3496-09B0-42AD-8FBB-D656BA70E77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6C46-88EA-44F1-AC5D-32F2F44F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8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3496-09B0-42AD-8FBB-D656BA70E77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6C46-88EA-44F1-AC5D-32F2F44F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2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3496-09B0-42AD-8FBB-D656BA70E77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6C46-88EA-44F1-AC5D-32F2F44F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6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3496-09B0-42AD-8FBB-D656BA70E77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6C46-88EA-44F1-AC5D-32F2F44F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6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D3496-09B0-42AD-8FBB-D656BA70E77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06C46-88EA-44F1-AC5D-32F2F44F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0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Some discussion about lightning climatology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Robert Holzworth and Michael McCarthy</a:t>
            </a:r>
          </a:p>
          <a:p>
            <a:r>
              <a:rPr lang="en-US" dirty="0" smtClean="0"/>
              <a:t>University of Washington</a:t>
            </a:r>
          </a:p>
          <a:p>
            <a:endParaRPr lang="en-US" dirty="0"/>
          </a:p>
          <a:p>
            <a:r>
              <a:rPr lang="en-US" dirty="0" smtClean="0"/>
              <a:t>For NOAA GLM meeting, Huntsville Sept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2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6" y="125467"/>
            <a:ext cx="10899884" cy="56679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7821" y="5959366"/>
            <a:ext cx="804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Prime region for GLM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28345" y="3689131"/>
            <a:ext cx="1986455" cy="227023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62552" y="5793407"/>
            <a:ext cx="7189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distribution of </a:t>
            </a:r>
            <a:r>
              <a:rPr lang="en-US" dirty="0" err="1" smtClean="0"/>
              <a:t>superbolts</a:t>
            </a:r>
            <a:r>
              <a:rPr lang="en-US" dirty="0" smtClean="0"/>
              <a:t>, Holzworth et al, 2019  https://doi.org/10.1029/2019JD030975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8634" y="677917"/>
            <a:ext cx="10941269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Conclusions:</a:t>
            </a:r>
          </a:p>
          <a:p>
            <a:endParaRPr lang="en-US" dirty="0"/>
          </a:p>
          <a:p>
            <a:r>
              <a:rPr lang="en-US" sz="2800" b="1" dirty="0" smtClean="0"/>
              <a:t>Lightning </a:t>
            </a:r>
            <a:r>
              <a:rPr lang="en-US" sz="2800" b="1" dirty="0" err="1" smtClean="0"/>
              <a:t>Climatologies</a:t>
            </a:r>
            <a:r>
              <a:rPr lang="en-US" sz="2800" b="1" dirty="0" smtClean="0"/>
              <a:t> are ‘easy’ to generate for WWLLN, or space based sensors (ISS/LIS or GLM), BUT understanding the causes for global variations leads to new science</a:t>
            </a:r>
          </a:p>
          <a:p>
            <a:endParaRPr lang="en-US" sz="2800" b="1" dirty="0"/>
          </a:p>
          <a:p>
            <a:r>
              <a:rPr lang="en-US" sz="2800" b="1" dirty="0" smtClean="0"/>
              <a:t>1. GLM studies can help explain the lightning climatological peak of </a:t>
            </a:r>
            <a:r>
              <a:rPr lang="en-US" sz="2800" b="1" dirty="0" err="1" smtClean="0"/>
              <a:t>superbolts</a:t>
            </a:r>
            <a:r>
              <a:rPr lang="en-US" sz="2800" b="1" dirty="0" smtClean="0"/>
              <a:t> over the Andes, along the magnetic equator, high and low latitudes (near N and S 45 degrees)</a:t>
            </a:r>
          </a:p>
          <a:p>
            <a:r>
              <a:rPr lang="en-US" sz="2800" b="1" dirty="0" smtClean="0"/>
              <a:t>2. Add to our understanding of increasing strokes at high latitudes</a:t>
            </a:r>
          </a:p>
          <a:p>
            <a:r>
              <a:rPr lang="en-US" sz="2800" b="1" dirty="0" smtClean="0"/>
              <a:t>And </a:t>
            </a:r>
          </a:p>
          <a:p>
            <a:r>
              <a:rPr lang="en-US" sz="2800" b="1" dirty="0" smtClean="0"/>
              <a:t>3. Help dig into influence of aerosols on lightning and thunderstorms.</a:t>
            </a:r>
          </a:p>
          <a:p>
            <a:endParaRPr lang="en-US" sz="2800" b="1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55" y="327900"/>
            <a:ext cx="10938642" cy="6199024"/>
          </a:xfrm>
        </p:spPr>
        <p:txBody>
          <a:bodyPr/>
          <a:lstStyle/>
          <a:p>
            <a:r>
              <a:rPr lang="en-US" dirty="0" smtClean="0"/>
              <a:t>GLM </a:t>
            </a:r>
            <a:r>
              <a:rPr lang="en-US" dirty="0" smtClean="0"/>
              <a:t>‘groups’ </a:t>
            </a:r>
            <a:r>
              <a:rPr lang="en-US" dirty="0" smtClean="0"/>
              <a:t>most closely associated with RF strokes</a:t>
            </a:r>
          </a:p>
          <a:p>
            <a:pPr lvl="1"/>
            <a:r>
              <a:rPr lang="en-US" dirty="0" smtClean="0"/>
              <a:t>GLM flashes can also work for climatology studies</a:t>
            </a:r>
          </a:p>
          <a:p>
            <a:pPr lvl="1"/>
            <a:r>
              <a:rPr lang="en-US" dirty="0" smtClean="0"/>
              <a:t>Energy comparison still all over the map</a:t>
            </a:r>
          </a:p>
          <a:p>
            <a:pPr lvl="2"/>
            <a:r>
              <a:rPr lang="en-US" dirty="0" smtClean="0"/>
              <a:t>Show a plot of group energy vs WWLLN energy (almost no relationship between GLM energy and RF energy)</a:t>
            </a:r>
          </a:p>
          <a:p>
            <a:r>
              <a:rPr lang="en-US" dirty="0" smtClean="0"/>
              <a:t>New science directions</a:t>
            </a:r>
          </a:p>
          <a:p>
            <a:pPr lvl="1"/>
            <a:r>
              <a:rPr lang="en-US" dirty="0" smtClean="0"/>
              <a:t>Aerosol influence on thunderstorms and lightning</a:t>
            </a:r>
          </a:p>
          <a:p>
            <a:pPr lvl="2"/>
            <a:r>
              <a:rPr lang="en-US" dirty="0" smtClean="0"/>
              <a:t>Shipping lanes and sea spray</a:t>
            </a:r>
          </a:p>
          <a:p>
            <a:pPr lvl="1"/>
            <a:r>
              <a:rPr lang="en-US" dirty="0" smtClean="0"/>
              <a:t>Increase in lightning at high latitude</a:t>
            </a:r>
          </a:p>
          <a:p>
            <a:pPr lvl="2"/>
            <a:r>
              <a:rPr lang="en-US" dirty="0" smtClean="0"/>
              <a:t>Show polar plot, and latitude plots</a:t>
            </a:r>
          </a:p>
          <a:p>
            <a:pPr lvl="1"/>
            <a:r>
              <a:rPr lang="en-US" dirty="0" smtClean="0"/>
              <a:t>High energy strokes/causes, global distribution, effect</a:t>
            </a:r>
          </a:p>
          <a:p>
            <a:pPr lvl="2"/>
            <a:r>
              <a:rPr lang="en-US" dirty="0" smtClean="0"/>
              <a:t>Show global plot, emphasize Andes and mag equator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1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952500"/>
            <a:ext cx="8905875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3297" y="6022428"/>
            <a:ext cx="657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GLM sees a nice range of Flash (and Group) energy, not unlike RF 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07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48650" y="294722"/>
            <a:ext cx="352425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BUT:</a:t>
            </a:r>
          </a:p>
          <a:p>
            <a:r>
              <a:rPr lang="en-US" sz="2800" b="1" dirty="0" smtClean="0"/>
              <a:t>Very weak relation between GLM energy and WWLLN energy</a:t>
            </a:r>
          </a:p>
          <a:p>
            <a:endParaRPr lang="en-US" sz="3200" b="1" dirty="0"/>
          </a:p>
          <a:p>
            <a:r>
              <a:rPr lang="en-US" sz="3200" b="1" dirty="0" smtClean="0"/>
              <a:t>Bright matches with WWLLN </a:t>
            </a:r>
            <a:r>
              <a:rPr lang="en-US" sz="3200" b="1" dirty="0" err="1" smtClean="0"/>
              <a:t>superbolts</a:t>
            </a:r>
            <a:r>
              <a:rPr lang="en-US" sz="3200" b="1" dirty="0" smtClean="0"/>
              <a:t>?</a:t>
            </a:r>
          </a:p>
          <a:p>
            <a:r>
              <a:rPr lang="en-US" sz="3200" b="1" dirty="0" smtClean="0"/>
              <a:t>no matches of bright groups to </a:t>
            </a:r>
            <a:r>
              <a:rPr lang="en-US" sz="2800" b="1" dirty="0" smtClean="0"/>
              <a:t>any &gt;100kJ WWLLN strokes.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61"/>
            <a:ext cx="7887879" cy="660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238" y="285421"/>
            <a:ext cx="8153400" cy="5467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0331" y="6053959"/>
            <a:ext cx="835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Daily GLM lightning </a:t>
            </a:r>
            <a:r>
              <a:rPr lang="en-US" dirty="0" err="1" smtClean="0"/>
              <a:t>climatologies</a:t>
            </a:r>
            <a:r>
              <a:rPr lang="en-US" dirty="0" smtClean="0"/>
              <a:t> can be built on summation of bright groups for a day, rather than using individual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6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25" y="176212"/>
            <a:ext cx="8140919" cy="6431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5890" y="1245476"/>
            <a:ext cx="2743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Aerosols are now known to influence lightning occurrence directly</a:t>
            </a:r>
          </a:p>
          <a:p>
            <a:endParaRPr lang="en-US" sz="3200" b="1" dirty="0" smtClean="0"/>
          </a:p>
          <a:p>
            <a:r>
              <a:rPr lang="en-US" b="1" dirty="0" smtClean="0"/>
              <a:t>Thornton et al, 2017</a:t>
            </a:r>
          </a:p>
          <a:p>
            <a:r>
              <a:rPr lang="en-US" b="1" dirty="0" smtClean="0"/>
              <a:t>https://agupubs.onlinelibrary.wiley.com/doi/full/10.1002/2017GL074982</a:t>
            </a:r>
          </a:p>
        </p:txBody>
      </p:sp>
    </p:spTree>
    <p:extLst>
      <p:ext uri="{BB962C8B-B14F-4D97-AF65-F5344CB8AC3E}">
        <p14:creationId xmlns:p14="http://schemas.microsoft.com/office/powerpoint/2010/main" val="181450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904" y="126124"/>
            <a:ext cx="1090973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Sea spray kills thunderstorms</a:t>
            </a:r>
          </a:p>
          <a:p>
            <a:r>
              <a:rPr lang="en-US" sz="2800" b="1" dirty="0"/>
              <a:t>Large contrasting effects of fine and coarse marine aerosols on lightning</a:t>
            </a:r>
          </a:p>
          <a:p>
            <a:r>
              <a:rPr lang="en-US" sz="2400" b="1" dirty="0" err="1"/>
              <a:t>Zengxin</a:t>
            </a:r>
            <a:r>
              <a:rPr lang="en-US" sz="2400" b="1" dirty="0"/>
              <a:t> </a:t>
            </a:r>
            <a:r>
              <a:rPr lang="en-US" sz="2400" b="1" dirty="0" smtClean="0"/>
              <a:t>Pan et al (Daniel Rosenberg  and Joel Thornton’s groups) </a:t>
            </a:r>
          </a:p>
          <a:p>
            <a:endParaRPr lang="en-US" sz="2400" b="1" dirty="0"/>
          </a:p>
          <a:p>
            <a:r>
              <a:rPr lang="en-US" sz="2400" b="1" dirty="0" smtClean="0"/>
              <a:t>Conclusion: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Increasing Coarse Sea Spray </a:t>
            </a:r>
            <a:r>
              <a:rPr lang="en-US" sz="3200" b="1" dirty="0">
                <a:solidFill>
                  <a:srgbClr val="FF0000"/>
                </a:solidFill>
              </a:rPr>
              <a:t>causes </a:t>
            </a:r>
            <a:r>
              <a:rPr lang="en-US" sz="3200" b="1" dirty="0" smtClean="0">
                <a:solidFill>
                  <a:srgbClr val="FF0000"/>
                </a:solidFill>
              </a:rPr>
              <a:t>Deep Convective Cloud </a:t>
            </a:r>
            <a:r>
              <a:rPr lang="en-US" sz="3200" b="1" dirty="0">
                <a:solidFill>
                  <a:srgbClr val="FF0000"/>
                </a:solidFill>
              </a:rPr>
              <a:t>weakening</a:t>
            </a:r>
            <a:r>
              <a:rPr lang="en-US" sz="3200" b="1" dirty="0"/>
              <a:t>, which is the opposite of fine aerosol </a:t>
            </a:r>
            <a:r>
              <a:rPr lang="en-US" sz="3200" b="1" dirty="0" smtClean="0"/>
              <a:t>Deep Convective Cloud invigoration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r>
              <a:rPr lang="en-US" sz="2800" b="1" dirty="0" smtClean="0"/>
              <a:t>This </a:t>
            </a:r>
            <a:r>
              <a:rPr lang="en-US" sz="2800" b="1" dirty="0"/>
              <a:t>is manifested in warming </a:t>
            </a:r>
            <a:r>
              <a:rPr lang="en-US" sz="2800" b="1" dirty="0" smtClean="0"/>
              <a:t>Cloud Top Temperatures and </a:t>
            </a:r>
            <a:r>
              <a:rPr lang="en-US" sz="2800" b="1" dirty="0"/>
              <a:t>decreasing lightning </a:t>
            </a:r>
            <a:r>
              <a:rPr lang="en-US" sz="2800" b="1" dirty="0" smtClean="0"/>
              <a:t>frequency for </a:t>
            </a:r>
            <a:r>
              <a:rPr lang="en-US" sz="2800" b="1" dirty="0"/>
              <a:t>the same fine aerosol concentrations. The decrease is strongest (×0.2) for </a:t>
            </a:r>
            <a:r>
              <a:rPr lang="en-US" sz="2800" b="1" dirty="0" smtClean="0"/>
              <a:t>the largest </a:t>
            </a:r>
            <a:r>
              <a:rPr lang="en-US" sz="2800" b="1" dirty="0"/>
              <a:t>fine aerosol concentrations, where the </a:t>
            </a:r>
            <a:r>
              <a:rPr lang="en-US" sz="2800" b="1" dirty="0" smtClean="0"/>
              <a:t>Coarse Sea Spray </a:t>
            </a:r>
            <a:r>
              <a:rPr lang="en-US" sz="2800" b="1" dirty="0"/>
              <a:t>restores most </a:t>
            </a:r>
            <a:r>
              <a:rPr lang="en-US" sz="2800" b="1" dirty="0" smtClean="0"/>
              <a:t>strongly coalescences </a:t>
            </a:r>
            <a:r>
              <a:rPr lang="en-US" sz="2800" b="1" dirty="0"/>
              <a:t>and warm rain on the background of the most suppressed coalescence</a:t>
            </a:r>
          </a:p>
          <a:p>
            <a:r>
              <a:rPr lang="en-US" sz="2800" b="1" dirty="0"/>
              <a:t>by fine aerosols</a:t>
            </a:r>
            <a:r>
              <a:rPr lang="en-US" sz="2800" b="1" dirty="0" smtClean="0"/>
              <a:t>.</a:t>
            </a:r>
          </a:p>
          <a:p>
            <a:pPr algn="ctr"/>
            <a:r>
              <a:rPr lang="en-US" sz="2400" b="1" dirty="0" smtClean="0"/>
              <a:t>Submitted to Science 2021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6699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637846"/>
            <a:ext cx="5834391" cy="5846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6731" y="1024759"/>
            <a:ext cx="46350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We are seeing a steady increase in lightning at high latitudes, including above latitudes GLM can reach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661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456" y="852926"/>
            <a:ext cx="5718544" cy="4584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43" y="1064966"/>
            <a:ext cx="6209713" cy="41605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6828" y="5612524"/>
            <a:ext cx="4256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GLM can see up to 65 degrees (lower two curves)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898524" y="4981903"/>
            <a:ext cx="299545" cy="6306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198069" y="3590693"/>
            <a:ext cx="984886" cy="20218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61696" y="184695"/>
            <a:ext cx="1023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Lightning in the Arctic, Holzworth et al, 2021 https://dx.doi.org/10.1029/2020GL091366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459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Some discussion about lightning climatology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discussion about lightning climatology</dc:title>
  <dc:creator>bobholz</dc:creator>
  <cp:lastModifiedBy>bobholz</cp:lastModifiedBy>
  <cp:revision>14</cp:revision>
  <cp:lastPrinted>2021-09-21T19:25:19Z</cp:lastPrinted>
  <dcterms:created xsi:type="dcterms:W3CDTF">2021-09-17T20:00:26Z</dcterms:created>
  <dcterms:modified xsi:type="dcterms:W3CDTF">2021-09-21T21:54:11Z</dcterms:modified>
</cp:coreProperties>
</file>