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33"/>
  </p:notesMasterIdLst>
  <p:handoutMasterIdLst>
    <p:handoutMasterId r:id="rId34"/>
  </p:handoutMasterIdLst>
  <p:sldIdLst>
    <p:sldId id="398" r:id="rId3"/>
    <p:sldId id="294" r:id="rId4"/>
    <p:sldId id="298" r:id="rId5"/>
    <p:sldId id="296" r:id="rId6"/>
    <p:sldId id="299" r:id="rId7"/>
    <p:sldId id="300" r:id="rId8"/>
    <p:sldId id="306" r:id="rId9"/>
    <p:sldId id="302" r:id="rId10"/>
    <p:sldId id="356" r:id="rId11"/>
    <p:sldId id="307" r:id="rId12"/>
    <p:sldId id="305" r:id="rId13"/>
    <p:sldId id="421" r:id="rId14"/>
    <p:sldId id="400" r:id="rId15"/>
    <p:sldId id="407" r:id="rId16"/>
    <p:sldId id="408" r:id="rId17"/>
    <p:sldId id="409" r:id="rId18"/>
    <p:sldId id="411" r:id="rId19"/>
    <p:sldId id="415" r:id="rId20"/>
    <p:sldId id="419" r:id="rId21"/>
    <p:sldId id="420" r:id="rId22"/>
    <p:sldId id="412" r:id="rId23"/>
    <p:sldId id="414" r:id="rId24"/>
    <p:sldId id="418" r:id="rId25"/>
    <p:sldId id="417" r:id="rId26"/>
    <p:sldId id="422" r:id="rId27"/>
    <p:sldId id="423" r:id="rId28"/>
    <p:sldId id="404" r:id="rId29"/>
    <p:sldId id="402" r:id="rId30"/>
    <p:sldId id="403" r:id="rId31"/>
    <p:sldId id="315" r:id="rId32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FE"/>
    <a:srgbClr val="0000CC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8"/>
    <p:restoredTop sz="92957" autoAdjust="0"/>
  </p:normalViewPr>
  <p:slideViewPr>
    <p:cSldViewPr>
      <p:cViewPr>
        <p:scale>
          <a:sx n="108" d="100"/>
          <a:sy n="108" d="100"/>
        </p:scale>
        <p:origin x="1160" y="6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D019-D763-4999-9040-057CC276414E}" type="datetimeFigureOut">
              <a:rPr lang="pt-BR" smtClean="0"/>
              <a:t>13/09/17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A0E25-473B-4CB0-AC74-142CB4F7BF3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79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A525F-8E81-4D9D-84BA-5656BC1C9735}" type="datetimeFigureOut">
              <a:rPr lang="pt-BR" smtClean="0"/>
              <a:t>13/09/17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A4F9C-CB21-47DC-988A-DB3454AC39E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00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31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43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70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A4F9C-CB21-47DC-988A-DB3454AC39E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78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2659-FD07-4C70-94E6-D6307D84527C}" type="datetime1">
              <a:rPr lang="pt-BR" smtClean="0"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7768" y="6508200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1F5B-98E4-498B-8856-9E1F850FB663}" type="datetime1">
              <a:rPr lang="pt-BR" smtClean="0"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749D-AB1C-45F3-A36A-39CEC478B832}" type="datetime1">
              <a:rPr lang="pt-BR" smtClean="0"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2659-FD07-4C70-94E6-D6307D84527C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7768" y="6508200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8712" y="3505200"/>
            <a:ext cx="8795776" cy="81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C83-7367-4A15-B9BE-621C5EEEA8CB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519336"/>
          </a:xfrm>
        </p:spPr>
        <p:txBody>
          <a:bodyPr>
            <a:noAutofit/>
          </a:bodyPr>
          <a:lstStyle>
            <a:lvl1pPr algn="r">
              <a:defRPr sz="2000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24264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C83-7367-4A15-B9BE-621C5EEEA8CB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F0E1-299A-4A24-B7E0-96B8D1A014BC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FFFFFF"/>
                </a:solidFill>
              </a:rPr>
              <a:pPr/>
              <a:t>‹#›</a:t>
            </a:fld>
            <a:endParaRPr lang="pt-BR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9D11-8FD5-473F-867D-F0200B4B7D52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127A-501B-48BB-AB26-5E814AAA926C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EA27-5DF3-4EB9-B40A-1B326C313FB0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5933-1071-42CE-B0D4-F6FD4F0CF4A5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8C83-7367-4A15-B9BE-621C5EEEA8CB}" type="datetime1">
              <a:rPr lang="pt-BR" smtClean="0"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1066800" cy="329184"/>
          </a:xfrm>
        </p:spPr>
        <p:txBody>
          <a:bodyPr/>
          <a:lstStyle>
            <a:lvl1pPr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0B53ADF5-2FA0-4A27-9BCB-13EC59A8B6C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FE65-33BD-4321-97B9-24CB871258A4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710F-5649-459E-A648-E57D257A5B16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1F5B-98E4-498B-8856-9E1F850FB663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749D-AB1C-45F3-A36A-39CEC478B832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F0E1-299A-4A24-B7E0-96B8D1A014BC}" type="datetime1">
              <a:rPr lang="pt-BR" smtClean="0"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9D11-8FD5-473F-867D-F0200B4B7D52}" type="datetime1">
              <a:rPr lang="pt-BR" smtClean="0"/>
              <a:t>13/09/17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127A-501B-48BB-AB26-5E814AAA926C}" type="datetime1">
              <a:rPr lang="pt-BR" smtClean="0"/>
              <a:t>13/09/17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EA27-5DF3-4EB9-B40A-1B326C313FB0}" type="datetime1">
              <a:rPr lang="pt-BR" smtClean="0"/>
              <a:t>13/09/17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5933-1071-42CE-B0D4-F6FD4F0CF4A5}" type="datetime1">
              <a:rPr lang="pt-BR" smtClean="0"/>
              <a:t>13/09/17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FE65-33BD-4321-97B9-24CB871258A4}" type="datetime1">
              <a:rPr lang="pt-BR" smtClean="0"/>
              <a:t>13/09/17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710F-5649-459E-A648-E57D257A5B16}" type="datetime1">
              <a:rPr lang="pt-BR" smtClean="0"/>
              <a:t>13/09/17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11E4C3-9915-433F-9C2E-FFA1F5C1FDB8}" type="datetime1">
              <a:rPr lang="pt-BR" smtClean="0"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24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0B53ADF5-2FA0-4A27-9BCB-13EC59A8B6CA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11E4C3-9915-433F-9C2E-FFA1F5C1FDB8}" type="datetime1">
              <a:rPr lang="pt-BR" smtClean="0"/>
              <a:pPr/>
              <a:t>13/09/17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24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0B53ADF5-2FA0-4A27-9BCB-13EC59A8B6CA}" type="slidenum">
              <a:rPr lang="pt-BR" smtClean="0">
                <a:solidFill>
                  <a:srgbClr val="292934"/>
                </a:solidFill>
              </a:rPr>
              <a:pPr/>
              <a:t>‹#›</a:t>
            </a:fld>
            <a:endParaRPr lang="pt-BR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Relationship Id="rId3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3" Type="http://schemas.openxmlformats.org/officeDocument/2006/relationships/image" Target="../media/image18.jpe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1800" y="836712"/>
            <a:ext cx="5762600" cy="2462113"/>
          </a:xfrm>
        </p:spPr>
        <p:txBody>
          <a:bodyPr/>
          <a:lstStyle/>
          <a:p>
            <a:r>
              <a:rPr lang="pt-BR" sz="4800" cap="none" dirty="0" smtClean="0">
                <a:latin typeface="Calibri" pitchFamily="34" charset="0"/>
                <a:cs typeface="Calibri" pitchFamily="34" charset="0"/>
              </a:rPr>
              <a:t>GLM </a:t>
            </a:r>
            <a:r>
              <a:rPr lang="pt-BR" sz="4800" cap="none" dirty="0" err="1" smtClean="0">
                <a:latin typeface="Calibri" pitchFamily="34" charset="0"/>
                <a:cs typeface="Calibri" pitchFamily="34" charset="0"/>
              </a:rPr>
              <a:t>validation</a:t>
            </a:r>
            <a:r>
              <a:rPr lang="pt-BR" sz="4800" cap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800" cap="none" dirty="0" err="1" smtClean="0">
                <a:latin typeface="Calibri" pitchFamily="34" charset="0"/>
                <a:cs typeface="Calibri" pitchFamily="34" charset="0"/>
              </a:rPr>
              <a:t>during</a:t>
            </a:r>
            <a:r>
              <a:rPr lang="pt-BR" sz="4800" cap="none" dirty="0" smtClean="0">
                <a:latin typeface="Calibri" pitchFamily="34" charset="0"/>
                <a:cs typeface="Calibri" pitchFamily="34" charset="0"/>
              </a:rPr>
              <a:t> SOS-CHUVA </a:t>
            </a:r>
            <a:r>
              <a:rPr lang="pt-BR" sz="4800" cap="none" dirty="0" err="1" smtClean="0">
                <a:latin typeface="Calibri" pitchFamily="34" charset="0"/>
                <a:cs typeface="Calibri" pitchFamily="34" charset="0"/>
              </a:rPr>
              <a:t>field</a:t>
            </a:r>
            <a:r>
              <a:rPr lang="pt-BR" sz="4800" cap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800" cap="none" dirty="0" err="1" smtClean="0">
                <a:latin typeface="Calibri" pitchFamily="34" charset="0"/>
                <a:cs typeface="Calibri" pitchFamily="34" charset="0"/>
              </a:rPr>
              <a:t>experiment</a:t>
            </a:r>
            <a:endParaRPr lang="pt-BR" sz="3600" cap="non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3505199"/>
            <a:ext cx="7918648" cy="2103959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 err="1"/>
              <a:t>by</a:t>
            </a:r>
            <a:r>
              <a:rPr lang="pt-BR" sz="2600" dirty="0"/>
              <a:t> Rachel Albrecht</a:t>
            </a:r>
          </a:p>
          <a:p>
            <a:endParaRPr lang="pt-BR" dirty="0"/>
          </a:p>
          <a:p>
            <a:pPr marL="2400300" indent="-2400300"/>
            <a:r>
              <a:rPr lang="pt-BR" sz="2200" dirty="0" err="1"/>
              <a:t>with</a:t>
            </a:r>
            <a:r>
              <a:rPr lang="pt-BR" sz="2200" dirty="0"/>
              <a:t> a </a:t>
            </a:r>
            <a:r>
              <a:rPr lang="pt-BR" sz="2200" dirty="0" err="1"/>
              <a:t>lot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help </a:t>
            </a:r>
            <a:r>
              <a:rPr lang="pt-BR" sz="2200" dirty="0" err="1"/>
              <a:t>from</a:t>
            </a:r>
            <a:r>
              <a:rPr lang="pt-BR" sz="2200" dirty="0"/>
              <a:t> Luiz </a:t>
            </a:r>
            <a:r>
              <a:rPr lang="pt-BR" sz="2200" dirty="0" smtClean="0"/>
              <a:t>Machado, </a:t>
            </a:r>
            <a:r>
              <a:rPr lang="pt-BR" sz="2200" dirty="0"/>
              <a:t>Vinicius </a:t>
            </a:r>
            <a:r>
              <a:rPr lang="pt-BR" sz="2200" dirty="0" err="1"/>
              <a:t>Sperling</a:t>
            </a:r>
            <a:r>
              <a:rPr lang="pt-BR" sz="2200" dirty="0"/>
              <a:t>, </a:t>
            </a:r>
            <a:r>
              <a:rPr lang="pt-BR" sz="2200" dirty="0" smtClean="0"/>
              <a:t>João </a:t>
            </a:r>
            <a:r>
              <a:rPr lang="pt-BR" sz="2200" dirty="0" err="1" smtClean="0"/>
              <a:t>Chinchay</a:t>
            </a:r>
            <a:r>
              <a:rPr lang="pt-BR" sz="2200" dirty="0" smtClean="0"/>
              <a:t>,   </a:t>
            </a:r>
            <a:r>
              <a:rPr lang="pt-BR" sz="2200" dirty="0" err="1" smtClean="0"/>
              <a:t>and</a:t>
            </a:r>
            <a:r>
              <a:rPr lang="pt-BR" sz="2200" dirty="0" smtClean="0"/>
              <a:t> </a:t>
            </a:r>
            <a:r>
              <a:rPr lang="pt-BR" sz="2200" dirty="0"/>
              <a:t>SOS-CHUVA Team</a:t>
            </a:r>
          </a:p>
          <a:p>
            <a:r>
              <a:rPr lang="pt-BR" dirty="0"/>
              <a:t> </a:t>
            </a:r>
          </a:p>
          <a:p>
            <a:pPr algn="ctr"/>
            <a:r>
              <a:rPr lang="pt-BR" dirty="0" err="1"/>
              <a:t>rachel.albrecht@iag.usp.br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922675" y="0"/>
            <a:ext cx="7298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2017 GLM Annual Science Meeting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12-14 September 2017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Huntsville, AL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</a:t>
            </a:fld>
            <a:endParaRPr lang="pt-BR"/>
          </a:p>
        </p:txBody>
      </p:sp>
      <p:pic>
        <p:nvPicPr>
          <p:cNvPr id="8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36" y="5606677"/>
            <a:ext cx="1530978" cy="1088935"/>
          </a:xfrm>
          <a:prstGeom prst="rect">
            <a:avLst/>
          </a:prstGeom>
        </p:spPr>
      </p:pic>
      <p:pic>
        <p:nvPicPr>
          <p:cNvPr id="11" name="Imagem 10" descr="INPE_transparen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643578"/>
            <a:ext cx="1214446" cy="975505"/>
          </a:xfrm>
          <a:prstGeom prst="rect">
            <a:avLst/>
          </a:prstGeom>
        </p:spPr>
      </p:pic>
      <p:pic>
        <p:nvPicPr>
          <p:cNvPr id="13" name="Imagem 12" descr="fape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24" y="5664761"/>
            <a:ext cx="3286148" cy="903691"/>
          </a:xfrm>
          <a:prstGeom prst="rect">
            <a:avLst/>
          </a:prstGeom>
        </p:spPr>
      </p:pic>
      <p:pic>
        <p:nvPicPr>
          <p:cNvPr id="14" name="Imagem 15" descr="unicamp-logo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5235" y="5667320"/>
            <a:ext cx="928694" cy="9844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357158" y="1046538"/>
            <a:ext cx="2198618" cy="21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 err="1" smtClean="0"/>
              <a:t>Hailpad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Instruments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11673"/>
          <a:stretch/>
        </p:blipFill>
        <p:spPr>
          <a:xfrm>
            <a:off x="4342948" y="1868996"/>
            <a:ext cx="4540757" cy="4632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025"/>
          <a:stretch/>
        </p:blipFill>
        <p:spPr>
          <a:xfrm rot="5400000">
            <a:off x="-389302" y="2715498"/>
            <a:ext cx="4573321" cy="2880318"/>
          </a:xfrm>
          <a:prstGeom prst="rect">
            <a:avLst/>
          </a:prstGeom>
        </p:spPr>
      </p:pic>
      <p:pic>
        <p:nvPicPr>
          <p:cNvPr id="11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10093"/>
          <a:stretch/>
        </p:blipFill>
        <p:spPr>
          <a:xfrm>
            <a:off x="2555776" y="4098666"/>
            <a:ext cx="2609342" cy="1734213"/>
          </a:xfrm>
          <a:prstGeom prst="rect">
            <a:avLst/>
          </a:prstGeom>
        </p:spPr>
      </p:pic>
      <p:pic>
        <p:nvPicPr>
          <p:cNvPr id="10" name="Imagem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6158"/>
          <a:stretch/>
        </p:blipFill>
        <p:spPr bwMode="auto">
          <a:xfrm>
            <a:off x="2771800" y="2420888"/>
            <a:ext cx="2088232" cy="155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</a:t>
            </a:r>
            <a:r>
              <a:rPr lang="en-US" sz="3200" b="1" dirty="0" smtClean="0"/>
              <a:t>Campinas</a:t>
            </a:r>
            <a:r>
              <a:rPr lang="en-US" sz="3200" dirty="0" smtClean="0"/>
              <a:t> region?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 smtClean="0"/>
              <a:t>This region is known for severe weather in state of São </a:t>
            </a:r>
            <a:r>
              <a:rPr lang="en-US" dirty="0" smtClean="0"/>
              <a:t>Paulo: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3-6 tornadoes reported per year</a:t>
            </a:r>
          </a:p>
          <a:p>
            <a:pPr lvl="2"/>
            <a:r>
              <a:rPr lang="en-US" dirty="0" smtClean="0"/>
              <a:t>30 </a:t>
            </a:r>
            <a:r>
              <a:rPr lang="en-US" dirty="0" smtClean="0"/>
              <a:t>September 1991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b="1" dirty="0" smtClean="0"/>
              <a:t>F3 tornado </a:t>
            </a:r>
            <a:r>
              <a:rPr lang="en-US" dirty="0" smtClean="0"/>
              <a:t>in </a:t>
            </a:r>
            <a:r>
              <a:rPr lang="en-US" dirty="0" err="1" smtClean="0"/>
              <a:t>Itu</a:t>
            </a:r>
            <a:r>
              <a:rPr lang="en-US" dirty="0" smtClean="0"/>
              <a:t>, </a:t>
            </a:r>
            <a:r>
              <a:rPr lang="en-US" dirty="0" smtClean="0"/>
              <a:t>SP</a:t>
            </a:r>
          </a:p>
          <a:p>
            <a:pPr lvl="2"/>
            <a:r>
              <a:rPr lang="en-US" dirty="0" smtClean="0"/>
              <a:t>24 </a:t>
            </a:r>
            <a:r>
              <a:rPr lang="en-US" dirty="0"/>
              <a:t>May 2005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/>
              <a:t>F1 and F3 tornadoes </a:t>
            </a:r>
            <a:r>
              <a:rPr lang="en-US" dirty="0"/>
              <a:t>in </a:t>
            </a:r>
            <a:r>
              <a:rPr lang="en-US" dirty="0" err="1"/>
              <a:t>Indaiatuba</a:t>
            </a:r>
            <a:r>
              <a:rPr lang="en-US" dirty="0"/>
              <a:t>, </a:t>
            </a:r>
            <a:r>
              <a:rPr lang="en-US" dirty="0" smtClean="0"/>
              <a:t>SP</a:t>
            </a:r>
          </a:p>
          <a:p>
            <a:pPr lvl="2"/>
            <a:r>
              <a:rPr lang="en-US" dirty="0"/>
              <a:t>05 June 2016 (</a:t>
            </a:r>
            <a:r>
              <a:rPr lang="pt-BR" dirty="0"/>
              <a:t>0330UTC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/>
              <a:t>Microburst in Campinas, SP</a:t>
            </a:r>
          </a:p>
          <a:p>
            <a:pPr lvl="2"/>
            <a:r>
              <a:rPr lang="en-US" dirty="0" smtClean="0"/>
              <a:t>06 June 2016 (</a:t>
            </a:r>
            <a:r>
              <a:rPr lang="pt-BR" dirty="0" smtClean="0"/>
              <a:t>0045 UTC)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b="1" dirty="0" smtClean="0"/>
              <a:t>F3 tornado</a:t>
            </a:r>
            <a:r>
              <a:rPr lang="en-US" dirty="0" smtClean="0"/>
              <a:t> in </a:t>
            </a:r>
            <a:r>
              <a:rPr lang="en-US" dirty="0" err="1" smtClean="0"/>
              <a:t>Jarinú</a:t>
            </a:r>
            <a:r>
              <a:rPr lang="en-US" dirty="0" smtClean="0"/>
              <a:t>, SP</a:t>
            </a:r>
          </a:p>
          <a:p>
            <a:pPr lvl="2"/>
            <a:r>
              <a:rPr lang="en-US" dirty="0"/>
              <a:t>06 June 2016 (</a:t>
            </a:r>
            <a:r>
              <a:rPr lang="pt-BR" dirty="0"/>
              <a:t>1840 UTC)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/>
              <a:t>F2</a:t>
            </a:r>
            <a:r>
              <a:rPr lang="en-US" dirty="0"/>
              <a:t> </a:t>
            </a:r>
            <a:r>
              <a:rPr lang="en-US" b="1" dirty="0"/>
              <a:t>tornado</a:t>
            </a:r>
            <a:r>
              <a:rPr lang="en-US" dirty="0"/>
              <a:t> in São Roque, SP</a:t>
            </a:r>
            <a:endParaRPr lang="pt-BR" dirty="0"/>
          </a:p>
          <a:p>
            <a:pPr lvl="2"/>
            <a:endParaRPr lang="en-US" dirty="0" smtClean="0"/>
          </a:p>
          <a:p>
            <a:pPr lvl="2"/>
            <a:endParaRPr lang="pt-BR" dirty="0" smtClean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6418264" y="2057141"/>
            <a:ext cx="2346827" cy="1515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04" y="3647258"/>
            <a:ext cx="2219145" cy="1509934"/>
          </a:xfrm>
          <a:prstGeom prst="rect">
            <a:avLst/>
          </a:prstGeom>
        </p:spPr>
      </p:pic>
      <p:pic>
        <p:nvPicPr>
          <p:cNvPr id="14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95" y="5299297"/>
            <a:ext cx="2216015" cy="1459979"/>
          </a:xfrm>
          <a:prstGeom prst="rect">
            <a:avLst/>
          </a:prstGeom>
        </p:spPr>
      </p:pic>
      <p:pic>
        <p:nvPicPr>
          <p:cNvPr id="15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55" y="5278622"/>
            <a:ext cx="2209045" cy="1462746"/>
          </a:xfrm>
          <a:prstGeom prst="rect">
            <a:avLst/>
          </a:prstGeom>
        </p:spPr>
      </p:pic>
      <p:pic>
        <p:nvPicPr>
          <p:cNvPr id="16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0" y="3808822"/>
            <a:ext cx="3069289" cy="1389334"/>
          </a:xfrm>
          <a:prstGeom prst="rect">
            <a:avLst/>
          </a:prstGeom>
        </p:spPr>
      </p:pic>
      <p:pic>
        <p:nvPicPr>
          <p:cNvPr id="17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42" y="3808822"/>
            <a:ext cx="1894810" cy="14013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25597"/>
            <a:ext cx="2281932" cy="12835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32" y="5311954"/>
            <a:ext cx="1760860" cy="13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/>
              <a:t>Why </a:t>
            </a:r>
            <a:r>
              <a:rPr lang="en-US" sz="3200" b="1" dirty="0"/>
              <a:t>Campinas</a:t>
            </a:r>
            <a:r>
              <a:rPr lang="en-US" sz="3200" dirty="0"/>
              <a:t> region?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/>
              <a:t>This region is known for severe weather in state of São Paulo: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30 to 60 days per year with hail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8" y="2299777"/>
            <a:ext cx="3459659" cy="2594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82256"/>
            <a:ext cx="3459659" cy="2594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99777"/>
            <a:ext cx="3130271" cy="2347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97" y="4032018"/>
            <a:ext cx="3202279" cy="24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0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63272" cy="990600"/>
          </a:xfrm>
        </p:spPr>
        <p:txBody>
          <a:bodyPr/>
          <a:lstStyle/>
          <a:p>
            <a:r>
              <a:rPr lang="en-US" dirty="0" smtClean="0"/>
              <a:t>GLM monitoring during SOS-CHUVA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5152" y="1600200"/>
            <a:ext cx="8229600" cy="4876800"/>
          </a:xfrm>
        </p:spPr>
        <p:txBody>
          <a:bodyPr/>
          <a:lstStyle/>
          <a:p>
            <a:r>
              <a:rPr lang="en-US" dirty="0" smtClean="0"/>
              <a:t>Series of plots: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Only flashes with ”quality flag”=1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656" y="2060848"/>
            <a:ext cx="2664296" cy="1872208"/>
          </a:xfrm>
          <a:prstGeom prst="rect">
            <a:avLst/>
          </a:prstGeom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(2-D histogram)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0584" y="2060848"/>
            <a:ext cx="26642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(1-D </a:t>
            </a:r>
            <a:r>
              <a:rPr lang="en-US" dirty="0"/>
              <a:t>histogram)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95624" y="4149080"/>
            <a:ext cx="26642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(1-D </a:t>
            </a:r>
            <a:r>
              <a:rPr lang="en-US" dirty="0"/>
              <a:t>histogram)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10584" y="4149080"/>
            <a:ext cx="26642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29386" y="362858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Day of month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9060" y="565195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 of month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2972" y="363573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Frequency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3204" y="488733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(Density map)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879206" y="281371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Hour (UTC)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84341" y="289129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Hour (UTC)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965322" y="501460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Frequency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0276" y="562109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Longitude (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53228" y="487074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Latitude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 flipH="1">
            <a:off x="-1912141" y="3111959"/>
            <a:ext cx="540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MAY (GLM flashes) </a:t>
            </a:r>
            <a:endParaRPr lang="en-US" sz="4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05823" y="1340768"/>
            <a:ext cx="28488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2517" y="170080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16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2210" y="407707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Longitude </a:t>
            </a:r>
            <a:r>
              <a:rPr lang="en-US" smtClean="0">
                <a:solidFill>
                  <a:srgbClr val="FF0000"/>
                </a:solidFill>
              </a:rPr>
              <a:t>Band with missing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694633" y="4221088"/>
            <a:ext cx="45719" cy="28803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 flipH="1">
            <a:off x="-1912141" y="3111959"/>
            <a:ext cx="540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JUNE (GLM flashes) </a:t>
            </a:r>
            <a:endParaRPr lang="en-US" sz="4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095429" y="1700808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76256" y="133147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08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218896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00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92714" y="2506420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92210" y="407707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Longitude </a:t>
            </a:r>
            <a:r>
              <a:rPr lang="en-US" smtClean="0">
                <a:solidFill>
                  <a:srgbClr val="FF0000"/>
                </a:solidFill>
              </a:rPr>
              <a:t>Band with missing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7694633" y="4221088"/>
            <a:ext cx="45719" cy="28803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 flipH="1">
            <a:off x="-1912141" y="3111959"/>
            <a:ext cx="540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JULY (GLM </a:t>
            </a:r>
            <a:r>
              <a:rPr lang="en-US" sz="4000" dirty="0" err="1" smtClean="0"/>
              <a:t>flasnes</a:t>
            </a:r>
            <a:r>
              <a:rPr lang="en-US" sz="4000" dirty="0" smtClean="0"/>
              <a:t>)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218896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00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92714" y="2506420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57192" y="1086107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38019" y="71677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35389" y="1916832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16216" y="15475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07-08 UTC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210" y="407707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Longitude </a:t>
            </a:r>
            <a:r>
              <a:rPr lang="en-US" smtClean="0">
                <a:solidFill>
                  <a:srgbClr val="FF0000"/>
                </a:solidFill>
              </a:rPr>
              <a:t>Band with missing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694633" y="4221088"/>
            <a:ext cx="45719" cy="28803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9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7384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 flipH="1">
            <a:off x="-2095735" y="3110162"/>
            <a:ext cx="569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AUGUST (GLM </a:t>
            </a:r>
            <a:r>
              <a:rPr lang="en-US" sz="4000" dirty="0" err="1" smtClean="0"/>
              <a:t>flasnes</a:t>
            </a:r>
            <a:r>
              <a:rPr lang="en-US" sz="4000" dirty="0" smtClean="0"/>
              <a:t>)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224744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00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32674" y="2564904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57192" y="1086107"/>
            <a:ext cx="28803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38019" y="71677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 </a:t>
            </a:r>
            <a:r>
              <a:rPr lang="en-US" dirty="0" smtClean="0">
                <a:solidFill>
                  <a:srgbClr val="FF0000"/>
                </a:solidFill>
              </a:rPr>
              <a:t>UTC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92210" y="407707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Longitude </a:t>
            </a:r>
            <a:r>
              <a:rPr lang="en-US" smtClean="0">
                <a:solidFill>
                  <a:srgbClr val="FF0000"/>
                </a:solidFill>
              </a:rPr>
              <a:t>Band with missing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694633" y="4221088"/>
            <a:ext cx="45719" cy="28803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-27384"/>
            <a:ext cx="503154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1825" y="1124744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Longitude Band with missing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804248" y="1268760"/>
            <a:ext cx="45719" cy="43204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19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95"/>
            <a:ext cx="9012691" cy="1228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”</a:t>
            </a:r>
            <a:r>
              <a:rPr lang="pt-BR" sz="4800" b="1" dirty="0" smtClean="0"/>
              <a:t>CHUVA</a:t>
            </a:r>
            <a:r>
              <a:rPr lang="pt-BR" dirty="0" smtClean="0"/>
              <a:t>”?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CHUVA Project (2010-2015)</a:t>
            </a:r>
            <a:endParaRPr lang="en-US" sz="1800" dirty="0" smtClean="0"/>
          </a:p>
          <a:p>
            <a:pPr lvl="1"/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en-US" sz="1800" dirty="0"/>
              <a:t>loud processes of </a:t>
            </a:r>
            <a:r>
              <a:rPr lang="en-US" sz="1800" dirty="0" err="1"/>
              <a:t>t</a:t>
            </a:r>
            <a:r>
              <a:rPr lang="en-US" sz="2400" b="1" dirty="0" err="1">
                <a:solidFill>
                  <a:srgbClr val="C00000"/>
                </a:solidFill>
              </a:rPr>
              <a:t>H</a:t>
            </a:r>
            <a:r>
              <a:rPr lang="en-US" sz="1800" dirty="0" err="1"/>
              <a:t>e</a:t>
            </a:r>
            <a:r>
              <a:rPr lang="en-US" sz="1800" dirty="0"/>
              <a:t> main precipitation systems in Brazil: A </a:t>
            </a:r>
            <a:r>
              <a:rPr lang="en-US" sz="1800" dirty="0" err="1"/>
              <a:t>contrib</a:t>
            </a:r>
            <a:r>
              <a:rPr lang="en-US" sz="2400" b="1" dirty="0" err="1">
                <a:solidFill>
                  <a:srgbClr val="C00000"/>
                </a:solidFill>
              </a:rPr>
              <a:t>U</a:t>
            </a:r>
            <a:r>
              <a:rPr lang="en-US" sz="1800" dirty="0" err="1"/>
              <a:t>tion</a:t>
            </a:r>
            <a:r>
              <a:rPr lang="en-US" sz="1800" dirty="0"/>
              <a:t> to cloud </a:t>
            </a:r>
            <a:r>
              <a:rPr lang="en-US" sz="1800" dirty="0" err="1"/>
              <a:t>resol</a:t>
            </a:r>
            <a:r>
              <a:rPr lang="en-US" sz="2400" b="1" dirty="0" err="1">
                <a:solidFill>
                  <a:srgbClr val="C00000"/>
                </a:solidFill>
              </a:rPr>
              <a:t>V</a:t>
            </a:r>
            <a:r>
              <a:rPr lang="en-US" sz="1800" dirty="0" err="1"/>
              <a:t>ing</a:t>
            </a:r>
            <a:r>
              <a:rPr lang="en-US" sz="1800" dirty="0"/>
              <a:t> modeling and to the GPM (</a:t>
            </a:r>
            <a:r>
              <a:rPr lang="en-US" sz="1800" dirty="0" err="1"/>
              <a:t>Glob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1800" dirty="0" err="1"/>
              <a:t>l</a:t>
            </a:r>
            <a:r>
              <a:rPr lang="en-US" sz="1800" dirty="0"/>
              <a:t> Precipitation Measurement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”</a:t>
            </a:r>
            <a:r>
              <a:rPr lang="en-US" sz="1800" b="1" i="1" dirty="0" err="1">
                <a:solidFill>
                  <a:srgbClr val="C00000"/>
                </a:solidFill>
              </a:rPr>
              <a:t>Chuva</a:t>
            </a:r>
            <a:r>
              <a:rPr lang="en-US" sz="1800" dirty="0"/>
              <a:t>” means </a:t>
            </a:r>
            <a:r>
              <a:rPr lang="en-US" sz="1800" b="1" i="1" dirty="0">
                <a:solidFill>
                  <a:srgbClr val="C00000"/>
                </a:solidFill>
              </a:rPr>
              <a:t>rain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in </a:t>
            </a:r>
            <a:r>
              <a:rPr lang="en-US" sz="1800" dirty="0" smtClean="0"/>
              <a:t>Portuguese</a:t>
            </a:r>
            <a:endParaRPr lang="en-US" sz="1800" dirty="0"/>
          </a:p>
          <a:p>
            <a:pPr lvl="1"/>
            <a:endParaRPr lang="en-US" sz="1100" dirty="0"/>
          </a:p>
          <a:p>
            <a:endParaRPr lang="en-US" dirty="0" smtClean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2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66" y="11832"/>
            <a:ext cx="1584176" cy="15121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7799"/>
            <a:ext cx="2664296" cy="337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6" t="48658" r="25659" b="22721"/>
          <a:stretch/>
        </p:blipFill>
        <p:spPr>
          <a:xfrm>
            <a:off x="4716016" y="3326013"/>
            <a:ext cx="2664296" cy="332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5" t="17800" r="633" b="9433"/>
          <a:stretch/>
        </p:blipFill>
        <p:spPr>
          <a:xfrm>
            <a:off x="7504856" y="3326012"/>
            <a:ext cx="451520" cy="3381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6562405" y="4822972"/>
            <a:ext cx="3095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GPCP (1979-2010) rainfall (mm/day)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7016049" y="4150908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6660232" y="3929676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156176" y="3878749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6444208" y="4797152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5580112" y="400506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6084168" y="508518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5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866728" y="4425771"/>
            <a:ext cx="897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Belém</a:t>
            </a:r>
            <a:r>
              <a:rPr lang="en-US" sz="1200" dirty="0" smtClean="0"/>
              <a:t>-PA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6358151" y="4569974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Fortaleza-CE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6640705" y="483836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Alcântara</a:t>
            </a:r>
            <a:r>
              <a:rPr lang="en-US" sz="1200" dirty="0" smtClean="0"/>
              <a:t>-MA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6008480" y="5585641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S.J.Campos</a:t>
            </a:r>
            <a:r>
              <a:rPr lang="en-US" sz="1200" dirty="0" smtClean="0"/>
              <a:t>-SP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681534" y="5812007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Sta</a:t>
            </a:r>
            <a:r>
              <a:rPr lang="en-US" sz="1200" dirty="0" smtClean="0"/>
              <a:t> Maria -RS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74083" y="4656801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Manaus-AM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29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" y="332656"/>
            <a:ext cx="9012691" cy="12284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4096" y="3645024"/>
            <a:ext cx="222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Longitude Band with missing data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03648" y="990137"/>
            <a:ext cx="1484822" cy="134607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1403648" y="1196752"/>
            <a:ext cx="2088232" cy="1296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5543" r="55766" b="72840"/>
          <a:stretch/>
        </p:blipFill>
        <p:spPr>
          <a:xfrm>
            <a:off x="2888470" y="990137"/>
            <a:ext cx="5956103" cy="59561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 flipH="1" flipV="1">
            <a:off x="1403648" y="2410154"/>
            <a:ext cx="1353680" cy="4536086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6"/>
          <p:cNvSpPr txBox="1"/>
          <p:nvPr/>
        </p:nvSpPr>
        <p:spPr>
          <a:xfrm>
            <a:off x="6859784" y="127523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Stripes (?)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56610" y="1644568"/>
            <a:ext cx="979686" cy="10204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024356" y="1411035"/>
            <a:ext cx="1769857" cy="233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5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Close-up at SOS-CHUVA research area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/>
          <a:stretch/>
        </p:blipFill>
        <p:spPr>
          <a:xfrm>
            <a:off x="203200" y="1392200"/>
            <a:ext cx="3269701" cy="455708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84591" y="1506128"/>
            <a:ext cx="6856209" cy="4271874"/>
            <a:chOff x="2084591" y="2060848"/>
            <a:chExt cx="6856209" cy="4271874"/>
          </a:xfrm>
        </p:grpSpPr>
        <p:sp>
          <p:nvSpPr>
            <p:cNvPr id="18" name="Rectangle 17"/>
            <p:cNvSpPr/>
            <p:nvPr/>
          </p:nvSpPr>
          <p:spPr>
            <a:xfrm>
              <a:off x="2084591" y="4125416"/>
              <a:ext cx="327169" cy="239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084591" y="2060848"/>
              <a:ext cx="1421181" cy="206456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4591" y="4365104"/>
              <a:ext cx="1421181" cy="196761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411760" y="2060848"/>
              <a:ext cx="6529040" cy="206456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11760" y="4365104"/>
              <a:ext cx="6510805" cy="196761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6" r="11726"/>
            <a:stretch/>
          </p:blipFill>
          <p:spPr>
            <a:xfrm>
              <a:off x="3563888" y="2060848"/>
              <a:ext cx="5358677" cy="42718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</p:grpSp>
      <p:cxnSp>
        <p:nvCxnSpPr>
          <p:cNvPr id="24" name="Straight Arrow Connector 23"/>
          <p:cNvCxnSpPr/>
          <p:nvPr/>
        </p:nvCxnSpPr>
        <p:spPr>
          <a:xfrm flipH="1">
            <a:off x="4283968" y="3570696"/>
            <a:ext cx="1605279" cy="136045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9362849">
            <a:off x="4392683" y="40383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200km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92080" y="2874280"/>
            <a:ext cx="1321247" cy="134871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-1436209" y="3136613"/>
            <a:ext cx="4464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MAY - GLM </a:t>
            </a:r>
            <a:r>
              <a:rPr lang="en-US" sz="3200" b="1" dirty="0">
                <a:solidFill>
                  <a:srgbClr val="FF0000"/>
                </a:solidFill>
              </a:rPr>
              <a:t>flash data</a:t>
            </a:r>
          </a:p>
        </p:txBody>
      </p:sp>
    </p:spTree>
    <p:extLst>
      <p:ext uri="{BB962C8B-B14F-4D97-AF65-F5344CB8AC3E}">
        <p14:creationId xmlns:p14="http://schemas.microsoft.com/office/powerpoint/2010/main" val="3152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-925652" y="3136613"/>
            <a:ext cx="3443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MAY  -  </a:t>
            </a:r>
            <a:r>
              <a:rPr lang="en-US" sz="3200" b="1" dirty="0" err="1" smtClean="0">
                <a:solidFill>
                  <a:srgbClr val="0000CC"/>
                </a:solidFill>
              </a:rPr>
              <a:t>BrasilDat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1" b="49759"/>
          <a:stretch/>
        </p:blipFill>
        <p:spPr>
          <a:xfrm>
            <a:off x="899592" y="17240"/>
            <a:ext cx="3474047" cy="684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734" r="-1029" b="25"/>
          <a:stretch/>
        </p:blipFill>
        <p:spPr>
          <a:xfrm>
            <a:off x="4744700" y="17240"/>
            <a:ext cx="3474047" cy="684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876441" y="235791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+</a:t>
            </a:r>
            <a:r>
              <a:rPr lang="en-US" dirty="0" err="1" smtClean="0">
                <a:solidFill>
                  <a:srgbClr val="002060"/>
                </a:solidFill>
              </a:rPr>
              <a:t>BrasilDat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010126" y="78137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+GLM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319511" y="1700808"/>
            <a:ext cx="25248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1700808"/>
            <a:ext cx="0" cy="28803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19511" y="1626815"/>
            <a:ext cx="25248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0" y="1268760"/>
            <a:ext cx="0" cy="358055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1762" y="-5145"/>
            <a:ext cx="67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MAY</a:t>
            </a:r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701231" y="32529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JUNE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32040" y="17240"/>
            <a:ext cx="75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40" y="34290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AUGUST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8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25</a:t>
            </a:fld>
            <a:endParaRPr lang="pt-BR"/>
          </a:p>
        </p:txBody>
      </p:sp>
      <p:pic>
        <p:nvPicPr>
          <p:cNvPr id="5" name="Picture 2" descr="Z:\home\joao\Escritorio\INPE\mestrado\pesquisa\GOES-16\GLM\preliminary\OR_GLM-L2-LCFA_G16_s20170505.nc\gl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9" y="1241698"/>
            <a:ext cx="4574621" cy="53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:\home\joao\Escritorio\INPE\mestrado\pesquisa\brasildat\teste\brasilda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" y="1225005"/>
            <a:ext cx="4588879" cy="53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59832" y="6246197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err="1" smtClean="0"/>
              <a:t>Courtesy</a:t>
            </a:r>
            <a:r>
              <a:rPr lang="pt-BR" sz="1400" dirty="0" smtClean="0"/>
              <a:t> </a:t>
            </a:r>
            <a:r>
              <a:rPr lang="pt-BR" sz="1400" dirty="0" err="1" smtClean="0"/>
              <a:t>of</a:t>
            </a:r>
            <a:r>
              <a:rPr lang="pt-BR" sz="1400" dirty="0"/>
              <a:t> </a:t>
            </a:r>
            <a:r>
              <a:rPr lang="pt-BR" sz="1400" dirty="0" smtClean="0"/>
              <a:t>João </a:t>
            </a:r>
            <a:r>
              <a:rPr lang="pt-BR" sz="1400" dirty="0" err="1"/>
              <a:t>Chinchay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1835696" y="3140968"/>
            <a:ext cx="2016224" cy="1872208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30863" y="3199644"/>
            <a:ext cx="2016224" cy="1872208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Squall line </a:t>
            </a:r>
            <a:r>
              <a:rPr lang="mr-IN" sz="3200" dirty="0" smtClean="0"/>
              <a:t>–</a:t>
            </a:r>
            <a:r>
              <a:rPr lang="en-US" sz="3200" dirty="0" smtClean="0"/>
              <a:t> 2017-05-05 (small hail in São Paulo)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042" y="269977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FF00"/>
                </a:solidFill>
              </a:rPr>
              <a:t>BrasilDat</a:t>
            </a:r>
            <a:r>
              <a:rPr lang="en-US" dirty="0" smtClean="0">
                <a:solidFill>
                  <a:srgbClr val="00FF00"/>
                </a:solidFill>
              </a:rPr>
              <a:t> area with data</a:t>
            </a:r>
            <a:endParaRPr 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26</a:t>
            </a:fld>
            <a:endParaRPr lang="pt-BR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”weird arc cloud” in South Pacific </a:t>
            </a:r>
            <a:r>
              <a:rPr lang="mr-IN" sz="3200" dirty="0" smtClean="0"/>
              <a:t>–</a:t>
            </a:r>
            <a:r>
              <a:rPr lang="en-US" sz="3200" dirty="0" smtClean="0"/>
              <a:t> 2017-05-04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36472"/>
            <a:ext cx="4411132" cy="4684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1484784"/>
            <a:ext cx="4536504" cy="45365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3717032"/>
            <a:ext cx="1944216" cy="208823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12409" y="3645024"/>
            <a:ext cx="1819831" cy="201622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</a:t>
            </a:r>
            <a:r>
              <a:rPr lang="en-US" dirty="0" smtClean="0"/>
              <a:t>GLM on SOS-CHUVA web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1238" indent="-200025"/>
            <a:r>
              <a:rPr lang="en-US" dirty="0" smtClean="0"/>
              <a:t>Basic Cal/Val web page updated daily with histograms</a:t>
            </a:r>
          </a:p>
          <a:p>
            <a:pPr marL="3551238" indent="-200025"/>
            <a:endParaRPr lang="en-US" dirty="0" smtClean="0"/>
          </a:p>
          <a:p>
            <a:pPr marL="3551238" indent="-200025"/>
            <a:r>
              <a:rPr lang="en-US" dirty="0" smtClean="0"/>
              <a:t>Real time </a:t>
            </a:r>
            <a:r>
              <a:rPr lang="en-US" dirty="0" err="1" smtClean="0"/>
              <a:t>intercomparison</a:t>
            </a:r>
            <a:endParaRPr lang="en-US" dirty="0" smtClean="0"/>
          </a:p>
          <a:p>
            <a:pPr marL="3825558" lvl="1" indent="-200025"/>
            <a:r>
              <a:rPr lang="en-US" dirty="0" smtClean="0"/>
              <a:t>Number of strokes/flashes/groups</a:t>
            </a:r>
          </a:p>
          <a:p>
            <a:pPr marL="3825558" lvl="1" indent="-200025"/>
            <a:r>
              <a:rPr lang="en-US" dirty="0" smtClean="0"/>
              <a:t>Monitor: </a:t>
            </a:r>
          </a:p>
          <a:p>
            <a:pPr marL="4099878" lvl="2" indent="-200025"/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t entre flashes/groups e strokes</a:t>
            </a:r>
          </a:p>
          <a:p>
            <a:pPr marL="4099878" lvl="2" indent="-200025"/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s </a:t>
            </a:r>
            <a:r>
              <a:rPr lang="en-US" dirty="0"/>
              <a:t>entre flashes/groups e strokes</a:t>
            </a:r>
          </a:p>
          <a:p>
            <a:pPr marL="4099878" lvl="2" indent="-200025"/>
            <a:endParaRPr lang="en-US" dirty="0" smtClean="0"/>
          </a:p>
          <a:p>
            <a:pPr marL="3825558" lvl="1" indent="-200025"/>
            <a:endParaRPr lang="en-US" dirty="0"/>
          </a:p>
          <a:p>
            <a:pPr marL="3551238" indent="-200025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13471"/>
            <a:ext cx="1944216" cy="1944216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27717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SOS-CHUVA during RELAMPAGO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90" y="1586272"/>
            <a:ext cx="5862355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28</a:t>
            </a:fld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4055812" y="4870901"/>
            <a:ext cx="1505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LMA in</a:t>
            </a:r>
          </a:p>
          <a:p>
            <a:pPr algn="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Córdoba, AR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7836" y="1916832"/>
            <a:ext cx="2366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LMA in</a:t>
            </a: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São Borja, RS</a:t>
            </a: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+ XPOL radar,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disdrometer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MRR)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487090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LINET in </a:t>
            </a: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 Argentina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elampago_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573607" cy="39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975" y="5933127"/>
            <a:ext cx="3044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of Luciano Vidal and Paola </a:t>
            </a:r>
            <a:r>
              <a:rPr lang="en-US" sz="1200" dirty="0" err="1" smtClean="0"/>
              <a:t>Salio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2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LMA in the Amazon </a:t>
            </a:r>
            <a:r>
              <a:rPr lang="en-US" dirty="0" smtClean="0"/>
              <a:t>(for ~3 </a:t>
            </a:r>
            <a:r>
              <a:rPr lang="en-US" dirty="0" smtClean="0"/>
              <a:t>years)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/>
          <a:stretch/>
        </p:blipFill>
        <p:spPr>
          <a:xfrm>
            <a:off x="203200" y="1946920"/>
            <a:ext cx="3269701" cy="45570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27459" y="1509886"/>
            <a:ext cx="7137651" cy="4316324"/>
            <a:chOff x="2068155" y="2734022"/>
            <a:chExt cx="7137651" cy="4316324"/>
          </a:xfrm>
        </p:grpSpPr>
        <p:sp>
          <p:nvSpPr>
            <p:cNvPr id="7" name="Rectangle 6"/>
            <p:cNvSpPr/>
            <p:nvPr/>
          </p:nvSpPr>
          <p:spPr>
            <a:xfrm>
              <a:off x="2084591" y="4125416"/>
              <a:ext cx="327169" cy="239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068155" y="2734022"/>
              <a:ext cx="2525670" cy="141962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084591" y="4365104"/>
              <a:ext cx="2523422" cy="2673534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411760" y="2748136"/>
              <a:ext cx="6779858" cy="137728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11760" y="4365104"/>
              <a:ext cx="6779858" cy="268524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013" y="2766764"/>
              <a:ext cx="4597793" cy="42718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8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CHUVA Project (2010-2015)</a:t>
            </a:r>
            <a:endParaRPr lang="en-US" sz="1800" dirty="0" smtClean="0"/>
          </a:p>
          <a:p>
            <a:pPr lvl="1"/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en-US" sz="1800" dirty="0"/>
              <a:t>loud processes of </a:t>
            </a:r>
            <a:r>
              <a:rPr lang="en-US" sz="1800" dirty="0" err="1"/>
              <a:t>t</a:t>
            </a:r>
            <a:r>
              <a:rPr lang="en-US" sz="2400" b="1" dirty="0" err="1">
                <a:solidFill>
                  <a:srgbClr val="C00000"/>
                </a:solidFill>
              </a:rPr>
              <a:t>H</a:t>
            </a:r>
            <a:r>
              <a:rPr lang="en-US" sz="1800" dirty="0" err="1"/>
              <a:t>e</a:t>
            </a:r>
            <a:r>
              <a:rPr lang="en-US" sz="1800" dirty="0"/>
              <a:t> main precipitation systems in Brazil: A </a:t>
            </a:r>
            <a:r>
              <a:rPr lang="en-US" sz="1800" dirty="0" err="1"/>
              <a:t>contrib</a:t>
            </a:r>
            <a:r>
              <a:rPr lang="en-US" sz="2400" b="1" dirty="0" err="1">
                <a:solidFill>
                  <a:srgbClr val="C00000"/>
                </a:solidFill>
              </a:rPr>
              <a:t>U</a:t>
            </a:r>
            <a:r>
              <a:rPr lang="en-US" sz="1800" dirty="0" err="1"/>
              <a:t>tion</a:t>
            </a:r>
            <a:r>
              <a:rPr lang="en-US" sz="1800" dirty="0"/>
              <a:t> to cloud </a:t>
            </a:r>
            <a:r>
              <a:rPr lang="en-US" sz="1800" dirty="0" err="1"/>
              <a:t>resol</a:t>
            </a:r>
            <a:r>
              <a:rPr lang="en-US" sz="2400" b="1" dirty="0" err="1">
                <a:solidFill>
                  <a:srgbClr val="C00000"/>
                </a:solidFill>
              </a:rPr>
              <a:t>V</a:t>
            </a:r>
            <a:r>
              <a:rPr lang="en-US" sz="1800" dirty="0" err="1"/>
              <a:t>ing</a:t>
            </a:r>
            <a:r>
              <a:rPr lang="en-US" sz="1800" dirty="0"/>
              <a:t> modeling and to the GPM (</a:t>
            </a:r>
            <a:r>
              <a:rPr lang="en-US" sz="1800" dirty="0" err="1"/>
              <a:t>Glob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1800" dirty="0" err="1"/>
              <a:t>l</a:t>
            </a:r>
            <a:r>
              <a:rPr lang="en-US" sz="1800" dirty="0"/>
              <a:t> Precipitation Measurement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”</a:t>
            </a:r>
            <a:r>
              <a:rPr lang="en-US" sz="1800" b="1" i="1" dirty="0" err="1">
                <a:solidFill>
                  <a:srgbClr val="C00000"/>
                </a:solidFill>
              </a:rPr>
              <a:t>Chuva</a:t>
            </a:r>
            <a:r>
              <a:rPr lang="en-US" sz="1800" dirty="0"/>
              <a:t>” means </a:t>
            </a:r>
            <a:r>
              <a:rPr lang="en-US" sz="1800" b="1" i="1" dirty="0">
                <a:solidFill>
                  <a:srgbClr val="C00000"/>
                </a:solidFill>
              </a:rPr>
              <a:t>rain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in </a:t>
            </a:r>
            <a:r>
              <a:rPr lang="en-US" sz="1800" dirty="0" smtClean="0"/>
              <a:t>Portuguese</a:t>
            </a:r>
            <a:endParaRPr lang="en-US" sz="1800" dirty="0"/>
          </a:p>
          <a:p>
            <a:pPr lvl="1"/>
            <a:endParaRPr lang="en-US" sz="1100" dirty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6" t="48658" r="25659" b="22721"/>
          <a:stretch/>
        </p:blipFill>
        <p:spPr>
          <a:xfrm>
            <a:off x="4716016" y="3326013"/>
            <a:ext cx="2664296" cy="3322905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6444208" y="4797152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Oval 48"/>
          <p:cNvSpPr/>
          <p:nvPr/>
        </p:nvSpPr>
        <p:spPr>
          <a:xfrm>
            <a:off x="5580112" y="400506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827" t="27995" r="77928" b="7770"/>
          <a:stretch/>
        </p:blipFill>
        <p:spPr bwMode="auto">
          <a:xfrm>
            <a:off x="2627784" y="3320058"/>
            <a:ext cx="683563" cy="1515129"/>
          </a:xfrm>
          <a:prstGeom prst="rect">
            <a:avLst/>
          </a:prstGeom>
          <a:noFill/>
          <a:ln w="38100">
            <a:solidFill>
              <a:srgbClr val="FF33FE"/>
            </a:solidFill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”</a:t>
            </a:r>
            <a:r>
              <a:rPr lang="pt-BR" sz="4800" b="1" dirty="0" smtClean="0"/>
              <a:t>CHUVA</a:t>
            </a:r>
            <a:r>
              <a:rPr lang="pt-BR" dirty="0" smtClean="0"/>
              <a:t>”?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t>3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66" y="10344"/>
            <a:ext cx="1584176" cy="1512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5" t="17800" r="633" b="9433"/>
          <a:stretch/>
        </p:blipFill>
        <p:spPr>
          <a:xfrm>
            <a:off x="7504856" y="3326012"/>
            <a:ext cx="451520" cy="3381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6562405" y="4822972"/>
            <a:ext cx="3095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GPCP (1979-2010) rainfall (mm/day)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7016049" y="4150908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6660232" y="3929676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156176" y="3878749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6444208" y="4797152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8100">
            <a:solidFill>
              <a:srgbClr val="FF3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4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580112" y="400506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6084168" y="5085184"/>
            <a:ext cx="360040" cy="360040"/>
          </a:xfrm>
          <a:prstGeom prst="ellipse">
            <a:avLst/>
          </a:prstGeom>
          <a:solidFill>
            <a:srgbClr val="FFFFFF">
              <a:alpha val="34118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5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866728" y="4425771"/>
            <a:ext cx="897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Belém</a:t>
            </a:r>
            <a:r>
              <a:rPr lang="en-US" sz="1200" dirty="0" smtClean="0"/>
              <a:t>-PA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6358151" y="4569974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Fortaleza-CE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6640705" y="483836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Alcântara</a:t>
            </a:r>
            <a:r>
              <a:rPr lang="en-US" sz="1200" dirty="0" smtClean="0"/>
              <a:t>-MA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6008480" y="5585641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S.J.Campos</a:t>
            </a:r>
            <a:r>
              <a:rPr lang="en-US" sz="1200" dirty="0" smtClean="0"/>
              <a:t>-SP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681534" y="5812007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Sta</a:t>
            </a:r>
            <a:r>
              <a:rPr lang="en-US" sz="1200" dirty="0" smtClean="0"/>
              <a:t> Maria -RS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74083" y="4656801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Manaus-AM</a:t>
            </a:r>
            <a:endParaRPr lang="en-US" sz="1200" dirty="0"/>
          </a:p>
        </p:txBody>
      </p:sp>
      <p:pic>
        <p:nvPicPr>
          <p:cNvPr id="22" name="Picture 3" descr="D:\machado\CHUVA\experimento - Manaus-GoAmazon\2013-12-16 11.30.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18865" r="30837" b="20352"/>
          <a:stretch/>
        </p:blipFill>
        <p:spPr bwMode="auto">
          <a:xfrm>
            <a:off x="345190" y="3500180"/>
            <a:ext cx="1479878" cy="154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67" y="5209170"/>
            <a:ext cx="1240351" cy="15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6345" r="11021"/>
          <a:stretch/>
        </p:blipFill>
        <p:spPr bwMode="auto">
          <a:xfrm>
            <a:off x="1490244" y="4914414"/>
            <a:ext cx="1290965" cy="109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15471"/>
            <a:ext cx="1314495" cy="133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r="11829"/>
          <a:stretch/>
        </p:blipFill>
        <p:spPr bwMode="auto">
          <a:xfrm>
            <a:off x="2763891" y="4866070"/>
            <a:ext cx="1030875" cy="11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5" y="5858014"/>
            <a:ext cx="740483" cy="88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r="13598" b="22045"/>
          <a:stretch/>
        </p:blipFill>
        <p:spPr bwMode="auto">
          <a:xfrm>
            <a:off x="2830594" y="5858013"/>
            <a:ext cx="805302" cy="8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21026" r="15624" b="15621"/>
          <a:stretch/>
        </p:blipFill>
        <p:spPr bwMode="auto">
          <a:xfrm>
            <a:off x="880573" y="5858013"/>
            <a:ext cx="907668" cy="8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14163" r="11052" b="18392"/>
          <a:stretch/>
        </p:blipFill>
        <p:spPr bwMode="auto">
          <a:xfrm>
            <a:off x="1781704" y="5875990"/>
            <a:ext cx="1054949" cy="8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82" y="3983278"/>
            <a:ext cx="1218393" cy="9387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33" y="3219056"/>
            <a:ext cx="1253874" cy="838769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0027" t="27885" r="53728" b="7880"/>
          <a:stretch/>
        </p:blipFill>
        <p:spPr bwMode="auto">
          <a:xfrm>
            <a:off x="3240365" y="3500180"/>
            <a:ext cx="683563" cy="1472104"/>
          </a:xfrm>
          <a:prstGeom prst="rect">
            <a:avLst/>
          </a:prstGeom>
          <a:noFill/>
          <a:ln w="38100">
            <a:solidFill>
              <a:srgbClr val="FF33FE"/>
            </a:solidFill>
            <a:miter lim="800000"/>
            <a:headEnd/>
            <a:tailEnd/>
          </a:ln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5305" t="32272" r="28450" b="3493"/>
          <a:stretch/>
        </p:blipFill>
        <p:spPr bwMode="auto">
          <a:xfrm>
            <a:off x="3816429" y="3933788"/>
            <a:ext cx="683563" cy="1367420"/>
          </a:xfrm>
          <a:prstGeom prst="rect">
            <a:avLst/>
          </a:prstGeom>
          <a:noFill/>
          <a:ln w="38100">
            <a:solidFill>
              <a:srgbClr val="FF33FE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8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696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Thank you!</a:t>
            </a:r>
          </a:p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4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”</a:t>
            </a:r>
            <a:r>
              <a:rPr lang="en-US" sz="4800" b="1" dirty="0" smtClean="0"/>
              <a:t>SOS-CHUVA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4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S</a:t>
            </a:r>
            <a:r>
              <a:rPr lang="pt-BR" b="1" i="1" dirty="0">
                <a:latin typeface="Arial Narrow" panose="020B0606020202030204" pitchFamily="34" charset="0"/>
              </a:rPr>
              <a:t>ISTEMA DE </a:t>
            </a:r>
            <a:r>
              <a:rPr lang="pt-BR" sz="4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O</a:t>
            </a:r>
            <a:r>
              <a:rPr lang="pt-BR" b="1" i="1" dirty="0">
                <a:latin typeface="Arial Narrow" panose="020B0606020202030204" pitchFamily="34" charset="0"/>
              </a:rPr>
              <a:t>BSERVAÇÃO E PREVISÃO DE TEMPO </a:t>
            </a:r>
            <a:r>
              <a:rPr lang="pt-BR" sz="4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</a:t>
            </a:r>
            <a:r>
              <a:rPr lang="pt-BR" b="1" i="1" dirty="0" smtClean="0">
                <a:latin typeface="Arial Narrow" panose="020B0606020202030204" pitchFamily="34" charset="0"/>
              </a:rPr>
              <a:t>EVERO</a:t>
            </a:r>
            <a:endParaRPr lang="en-US" i="1" dirty="0" smtClean="0"/>
          </a:p>
          <a:p>
            <a:pPr marL="274320" lvl="1" indent="0">
              <a:buNone/>
            </a:pPr>
            <a:r>
              <a:rPr lang="en-US" dirty="0" smtClean="0"/>
              <a:t>= Observation System and </a:t>
            </a:r>
            <a:r>
              <a:rPr lang="en-US" dirty="0" err="1" smtClean="0"/>
              <a:t>Nowcasting</a:t>
            </a:r>
            <a:r>
              <a:rPr lang="en-US" dirty="0" smtClean="0"/>
              <a:t> of Severe Weather</a:t>
            </a:r>
          </a:p>
          <a:p>
            <a:endParaRPr lang="en-US" sz="1400" dirty="0" smtClean="0"/>
          </a:p>
          <a:p>
            <a:r>
              <a:rPr lang="en-US" dirty="0" smtClean="0"/>
              <a:t>SOS-CHUVA </a:t>
            </a:r>
            <a:r>
              <a:rPr lang="en-US" dirty="0"/>
              <a:t>Project (</a:t>
            </a:r>
            <a:r>
              <a:rPr lang="en-US" dirty="0" smtClean="0"/>
              <a:t>2016-2019) objectives:</a:t>
            </a: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en-US" sz="2300" b="1" u="sng" dirty="0" smtClean="0"/>
              <a:t>Apply cloud microphysics</a:t>
            </a:r>
            <a:r>
              <a:rPr lang="en-US" sz="2300" dirty="0" smtClean="0"/>
              <a:t> knowledge learned in </a:t>
            </a:r>
            <a:r>
              <a:rPr lang="en-US" sz="2300" b="1" u="sng" dirty="0" smtClean="0"/>
              <a:t>CHUVA Project 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Understand the evolution of cloud microphysics as they </a:t>
            </a:r>
            <a:r>
              <a:rPr lang="en-US" sz="2300" b="1" u="sng" dirty="0"/>
              <a:t>change to become </a:t>
            </a:r>
            <a:r>
              <a:rPr lang="en-US" sz="2300" b="1" u="sng" dirty="0" smtClean="0"/>
              <a:t>extreme events</a:t>
            </a:r>
          </a:p>
          <a:p>
            <a:pPr lvl="1">
              <a:lnSpc>
                <a:spcPct val="110000"/>
              </a:lnSpc>
            </a:pPr>
            <a:r>
              <a:rPr lang="en-US" sz="2300" dirty="0" smtClean="0"/>
              <a:t>Build </a:t>
            </a:r>
            <a:r>
              <a:rPr lang="en-US" sz="2300" b="1" u="sng" dirty="0"/>
              <a:t>conceptual models</a:t>
            </a:r>
            <a:r>
              <a:rPr lang="en-US" sz="2300" dirty="0"/>
              <a:t> </a:t>
            </a:r>
            <a:r>
              <a:rPr lang="en-US" sz="2300" dirty="0" smtClean="0"/>
              <a:t>and </a:t>
            </a:r>
            <a:r>
              <a:rPr lang="en-US" sz="2300" b="1" u="sng" dirty="0" smtClean="0"/>
              <a:t>predict these changes</a:t>
            </a:r>
          </a:p>
          <a:p>
            <a:pPr lvl="1">
              <a:lnSpc>
                <a:spcPct val="110000"/>
              </a:lnSpc>
            </a:pPr>
            <a:r>
              <a:rPr lang="en-US" sz="2300" dirty="0" smtClean="0"/>
              <a:t>Develop </a:t>
            </a:r>
            <a:r>
              <a:rPr lang="en-US" sz="2300" dirty="0"/>
              <a:t>a </a:t>
            </a:r>
            <a:r>
              <a:rPr lang="en-US" sz="2300" b="1" u="sng" dirty="0"/>
              <a:t>warning system</a:t>
            </a:r>
            <a:r>
              <a:rPr lang="en-US" sz="2300" dirty="0"/>
              <a:t> of </a:t>
            </a:r>
            <a:r>
              <a:rPr lang="en-US" sz="2300" dirty="0" smtClean="0"/>
              <a:t>storm intensification</a:t>
            </a:r>
          </a:p>
          <a:p>
            <a:pPr lvl="1">
              <a:lnSpc>
                <a:spcPct val="110000"/>
              </a:lnSpc>
            </a:pPr>
            <a:r>
              <a:rPr lang="en-US" sz="2300" dirty="0" smtClean="0"/>
              <a:t>Make this information </a:t>
            </a:r>
            <a:r>
              <a:rPr lang="en-US" sz="2300" b="1" u="sng" dirty="0" smtClean="0"/>
              <a:t>useful</a:t>
            </a:r>
            <a:r>
              <a:rPr lang="en-US" sz="2300" dirty="0" smtClean="0"/>
              <a:t> and </a:t>
            </a:r>
            <a:r>
              <a:rPr lang="en-US" sz="2300" b="1" u="sng" dirty="0" smtClean="0"/>
              <a:t>reachable to the society</a:t>
            </a:r>
            <a:r>
              <a:rPr lang="en-US" sz="2300" dirty="0" smtClean="0"/>
              <a:t>:</a:t>
            </a:r>
          </a:p>
          <a:p>
            <a:pPr lvl="2">
              <a:lnSpc>
                <a:spcPct val="110000"/>
              </a:lnSpc>
            </a:pPr>
            <a:r>
              <a:rPr lang="en-US" sz="2100" dirty="0" smtClean="0"/>
              <a:t>Information sent directly to the </a:t>
            </a:r>
            <a:r>
              <a:rPr lang="en-US" sz="2100" b="1" u="sng" dirty="0" smtClean="0"/>
              <a:t>Civil Defense</a:t>
            </a:r>
          </a:p>
          <a:p>
            <a:pPr lvl="2">
              <a:lnSpc>
                <a:spcPct val="110000"/>
              </a:lnSpc>
            </a:pPr>
            <a:r>
              <a:rPr lang="en-US" sz="2100" dirty="0" smtClean="0"/>
              <a:t>Information sent directly to the </a:t>
            </a:r>
            <a:r>
              <a:rPr lang="en-US" sz="2100" b="1" i="1" u="sng" dirty="0" smtClean="0"/>
              <a:t>general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4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7524328" y="126876"/>
            <a:ext cx="1458457" cy="13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1) Research topics in </a:t>
            </a:r>
            <a:r>
              <a:rPr lang="en-US" sz="3200" b="1" dirty="0" err="1" smtClean="0"/>
              <a:t>nowcasting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6856" y="3356992"/>
            <a:ext cx="8229600" cy="591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3200" dirty="0" smtClean="0"/>
              <a:t>2) Research topics in </a:t>
            </a:r>
            <a:r>
              <a:rPr lang="en-US" sz="3200" b="1" dirty="0" smtClean="0"/>
              <a:t>cloud physics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2160240"/>
          </a:xfrm>
        </p:spPr>
        <p:txBody>
          <a:bodyPr/>
          <a:lstStyle/>
          <a:p>
            <a:pPr marL="457200" indent="-457200">
              <a:buFont typeface="+mj-lt"/>
              <a:buAutoNum type="alphaLcPeriod"/>
            </a:pPr>
            <a:r>
              <a:rPr lang="en-US" dirty="0" err="1" smtClean="0"/>
              <a:t>Nowcasting</a:t>
            </a:r>
            <a:r>
              <a:rPr lang="en-US" dirty="0" smtClean="0"/>
              <a:t> using dual-polarization radar</a:t>
            </a:r>
          </a:p>
          <a:p>
            <a:pPr marL="457200" indent="-457200">
              <a:buFont typeface="+mj-lt"/>
              <a:buAutoNum type="alphaLcPeriod"/>
            </a:pPr>
            <a:r>
              <a:rPr lang="en-US" b="1" dirty="0" err="1" smtClean="0"/>
              <a:t>Nowcasting</a:t>
            </a:r>
            <a:r>
              <a:rPr lang="en-US" b="1" dirty="0" smtClean="0"/>
              <a:t> using GOES-R satellite</a:t>
            </a:r>
          </a:p>
          <a:p>
            <a:pPr marL="457200" indent="-457200">
              <a:buFont typeface="+mj-lt"/>
              <a:buAutoNum type="alphaLcPeriod"/>
            </a:pPr>
            <a:r>
              <a:rPr lang="en-US" b="1" dirty="0" smtClean="0"/>
              <a:t>Forecast models using lightning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Forecast models using GPS</a:t>
            </a:r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4092352"/>
            <a:ext cx="82296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Develop conceptual models of storm intensification and their extreme events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Microphysics parametrization improvement in CRM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Improvement of extrapolation models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Combine extrapolation models and CRM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 smtClean="0"/>
              <a:t>Base site at Campinas-SP (~90km from São Paulo)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/>
          <a:stretch/>
        </p:blipFill>
        <p:spPr>
          <a:xfrm>
            <a:off x="203200" y="1946920"/>
            <a:ext cx="3269701" cy="455708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84591" y="2060848"/>
            <a:ext cx="6856209" cy="4271874"/>
            <a:chOff x="2084591" y="2060848"/>
            <a:chExt cx="6856209" cy="4271874"/>
          </a:xfrm>
        </p:grpSpPr>
        <p:sp>
          <p:nvSpPr>
            <p:cNvPr id="10" name="Rectangle 9"/>
            <p:cNvSpPr/>
            <p:nvPr/>
          </p:nvSpPr>
          <p:spPr>
            <a:xfrm>
              <a:off x="2084591" y="4125416"/>
              <a:ext cx="327169" cy="239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084591" y="2060848"/>
              <a:ext cx="1421181" cy="206456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84591" y="4365104"/>
              <a:ext cx="1421181" cy="196761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411760" y="2060848"/>
              <a:ext cx="6529040" cy="206456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11760" y="4365104"/>
              <a:ext cx="6510805" cy="196761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6" r="11726"/>
            <a:stretch/>
          </p:blipFill>
          <p:spPr>
            <a:xfrm>
              <a:off x="3563888" y="2060848"/>
              <a:ext cx="5358677" cy="42718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flipH="1">
            <a:off x="4283968" y="4125416"/>
            <a:ext cx="1605279" cy="136045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9362849">
            <a:off x="4392683" y="45930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200km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92080" y="3429000"/>
            <a:ext cx="1321247" cy="134871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92865" y="352772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</a:t>
            </a:r>
            <a:r>
              <a:rPr lang="en-US" smtClean="0">
                <a:solidFill>
                  <a:srgbClr val="FF0000"/>
                </a:solidFill>
              </a:rPr>
              <a:t>0km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7"/>
          <a:stretch/>
        </p:blipFill>
        <p:spPr>
          <a:xfrm>
            <a:off x="522536" y="1700808"/>
            <a:ext cx="8172400" cy="463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Instrumentation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37736" cy="5208240"/>
          </a:xfrm>
        </p:spPr>
        <p:txBody>
          <a:bodyPr/>
          <a:lstStyle/>
          <a:p>
            <a:r>
              <a:rPr lang="en-US" dirty="0" smtClean="0"/>
              <a:t>At main base site </a:t>
            </a:r>
            <a:r>
              <a:rPr lang="en-US" b="1" dirty="0" err="1" smtClean="0"/>
              <a:t>Unicamp</a:t>
            </a:r>
            <a:r>
              <a:rPr lang="en-US" dirty="0" smtClean="0"/>
              <a:t> (University of Campinas):</a:t>
            </a:r>
            <a:endParaRPr lang="en-US" b="1" dirty="0" smtClean="0">
              <a:solidFill>
                <a:srgbClr val="FFFF00"/>
              </a:solidFill>
            </a:endParaRPr>
          </a:p>
          <a:p>
            <a:pPr lvl="1"/>
            <a:r>
              <a:rPr lang="en-US" sz="2400" b="1" dirty="0" err="1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Sellex</a:t>
            </a:r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X-Pol radar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Micro-Rain Radar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Radiometer</a:t>
            </a:r>
          </a:p>
          <a:p>
            <a:pPr lvl="1"/>
            <a:r>
              <a:rPr lang="en-US" sz="2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Disdrometers</a:t>
            </a:r>
            <a:endParaRPr lang="en-US" sz="2400" b="1" dirty="0" smtClean="0">
              <a:solidFill>
                <a:srgbClr val="FFFFFF"/>
              </a:solidFill>
              <a:effectLst>
                <a:glow rad="127000">
                  <a:schemeClr val="tx1">
                    <a:alpha val="27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lvl="2"/>
            <a:r>
              <a:rPr lang="en-US" sz="2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Joss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Waldvogel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and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Parsival</a:t>
            </a:r>
            <a:endParaRPr lang="en-US" sz="2000" b="1" dirty="0">
              <a:solidFill>
                <a:srgbClr val="FFFFFF"/>
              </a:solidFill>
              <a:effectLst>
                <a:glow rad="127000">
                  <a:schemeClr val="tx1">
                    <a:alpha val="27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GPS total water vapor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Rain 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gauges</a:t>
            </a:r>
          </a:p>
          <a:p>
            <a:pPr lvl="1"/>
            <a:r>
              <a:rPr lang="en-US" sz="2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Aerosol </a:t>
            </a:r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size distribution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CCN 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concentration</a:t>
            </a:r>
          </a:p>
          <a:p>
            <a:pPr lvl="1"/>
            <a:r>
              <a:rPr lang="en-US" sz="2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27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Weather station</a:t>
            </a:r>
            <a:endParaRPr lang="en-US" sz="2400" b="1" dirty="0">
              <a:solidFill>
                <a:srgbClr val="FFFFFF"/>
              </a:solidFill>
              <a:effectLst>
                <a:glow rad="127000">
                  <a:schemeClr val="tx1">
                    <a:alpha val="27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1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Instrumentation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 smtClean="0"/>
              <a:t>Field Mill network</a:t>
            </a:r>
          </a:p>
          <a:p>
            <a:pPr lvl="1"/>
            <a:r>
              <a:rPr lang="en-US" dirty="0" smtClean="0"/>
              <a:t>Data sent by internet cell phone </a:t>
            </a:r>
            <a:endParaRPr lang="en-US" dirty="0" smtClean="0"/>
          </a:p>
          <a:p>
            <a:pPr lvl="1"/>
            <a:r>
              <a:rPr lang="en-US" dirty="0" smtClean="0"/>
              <a:t>25-30 km baseline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96" y="2865174"/>
            <a:ext cx="4536504" cy="359239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9" name="Espaço Reservado para Conteúdo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1152"/>
            <a:ext cx="4258816" cy="3194112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1609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Instrumentation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08240"/>
          </a:xfrm>
        </p:spPr>
        <p:txBody>
          <a:bodyPr/>
          <a:lstStyle/>
          <a:p>
            <a:r>
              <a:rPr lang="en-US" dirty="0" smtClean="0"/>
              <a:t>Total (i.e., </a:t>
            </a:r>
            <a:r>
              <a:rPr lang="en-US" dirty="0" err="1" smtClean="0"/>
              <a:t>intracloud</a:t>
            </a:r>
            <a:r>
              <a:rPr lang="en-US" dirty="0" smtClean="0"/>
              <a:t> and cloud-to-ground) lightning network</a:t>
            </a:r>
          </a:p>
          <a:p>
            <a:pPr lvl="1"/>
            <a:r>
              <a:rPr lang="en-US" dirty="0" err="1" smtClean="0"/>
              <a:t>BrasilDAT</a:t>
            </a:r>
            <a:r>
              <a:rPr lang="en-US" dirty="0" smtClean="0"/>
              <a:t> (</a:t>
            </a:r>
            <a:r>
              <a:rPr lang="en-US" dirty="0" err="1" smtClean="0"/>
              <a:t>EarthNetworks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ADF5-2FA0-4A27-9BCB-13EC59A8B6CA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5" name="CaixaDeTexto 8"/>
          <p:cNvSpPr txBox="1"/>
          <p:nvPr/>
        </p:nvSpPr>
        <p:spPr>
          <a:xfrm>
            <a:off x="6613327" y="0"/>
            <a:ext cx="244624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50" b="1" dirty="0" err="1" smtClean="0">
                <a:solidFill>
                  <a:srgbClr val="FFFFFF"/>
                </a:solidFill>
              </a:rPr>
              <a:t>What</a:t>
            </a:r>
            <a:r>
              <a:rPr lang="pt-BR" sz="1550" b="1" dirty="0" smtClean="0">
                <a:solidFill>
                  <a:srgbClr val="FFFFFF"/>
                </a:solidFill>
              </a:rPr>
              <a:t> </a:t>
            </a:r>
            <a:r>
              <a:rPr lang="pt-BR" sz="1550" b="1" dirty="0" err="1" smtClean="0">
                <a:solidFill>
                  <a:srgbClr val="FFFFFF"/>
                </a:solidFill>
              </a:rPr>
              <a:t>is</a:t>
            </a:r>
            <a:r>
              <a:rPr lang="pt-BR" sz="1550" b="1" dirty="0" smtClean="0">
                <a:solidFill>
                  <a:srgbClr val="FFFFFF"/>
                </a:solidFill>
              </a:rPr>
              <a:t> ”SOS-CHUVA”?</a:t>
            </a:r>
            <a:endParaRPr lang="pt-BR" sz="155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0" y="2232236"/>
            <a:ext cx="3670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3005</TotalTime>
  <Words>837</Words>
  <Application>Microsoft Macintosh PowerPoint</Application>
  <PresentationFormat>On-screen Show (4:3)</PresentationFormat>
  <Paragraphs>227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 Narrow</vt:lpstr>
      <vt:lpstr>Calibri</vt:lpstr>
      <vt:lpstr>Mangal</vt:lpstr>
      <vt:lpstr>Symbol</vt:lpstr>
      <vt:lpstr>Arial</vt:lpstr>
      <vt:lpstr>Brilho</vt:lpstr>
      <vt:lpstr>1_Brilho</vt:lpstr>
      <vt:lpstr>GLM validation during SOS-CHUVA field experiment</vt:lpstr>
      <vt:lpstr>What is ”CHUVA”?</vt:lpstr>
      <vt:lpstr>What is ”CHUVA”?</vt:lpstr>
      <vt:lpstr>What is ”SOS-CHUVA”?</vt:lpstr>
      <vt:lpstr>1) Research topics in nowcasting:</vt:lpstr>
      <vt:lpstr>Location</vt:lpstr>
      <vt:lpstr>Instrumentation</vt:lpstr>
      <vt:lpstr>Instrumentation</vt:lpstr>
      <vt:lpstr>Instrumentation</vt:lpstr>
      <vt:lpstr>Instruments</vt:lpstr>
      <vt:lpstr>Why Campinas region?</vt:lpstr>
      <vt:lpstr>Why Campinas region?</vt:lpstr>
      <vt:lpstr>GLM monitoring during SOS-CHUVA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Close-up at SOS-CHUVA research area</vt:lpstr>
      <vt:lpstr>PowerPoint Presentation</vt:lpstr>
      <vt:lpstr>PowerPoint Presentation</vt:lpstr>
      <vt:lpstr>PowerPoint Presentation</vt:lpstr>
      <vt:lpstr>Squall line – 2017-05-05 (small hail in São Paulo)</vt:lpstr>
      <vt:lpstr>”weird arc cloud” in South Pacific – 2017-05-04</vt:lpstr>
      <vt:lpstr>Future: GLM on SOS-CHUVA web page</vt:lpstr>
      <vt:lpstr>Future: SOS-CHUVA during RELAMPAGO</vt:lpstr>
      <vt:lpstr>Future: LMA in the Amazon (for ~3 years)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Lightning Mapping Array to evaluate the lightning detection signatures at different technologies</dc:title>
  <dc:creator>rachel</dc:creator>
  <cp:lastModifiedBy>Rachel Albrecht</cp:lastModifiedBy>
  <cp:revision>178</cp:revision>
  <dcterms:created xsi:type="dcterms:W3CDTF">2014-06-19T18:44:42Z</dcterms:created>
  <dcterms:modified xsi:type="dcterms:W3CDTF">2017-09-13T14:56:40Z</dcterms:modified>
</cp:coreProperties>
</file>