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9"/>
  </p:notesMasterIdLst>
  <p:handoutMasterIdLst>
    <p:handoutMasterId r:id="rId30"/>
  </p:handoutMasterIdLst>
  <p:sldIdLst>
    <p:sldId id="309" r:id="rId2"/>
    <p:sldId id="329" r:id="rId3"/>
    <p:sldId id="322" r:id="rId4"/>
    <p:sldId id="341" r:id="rId5"/>
    <p:sldId id="343" r:id="rId6"/>
    <p:sldId id="342" r:id="rId7"/>
    <p:sldId id="311" r:id="rId8"/>
    <p:sldId id="334" r:id="rId9"/>
    <p:sldId id="328" r:id="rId10"/>
    <p:sldId id="335" r:id="rId11"/>
    <p:sldId id="327" r:id="rId12"/>
    <p:sldId id="313" r:id="rId13"/>
    <p:sldId id="333" r:id="rId14"/>
    <p:sldId id="326" r:id="rId15"/>
    <p:sldId id="314" r:id="rId16"/>
    <p:sldId id="323" r:id="rId17"/>
    <p:sldId id="317" r:id="rId18"/>
    <p:sldId id="339" r:id="rId19"/>
    <p:sldId id="330" r:id="rId20"/>
    <p:sldId id="340" r:id="rId21"/>
    <p:sldId id="331" r:id="rId22"/>
    <p:sldId id="324" r:id="rId23"/>
    <p:sldId id="338" r:id="rId24"/>
    <p:sldId id="316" r:id="rId25"/>
    <p:sldId id="310" r:id="rId26"/>
    <p:sldId id="320" r:id="rId27"/>
    <p:sldId id="319" r:id="rId28"/>
  </p:sldIdLst>
  <p:sldSz cx="12192000" cy="6858000"/>
  <p:notesSz cx="6985000" cy="92837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33" userDrawn="1">
          <p15:clr>
            <a:srgbClr val="A4A3A4"/>
          </p15:clr>
        </p15:guide>
        <p15:guide id="2" orient="horz" pos="866" userDrawn="1">
          <p15:clr>
            <a:srgbClr val="A4A3A4"/>
          </p15:clr>
        </p15:guide>
        <p15:guide id="3" orient="horz" pos="4083" userDrawn="1">
          <p15:clr>
            <a:srgbClr val="A4A3A4"/>
          </p15:clr>
        </p15:guide>
        <p15:guide id="4" orient="horz" pos="864" userDrawn="1">
          <p15:clr>
            <a:srgbClr val="A4A3A4"/>
          </p15:clr>
        </p15:guide>
        <p15:guide id="5" orient="horz" pos="635" userDrawn="1">
          <p15:clr>
            <a:srgbClr val="A4A3A4"/>
          </p15:clr>
        </p15:guide>
        <p15:guide id="6" orient="horz" pos="854" userDrawn="1">
          <p15:clr>
            <a:srgbClr val="A4A3A4"/>
          </p15:clr>
        </p15:guide>
        <p15:guide id="7" pos="3851" userDrawn="1">
          <p15:clr>
            <a:srgbClr val="A4A3A4"/>
          </p15:clr>
        </p15:guide>
        <p15:guide id="8" pos="101" userDrawn="1">
          <p15:clr>
            <a:srgbClr val="A4A3A4"/>
          </p15:clr>
        </p15:guide>
        <p15:guide id="9" pos="7581" userDrawn="1">
          <p15:clr>
            <a:srgbClr val="A4A3A4"/>
          </p15:clr>
        </p15:guide>
        <p15:guide id="10" pos="1217" userDrawn="1">
          <p15:clr>
            <a:srgbClr val="A4A3A4"/>
          </p15:clr>
        </p15:guide>
        <p15:guide id="11" pos="4192" userDrawn="1">
          <p15:clr>
            <a:srgbClr val="A4A3A4"/>
          </p15:clr>
        </p15:guide>
        <p15:guide id="12" pos="4708" userDrawn="1">
          <p15:clr>
            <a:srgbClr val="A4A3A4"/>
          </p15:clr>
        </p15:guide>
        <p15:guide id="13" pos="677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4">
          <p15:clr>
            <a:srgbClr val="A4A3A4"/>
          </p15:clr>
        </p15:guide>
        <p15:guide id="2" pos="22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F9750"/>
    <a:srgbClr val="5CBC6E"/>
    <a:srgbClr val="FF00FF"/>
    <a:srgbClr val="33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123" autoAdjust="0"/>
    <p:restoredTop sz="96305" autoAdjust="0"/>
  </p:normalViewPr>
  <p:slideViewPr>
    <p:cSldViewPr snapToGrid="0" snapToObjects="1">
      <p:cViewPr varScale="1">
        <p:scale>
          <a:sx n="110" d="100"/>
          <a:sy n="110" d="100"/>
        </p:scale>
        <p:origin x="264" y="102"/>
      </p:cViewPr>
      <p:guideLst>
        <p:guide orient="horz" pos="2333"/>
        <p:guide orient="horz" pos="866"/>
        <p:guide orient="horz" pos="4083"/>
        <p:guide orient="horz" pos="864"/>
        <p:guide orient="horz" pos="635"/>
        <p:guide orient="horz" pos="854"/>
        <p:guide pos="3851"/>
        <p:guide pos="101"/>
        <p:guide pos="7581"/>
        <p:guide pos="1217"/>
        <p:guide pos="4192"/>
        <p:guide pos="4708"/>
        <p:guide pos="6771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50" d="100"/>
        <a:sy n="150" d="100"/>
      </p:scale>
      <p:origin x="0" y="-21202"/>
    </p:cViewPr>
  </p:sorterViewPr>
  <p:notesViewPr>
    <p:cSldViewPr snapToGrid="0" snapToObjects="1" showGuides="1">
      <p:cViewPr varScale="1">
        <p:scale>
          <a:sx n="76" d="100"/>
          <a:sy n="76" d="100"/>
        </p:scale>
        <p:origin x="-3234" y="-84"/>
      </p:cViewPr>
      <p:guideLst>
        <p:guide orient="horz" pos="2924"/>
        <p:guide pos="22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7363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6050" y="0"/>
            <a:ext cx="3027363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C18C67-BAD2-47D8-B9DF-B472C1B3FB6B}" type="datetimeFigureOut">
              <a:rPr lang="en-US" smtClean="0"/>
              <a:t>9/8/2017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8563"/>
            <a:ext cx="3027363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6050" y="8818563"/>
            <a:ext cx="3027363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29C18C-75F3-4A16-9B21-84F4B8EBB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5967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26833" cy="464185"/>
          </a:xfrm>
          <a:prstGeom prst="rect">
            <a:avLst/>
          </a:prstGeom>
        </p:spPr>
        <p:txBody>
          <a:bodyPr vert="horz" lIns="92957" tIns="46478" rIns="92957" bIns="46478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551" y="1"/>
            <a:ext cx="3026833" cy="464185"/>
          </a:xfrm>
          <a:prstGeom prst="rect">
            <a:avLst/>
          </a:prstGeom>
        </p:spPr>
        <p:txBody>
          <a:bodyPr vert="horz" lIns="92957" tIns="46478" rIns="92957" bIns="46478" rtlCol="0"/>
          <a:lstStyle>
            <a:lvl1pPr algn="r">
              <a:defRPr sz="1200"/>
            </a:lvl1pPr>
          </a:lstStyle>
          <a:p>
            <a:fld id="{9A4572E2-EFA2-1F45-9D1E-98E89EE3F54C}" type="datetimeFigureOut">
              <a:rPr lang="en-US" smtClean="0"/>
              <a:pPr/>
              <a:t>9/8/2017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696913"/>
            <a:ext cx="6188075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7" tIns="46478" rIns="92957" bIns="46478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09759"/>
            <a:ext cx="5588000" cy="4177665"/>
          </a:xfrm>
          <a:prstGeom prst="rect">
            <a:avLst/>
          </a:prstGeom>
        </p:spPr>
        <p:txBody>
          <a:bodyPr vert="horz" lIns="92957" tIns="46478" rIns="92957" bIns="46478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17905"/>
            <a:ext cx="3026833" cy="464185"/>
          </a:xfrm>
          <a:prstGeom prst="rect">
            <a:avLst/>
          </a:prstGeom>
        </p:spPr>
        <p:txBody>
          <a:bodyPr vert="horz" lIns="92957" tIns="46478" rIns="92957" bIns="46478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551" y="8817905"/>
            <a:ext cx="3026833" cy="464185"/>
          </a:xfrm>
          <a:prstGeom prst="rect">
            <a:avLst/>
          </a:prstGeom>
        </p:spPr>
        <p:txBody>
          <a:bodyPr vert="horz" lIns="92957" tIns="46478" rIns="92957" bIns="46478" rtlCol="0" anchor="b"/>
          <a:lstStyle>
            <a:lvl1pPr algn="r">
              <a:defRPr sz="1200"/>
            </a:lvl1pPr>
          </a:lstStyle>
          <a:p>
            <a:fld id="{98311FDA-E9E1-4142-9549-F617B3998AC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01413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8463" y="696913"/>
            <a:ext cx="6188075" cy="34813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311FDA-E9E1-4142-9549-F617B3998ACE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57451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311FDA-E9E1-4142-9549-F617B3998ACE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4392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311FDA-E9E1-4142-9549-F617B3998ACE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6158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file:///\\atcgroups\Data\GOES_R\GOES_R_GLM\10_Implementation_CONTRACT\03_Reference\NASA%20Documents\Macintosh%20HD:Users:mpkeith:Documents:A-stuff:" TargetMode="Externa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5885577"/>
            <a:ext cx="8534400" cy="47899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082800" y="3705301"/>
            <a:ext cx="8026400" cy="752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11" name="Picture 10" descr="GOES-R_logo_v2_Presentation Size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47067" y="1170497"/>
            <a:ext cx="3920066" cy="2313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0488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5" descr="P90141_000_GLM_GOES_R_NOAA_NASA_Logo_LR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379200" y="0"/>
            <a:ext cx="812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1800" dirty="0"/>
          </a:p>
        </p:txBody>
      </p:sp>
      <p:pic>
        <p:nvPicPr>
          <p:cNvPr id="5" name="Picture 1" descr="\\atcgroups\Data\GOES_R\GOES_R_GLM\10_Implementation_CONTRACT\03_Reference\NASA Documents\Macintosh HD:Users:mpkeith:Documents:A-stuff:"/>
          <p:cNvPicPr>
            <a:picLocks noChangeAspect="1" noChangeArrowheads="1"/>
          </p:cNvPicPr>
          <p:nvPr/>
        </p:nvPicPr>
        <p:blipFill>
          <a:blip r:embed="rId3" r:link="rId4" cstate="screen">
            <a:lum bright="-4000" contrast="2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9214"/>
            <a:ext cx="812800" cy="50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itle Placeholder 21"/>
          <p:cNvSpPr>
            <a:spLocks noGrp="1"/>
          </p:cNvSpPr>
          <p:nvPr>
            <p:ph type="title"/>
          </p:nvPr>
        </p:nvSpPr>
        <p:spPr bwMode="auto">
          <a:xfrm>
            <a:off x="785285" y="87313"/>
            <a:ext cx="10898716" cy="67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037371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784" y="111125"/>
            <a:ext cx="8329083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11151" y="1066800"/>
            <a:ext cx="5676900" cy="5334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1251" y="1066800"/>
            <a:ext cx="5679016" cy="5334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824818" y="6645276"/>
            <a:ext cx="3695700" cy="212725"/>
          </a:xfrm>
          <a:prstGeom prst="rect">
            <a:avLst/>
          </a:prstGeom>
        </p:spPr>
        <p:txBody>
          <a:bodyPr/>
          <a:lstStyle>
            <a:lvl1pPr>
              <a:defRPr b="0"/>
            </a:lvl1pPr>
          </a:lstStyle>
          <a:p>
            <a:endParaRPr lang="en-US" b="1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1"/>
          </p:nvPr>
        </p:nvSpPr>
        <p:spPr>
          <a:xfrm>
            <a:off x="412751" y="6538914"/>
            <a:ext cx="2730500" cy="3190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57708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44281" y="65089"/>
            <a:ext cx="7575543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/>
            </a:lvl1pPr>
          </a:lstStyle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030761" y="6643397"/>
            <a:ext cx="1089273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000" b="0">
                <a:latin typeface="Arial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F613CA36-9C32-4F83-921E-362E78E5A90C}" type="slidenum">
              <a:rPr lang="en-US" smtClean="0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64982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962173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0867" y="1057275"/>
            <a:ext cx="5860488" cy="5576888"/>
          </a:xfrm>
        </p:spPr>
        <p:txBody>
          <a:bodyPr/>
          <a:lstStyle>
            <a:lvl1pPr marL="168275" indent="-168275">
              <a:defRPr sz="2800"/>
            </a:lvl1pPr>
            <a:lvl2pPr marL="401638" indent="-177800">
              <a:defRPr sz="2400"/>
            </a:lvl2pPr>
            <a:lvl3pPr marL="573088" indent="-228600">
              <a:defRPr sz="2000"/>
            </a:lvl3pPr>
            <a:lvl4pPr marL="862013" indent="-228600">
              <a:defRPr sz="1800"/>
            </a:lvl4pPr>
            <a:lvl5pPr marL="1206500" indent="-228600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12934" y="1057275"/>
            <a:ext cx="5922433" cy="5576888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2800" smtClean="0"/>
            </a:lvl1pPr>
            <a:lvl2pPr>
              <a:defRPr lang="en-US" sz="2400" smtClean="0"/>
            </a:lvl2pPr>
            <a:lvl3pPr>
              <a:defRPr lang="en-US" sz="2000" smtClean="0"/>
            </a:lvl3pPr>
            <a:lvl4pPr>
              <a:defRPr lang="en-US" sz="1800" smtClean="0"/>
            </a:lvl4pPr>
            <a:lvl5pPr>
              <a:defRPr lang="en-US" sz="1800"/>
            </a:lvl5pPr>
          </a:lstStyle>
          <a:p>
            <a:pPr marL="168275" lvl="0" indent="-168275"/>
            <a:r>
              <a:rPr lang="en-US" smtClean="0"/>
              <a:t>Click to edit Master text styles</a:t>
            </a:r>
          </a:p>
          <a:p>
            <a:pPr marL="509588" lvl="1"/>
            <a:r>
              <a:rPr lang="en-US" smtClean="0"/>
              <a:t>Second level</a:t>
            </a:r>
          </a:p>
          <a:p>
            <a:pPr marL="573088" lvl="2"/>
            <a:r>
              <a:rPr lang="en-US" smtClean="0"/>
              <a:t>Third level</a:t>
            </a:r>
          </a:p>
          <a:p>
            <a:pPr marL="862013" lvl="3"/>
            <a:r>
              <a:rPr lang="en-US" smtClean="0"/>
              <a:t>Fourth level</a:t>
            </a:r>
          </a:p>
          <a:p>
            <a:pPr marL="1206500"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44281" y="65089"/>
            <a:ext cx="9242409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030761" y="6643397"/>
            <a:ext cx="1089273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000" b="0">
                <a:latin typeface="Arial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F613CA36-9C32-4F83-921E-362E78E5A90C}" type="slidenum">
              <a:rPr lang="en-US" smtClean="0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01270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056081"/>
            <a:ext cx="5386917" cy="80270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10723"/>
            <a:ext cx="5386917" cy="4198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056082"/>
            <a:ext cx="5389033" cy="81823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10723"/>
            <a:ext cx="5389033" cy="4198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44281" y="65089"/>
            <a:ext cx="9242409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778353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44281" y="65089"/>
            <a:ext cx="9242409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030761" y="6643397"/>
            <a:ext cx="1089273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000" b="0">
                <a:latin typeface="Arial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F613CA36-9C32-4F83-921E-362E78E5A90C}" type="slidenum">
              <a:rPr lang="en-US" smtClean="0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7464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030761" y="6643397"/>
            <a:ext cx="1089273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000" b="0">
                <a:latin typeface="Arial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F613CA36-9C32-4F83-921E-362E78E5A90C}" type="slidenum">
              <a:rPr lang="en-US" smtClean="0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8295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2082800" y="65089"/>
            <a:ext cx="8026400" cy="752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200151"/>
            <a:ext cx="5384800" cy="23860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200151"/>
            <a:ext cx="5384800" cy="23860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" y="3738563"/>
            <a:ext cx="5384800" cy="2387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3738563"/>
            <a:ext cx="5384800" cy="2387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1868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2800" y="65089"/>
            <a:ext cx="8026400" cy="752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10972800" cy="23860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3738563"/>
            <a:ext cx="10972800" cy="2387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1433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0" y="0"/>
            <a:ext cx="12192000" cy="9144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18881" y="65089"/>
            <a:ext cx="9242409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1732" y="1035699"/>
            <a:ext cx="11868537" cy="5598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3440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030761" y="6643397"/>
            <a:ext cx="1089273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000" b="0">
                <a:latin typeface="Arial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F613CA36-9C32-4F83-921E-362E78E5A90C}" type="slidenum">
              <a:rPr lang="en-US" smtClean="0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8" name="Picture 7" descr="GOES-R_logo_v2_Presentation Size.png"/>
          <p:cNvPicPr>
            <a:picLocks noChangeAspect="1"/>
          </p:cNvPicPr>
          <p:nvPr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700" y="71465"/>
            <a:ext cx="1181100" cy="771470"/>
          </a:xfrm>
          <a:prstGeom prst="rect">
            <a:avLst/>
          </a:prstGeom>
        </p:spPr>
      </p:pic>
      <p:pic>
        <p:nvPicPr>
          <p:cNvPr id="7" name="Picture 2" descr="https://upload.wikimedia.org/wikipedia/en/thumb/9/95/Lockheed_Martin.svg/800px-Lockheed_Martin.svg.pn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36667" y="239250"/>
            <a:ext cx="2383366" cy="388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1484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3" r:id="rId8"/>
    <p:sldLayoutId id="2147483674" r:id="rId9"/>
    <p:sldLayoutId id="2147483675" r:id="rId10"/>
    <p:sldLayoutId id="2147483677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 Black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 Black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 Black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 Black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 Black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 Black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 Black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lnSpc>
          <a:spcPct val="115000"/>
        </a:lnSpc>
        <a:spcBef>
          <a:spcPct val="35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115000"/>
        </a:lnSpc>
        <a:spcBef>
          <a:spcPct val="35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lnSpc>
          <a:spcPct val="115000"/>
        </a:lnSpc>
        <a:spcBef>
          <a:spcPct val="35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lnSpc>
          <a:spcPct val="115000"/>
        </a:lnSpc>
        <a:spcBef>
          <a:spcPct val="35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lnSpc>
          <a:spcPct val="115000"/>
        </a:lnSpc>
        <a:spcBef>
          <a:spcPct val="35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5pPr>
      <a:lvl6pPr marL="2514600" indent="-228600" algn="l" rtl="0" fontAlgn="base">
        <a:lnSpc>
          <a:spcPct val="115000"/>
        </a:lnSpc>
        <a:spcBef>
          <a:spcPct val="35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6pPr>
      <a:lvl7pPr marL="2971800" indent="-228600" algn="l" rtl="0" fontAlgn="base">
        <a:lnSpc>
          <a:spcPct val="115000"/>
        </a:lnSpc>
        <a:spcBef>
          <a:spcPct val="35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7pPr>
      <a:lvl8pPr marL="3429000" indent="-228600" algn="l" rtl="0" fontAlgn="base">
        <a:lnSpc>
          <a:spcPct val="115000"/>
        </a:lnSpc>
        <a:spcBef>
          <a:spcPct val="35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8pPr>
      <a:lvl9pPr marL="3886200" indent="-228600" algn="l" rtl="0" fontAlgn="base">
        <a:lnSpc>
          <a:spcPct val="115000"/>
        </a:lnSpc>
        <a:spcBef>
          <a:spcPct val="35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e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Uf9C-yr9iaA?rel=0&amp;showinfo=0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MYG9Z_q4n24?rel=0&amp;showinfo=0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7Hm7qCHzCnY?rel=0&amp;showinfo=0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A3JLisAzstw?rel=0&amp;showinfo=0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2343" y="3554964"/>
            <a:ext cx="8215086" cy="1779037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tx1"/>
                </a:solidFill>
              </a:rPr>
              <a:t>GLM Performance Review and</a:t>
            </a:r>
            <a:br>
              <a:rPr lang="en-US" b="1" dirty="0" smtClean="0">
                <a:solidFill>
                  <a:schemeClr val="tx1"/>
                </a:solidFill>
              </a:rPr>
            </a:br>
            <a:r>
              <a:rPr lang="en-US" b="1" dirty="0" smtClean="0">
                <a:solidFill>
                  <a:schemeClr val="tx1"/>
                </a:solidFill>
              </a:rPr>
              <a:t>Post Launch Test Results</a:t>
            </a:r>
            <a:r>
              <a:rPr lang="it-IT" b="1" dirty="0" smtClean="0">
                <a:solidFill>
                  <a:schemeClr val="tx1"/>
                </a:solidFill>
              </a:rPr>
              <a:t/>
            </a:r>
            <a:br>
              <a:rPr lang="it-IT" b="1" dirty="0" smtClean="0">
                <a:solidFill>
                  <a:schemeClr val="tx1"/>
                </a:solidFill>
              </a:rPr>
            </a:br>
            <a:r>
              <a:rPr lang="it-IT" sz="1800" b="1" dirty="0">
                <a:solidFill>
                  <a:schemeClr val="tx1"/>
                </a:solidFill>
              </a:rPr>
              <a:t/>
            </a:r>
            <a:br>
              <a:rPr lang="it-IT" sz="1800" b="1" dirty="0">
                <a:solidFill>
                  <a:schemeClr val="tx1"/>
                </a:solidFill>
              </a:rPr>
            </a:br>
            <a:r>
              <a:rPr lang="it-IT" sz="1800" b="1" dirty="0">
                <a:solidFill>
                  <a:schemeClr val="tx1"/>
                </a:solidFill>
              </a:rPr>
              <a:t>GLM Science Meeting</a:t>
            </a:r>
            <a:br>
              <a:rPr lang="it-IT" sz="1800" b="1" dirty="0">
                <a:solidFill>
                  <a:schemeClr val="tx1"/>
                </a:solidFill>
              </a:rPr>
            </a:br>
            <a:r>
              <a:rPr lang="en-US" sz="1800" b="1" dirty="0">
                <a:solidFill>
                  <a:schemeClr val="tx1"/>
                </a:solidFill>
              </a:rPr>
              <a:t>12 Sept </a:t>
            </a:r>
            <a:r>
              <a:rPr lang="en-US" sz="1800" dirty="0">
                <a:solidFill>
                  <a:schemeClr val="tx1"/>
                </a:solidFill>
              </a:rPr>
              <a:t>2017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618189" y="6627067"/>
            <a:ext cx="343039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dirty="0"/>
              <a:t>© 2017 Lockheed Martin Corporation.  All Rights Reserved.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2410691" y="5646078"/>
            <a:ext cx="7213600" cy="988085"/>
          </a:xfrm>
        </p:spPr>
        <p:txBody>
          <a:bodyPr/>
          <a:lstStyle/>
          <a:p>
            <a:r>
              <a:rPr lang="en-US" b="1" dirty="0"/>
              <a:t>Samantha Edgington </a:t>
            </a:r>
            <a:r>
              <a:rPr lang="en-US" b="1" dirty="0" smtClean="0"/>
              <a:t>and Clem Tillier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Lockheed Martin Advanced Technology Center, Palo Alto, CA</a:t>
            </a: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2277291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74691" y="1366983"/>
            <a:ext cx="5555578" cy="5267182"/>
          </a:xfrm>
        </p:spPr>
        <p:txBody>
          <a:bodyPr/>
          <a:lstStyle/>
          <a:p>
            <a:r>
              <a:rPr lang="en-US" dirty="0" smtClean="0"/>
              <a:t>Once on orbit, the thresholds were tuned to account for the complex Earth scene and on orbit conditions</a:t>
            </a:r>
          </a:p>
          <a:p>
            <a:r>
              <a:rPr lang="en-US" dirty="0" smtClean="0"/>
              <a:t>Thresholds were significantly lowered at high backgrounds</a:t>
            </a:r>
          </a:p>
          <a:p>
            <a:pPr lvl="1"/>
            <a:r>
              <a:rPr lang="en-US" dirty="0" smtClean="0"/>
              <a:t>Lower thresholds = greater DE than pre-launch predictions</a:t>
            </a:r>
          </a:p>
          <a:p>
            <a:r>
              <a:rPr lang="en-US" dirty="0" smtClean="0"/>
              <a:t>Maximum event rate now at ~10,000 per second – excluding blooming and maneuver events</a:t>
            </a:r>
          </a:p>
          <a:p>
            <a:pPr lvl="1"/>
            <a:r>
              <a:rPr lang="en-US" dirty="0" smtClean="0"/>
              <a:t>There is room for further performance improvement by lowering thresholds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RTEP threshold evolution during PLT</a:t>
            </a:r>
            <a:endParaRPr lang="en-US" dirty="0"/>
          </a:p>
        </p:txBody>
      </p:sp>
      <p:pic>
        <p:nvPicPr>
          <p:cNvPr id="4" name="Content Placeholder 4"/>
          <p:cNvPicPr/>
          <p:nvPr/>
        </p:nvPicPr>
        <p:blipFill rotWithShape="1">
          <a:blip r:embed="rId2"/>
          <a:srcRect l="5854" r="7931"/>
          <a:stretch/>
        </p:blipFill>
        <p:spPr>
          <a:xfrm>
            <a:off x="83126" y="1561379"/>
            <a:ext cx="6382329" cy="4194546"/>
          </a:xfrm>
          <a:prstGeom prst="rect">
            <a:avLst/>
          </a:prstGeom>
        </p:spPr>
      </p:pic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1030761" y="6643397"/>
            <a:ext cx="1089273" cy="203200"/>
          </a:xfrm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F613CA36-9C32-4F83-921E-362E78E5A90C}" type="slidenum">
              <a:rPr lang="en-US" smtClean="0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11200" y="5663562"/>
            <a:ext cx="55964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These are average thresholds across all 56 channels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 bwMode="auto">
          <a:xfrm>
            <a:off x="2604655" y="2521527"/>
            <a:ext cx="369454" cy="59112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4" name="TextBox 13"/>
          <p:cNvSpPr txBox="1"/>
          <p:nvPr/>
        </p:nvSpPr>
        <p:spPr>
          <a:xfrm>
            <a:off x="1861800" y="2191848"/>
            <a:ext cx="22621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Ground test thresholds</a:t>
            </a:r>
            <a:endParaRPr lang="en-US" sz="1600" dirty="0"/>
          </a:p>
        </p:txBody>
      </p:sp>
      <p:cxnSp>
        <p:nvCxnSpPr>
          <p:cNvPr id="15" name="Straight Arrow Connector 14"/>
          <p:cNvCxnSpPr/>
          <p:nvPr/>
        </p:nvCxnSpPr>
        <p:spPr bwMode="auto">
          <a:xfrm flipH="1" flipV="1">
            <a:off x="4123959" y="3862238"/>
            <a:ext cx="334173" cy="68840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8" name="TextBox 17"/>
          <p:cNvSpPr txBox="1"/>
          <p:nvPr/>
        </p:nvSpPr>
        <p:spPr>
          <a:xfrm>
            <a:off x="3441218" y="4482942"/>
            <a:ext cx="28314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Final PLT iteration (April 20</a:t>
            </a:r>
            <a:r>
              <a:rPr lang="en-US" sz="1600" baseline="30000" dirty="0" smtClean="0"/>
              <a:t>th</a:t>
            </a:r>
            <a:r>
              <a:rPr lang="en-US" sz="1600" dirty="0" smtClean="0"/>
              <a:t>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4845215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61732" y="1271730"/>
            <a:ext cx="6784013" cy="5362434"/>
          </a:xfrm>
        </p:spPr>
        <p:txBody>
          <a:bodyPr/>
          <a:lstStyle/>
          <a:p>
            <a:r>
              <a:rPr lang="en-US" dirty="0" smtClean="0"/>
              <a:t>The solar disk is ~50,000x brighter than the brightest clouds GLM observes</a:t>
            </a:r>
          </a:p>
          <a:p>
            <a:r>
              <a:rPr lang="en-US" dirty="0" smtClean="0"/>
              <a:t>Solar glint occurs from specular reflections on bodies of water.  The sun does not directly illuminate GLM optics.</a:t>
            </a:r>
          </a:p>
          <a:p>
            <a:pPr lvl="1"/>
            <a:r>
              <a:rPr lang="en-US" dirty="0" smtClean="0"/>
              <a:t>Sunrise</a:t>
            </a:r>
          </a:p>
          <a:p>
            <a:pPr lvl="1"/>
            <a:r>
              <a:rPr lang="en-US" dirty="0" smtClean="0"/>
              <a:t>Rivers, lakes, and calm oceans</a:t>
            </a:r>
          </a:p>
          <a:p>
            <a:pPr lvl="1"/>
            <a:r>
              <a:rPr lang="en-US" dirty="0" smtClean="0"/>
              <a:t>Sunset</a:t>
            </a:r>
          </a:p>
          <a:p>
            <a:r>
              <a:rPr lang="en-US" dirty="0" smtClean="0"/>
              <a:t>The specular reflection from a ~200 m wide river can temporarily saturate a GLM pixel.  This is a </a:t>
            </a:r>
            <a:r>
              <a:rPr lang="en-US" u="sng" dirty="0" smtClean="0"/>
              <a:t>feature</a:t>
            </a:r>
            <a:r>
              <a:rPr lang="en-US" dirty="0" smtClean="0"/>
              <a:t> of the detection method of GLM</a:t>
            </a:r>
          </a:p>
          <a:p>
            <a:pPr lvl="1"/>
            <a:r>
              <a:rPr lang="en-US" dirty="0" smtClean="0"/>
              <a:t>Users can be advised via future GLM data quality product</a:t>
            </a:r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Blooming due to solar glint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F613CA36-9C32-4F83-921E-362E78E5A90C}" type="slidenum">
              <a:rPr lang="en-US" smtClean="0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 rotWithShape="1">
          <a:blip r:embed="rId2"/>
          <a:srcRect l="15033" r="13322" b="6505"/>
          <a:stretch/>
        </p:blipFill>
        <p:spPr bwMode="auto">
          <a:xfrm>
            <a:off x="6945745" y="1271730"/>
            <a:ext cx="4867564" cy="5212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8554363" y="1717619"/>
            <a:ext cx="29867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17 minutes of sunrise glint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~8 million “lightning” events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Freeform 7"/>
          <p:cNvSpPr/>
          <p:nvPr/>
        </p:nvSpPr>
        <p:spPr bwMode="auto">
          <a:xfrm>
            <a:off x="7852052" y="3629891"/>
            <a:ext cx="2355623" cy="771950"/>
          </a:xfrm>
          <a:custGeom>
            <a:avLst/>
            <a:gdLst>
              <a:gd name="connsiteX0" fmla="*/ 2234057 w 2355623"/>
              <a:gd name="connsiteY0" fmla="*/ 0 h 771950"/>
              <a:gd name="connsiteX1" fmla="*/ 2021621 w 2355623"/>
              <a:gd name="connsiteY1" fmla="*/ 184727 h 771950"/>
              <a:gd name="connsiteX2" fmla="*/ 1652166 w 2355623"/>
              <a:gd name="connsiteY2" fmla="*/ 286327 h 771950"/>
              <a:gd name="connsiteX3" fmla="*/ 1033330 w 2355623"/>
              <a:gd name="connsiteY3" fmla="*/ 378691 h 771950"/>
              <a:gd name="connsiteX4" fmla="*/ 165112 w 2355623"/>
              <a:gd name="connsiteY4" fmla="*/ 461818 h 771950"/>
              <a:gd name="connsiteX5" fmla="*/ 26566 w 2355623"/>
              <a:gd name="connsiteY5" fmla="*/ 489527 h 771950"/>
              <a:gd name="connsiteX6" fmla="*/ 8093 w 2355623"/>
              <a:gd name="connsiteY6" fmla="*/ 526473 h 771950"/>
              <a:gd name="connsiteX7" fmla="*/ 45039 w 2355623"/>
              <a:gd name="connsiteY7" fmla="*/ 563418 h 771950"/>
              <a:gd name="connsiteX8" fmla="*/ 451439 w 2355623"/>
              <a:gd name="connsiteY8" fmla="*/ 554182 h 771950"/>
              <a:gd name="connsiteX9" fmla="*/ 1255003 w 2355623"/>
              <a:gd name="connsiteY9" fmla="*/ 628073 h 771950"/>
              <a:gd name="connsiteX10" fmla="*/ 1920021 w 2355623"/>
              <a:gd name="connsiteY10" fmla="*/ 711200 h 771950"/>
              <a:gd name="connsiteX11" fmla="*/ 2307948 w 2355623"/>
              <a:gd name="connsiteY11" fmla="*/ 766618 h 771950"/>
              <a:gd name="connsiteX12" fmla="*/ 2335657 w 2355623"/>
              <a:gd name="connsiteY12" fmla="*/ 766618 h 771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355623" h="771950">
                <a:moveTo>
                  <a:pt x="2234057" y="0"/>
                </a:moveTo>
                <a:cubicBezTo>
                  <a:pt x="2176330" y="68503"/>
                  <a:pt x="2118603" y="137006"/>
                  <a:pt x="2021621" y="184727"/>
                </a:cubicBezTo>
                <a:cubicBezTo>
                  <a:pt x="1924639" y="232448"/>
                  <a:pt x="1816881" y="254000"/>
                  <a:pt x="1652166" y="286327"/>
                </a:cubicBezTo>
                <a:cubicBezTo>
                  <a:pt x="1487451" y="318654"/>
                  <a:pt x="1281172" y="349443"/>
                  <a:pt x="1033330" y="378691"/>
                </a:cubicBezTo>
                <a:cubicBezTo>
                  <a:pt x="785488" y="407939"/>
                  <a:pt x="332906" y="443345"/>
                  <a:pt x="165112" y="461818"/>
                </a:cubicBezTo>
                <a:cubicBezTo>
                  <a:pt x="-2682" y="480291"/>
                  <a:pt x="52736" y="478751"/>
                  <a:pt x="26566" y="489527"/>
                </a:cubicBezTo>
                <a:cubicBezTo>
                  <a:pt x="396" y="500303"/>
                  <a:pt x="5014" y="514158"/>
                  <a:pt x="8093" y="526473"/>
                </a:cubicBezTo>
                <a:cubicBezTo>
                  <a:pt x="11172" y="538788"/>
                  <a:pt x="-28852" y="558800"/>
                  <a:pt x="45039" y="563418"/>
                </a:cubicBezTo>
                <a:cubicBezTo>
                  <a:pt x="118930" y="568036"/>
                  <a:pt x="249778" y="543406"/>
                  <a:pt x="451439" y="554182"/>
                </a:cubicBezTo>
                <a:cubicBezTo>
                  <a:pt x="653100" y="564958"/>
                  <a:pt x="1010239" y="601903"/>
                  <a:pt x="1255003" y="628073"/>
                </a:cubicBezTo>
                <a:cubicBezTo>
                  <a:pt x="1499767" y="654243"/>
                  <a:pt x="1744530" y="688109"/>
                  <a:pt x="1920021" y="711200"/>
                </a:cubicBezTo>
                <a:cubicBezTo>
                  <a:pt x="2095512" y="734291"/>
                  <a:pt x="2238675" y="757382"/>
                  <a:pt x="2307948" y="766618"/>
                </a:cubicBezTo>
                <a:cubicBezTo>
                  <a:pt x="2377221" y="775854"/>
                  <a:pt x="2356439" y="771236"/>
                  <a:pt x="2335657" y="766618"/>
                </a:cubicBez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 bwMode="auto">
          <a:xfrm flipH="1">
            <a:off x="10207675" y="3223491"/>
            <a:ext cx="321780" cy="69272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10207675" y="3074223"/>
            <a:ext cx="13997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Bloomed pixels</a:t>
            </a:r>
            <a:br>
              <a:rPr lang="en-US" sz="1400" dirty="0" smtClean="0">
                <a:solidFill>
                  <a:schemeClr val="bg1"/>
                </a:solidFill>
              </a:rPr>
            </a:br>
            <a:r>
              <a:rPr lang="en-US" sz="1400" dirty="0" smtClean="0">
                <a:solidFill>
                  <a:schemeClr val="bg1"/>
                </a:solidFill>
              </a:rPr>
              <a:t>(no events)</a:t>
            </a:r>
            <a:endParaRPr lang="en-US" sz="1400" dirty="0">
              <a:solidFill>
                <a:schemeClr val="bg1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 bwMode="auto">
          <a:xfrm>
            <a:off x="8008121" y="3612903"/>
            <a:ext cx="205892" cy="44405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4" name="TextBox 13"/>
          <p:cNvSpPr txBox="1"/>
          <p:nvPr/>
        </p:nvSpPr>
        <p:spPr>
          <a:xfrm>
            <a:off x="7282445" y="3094179"/>
            <a:ext cx="19447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Greatest extent of</a:t>
            </a:r>
          </a:p>
          <a:p>
            <a:r>
              <a:rPr lang="en-US" sz="1400" dirty="0">
                <a:solidFill>
                  <a:schemeClr val="bg1"/>
                </a:solidFill>
              </a:rPr>
              <a:t>b</a:t>
            </a:r>
            <a:r>
              <a:rPr lang="en-US" sz="1400" dirty="0" smtClean="0">
                <a:solidFill>
                  <a:schemeClr val="bg1"/>
                </a:solidFill>
              </a:rPr>
              <a:t>looming over 17 min.</a:t>
            </a:r>
            <a:endParaRPr lang="en-US" sz="1400" dirty="0">
              <a:solidFill>
                <a:schemeClr val="bg1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 bwMode="auto">
          <a:xfrm flipV="1">
            <a:off x="9037300" y="4117072"/>
            <a:ext cx="248588" cy="62662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8" name="TextBox 17"/>
          <p:cNvSpPr txBox="1"/>
          <p:nvPr/>
        </p:nvSpPr>
        <p:spPr>
          <a:xfrm>
            <a:off x="7550370" y="4720018"/>
            <a:ext cx="233108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Blooming false events</a:t>
            </a:r>
            <a:br>
              <a:rPr lang="en-US" sz="1400" dirty="0" smtClean="0">
                <a:solidFill>
                  <a:schemeClr val="bg1"/>
                </a:solidFill>
              </a:rPr>
            </a:br>
            <a:r>
              <a:rPr lang="en-US" sz="1400" dirty="0" smtClean="0">
                <a:solidFill>
                  <a:schemeClr val="bg1"/>
                </a:solidFill>
              </a:rPr>
              <a:t>(yellow dots) occur</a:t>
            </a:r>
            <a:br>
              <a:rPr lang="en-US" sz="1400" dirty="0" smtClean="0">
                <a:solidFill>
                  <a:schemeClr val="bg1"/>
                </a:solidFill>
              </a:rPr>
            </a:br>
            <a:r>
              <a:rPr lang="en-US" sz="1400" dirty="0" smtClean="0">
                <a:solidFill>
                  <a:schemeClr val="bg1"/>
                </a:solidFill>
              </a:rPr>
              <a:t>on edge of charge “puddle”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77965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Solar intrusion is when the sun shines directly into the GLM optics, near sub-satellite midnight during “eclipse season”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Solar intrusion (GEO eclipse season)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F613CA36-9C32-4F83-921E-362E78E5A90C}" type="slidenum">
              <a:rPr lang="en-US" smtClean="0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5" name="plt_movie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045104" y="1676016"/>
            <a:ext cx="8530293" cy="479829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70519" y="1911927"/>
            <a:ext cx="23460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FF"/>
                </a:solidFill>
              </a:rPr>
              <a:t>MAGENTA</a:t>
            </a:r>
            <a:r>
              <a:rPr lang="en-US" dirty="0" smtClean="0">
                <a:solidFill>
                  <a:srgbClr val="FF00FF"/>
                </a:solidFill>
              </a:rPr>
              <a:t> </a:t>
            </a:r>
            <a:r>
              <a:rPr lang="en-US" dirty="0" smtClean="0"/>
              <a:t>= background (updated every 150 seconds)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70519" y="2920999"/>
            <a:ext cx="23460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92D050"/>
                </a:solidFill>
              </a:rPr>
              <a:t>GREEN </a:t>
            </a:r>
            <a:r>
              <a:rPr lang="en-US" dirty="0" smtClean="0"/>
              <a:t>= events, including fronts of blooming false events.  Normal event detection continues, to the extent allowed by data overflows.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70519" y="5331579"/>
            <a:ext cx="25548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Most (not all) blooming occurs inside ZRDQ (</a:t>
            </a:r>
            <a:r>
              <a:rPr lang="en-US" b="1" dirty="0" smtClean="0"/>
              <a:t>Z</a:t>
            </a:r>
            <a:r>
              <a:rPr lang="en-US" dirty="0" smtClean="0"/>
              <a:t>ones of </a:t>
            </a:r>
            <a:r>
              <a:rPr lang="en-US" b="1" dirty="0" smtClean="0"/>
              <a:t>R</a:t>
            </a:r>
            <a:r>
              <a:rPr lang="en-US" dirty="0" smtClean="0"/>
              <a:t>educed </a:t>
            </a:r>
            <a:r>
              <a:rPr lang="en-US" b="1" dirty="0" smtClean="0"/>
              <a:t>D</a:t>
            </a:r>
            <a:r>
              <a:rPr lang="en-US" dirty="0" smtClean="0"/>
              <a:t>ata </a:t>
            </a:r>
            <a:r>
              <a:rPr lang="en-US" b="1" dirty="0" smtClean="0"/>
              <a:t>Q</a:t>
            </a:r>
            <a:r>
              <a:rPr lang="en-US" dirty="0" smtClean="0"/>
              <a:t>uality)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0880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99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Spring 2017 solar intrusion statistics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F613CA36-9C32-4F83-921E-362E78E5A90C}" type="slidenum">
              <a:rPr lang="en-US" smtClean="0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378691" y="928106"/>
            <a:ext cx="5543451" cy="4644179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3"/>
          <a:stretch>
            <a:fillRect/>
          </a:stretch>
        </p:blipFill>
        <p:spPr>
          <a:xfrm>
            <a:off x="6243782" y="928188"/>
            <a:ext cx="5253948" cy="498291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72656" y="5572285"/>
            <a:ext cx="53494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Overview of Spring 2017 eclipse season.</a:t>
            </a:r>
          </a:p>
          <a:p>
            <a:r>
              <a:rPr lang="en-US" dirty="0" smtClean="0"/>
              <a:t>The worst effect on GLM is during grazing passes (just before and after eclipse season)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196013" y="5572285"/>
            <a:ext cx="53494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worst-case observed intrusion in Spring 2017.</a:t>
            </a:r>
            <a:br>
              <a:rPr lang="en-US" dirty="0" smtClean="0"/>
            </a:br>
            <a:r>
              <a:rPr lang="en-US" dirty="0" smtClean="0"/>
              <a:t>Lightning detection continued unabated outside of bloomed areas.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 bwMode="auto">
          <a:xfrm flipH="1">
            <a:off x="3389745" y="1089891"/>
            <a:ext cx="692728" cy="118225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4" name="Straight Connector 13"/>
          <p:cNvCxnSpPr/>
          <p:nvPr/>
        </p:nvCxnSpPr>
        <p:spPr bwMode="auto">
          <a:xfrm>
            <a:off x="4082473" y="1089891"/>
            <a:ext cx="24384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/>
          <p:cNvCxnSpPr/>
          <p:nvPr/>
        </p:nvCxnSpPr>
        <p:spPr bwMode="auto">
          <a:xfrm flipH="1" flipV="1">
            <a:off x="6520873" y="1099127"/>
            <a:ext cx="249382" cy="24938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0338137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4431" y="1317556"/>
            <a:ext cx="5334000" cy="4000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431" y="1317556"/>
            <a:ext cx="5334000" cy="4000500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Whether from glint or direct solar intrusion, blooming has a very distinct signature in GLM event data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Blooming false events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F613CA36-9C32-4F83-921E-362E78E5A90C}" type="slidenum">
              <a:rPr lang="en-US" smtClean="0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23172" y="5052780"/>
            <a:ext cx="75456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Example: events occurring in 5 pixels during a 45-second time span</a:t>
            </a:r>
          </a:p>
          <a:p>
            <a:r>
              <a:rPr lang="en-US" dirty="0" smtClean="0"/>
              <a:t>The “puddle” of bloomed charge is advancing at 1 pixel every 6 seconds</a:t>
            </a:r>
            <a:br>
              <a:rPr lang="en-US" dirty="0" smtClean="0"/>
            </a:br>
            <a:r>
              <a:rPr lang="en-US" dirty="0" smtClean="0"/>
              <a:t>Each pixel goes from normal to bloomed in about 15 seconds</a:t>
            </a:r>
          </a:p>
        </p:txBody>
      </p:sp>
      <p:sp>
        <p:nvSpPr>
          <p:cNvPr id="8" name="TextBox 7"/>
          <p:cNvSpPr txBox="1"/>
          <p:nvPr/>
        </p:nvSpPr>
        <p:spPr>
          <a:xfrm rot="16200000">
            <a:off x="-424872" y="3133140"/>
            <a:ext cx="224933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Event Intensity (DN)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 rot="16200000">
            <a:off x="4728311" y="3133140"/>
            <a:ext cx="298030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Event Background (5 MSB)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884461" y="6010126"/>
            <a:ext cx="108132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Blooming events currently pass the coherency filter to become lightning.  However, their distinct signature lends itself to being picked up by a new blooming event filter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8088755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61733" y="1035699"/>
            <a:ext cx="5919028" cy="5598465"/>
          </a:xfrm>
        </p:spPr>
        <p:txBody>
          <a:bodyPr/>
          <a:lstStyle/>
          <a:p>
            <a:r>
              <a:rPr lang="en-US" dirty="0" smtClean="0"/>
              <a:t>False event filters</a:t>
            </a:r>
          </a:p>
          <a:p>
            <a:pPr lvl="1"/>
            <a:r>
              <a:rPr lang="en-US" dirty="0" smtClean="0"/>
              <a:t>During PLT we set the parameters for the ground processing algorithms</a:t>
            </a:r>
          </a:p>
          <a:p>
            <a:pPr lvl="1"/>
            <a:r>
              <a:rPr lang="en-US" dirty="0" smtClean="0"/>
              <a:t>On-orbit data essential for setting algorithms for a new instrument</a:t>
            </a:r>
          </a:p>
          <a:p>
            <a:pPr lvl="1"/>
            <a:r>
              <a:rPr lang="en-US" dirty="0" smtClean="0"/>
              <a:t>Coherency filter does the heavy lifting – need to balance DE vs FAR</a:t>
            </a:r>
          </a:p>
          <a:p>
            <a:pPr lvl="1"/>
            <a:r>
              <a:rPr lang="en-US" dirty="0" smtClean="0"/>
              <a:t>Extremely stable platform lessens the need for contrast leakage filtering</a:t>
            </a:r>
          </a:p>
          <a:p>
            <a:r>
              <a:rPr lang="en-US" dirty="0" smtClean="0"/>
              <a:t>Navigation</a:t>
            </a:r>
          </a:p>
          <a:p>
            <a:pPr lvl="1"/>
            <a:r>
              <a:rPr lang="en-US" dirty="0" smtClean="0"/>
              <a:t>Navigation depends on identifying and registering coastlines in the background images</a:t>
            </a:r>
          </a:p>
          <a:p>
            <a:pPr lvl="1"/>
            <a:r>
              <a:rPr lang="en-US" dirty="0" smtClean="0"/>
              <a:t>Set the parameters to perform this registration with on-orbit backgrounds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GPA </a:t>
            </a:r>
            <a:r>
              <a:rPr lang="en-US" dirty="0"/>
              <a:t>p</a:t>
            </a:r>
            <a:r>
              <a:rPr lang="en-US" dirty="0" smtClean="0"/>
              <a:t>arameters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F613CA36-9C32-4F83-921E-362E78E5A90C}" type="slidenum">
              <a:rPr lang="en-US" smtClean="0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1200" y="961500"/>
            <a:ext cx="6400800" cy="578349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617384" y="6317804"/>
            <a:ext cx="50379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Ground system is not yet using final GPA parameters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666740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61733" y="1035699"/>
            <a:ext cx="2796072" cy="2500603"/>
          </a:xfrm>
        </p:spPr>
        <p:txBody>
          <a:bodyPr/>
          <a:lstStyle/>
          <a:p>
            <a:r>
              <a:rPr lang="en-US" sz="1600" dirty="0" smtClean="0"/>
              <a:t>All telemetry data is processed for trending metrics. We ingest the entire L0 data stream with no bits left behind.</a:t>
            </a:r>
          </a:p>
          <a:p>
            <a:r>
              <a:rPr lang="en-US" sz="1600" dirty="0" smtClean="0"/>
              <a:t>Diurnal cycle of the lightning event rate is offset from the noise event rate – as expected</a:t>
            </a:r>
          </a:p>
          <a:p>
            <a:endParaRPr lang="en-US" sz="1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Trend data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F613CA36-9C32-4F83-921E-362E78E5A90C}" type="slidenum">
              <a:rPr lang="en-US" smtClean="0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7325" r="7437"/>
          <a:stretch/>
        </p:blipFill>
        <p:spPr>
          <a:xfrm>
            <a:off x="49760" y="3927048"/>
            <a:ext cx="9372600" cy="25123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7471" y="1224846"/>
            <a:ext cx="10972800" cy="2498229"/>
          </a:xfrm>
          <a:prstGeom prst="rect">
            <a:avLst/>
          </a:prstGeom>
        </p:spPr>
      </p:pic>
      <p:sp>
        <p:nvSpPr>
          <p:cNvPr id="7" name="Content Placeholder 1"/>
          <p:cNvSpPr txBox="1">
            <a:spLocks/>
          </p:cNvSpPr>
          <p:nvPr/>
        </p:nvSpPr>
        <p:spPr bwMode="auto">
          <a:xfrm>
            <a:off x="9323962" y="4350763"/>
            <a:ext cx="2580823" cy="1715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115000"/>
              </a:lnSpc>
              <a:spcBef>
                <a:spcPct val="35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115000"/>
              </a:lnSpc>
              <a:spcBef>
                <a:spcPct val="35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115000"/>
              </a:lnSpc>
              <a:spcBef>
                <a:spcPct val="35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115000"/>
              </a:lnSpc>
              <a:spcBef>
                <a:spcPct val="35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lnSpc>
                <a:spcPct val="115000"/>
              </a:lnSpc>
              <a:spcBef>
                <a:spcPct val="35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lnSpc>
                <a:spcPct val="115000"/>
              </a:lnSpc>
              <a:spcBef>
                <a:spcPct val="35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lnSpc>
                <a:spcPct val="115000"/>
              </a:lnSpc>
              <a:spcBef>
                <a:spcPct val="35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lnSpc>
                <a:spcPct val="115000"/>
              </a:lnSpc>
              <a:spcBef>
                <a:spcPct val="35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lnSpc>
                <a:spcPct val="115000"/>
              </a:lnSpc>
              <a:spcBef>
                <a:spcPct val="35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defTabSz="914400"/>
            <a:r>
              <a:rPr lang="en-US" sz="1600" kern="0" dirty="0" smtClean="0"/>
              <a:t>Navigation trending shows the GLM offset angles have a stable and predictable diurnal cycle</a:t>
            </a:r>
          </a:p>
          <a:p>
            <a:pPr defTabSz="914400"/>
            <a:endParaRPr lang="en-US" sz="1600" kern="0" dirty="0"/>
          </a:p>
        </p:txBody>
      </p:sp>
    </p:spTree>
    <p:extLst>
      <p:ext uri="{BB962C8B-B14F-4D97-AF65-F5344CB8AC3E}">
        <p14:creationId xmlns:p14="http://schemas.microsoft.com/office/powerpoint/2010/main" val="18903507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61733" y="1035700"/>
            <a:ext cx="5333811" cy="2731628"/>
          </a:xfrm>
        </p:spPr>
        <p:txBody>
          <a:bodyPr/>
          <a:lstStyle/>
          <a:p>
            <a:r>
              <a:rPr lang="en-US" sz="1800" dirty="0" smtClean="0"/>
              <a:t>Predicted DE using:</a:t>
            </a:r>
          </a:p>
          <a:p>
            <a:pPr lvl="1"/>
            <a:r>
              <a:rPr lang="en-US" sz="1600" dirty="0" smtClean="0"/>
              <a:t>On orbit thresholds, ground calibration data, &amp; 1987 U2 data as “truth”</a:t>
            </a:r>
          </a:p>
          <a:p>
            <a:pPr lvl="1"/>
            <a:r>
              <a:rPr lang="en-US" sz="1600" dirty="0" smtClean="0"/>
              <a:t>No adjustments made for GPA removing true flashes – this will need to be evaluated during PLPT</a:t>
            </a:r>
          </a:p>
          <a:p>
            <a:pPr lvl="1"/>
            <a:r>
              <a:rPr lang="en-US" sz="1600" dirty="0" smtClean="0"/>
              <a:t>Expect significant updates during PLPT and comparisons to ground validation ER-2 flights</a:t>
            </a:r>
          </a:p>
          <a:p>
            <a:endParaRPr lang="en-US" sz="1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Lightning detection performance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F613CA36-9C32-4F83-921E-362E78E5A90C}" type="slidenum">
              <a:rPr lang="en-US" smtClean="0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5105" y="670121"/>
            <a:ext cx="7229438" cy="666856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733" y="3729737"/>
            <a:ext cx="5917985" cy="29136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391564" y="3674197"/>
            <a:ext cx="1486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Mean = 86%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90571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61733" y="1035699"/>
            <a:ext cx="11660152" cy="1341741"/>
          </a:xfrm>
        </p:spPr>
        <p:txBody>
          <a:bodyPr/>
          <a:lstStyle/>
          <a:p>
            <a:r>
              <a:rPr lang="en-US" sz="1800" dirty="0" smtClean="0"/>
              <a:t>Predicted FAR using:</a:t>
            </a:r>
          </a:p>
          <a:p>
            <a:pPr lvl="1"/>
            <a:r>
              <a:rPr lang="en-US" sz="1600" dirty="0" smtClean="0"/>
              <a:t>LM L1B implementation</a:t>
            </a:r>
          </a:p>
          <a:p>
            <a:pPr lvl="1"/>
            <a:r>
              <a:rPr lang="en-US" sz="1600" dirty="0" smtClean="0"/>
              <a:t>Single events isolated in time and space were considered false events</a:t>
            </a:r>
          </a:p>
          <a:p>
            <a:pPr lvl="1"/>
            <a:r>
              <a:rPr lang="en-US" sz="1600" dirty="0" smtClean="0"/>
              <a:t>Depends on GPA parameters which can be adjusted</a:t>
            </a:r>
          </a:p>
          <a:p>
            <a:endParaRPr lang="en-US" sz="1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Lightning detection performance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F613CA36-9C32-4F83-921E-362E78E5A90C}" type="slidenum">
              <a:rPr lang="en-US" smtClean="0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578" y="2395475"/>
            <a:ext cx="11604461" cy="4462525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 bwMode="auto">
          <a:xfrm>
            <a:off x="1700784" y="4535424"/>
            <a:ext cx="8988552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Arrow Connector 9"/>
          <p:cNvCxnSpPr/>
          <p:nvPr/>
        </p:nvCxnSpPr>
        <p:spPr bwMode="auto">
          <a:xfrm flipH="1">
            <a:off x="10021824" y="4041648"/>
            <a:ext cx="1152144" cy="49377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10469880" y="3456873"/>
            <a:ext cx="1650154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Requirement for FAR average</a:t>
            </a:r>
            <a:endParaRPr lang="en-US" sz="1600" dirty="0"/>
          </a:p>
        </p:txBody>
      </p:sp>
      <p:cxnSp>
        <p:nvCxnSpPr>
          <p:cNvPr id="12" name="Straight Connector 11"/>
          <p:cNvCxnSpPr/>
          <p:nvPr/>
        </p:nvCxnSpPr>
        <p:spPr bwMode="auto">
          <a:xfrm>
            <a:off x="1700784" y="5623560"/>
            <a:ext cx="8988552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 flipH="1">
            <a:off x="10048396" y="5120199"/>
            <a:ext cx="1152144" cy="49377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4" name="TextBox 13"/>
          <p:cNvSpPr txBox="1"/>
          <p:nvPr/>
        </p:nvSpPr>
        <p:spPr>
          <a:xfrm>
            <a:off x="10496452" y="4834691"/>
            <a:ext cx="1650154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FAR average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0768194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6.png"/>
          <p:cNvPicPr/>
          <p:nvPr/>
        </p:nvPicPr>
        <p:blipFill rotWithShape="1">
          <a:blip r:embed="rId2"/>
          <a:srcRect l="-1856"/>
          <a:stretch/>
        </p:blipFill>
        <p:spPr>
          <a:xfrm>
            <a:off x="5196205" y="3129702"/>
            <a:ext cx="4758286" cy="3733280"/>
          </a:xfrm>
          <a:prstGeom prst="rect">
            <a:avLst/>
          </a:prstGeom>
          <a:ln/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Coastline registration achieves &lt; ½ pixel navigation error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Navigation performance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F613CA36-9C32-4F83-921E-362E78E5A90C}" type="slidenum">
              <a:rPr lang="en-US" smtClean="0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5" name="Picture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8517" y="1642477"/>
            <a:ext cx="5029200" cy="4251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image7.png"/>
          <p:cNvPicPr/>
          <p:nvPr/>
        </p:nvPicPr>
        <p:blipFill rotWithShape="1">
          <a:blip r:embed="rId4"/>
          <a:srcRect l="4429" b="5325"/>
          <a:stretch/>
        </p:blipFill>
        <p:spPr>
          <a:xfrm>
            <a:off x="7839545" y="1073146"/>
            <a:ext cx="4343016" cy="4496879"/>
          </a:xfrm>
          <a:prstGeom prst="rect">
            <a:avLst/>
          </a:prstGeom>
          <a:ln/>
        </p:spPr>
      </p:pic>
      <p:sp>
        <p:nvSpPr>
          <p:cNvPr id="9" name="TextBox 8"/>
          <p:cNvSpPr txBox="1"/>
          <p:nvPr/>
        </p:nvSpPr>
        <p:spPr>
          <a:xfrm>
            <a:off x="9742880" y="5693629"/>
            <a:ext cx="17043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Position error</a:t>
            </a:r>
            <a:br>
              <a:rPr lang="en-US" dirty="0" smtClean="0"/>
            </a:br>
            <a:r>
              <a:rPr lang="en-US" dirty="0" smtClean="0"/>
              <a:t>Median ~5 km</a:t>
            </a:r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 bwMode="auto">
          <a:xfrm>
            <a:off x="8305016" y="3421052"/>
            <a:ext cx="352562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 flipV="1">
            <a:off x="10039334" y="1644008"/>
            <a:ext cx="0" cy="353131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" name="TextBox 7"/>
          <p:cNvSpPr txBox="1"/>
          <p:nvPr/>
        </p:nvSpPr>
        <p:spPr>
          <a:xfrm>
            <a:off x="8718275" y="1858218"/>
            <a:ext cx="26609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GLM group centroid error referenced to NLDN / GLD360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2017-05-04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260879" y="4551292"/>
            <a:ext cx="15960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Credit: P. </a:t>
            </a:r>
            <a:r>
              <a:rPr lang="en-US" sz="1600" dirty="0" err="1" smtClean="0">
                <a:solidFill>
                  <a:schemeClr val="bg1"/>
                </a:solidFill>
              </a:rPr>
              <a:t>Bitzer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45546" y="5903670"/>
            <a:ext cx="50906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Navigated coastlines (magenta) overlaid on background image of northern Gulf of California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5200363" y="1476700"/>
            <a:ext cx="299739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Error statistics referenced to ground RF detections include all of these:</a:t>
            </a:r>
          </a:p>
          <a:p>
            <a:r>
              <a:rPr lang="en-US" dirty="0"/>
              <a:t>	</a:t>
            </a:r>
            <a:r>
              <a:rPr lang="en-US" dirty="0" smtClean="0"/>
              <a:t>1) GLM </a:t>
            </a:r>
            <a:r>
              <a:rPr lang="en-US" dirty="0" err="1" smtClean="0"/>
              <a:t>nav</a:t>
            </a:r>
            <a:r>
              <a:rPr lang="en-US" dirty="0" smtClean="0"/>
              <a:t> errors</a:t>
            </a:r>
          </a:p>
          <a:p>
            <a:r>
              <a:rPr lang="en-US" dirty="0"/>
              <a:t>	</a:t>
            </a:r>
            <a:r>
              <a:rPr lang="en-US" dirty="0" smtClean="0"/>
              <a:t>2) ground </a:t>
            </a:r>
            <a:r>
              <a:rPr lang="en-US" dirty="0" err="1" smtClean="0"/>
              <a:t>nav</a:t>
            </a:r>
            <a:r>
              <a:rPr lang="en-US" dirty="0" smtClean="0"/>
              <a:t> errors</a:t>
            </a:r>
          </a:p>
          <a:p>
            <a:r>
              <a:rPr lang="en-US" dirty="0"/>
              <a:t>	</a:t>
            </a:r>
            <a:r>
              <a:rPr lang="en-US" dirty="0" smtClean="0"/>
              <a:t>3) phenomenology</a:t>
            </a:r>
            <a:br>
              <a:rPr lang="en-US" dirty="0" smtClean="0"/>
            </a:br>
            <a:r>
              <a:rPr lang="en-US" dirty="0" smtClean="0"/>
              <a:t>	    (RF vs. optical)</a:t>
            </a:r>
          </a:p>
        </p:txBody>
      </p:sp>
    </p:spTree>
    <p:extLst>
      <p:ext uri="{BB962C8B-B14F-4D97-AF65-F5344CB8AC3E}">
        <p14:creationId xmlns:p14="http://schemas.microsoft.com/office/powerpoint/2010/main" val="39543450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61732" y="1035699"/>
            <a:ext cx="5703359" cy="5598465"/>
          </a:xfrm>
        </p:spPr>
        <p:txBody>
          <a:bodyPr/>
          <a:lstStyle/>
          <a:p>
            <a:r>
              <a:rPr lang="en-US" dirty="0" smtClean="0"/>
              <a:t>Data highlights</a:t>
            </a:r>
          </a:p>
          <a:p>
            <a:r>
              <a:rPr lang="en-US" dirty="0" smtClean="0"/>
              <a:t>Post Launch Test</a:t>
            </a:r>
          </a:p>
          <a:p>
            <a:pPr lvl="1"/>
            <a:r>
              <a:rPr lang="en-US" dirty="0" smtClean="0"/>
              <a:t>Image quality</a:t>
            </a:r>
          </a:p>
          <a:p>
            <a:pPr lvl="1"/>
            <a:r>
              <a:rPr lang="en-US" dirty="0" smtClean="0"/>
              <a:t>RTEP thresholds</a:t>
            </a:r>
          </a:p>
          <a:p>
            <a:pPr lvl="1"/>
            <a:r>
              <a:rPr lang="en-US" dirty="0" smtClean="0"/>
              <a:t>Solar intrusion</a:t>
            </a:r>
          </a:p>
          <a:p>
            <a:pPr lvl="1"/>
            <a:r>
              <a:rPr lang="en-US" dirty="0" smtClean="0"/>
              <a:t>Event filter and navigation parameter tuning</a:t>
            </a:r>
          </a:p>
          <a:p>
            <a:r>
              <a:rPr lang="en-US" dirty="0" smtClean="0"/>
              <a:t>Long term trends</a:t>
            </a:r>
          </a:p>
          <a:p>
            <a:r>
              <a:rPr lang="en-US" dirty="0" smtClean="0"/>
              <a:t>GLM performance</a:t>
            </a:r>
          </a:p>
          <a:p>
            <a:pPr lvl="1"/>
            <a:r>
              <a:rPr lang="en-US" dirty="0" smtClean="0"/>
              <a:t>DE / FAR estimates</a:t>
            </a:r>
          </a:p>
          <a:p>
            <a:pPr lvl="1"/>
            <a:r>
              <a:rPr lang="en-US" dirty="0" smtClean="0"/>
              <a:t>Navigation performance</a:t>
            </a:r>
          </a:p>
          <a:p>
            <a:pPr lvl="1"/>
            <a:r>
              <a:rPr lang="en-US" dirty="0" smtClean="0"/>
              <a:t>Calibration</a:t>
            </a:r>
          </a:p>
          <a:p>
            <a:pPr lvl="1"/>
            <a:r>
              <a:rPr lang="en-US" dirty="0" smtClean="0"/>
              <a:t>Impacts to performance from environment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F613CA36-9C32-4F83-921E-362E78E5A90C}" type="slidenum">
              <a:rPr lang="en-US" smtClean="0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Content Placeholder 1"/>
          <p:cNvSpPr txBox="1">
            <a:spLocks/>
          </p:cNvSpPr>
          <p:nvPr/>
        </p:nvSpPr>
        <p:spPr bwMode="auto">
          <a:xfrm>
            <a:off x="6100714" y="1035699"/>
            <a:ext cx="5703359" cy="5598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115000"/>
              </a:lnSpc>
              <a:spcBef>
                <a:spcPct val="35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115000"/>
              </a:lnSpc>
              <a:spcBef>
                <a:spcPct val="35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115000"/>
              </a:lnSpc>
              <a:spcBef>
                <a:spcPct val="35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115000"/>
              </a:lnSpc>
              <a:spcBef>
                <a:spcPct val="35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lnSpc>
                <a:spcPct val="115000"/>
              </a:lnSpc>
              <a:spcBef>
                <a:spcPct val="35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lnSpc>
                <a:spcPct val="115000"/>
              </a:lnSpc>
              <a:spcBef>
                <a:spcPct val="35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lnSpc>
                <a:spcPct val="115000"/>
              </a:lnSpc>
              <a:spcBef>
                <a:spcPct val="35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lnSpc>
                <a:spcPct val="115000"/>
              </a:lnSpc>
              <a:spcBef>
                <a:spcPct val="35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lnSpc>
                <a:spcPct val="115000"/>
              </a:lnSpc>
              <a:spcBef>
                <a:spcPct val="35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defTabSz="914400"/>
            <a:r>
              <a:rPr lang="en-US" kern="0" dirty="0"/>
              <a:t>Ground system validation</a:t>
            </a:r>
          </a:p>
          <a:p>
            <a:pPr defTabSz="914400"/>
            <a:r>
              <a:rPr lang="en-US" kern="0" dirty="0" smtClean="0"/>
              <a:t>Future</a:t>
            </a:r>
          </a:p>
          <a:p>
            <a:pPr lvl="1" defTabSz="914400"/>
            <a:r>
              <a:rPr lang="en-US" kern="0" dirty="0"/>
              <a:t>Data Quality </a:t>
            </a:r>
            <a:r>
              <a:rPr lang="en-US" kern="0" dirty="0" smtClean="0"/>
              <a:t>Product</a:t>
            </a:r>
          </a:p>
          <a:p>
            <a:pPr lvl="1" defTabSz="914400"/>
            <a:r>
              <a:rPr lang="en-US" kern="0" dirty="0" smtClean="0"/>
              <a:t>Algorithm Enhancements</a:t>
            </a:r>
            <a:endParaRPr lang="en-US" kern="0" dirty="0"/>
          </a:p>
          <a:p>
            <a:pPr defTabSz="914400"/>
            <a:r>
              <a:rPr lang="en-US" kern="0" dirty="0" smtClean="0"/>
              <a:t>Questions for the Community</a:t>
            </a:r>
          </a:p>
          <a:p>
            <a:pPr defTabSz="914400"/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3136429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 of calibration in operations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F613CA36-9C32-4F83-921E-362E78E5A90C}" type="slidenum">
              <a:rPr lang="en-US" smtClean="0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L2 data includes the energy of the events, groups, and flashes in Joules</a:t>
            </a:r>
          </a:p>
          <a:p>
            <a:r>
              <a:rPr lang="en-US" dirty="0" smtClean="0"/>
              <a:t>At L1B we calibrate the events using ground calibration data</a:t>
            </a:r>
          </a:p>
          <a:p>
            <a:pPr lvl="1"/>
            <a:r>
              <a:rPr lang="en-US" dirty="0" smtClean="0"/>
              <a:t>Each pixel has its own calibration </a:t>
            </a:r>
          </a:p>
          <a:p>
            <a:pPr lvl="1"/>
            <a:r>
              <a:rPr lang="en-US" dirty="0" smtClean="0"/>
              <a:t>The calibration gives the event energy in Joules at the GLM aperture</a:t>
            </a:r>
          </a:p>
          <a:p>
            <a:pPr lvl="1"/>
            <a:r>
              <a:rPr lang="en-US" dirty="0" smtClean="0"/>
              <a:t>The ground calibration test determines </a:t>
            </a:r>
            <a:r>
              <a:rPr lang="en-US" dirty="0" err="1" smtClean="0"/>
              <a:t>mW</a:t>
            </a:r>
            <a:r>
              <a:rPr lang="en-US" dirty="0" smtClean="0"/>
              <a:t>/(sr-cm</a:t>
            </a:r>
            <a:r>
              <a:rPr lang="en-US" baseline="30000" dirty="0" smtClean="0"/>
              <a:t>2</a:t>
            </a:r>
            <a:r>
              <a:rPr lang="en-US" dirty="0" smtClean="0"/>
              <a:t>-µm) per DN for each pixel</a:t>
            </a:r>
          </a:p>
          <a:p>
            <a:pPr lvl="1"/>
            <a:r>
              <a:rPr lang="en-US" dirty="0" smtClean="0"/>
              <a:t>The calibration look up table delivered to the ground segment accounts for:</a:t>
            </a:r>
          </a:p>
          <a:p>
            <a:pPr lvl="2"/>
            <a:r>
              <a:rPr lang="en-US" dirty="0" smtClean="0"/>
              <a:t>Size of the ground footprint for each pixel</a:t>
            </a:r>
          </a:p>
          <a:p>
            <a:pPr lvl="2"/>
            <a:r>
              <a:rPr lang="en-US" dirty="0" smtClean="0"/>
              <a:t>The oxygen triplet throughput for each pixel </a:t>
            </a:r>
          </a:p>
          <a:p>
            <a:r>
              <a:rPr lang="en-US" dirty="0" smtClean="0"/>
              <a:t>The following plots show power density and group area density in the fixed grid</a:t>
            </a:r>
          </a:p>
          <a:p>
            <a:pPr lvl="1"/>
            <a:r>
              <a:rPr lang="en-US" dirty="0" smtClean="0"/>
              <a:t>Group density shows number of groups in each fixed grid bin, plotted on a log scale</a:t>
            </a:r>
          </a:p>
          <a:p>
            <a:pPr lvl="1"/>
            <a:r>
              <a:rPr lang="en-US" dirty="0" smtClean="0"/>
              <a:t>Power density shows total energy in each fixed grid bin, divided by time (2 minutes), and scaled </a:t>
            </a:r>
            <a:r>
              <a:rPr lang="en-US" smtClean="0"/>
              <a:t>to estimate </a:t>
            </a:r>
            <a:r>
              <a:rPr lang="en-US" dirty="0" smtClean="0"/>
              <a:t>the emitted power rather than the power at GLM aperture, plotted on a log scale</a:t>
            </a:r>
          </a:p>
        </p:txBody>
      </p:sp>
    </p:spTree>
    <p:extLst>
      <p:ext uri="{BB962C8B-B14F-4D97-AF65-F5344CB8AC3E}">
        <p14:creationId xmlns:p14="http://schemas.microsoft.com/office/powerpoint/2010/main" val="14772613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 of calibration in operations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F613CA36-9C32-4F83-921E-362E78E5A90C}" type="slidenum">
              <a:rPr lang="en-US" smtClean="0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41830" y="1041731"/>
            <a:ext cx="32923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Energy per bin in fixed grid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062010" y="1041731"/>
            <a:ext cx="32923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Groups per bin in fixed grid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44" y="1132289"/>
            <a:ext cx="6400800" cy="578668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9027" y="1132289"/>
            <a:ext cx="6400800" cy="5734787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 bwMode="auto">
          <a:xfrm>
            <a:off x="3121889" y="4498116"/>
            <a:ext cx="230909" cy="2032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1</a:t>
            </a:r>
          </a:p>
        </p:txBody>
      </p:sp>
      <p:sp>
        <p:nvSpPr>
          <p:cNvPr id="10" name="Oval 9"/>
          <p:cNvSpPr/>
          <p:nvPr/>
        </p:nvSpPr>
        <p:spPr bwMode="auto">
          <a:xfrm>
            <a:off x="4003960" y="3315861"/>
            <a:ext cx="230909" cy="2032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1" dirty="0">
                <a:latin typeface="Arial" charset="0"/>
              </a:rPr>
              <a:t>2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4" name="Straight Arrow Connector 13"/>
          <p:cNvCxnSpPr>
            <a:stCxn id="5" idx="0"/>
          </p:cNvCxnSpPr>
          <p:nvPr/>
        </p:nvCxnSpPr>
        <p:spPr bwMode="auto">
          <a:xfrm flipH="1" flipV="1">
            <a:off x="3121889" y="4165603"/>
            <a:ext cx="115455" cy="33251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6" name="Straight Arrow Connector 15"/>
          <p:cNvCxnSpPr>
            <a:stCxn id="10" idx="6"/>
          </p:cNvCxnSpPr>
          <p:nvPr/>
        </p:nvCxnSpPr>
        <p:spPr bwMode="auto">
          <a:xfrm flipV="1">
            <a:off x="4234869" y="3398985"/>
            <a:ext cx="622087" cy="1847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7" name="TextBox 16"/>
          <p:cNvSpPr txBox="1"/>
          <p:nvPr/>
        </p:nvSpPr>
        <p:spPr>
          <a:xfrm>
            <a:off x="452581" y="6190941"/>
            <a:ext cx="113373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Note regions 1 and 2 have similar energy density but more than an order of magnitude different group density</a:t>
            </a:r>
            <a:endParaRPr lang="en-US" dirty="0"/>
          </a:p>
        </p:txBody>
      </p:sp>
      <p:sp>
        <p:nvSpPr>
          <p:cNvPr id="18" name="Oval 17"/>
          <p:cNvSpPr/>
          <p:nvPr/>
        </p:nvSpPr>
        <p:spPr bwMode="auto">
          <a:xfrm>
            <a:off x="8823973" y="4498116"/>
            <a:ext cx="230909" cy="2032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1</a:t>
            </a:r>
          </a:p>
        </p:txBody>
      </p:sp>
      <p:sp>
        <p:nvSpPr>
          <p:cNvPr id="19" name="Oval 18"/>
          <p:cNvSpPr/>
          <p:nvPr/>
        </p:nvSpPr>
        <p:spPr bwMode="auto">
          <a:xfrm>
            <a:off x="9706044" y="3315861"/>
            <a:ext cx="230909" cy="2032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1" dirty="0">
                <a:latin typeface="Arial" charset="0"/>
              </a:rPr>
              <a:t>2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0" name="Straight Arrow Connector 19"/>
          <p:cNvCxnSpPr>
            <a:stCxn id="18" idx="0"/>
          </p:cNvCxnSpPr>
          <p:nvPr/>
        </p:nvCxnSpPr>
        <p:spPr bwMode="auto">
          <a:xfrm flipH="1" flipV="1">
            <a:off x="8823973" y="4165603"/>
            <a:ext cx="115455" cy="33251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1" name="Straight Arrow Connector 20"/>
          <p:cNvCxnSpPr>
            <a:stCxn id="19" idx="6"/>
          </p:cNvCxnSpPr>
          <p:nvPr/>
        </p:nvCxnSpPr>
        <p:spPr bwMode="auto">
          <a:xfrm flipV="1">
            <a:off x="9936953" y="3398985"/>
            <a:ext cx="622087" cy="1847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33193432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61733" y="1662544"/>
            <a:ext cx="4918268" cy="4971619"/>
          </a:xfrm>
        </p:spPr>
        <p:txBody>
          <a:bodyPr/>
          <a:lstStyle/>
          <a:p>
            <a:r>
              <a:rPr lang="en-US" dirty="0" smtClean="0"/>
              <a:t>Solar intrusion (eclipse season)</a:t>
            </a:r>
          </a:p>
          <a:p>
            <a:r>
              <a:rPr lang="en-US" dirty="0" smtClean="0"/>
              <a:t>Glint blooming</a:t>
            </a:r>
          </a:p>
          <a:p>
            <a:r>
              <a:rPr lang="en-US" dirty="0" smtClean="0"/>
              <a:t>Daily momentum adjust maneuvers</a:t>
            </a:r>
          </a:p>
          <a:p>
            <a:r>
              <a:rPr lang="en-US" dirty="0" smtClean="0"/>
              <a:t>SPP maneuvers for solar instrument calibrations</a:t>
            </a:r>
          </a:p>
          <a:p>
            <a:r>
              <a:rPr lang="en-US" dirty="0" smtClean="0"/>
              <a:t>Station keeping maneuvers </a:t>
            </a:r>
            <a:r>
              <a:rPr lang="en-US" dirty="0" smtClean="0">
                <a:sym typeface="Wingdings" panose="05000000000000000000" pitchFamily="2" charset="2"/>
              </a:rPr>
              <a:t>have no effect (low-thrust arc jets)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Impacts to on-orbit performance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13CA36-9C32-4F83-921E-362E78E5A90C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1026" name="Picture 1" descr="image00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9" r="6554"/>
          <a:stretch/>
        </p:blipFill>
        <p:spPr bwMode="auto">
          <a:xfrm>
            <a:off x="5080000" y="1525118"/>
            <a:ext cx="6613236" cy="461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368261" y="2642442"/>
            <a:ext cx="2018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Momentum adjust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001163" y="4661559"/>
            <a:ext cx="1454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Sunrise glint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0610651" y="2255617"/>
            <a:ext cx="8771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SPP</a:t>
            </a:r>
          </a:p>
          <a:p>
            <a:r>
              <a:rPr lang="en-US" dirty="0" smtClean="0"/>
              <a:t>motion</a:t>
            </a:r>
            <a:endParaRPr lang="en-US" dirty="0"/>
          </a:p>
        </p:txBody>
      </p:sp>
      <p:cxnSp>
        <p:nvCxnSpPr>
          <p:cNvPr id="11" name="Straight Arrow Connector 10"/>
          <p:cNvCxnSpPr>
            <a:stCxn id="9" idx="3"/>
          </p:cNvCxnSpPr>
          <p:nvPr/>
        </p:nvCxnSpPr>
        <p:spPr bwMode="auto">
          <a:xfrm>
            <a:off x="8455407" y="4846225"/>
            <a:ext cx="697829" cy="30766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3" name="Straight Arrow Connector 12"/>
          <p:cNvCxnSpPr>
            <a:stCxn id="5" idx="3"/>
          </p:cNvCxnSpPr>
          <p:nvPr/>
        </p:nvCxnSpPr>
        <p:spPr bwMode="auto">
          <a:xfrm>
            <a:off x="8386762" y="2827108"/>
            <a:ext cx="831129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5" name="Straight Arrow Connector 14"/>
          <p:cNvCxnSpPr>
            <a:stCxn id="10" idx="1"/>
          </p:cNvCxnSpPr>
          <p:nvPr/>
        </p:nvCxnSpPr>
        <p:spPr bwMode="auto">
          <a:xfrm flipH="1">
            <a:off x="10301589" y="2578783"/>
            <a:ext cx="309062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13711480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Ground segment validation is still ongoing, with numerous bugs still to be resolved</a:t>
            </a:r>
          </a:p>
          <a:p>
            <a:r>
              <a:rPr lang="en-US" dirty="0" smtClean="0"/>
              <a:t>LM is able to reprocess data from L0 against the reference implementation of the GPAs</a:t>
            </a:r>
          </a:p>
          <a:p>
            <a:r>
              <a:rPr lang="en-US" dirty="0" smtClean="0"/>
              <a:t>Long lead times for bug fixes are in conflict with planned provisional milestone for GLM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Evolution of the ground segment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F613CA36-9C32-4F83-921E-362E78E5A90C}" type="slidenum">
              <a:rPr lang="en-US" smtClean="0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en-US" dirty="0">
              <a:solidFill>
                <a:srgbClr val="000000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0732601"/>
              </p:ext>
            </p:extLst>
          </p:nvPr>
        </p:nvGraphicFramePr>
        <p:xfrm>
          <a:off x="565647" y="2577854"/>
          <a:ext cx="11053698" cy="38404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677983"/>
                <a:gridCol w="1963640"/>
                <a:gridCol w="2745373"/>
                <a:gridCol w="3666702"/>
              </a:tblGrid>
              <a:tr h="640080">
                <a:tc>
                  <a:txBody>
                    <a:bodyPr/>
                    <a:lstStyle/>
                    <a:p>
                      <a:r>
                        <a:rPr lang="en-US" dirty="0" smtClean="0"/>
                        <a:t>Deployment Milestone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Type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Date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Notes</a:t>
                      </a:r>
                      <a:endParaRPr lang="en-US" dirty="0"/>
                    </a:p>
                  </a:txBody>
                  <a:tcPr anchor="ctr"/>
                </a:tc>
              </a:tr>
              <a:tr h="640080">
                <a:tc>
                  <a:txBody>
                    <a:bodyPr/>
                    <a:lstStyle/>
                    <a:p>
                      <a:r>
                        <a:rPr lang="en-US" dirty="0" smtClean="0"/>
                        <a:t>DO.04.04 to OE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Software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2017-04-24 20:20Z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Filter parameters not yet tuned</a:t>
                      </a:r>
                    </a:p>
                    <a:p>
                      <a:r>
                        <a:rPr lang="en-US" dirty="0" smtClean="0"/>
                        <a:t>(lots of false</a:t>
                      </a:r>
                      <a:r>
                        <a:rPr lang="en-US" baseline="0" dirty="0" smtClean="0"/>
                        <a:t> events, poor DE)</a:t>
                      </a:r>
                      <a:endParaRPr lang="en-US" dirty="0"/>
                    </a:p>
                  </a:txBody>
                  <a:tcPr anchor="ctr"/>
                </a:tc>
              </a:tr>
              <a:tr h="640080">
                <a:tc>
                  <a:txBody>
                    <a:bodyPr/>
                    <a:lstStyle/>
                    <a:p>
                      <a:r>
                        <a:rPr lang="en-US" dirty="0" smtClean="0"/>
                        <a:t>CDRL079</a:t>
                      </a:r>
                      <a:r>
                        <a:rPr lang="en-US" baseline="0" dirty="0" smtClean="0"/>
                        <a:t> Rev G to OE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GLM Parameters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2017-07-05 17:00Z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First data flow to GRB</a:t>
                      </a:r>
                    </a:p>
                    <a:p>
                      <a:r>
                        <a:rPr lang="en-US" baseline="0" dirty="0" smtClean="0"/>
                        <a:t>Prelim GPA filter tuning (May)</a:t>
                      </a:r>
                      <a:endParaRPr lang="en-US" dirty="0" smtClean="0"/>
                    </a:p>
                  </a:txBody>
                  <a:tcPr anchor="ctr"/>
                </a:tc>
              </a:tr>
              <a:tr h="640080">
                <a:tc>
                  <a:txBody>
                    <a:bodyPr/>
                    <a:lstStyle/>
                    <a:p>
                      <a:r>
                        <a:rPr lang="en-US" dirty="0" smtClean="0"/>
                        <a:t>DO.05.00 to OE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Software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2017-07-24 17:00Z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Large </a:t>
                      </a:r>
                      <a:r>
                        <a:rPr lang="en-US" dirty="0" err="1" smtClean="0"/>
                        <a:t>nav</a:t>
                      </a:r>
                      <a:r>
                        <a:rPr lang="en-US" dirty="0" smtClean="0"/>
                        <a:t> errors, “duplication dots”, etc.</a:t>
                      </a:r>
                      <a:endParaRPr lang="en-US" dirty="0"/>
                    </a:p>
                  </a:txBody>
                  <a:tcPr anchor="ctr"/>
                </a:tc>
              </a:tr>
              <a:tr h="640080">
                <a:tc>
                  <a:txBody>
                    <a:bodyPr/>
                    <a:lstStyle/>
                    <a:p>
                      <a:r>
                        <a:rPr lang="en-US" dirty="0" smtClean="0"/>
                        <a:t>CDRL079 Rev H to OE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GLM Parameters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2017-09-06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(anticipated)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Improved GPA </a:t>
                      </a:r>
                      <a:r>
                        <a:rPr lang="en-US" baseline="0" dirty="0" smtClean="0"/>
                        <a:t>filter tuning per results of PLT GLM-004 (June)</a:t>
                      </a:r>
                      <a:endParaRPr lang="en-US" dirty="0"/>
                    </a:p>
                  </a:txBody>
                  <a:tcPr anchor="ctr"/>
                </a:tc>
              </a:tr>
              <a:tr h="640080">
                <a:tc>
                  <a:txBody>
                    <a:bodyPr/>
                    <a:lstStyle/>
                    <a:p>
                      <a:r>
                        <a:rPr lang="en-US" dirty="0" smtClean="0"/>
                        <a:t>DO.06.00 to OE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Software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2017-10-30</a:t>
                      </a:r>
                      <a:r>
                        <a:rPr lang="en-US" baseline="0" dirty="0" smtClean="0"/>
                        <a:t> (anticipated)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Expect continued large </a:t>
                      </a:r>
                      <a:r>
                        <a:rPr lang="en-US" dirty="0" err="1" smtClean="0"/>
                        <a:t>nav</a:t>
                      </a:r>
                      <a:r>
                        <a:rPr lang="en-US" baseline="0" dirty="0" smtClean="0"/>
                        <a:t> errors, “duplication dots”, etc.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932536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is a highly abbreviated list of GLM ground segment issues that are being attacked in continued validation efforts between NASA, Lockheed Martin and Harris Corp.</a:t>
            </a:r>
          </a:p>
          <a:p>
            <a:r>
              <a:rPr lang="en-US" dirty="0" smtClean="0"/>
              <a:t>Event Filters </a:t>
            </a:r>
          </a:p>
          <a:p>
            <a:pPr lvl="1"/>
            <a:r>
              <a:rPr lang="en-US" dirty="0" smtClean="0"/>
              <a:t>“Duplication dots” or spurious duplicated events on 20-second product boundaries that pass coherency</a:t>
            </a:r>
          </a:p>
          <a:p>
            <a:pPr lvl="1"/>
            <a:r>
              <a:rPr lang="en-US" dirty="0" smtClean="0"/>
              <a:t>“Radiation dots” or single-pixel radiation hits that combine with instrument noise to pass coherency and drive up the flash false alarm rate</a:t>
            </a:r>
          </a:p>
          <a:p>
            <a:pPr lvl="2"/>
            <a:r>
              <a:rPr lang="en-US" dirty="0" smtClean="0"/>
              <a:t>These can be removed at L2 using a new filter in the LCFA</a:t>
            </a:r>
          </a:p>
          <a:p>
            <a:r>
              <a:rPr lang="en-US" dirty="0" smtClean="0"/>
              <a:t>Navigation</a:t>
            </a:r>
          </a:p>
          <a:p>
            <a:pPr lvl="1"/>
            <a:r>
              <a:rPr lang="en-US" dirty="0" smtClean="0"/>
              <a:t>Coastline ID does not currently produce the correct roll / pitch / yaw GLM offset angles, resulting in 10s of km event geolocation errors</a:t>
            </a:r>
          </a:p>
          <a:p>
            <a:pPr lvl="1"/>
            <a:r>
              <a:rPr lang="en-US" dirty="0" smtClean="0"/>
              <a:t>Event origination time is miscalculated by a factor of 1000 due to a unit conversion error</a:t>
            </a:r>
          </a:p>
          <a:p>
            <a:pPr lvl="2"/>
            <a:r>
              <a:rPr lang="en-US" dirty="0" smtClean="0"/>
              <a:t>This appears to end users as a failure to account for time of flight</a:t>
            </a:r>
          </a:p>
          <a:p>
            <a:pPr lvl="1"/>
            <a:r>
              <a:rPr lang="en-US" dirty="0" smtClean="0"/>
              <a:t>“Charlie Brown stripes” or group centroid locations showing abnormal stripe artifacts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Ground segment validation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F613CA36-9C32-4F83-921E-362E78E5A90C}" type="slidenum">
              <a:rPr lang="en-US" smtClean="0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19447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After we finish the ground system validation, we will have a working implementation of the ground processing algorithms </a:t>
            </a:r>
            <a:r>
              <a:rPr lang="en-US" i="1" dirty="0" smtClean="0"/>
              <a:t>as they were envisioned before launch</a:t>
            </a:r>
            <a:r>
              <a:rPr lang="en-US" dirty="0" smtClean="0"/>
              <a:t>. After analyzing almost a year of on-orbit data produced by GLM, a number of improvement opportunities are emerging.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Blooming false event filter</a:t>
            </a:r>
          </a:p>
          <a:p>
            <a:r>
              <a:rPr lang="en-US" dirty="0" smtClean="0"/>
              <a:t>Data Quality Product</a:t>
            </a:r>
          </a:p>
          <a:p>
            <a:r>
              <a:rPr lang="en-US" dirty="0" smtClean="0"/>
              <a:t>Navigation improvement by accounting for diurnal variation</a:t>
            </a:r>
          </a:p>
          <a:p>
            <a:pPr lvl="1"/>
            <a:r>
              <a:rPr lang="en-US" dirty="0" smtClean="0"/>
              <a:t>Use ground networks to provide full-disk 24/7 reference dataset</a:t>
            </a:r>
          </a:p>
          <a:p>
            <a:r>
              <a:rPr lang="en-US" dirty="0"/>
              <a:t>Add flash filtering in LCFA</a:t>
            </a:r>
          </a:p>
          <a:p>
            <a:r>
              <a:rPr lang="en-US" dirty="0" smtClean="0"/>
              <a:t>Use of lightning event energy density rather than flash density in operational products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It will be advantageous to incorporate the lessons learned from PLT and PLPT to enhance the ground processing algorithms to extract even greater lightning detection performance out of GLM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Ground processing enhancements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F613CA36-9C32-4F83-921E-362E78E5A90C}" type="slidenum">
              <a:rPr lang="en-US" smtClean="0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25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33667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61733" y="1035699"/>
            <a:ext cx="7747828" cy="5598465"/>
          </a:xfrm>
        </p:spPr>
        <p:txBody>
          <a:bodyPr/>
          <a:lstStyle/>
          <a:p>
            <a:r>
              <a:rPr lang="en-US" dirty="0" smtClean="0"/>
              <a:t>The data quality product is a map of the GLM FOV showing areas where detection efficiency may be compromised</a:t>
            </a:r>
          </a:p>
          <a:p>
            <a:pPr lvl="1"/>
            <a:r>
              <a:rPr lang="en-US" dirty="0" smtClean="0"/>
              <a:t>Must be separate from the lightning product – can’t tag an event that doesn’t exist</a:t>
            </a:r>
          </a:p>
          <a:p>
            <a:pPr lvl="1"/>
            <a:r>
              <a:rPr lang="en-US" dirty="0" smtClean="0"/>
              <a:t>Shows the following features:</a:t>
            </a:r>
          </a:p>
          <a:p>
            <a:pPr lvl="2"/>
            <a:r>
              <a:rPr lang="en-US" dirty="0" smtClean="0"/>
              <a:t>Where solar glint may occur</a:t>
            </a:r>
          </a:p>
          <a:p>
            <a:pPr lvl="2"/>
            <a:r>
              <a:rPr lang="en-US" dirty="0" smtClean="0"/>
              <a:t>Where solar intrusion may occur (see ZRDQ at right)</a:t>
            </a:r>
          </a:p>
          <a:p>
            <a:pPr lvl="2"/>
            <a:r>
              <a:rPr lang="en-US" dirty="0" smtClean="0"/>
              <a:t>Where events were dropped</a:t>
            </a:r>
          </a:p>
          <a:p>
            <a:pPr lvl="2"/>
            <a:r>
              <a:rPr lang="en-US" dirty="0" smtClean="0"/>
              <a:t>Where pixels are near-saturated or saturated</a:t>
            </a:r>
          </a:p>
          <a:p>
            <a:r>
              <a:rPr lang="en-US" dirty="0" smtClean="0"/>
              <a:t>PLT solar intrusion test determined the ZRDQ parameters</a:t>
            </a:r>
          </a:p>
          <a:p>
            <a:r>
              <a:rPr lang="en-US" dirty="0" smtClean="0"/>
              <a:t>Latest ground processing algorithm description document (CDRL080) defines the GLM data quality product</a:t>
            </a:r>
          </a:p>
          <a:p>
            <a:r>
              <a:rPr lang="en-US" dirty="0" smtClean="0"/>
              <a:t>Next step: consideration by Algorithm Review Board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Status of data quality product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F613CA36-9C32-4F83-921E-362E78E5A90C}" type="slidenum">
              <a:rPr lang="en-US" smtClean="0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26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7982452" y="949653"/>
            <a:ext cx="3906981" cy="2930236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3"/>
          <a:stretch>
            <a:fillRect/>
          </a:stretch>
        </p:blipFill>
        <p:spPr>
          <a:xfrm>
            <a:off x="7982452" y="3830315"/>
            <a:ext cx="3906981" cy="2930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95759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can we improve GLM data products?</a:t>
            </a:r>
          </a:p>
          <a:p>
            <a:pPr lvl="1"/>
            <a:r>
              <a:rPr lang="en-US" dirty="0" smtClean="0"/>
              <a:t>For forecasters – what do you see on your display?  What would you rather see?  </a:t>
            </a:r>
          </a:p>
          <a:p>
            <a:pPr lvl="1"/>
            <a:r>
              <a:rPr lang="en-US" dirty="0" smtClean="0"/>
              <a:t>For scientists – is there anything you need to know about the instrument that you don’t already know?</a:t>
            </a:r>
          </a:p>
          <a:p>
            <a:r>
              <a:rPr lang="en-US" dirty="0" smtClean="0"/>
              <a:t>What is the right balance between DE and FAR?</a:t>
            </a:r>
          </a:p>
          <a:p>
            <a:pPr lvl="1"/>
            <a:r>
              <a:rPr lang="en-US" dirty="0" smtClean="0"/>
              <a:t>Currently favors FAR at expense of DE, until L2 filtering is implemented</a:t>
            </a:r>
          </a:p>
          <a:p>
            <a:r>
              <a:rPr lang="en-US" dirty="0" smtClean="0"/>
              <a:t>Are there useful things to be done with GLM East/West stereo views of lightning?</a:t>
            </a:r>
          </a:p>
          <a:p>
            <a:r>
              <a:rPr lang="en-US" dirty="0" smtClean="0"/>
              <a:t>What would you like to see improved or added in a next-generation GLM?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 to the Science Community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13CA36-9C32-4F83-921E-362E78E5A90C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77121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61732" y="958363"/>
            <a:ext cx="11868537" cy="5753138"/>
          </a:xfrm>
        </p:spPr>
        <p:txBody>
          <a:bodyPr/>
          <a:lstStyle/>
          <a:p>
            <a:r>
              <a:rPr lang="en-US" dirty="0" smtClean="0"/>
              <a:t>As of the day of this presentation, GLM has acquired 10.9 billion full disk images of the Earth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GLM data highlights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F613CA36-9C32-4F83-921E-362E78E5A90C}" type="slidenum">
              <a:rPr lang="en-US" smtClean="0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5" name="Uf9C-yr9iaA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338772" y="1411605"/>
            <a:ext cx="9387842" cy="5280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262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GLM data highlights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F613CA36-9C32-4F83-921E-362E78E5A90C}" type="slidenum">
              <a:rPr lang="en-US" smtClean="0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 dirty="0">
              <a:solidFill>
                <a:srgbClr val="000000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5433274"/>
              </p:ext>
            </p:extLst>
          </p:nvPr>
        </p:nvGraphicFramePr>
        <p:xfrm>
          <a:off x="203201" y="1405466"/>
          <a:ext cx="2979614" cy="486460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854199"/>
                <a:gridCol w="1125415"/>
              </a:tblGrid>
              <a:tr h="347472">
                <a:tc gridSpan="2">
                  <a:txBody>
                    <a:bodyPr/>
                    <a:lstStyle/>
                    <a:p>
                      <a:r>
                        <a:rPr lang="en-US" sz="1600" dirty="0" smtClean="0"/>
                        <a:t>Event</a:t>
                      </a:r>
                      <a:r>
                        <a:rPr lang="en-US" sz="1600" baseline="0" dirty="0" smtClean="0"/>
                        <a:t> totals as of 2017-09-06</a:t>
                      </a:r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47472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Lightning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1.36e10</a:t>
                      </a:r>
                      <a:endParaRPr lang="en-US" sz="1600" dirty="0"/>
                    </a:p>
                  </a:txBody>
                  <a:tcPr anchor="ctr"/>
                </a:tc>
              </a:tr>
              <a:tr h="347472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Mask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2.08e9</a:t>
                      </a:r>
                      <a:endParaRPr lang="en-US" sz="1600" dirty="0"/>
                    </a:p>
                  </a:txBody>
                  <a:tcPr anchor="ctr"/>
                </a:tc>
              </a:tr>
              <a:tr h="347472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</a:t>
                      </a:r>
                      <a:r>
                        <a:rPr lang="en-US" sz="1400" baseline="30000" dirty="0" smtClean="0"/>
                        <a:t>nd</a:t>
                      </a:r>
                      <a:r>
                        <a:rPr lang="en-US" sz="1400" dirty="0" smtClean="0"/>
                        <a:t> Level Threshold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3.08e9</a:t>
                      </a:r>
                      <a:endParaRPr lang="en-US" sz="1600" dirty="0"/>
                    </a:p>
                  </a:txBody>
                  <a:tcPr anchor="ctr"/>
                </a:tc>
              </a:tr>
              <a:tr h="347472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CCD Frame Transfer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5.73e7</a:t>
                      </a:r>
                      <a:endParaRPr lang="en-US" sz="1600" dirty="0"/>
                    </a:p>
                  </a:txBody>
                  <a:tcPr anchor="ctr"/>
                </a:tc>
              </a:tr>
              <a:tr h="347472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Radiation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1.73e9</a:t>
                      </a:r>
                      <a:endParaRPr lang="en-US" sz="1600" dirty="0"/>
                    </a:p>
                  </a:txBody>
                  <a:tcPr anchor="ctr"/>
                </a:tc>
              </a:tr>
              <a:tr h="347472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Coherency Fail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1.98e9</a:t>
                      </a:r>
                      <a:endParaRPr lang="en-US" sz="1600" dirty="0"/>
                    </a:p>
                  </a:txBody>
                  <a:tcPr anchor="ctr"/>
                </a:tc>
              </a:tr>
              <a:tr h="347472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Contrast</a:t>
                      </a:r>
                      <a:r>
                        <a:rPr lang="en-US" sz="1400" baseline="0" dirty="0" smtClean="0"/>
                        <a:t> Leakage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7.63e9</a:t>
                      </a:r>
                      <a:endParaRPr lang="en-US" sz="1600" dirty="0"/>
                    </a:p>
                  </a:txBody>
                  <a:tcPr anchor="ctr"/>
                </a:tc>
              </a:tr>
              <a:tr h="347472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Glint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4.26e7</a:t>
                      </a:r>
                      <a:endParaRPr lang="en-US" sz="1600" dirty="0"/>
                    </a:p>
                  </a:txBody>
                  <a:tcPr anchor="ctr"/>
                </a:tc>
              </a:tr>
              <a:tr h="347472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Burst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1.66e8</a:t>
                      </a:r>
                      <a:endParaRPr lang="en-US" sz="1600" dirty="0"/>
                    </a:p>
                  </a:txBody>
                  <a:tcPr anchor="ctr"/>
                </a:tc>
              </a:tr>
              <a:tr h="347472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Crosstalk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2.54e6</a:t>
                      </a:r>
                      <a:endParaRPr lang="en-US" sz="1600" dirty="0"/>
                    </a:p>
                  </a:txBody>
                  <a:tcPr anchor="ctr"/>
                </a:tc>
              </a:tr>
              <a:tr h="347472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Overshoot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1.19e9</a:t>
                      </a:r>
                      <a:endParaRPr lang="en-US" sz="1600" dirty="0"/>
                    </a:p>
                  </a:txBody>
                  <a:tcPr anchor="ctr"/>
                </a:tc>
              </a:tr>
              <a:tr h="347472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Noise time-out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4.91e10</a:t>
                      </a:r>
                      <a:endParaRPr lang="en-US" sz="1600" dirty="0"/>
                    </a:p>
                  </a:txBody>
                  <a:tcPr anchor="ctr"/>
                </a:tc>
              </a:tr>
              <a:tr h="347472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TOTAL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8.07e10</a:t>
                      </a:r>
                      <a:endParaRPr lang="en-US" sz="1600" b="1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7" name="MYG9Z_q4n24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370385" y="1405466"/>
            <a:ext cx="8646131" cy="4863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590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1"/>
          <p:cNvSpPr txBox="1">
            <a:spLocks/>
          </p:cNvSpPr>
          <p:nvPr/>
        </p:nvSpPr>
        <p:spPr bwMode="auto">
          <a:xfrm>
            <a:off x="161732" y="958363"/>
            <a:ext cx="11868537" cy="5753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115000"/>
              </a:lnSpc>
              <a:spcBef>
                <a:spcPct val="35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115000"/>
              </a:lnSpc>
              <a:spcBef>
                <a:spcPct val="35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115000"/>
              </a:lnSpc>
              <a:spcBef>
                <a:spcPct val="35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115000"/>
              </a:lnSpc>
              <a:spcBef>
                <a:spcPct val="35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lnSpc>
                <a:spcPct val="115000"/>
              </a:lnSpc>
              <a:spcBef>
                <a:spcPct val="35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lnSpc>
                <a:spcPct val="115000"/>
              </a:lnSpc>
              <a:spcBef>
                <a:spcPct val="35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lnSpc>
                <a:spcPct val="115000"/>
              </a:lnSpc>
              <a:spcBef>
                <a:spcPct val="35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lnSpc>
                <a:spcPct val="115000"/>
              </a:lnSpc>
              <a:spcBef>
                <a:spcPct val="35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lnSpc>
                <a:spcPct val="115000"/>
              </a:lnSpc>
              <a:spcBef>
                <a:spcPct val="35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defTabSz="914400"/>
            <a:r>
              <a:rPr lang="en-US" kern="0" dirty="0" smtClean="0"/>
              <a:t>Every day, GLM sees about 50 million lightning events and about 1 million lightning flashes</a:t>
            </a:r>
            <a:endParaRPr lang="en-US" kern="0" dirty="0"/>
          </a:p>
        </p:txBody>
      </p:sp>
      <p:pic>
        <p:nvPicPr>
          <p:cNvPr id="5" name="7Hm7qCHzCnY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317096" y="1401966"/>
            <a:ext cx="9390888" cy="5282375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GLM data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F613CA36-9C32-4F83-921E-362E78E5A90C}" type="slidenum">
              <a:rPr lang="en-US" smtClean="0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215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61732" y="968991"/>
            <a:ext cx="11868537" cy="5665174"/>
          </a:xfrm>
        </p:spPr>
        <p:txBody>
          <a:bodyPr/>
          <a:lstStyle/>
          <a:p>
            <a:r>
              <a:rPr lang="en-US" dirty="0" smtClean="0"/>
              <a:t>Hurricane Irma showed </a:t>
            </a:r>
            <a:r>
              <a:rPr lang="en-US" dirty="0" smtClean="0"/>
              <a:t>spectacular </a:t>
            </a:r>
            <a:r>
              <a:rPr lang="en-US" dirty="0" smtClean="0"/>
              <a:t>“Ring of Fire” </a:t>
            </a:r>
            <a:r>
              <a:rPr lang="en-US" dirty="0" smtClean="0"/>
              <a:t>eyewall lightning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GLM data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F613CA36-9C32-4F83-921E-362E78E5A90C}" type="slidenum">
              <a:rPr lang="en-US" smtClean="0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7" name="A3JLisAzstw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400556" y="1437731"/>
            <a:ext cx="9390888" cy="528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432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Each post launch test module is fully documented in CDRL121 PLT Report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Post Launch Test Overview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F613CA36-9C32-4F83-921E-362E78E5A90C}" type="slidenum">
              <a:rPr lang="en-US" smtClean="0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887322" y="2907436"/>
            <a:ext cx="894665" cy="94068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lIns="0" tIns="0" rIns="0" bIns="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</a:rPr>
              <a:t>Assess Image Quality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4145253" y="2856149"/>
            <a:ext cx="971693" cy="104806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lIns="0" tIns="0" rIns="0" bIns="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/>
            <a:r>
              <a:rPr lang="en-US" sz="1600" b="1" kern="0" dirty="0" smtClean="0">
                <a:latin typeface="Calibri"/>
              </a:rPr>
              <a:t>On-Orbit Cal</a:t>
            </a:r>
            <a:endParaRPr lang="en-US" sz="1200" b="1" kern="0" dirty="0">
              <a:latin typeface="Calibri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588818" y="3187224"/>
            <a:ext cx="1286532" cy="794593"/>
            <a:chOff x="304800" y="1905000"/>
            <a:chExt cx="1286532" cy="794593"/>
          </a:xfrm>
        </p:grpSpPr>
        <p:sp>
          <p:nvSpPr>
            <p:cNvPr id="33" name="Flowchart: Decision 32"/>
            <p:cNvSpPr/>
            <p:nvPr/>
          </p:nvSpPr>
          <p:spPr>
            <a:xfrm>
              <a:off x="304800" y="1905000"/>
              <a:ext cx="381000" cy="381000"/>
            </a:xfrm>
            <a:prstGeom prst="flowChartDecision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34" name="TextBox 9"/>
            <p:cNvSpPr txBox="1"/>
            <p:nvPr/>
          </p:nvSpPr>
          <p:spPr>
            <a:xfrm>
              <a:off x="753132" y="2268706"/>
              <a:ext cx="83820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Open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Door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401817" y="3187224"/>
            <a:ext cx="1211272" cy="820428"/>
            <a:chOff x="624616" y="1822371"/>
            <a:chExt cx="1211272" cy="820428"/>
          </a:xfrm>
        </p:grpSpPr>
        <p:sp>
          <p:nvSpPr>
            <p:cNvPr id="31" name="Flowchart: Decision 30"/>
            <p:cNvSpPr/>
            <p:nvPr/>
          </p:nvSpPr>
          <p:spPr>
            <a:xfrm>
              <a:off x="1454888" y="1822371"/>
              <a:ext cx="381000" cy="381000"/>
            </a:xfrm>
            <a:prstGeom prst="flowChartDecision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32" name="TextBox 12"/>
            <p:cNvSpPr txBox="1"/>
            <p:nvPr/>
          </p:nvSpPr>
          <p:spPr>
            <a:xfrm>
              <a:off x="624616" y="2211912"/>
              <a:ext cx="753140" cy="43088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Normal </a:t>
              </a:r>
              <a:r>
                <a:rPr lang="en-US" sz="1100" kern="0" dirty="0">
                  <a:solidFill>
                    <a:prstClr val="black"/>
                  </a:solidFill>
                  <a:latin typeface="Calibri"/>
                </a:rPr>
                <a:t>M</a:t>
              </a:r>
              <a:r>
                <a:rPr kumimoji="0" lang="en-US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ode</a:t>
              </a:r>
            </a:p>
          </p:txBody>
        </p:sp>
      </p:grpSp>
      <p:sp>
        <p:nvSpPr>
          <p:cNvPr id="9" name="Rounded Rectangle 8"/>
          <p:cNvSpPr/>
          <p:nvPr/>
        </p:nvSpPr>
        <p:spPr>
          <a:xfrm>
            <a:off x="5843814" y="2874960"/>
            <a:ext cx="863198" cy="100716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lIns="0" tIns="0" rIns="0" bIns="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</a:rPr>
              <a:t>Tune RTEPs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5777655" y="4543722"/>
            <a:ext cx="1177715" cy="115956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lIns="0" tIns="0" rIns="0" bIns="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kern="0" dirty="0" smtClean="0">
                <a:latin typeface="Calibri"/>
              </a:rPr>
              <a:t>Tune Coastline ID and Event Navigation</a:t>
            </a:r>
            <a:endParaRPr kumimoji="0" lang="en-US" sz="16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Calibri"/>
            </a:endParaRPr>
          </a:p>
        </p:txBody>
      </p:sp>
      <p:cxnSp>
        <p:nvCxnSpPr>
          <p:cNvPr id="11" name="Straight Arrow Connector 10"/>
          <p:cNvCxnSpPr>
            <a:stCxn id="33" idx="3"/>
            <a:endCxn id="31" idx="1"/>
          </p:cNvCxnSpPr>
          <p:nvPr/>
        </p:nvCxnSpPr>
        <p:spPr>
          <a:xfrm>
            <a:off x="1969818" y="3377724"/>
            <a:ext cx="262271" cy="0"/>
          </a:xfrm>
          <a:prstGeom prst="straightConnector1">
            <a:avLst/>
          </a:prstGeom>
          <a:noFill/>
          <a:ln w="2857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cxnSp>
        <p:nvCxnSpPr>
          <p:cNvPr id="12" name="Straight Arrow Connector 11"/>
          <p:cNvCxnSpPr>
            <a:stCxn id="5" idx="3"/>
            <a:endCxn id="6" idx="1"/>
          </p:cNvCxnSpPr>
          <p:nvPr/>
        </p:nvCxnSpPr>
        <p:spPr>
          <a:xfrm>
            <a:off x="3781987" y="3377779"/>
            <a:ext cx="363266" cy="2403"/>
          </a:xfrm>
          <a:prstGeom prst="straightConnector1">
            <a:avLst/>
          </a:prstGeom>
          <a:noFill/>
          <a:ln w="2857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cxnSp>
        <p:nvCxnSpPr>
          <p:cNvPr id="13" name="Elbow Connector 12"/>
          <p:cNvCxnSpPr>
            <a:stCxn id="6" idx="3"/>
            <a:endCxn id="10" idx="1"/>
          </p:cNvCxnSpPr>
          <p:nvPr/>
        </p:nvCxnSpPr>
        <p:spPr>
          <a:xfrm>
            <a:off x="5116946" y="3380182"/>
            <a:ext cx="660709" cy="1743323"/>
          </a:xfrm>
          <a:prstGeom prst="bentConnector3">
            <a:avLst/>
          </a:prstGeom>
          <a:noFill/>
          <a:ln w="2857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cxnSp>
        <p:nvCxnSpPr>
          <p:cNvPr id="14" name="Elbow Connector 13"/>
          <p:cNvCxnSpPr>
            <a:stCxn id="31" idx="3"/>
            <a:endCxn id="5" idx="1"/>
          </p:cNvCxnSpPr>
          <p:nvPr/>
        </p:nvCxnSpPr>
        <p:spPr>
          <a:xfrm>
            <a:off x="2613089" y="3377724"/>
            <a:ext cx="274233" cy="55"/>
          </a:xfrm>
          <a:prstGeom prst="bentConnector3">
            <a:avLst>
              <a:gd name="adj1" fmla="val 50000"/>
            </a:avLst>
          </a:prstGeom>
          <a:noFill/>
          <a:ln w="2857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cxnSp>
        <p:nvCxnSpPr>
          <p:cNvPr id="15" name="Elbow Connector 14"/>
          <p:cNvCxnSpPr>
            <a:stCxn id="6" idx="3"/>
            <a:endCxn id="9" idx="1"/>
          </p:cNvCxnSpPr>
          <p:nvPr/>
        </p:nvCxnSpPr>
        <p:spPr>
          <a:xfrm flipV="1">
            <a:off x="5116946" y="3378543"/>
            <a:ext cx="726868" cy="1639"/>
          </a:xfrm>
          <a:prstGeom prst="bentConnector3">
            <a:avLst/>
          </a:prstGeom>
          <a:noFill/>
          <a:ln w="2857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sp>
        <p:nvSpPr>
          <p:cNvPr id="16" name="Rounded Rectangle 15"/>
          <p:cNvSpPr/>
          <p:nvPr/>
        </p:nvSpPr>
        <p:spPr>
          <a:xfrm>
            <a:off x="7500081" y="2879242"/>
            <a:ext cx="1646223" cy="100716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lIns="0" tIns="0" rIns="0" bIns="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</a:rPr>
              <a:t>Tune Ground Processing Algorithms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7571468" y="4708558"/>
            <a:ext cx="1296411" cy="100716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lIns="0" tIns="0" rIns="0" bIns="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/>
            <a:r>
              <a:rPr lang="en-US" sz="1600" b="1" kern="0" dirty="0" smtClean="0">
                <a:latin typeface="Calibri"/>
              </a:rPr>
              <a:t>Assess Eclipse Stray Light Effects</a:t>
            </a:r>
            <a:endParaRPr lang="en-US" sz="1600" b="1" kern="0" dirty="0">
              <a:latin typeface="Calibri"/>
            </a:endParaRPr>
          </a:p>
        </p:txBody>
      </p:sp>
      <p:cxnSp>
        <p:nvCxnSpPr>
          <p:cNvPr id="18" name="Elbow Connector 17"/>
          <p:cNvCxnSpPr>
            <a:stCxn id="9" idx="3"/>
            <a:endCxn id="16" idx="1"/>
          </p:cNvCxnSpPr>
          <p:nvPr/>
        </p:nvCxnSpPr>
        <p:spPr>
          <a:xfrm>
            <a:off x="6707012" y="3378543"/>
            <a:ext cx="793069" cy="4282"/>
          </a:xfrm>
          <a:prstGeom prst="bentConnector3">
            <a:avLst/>
          </a:prstGeom>
          <a:noFill/>
          <a:ln w="2857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cxnSp>
        <p:nvCxnSpPr>
          <p:cNvPr id="19" name="Elbow Connector 18"/>
          <p:cNvCxnSpPr>
            <a:stCxn id="9" idx="3"/>
            <a:endCxn id="17" idx="1"/>
          </p:cNvCxnSpPr>
          <p:nvPr/>
        </p:nvCxnSpPr>
        <p:spPr>
          <a:xfrm>
            <a:off x="6707012" y="3378543"/>
            <a:ext cx="864456" cy="1833598"/>
          </a:xfrm>
          <a:prstGeom prst="bentConnector3">
            <a:avLst/>
          </a:prstGeom>
          <a:noFill/>
          <a:ln w="2857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sp>
        <p:nvSpPr>
          <p:cNvPr id="20" name="TextBox 34"/>
          <p:cNvSpPr txBox="1"/>
          <p:nvPr/>
        </p:nvSpPr>
        <p:spPr>
          <a:xfrm>
            <a:off x="5575278" y="5715723"/>
            <a:ext cx="16145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i="1" dirty="0" smtClean="0"/>
              <a:t>(</a:t>
            </a:r>
            <a:r>
              <a:rPr lang="en-US" sz="1600" i="1" dirty="0" err="1" smtClean="0"/>
              <a:t>x,y</a:t>
            </a:r>
            <a:r>
              <a:rPr lang="en-US" sz="1600" i="1" dirty="0" smtClean="0"/>
              <a:t>) to (</a:t>
            </a:r>
            <a:r>
              <a:rPr lang="en-US" sz="1600" i="1" dirty="0" err="1" smtClean="0"/>
              <a:t>lat</a:t>
            </a:r>
            <a:r>
              <a:rPr lang="en-US" sz="1600" i="1" dirty="0" smtClean="0"/>
              <a:t>, </a:t>
            </a:r>
            <a:r>
              <a:rPr lang="en-US" sz="1600" i="1" dirty="0" err="1" smtClean="0"/>
              <a:t>lon</a:t>
            </a:r>
            <a:r>
              <a:rPr lang="en-US" sz="1600" i="1" dirty="0" smtClean="0"/>
              <a:t>)</a:t>
            </a:r>
            <a:endParaRPr lang="en-US" sz="1600" i="1" dirty="0"/>
          </a:p>
        </p:txBody>
      </p:sp>
      <p:sp>
        <p:nvSpPr>
          <p:cNvPr id="21" name="Rounded Rectangle 20"/>
          <p:cNvSpPr/>
          <p:nvPr/>
        </p:nvSpPr>
        <p:spPr bwMode="auto">
          <a:xfrm>
            <a:off x="870390" y="1642946"/>
            <a:ext cx="8822757" cy="35292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lIns="0" tIns="0" rIns="0" bIns="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/>
            <a:endParaRPr lang="en-US" sz="1200" kern="0">
              <a:latin typeface="Calibri"/>
            </a:endParaRPr>
          </a:p>
        </p:txBody>
      </p:sp>
      <p:sp>
        <p:nvSpPr>
          <p:cNvPr id="22" name="TextBox 73"/>
          <p:cNvSpPr txBox="1"/>
          <p:nvPr/>
        </p:nvSpPr>
        <p:spPr>
          <a:xfrm>
            <a:off x="3278067" y="1661234"/>
            <a:ext cx="1467068" cy="307777"/>
          </a:xfrm>
          <a:prstGeom prst="rect">
            <a:avLst/>
          </a:prstGeom>
          <a:ln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i="1" baseline="0" dirty="0" smtClean="0">
                <a:solidFill>
                  <a:srgbClr val="000000"/>
                </a:solidFill>
                <a:latin typeface="Arial"/>
              </a:rPr>
              <a:t>Electrons </a:t>
            </a:r>
            <a:r>
              <a:rPr lang="en-US" sz="1400" i="1" baseline="0" dirty="0" smtClean="0">
                <a:solidFill>
                  <a:srgbClr val="000000"/>
                </a:solidFill>
                <a:latin typeface="Arial"/>
                <a:sym typeface="Wingdings" panose="05000000000000000000" pitchFamily="2" charset="2"/>
              </a:rPr>
              <a:t></a:t>
            </a:r>
            <a:r>
              <a:rPr lang="en-US" sz="1400" i="1" dirty="0" smtClean="0">
                <a:solidFill>
                  <a:srgbClr val="000000"/>
                </a:solidFill>
                <a:latin typeface="Arial"/>
                <a:sym typeface="Wingdings" panose="05000000000000000000" pitchFamily="2" charset="2"/>
              </a:rPr>
              <a:t> DN</a:t>
            </a:r>
            <a:endParaRPr lang="en-US" sz="1400" i="1" baseline="0" dirty="0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TextBox 74"/>
          <p:cNvSpPr txBox="1"/>
          <p:nvPr/>
        </p:nvSpPr>
        <p:spPr>
          <a:xfrm>
            <a:off x="4955797" y="1661234"/>
            <a:ext cx="4758034" cy="307777"/>
          </a:xfrm>
          <a:prstGeom prst="rect">
            <a:avLst/>
          </a:prstGeom>
          <a:ln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i="1" baseline="0" dirty="0" smtClean="0">
                <a:solidFill>
                  <a:srgbClr val="000000"/>
                </a:solidFill>
                <a:latin typeface="Arial"/>
              </a:rPr>
              <a:t>DN </a:t>
            </a:r>
            <a:r>
              <a:rPr lang="en-US" sz="1400" i="1" baseline="0" dirty="0" smtClean="0">
                <a:solidFill>
                  <a:srgbClr val="000000"/>
                </a:solidFill>
                <a:latin typeface="Arial"/>
                <a:sym typeface="Wingdings" panose="05000000000000000000" pitchFamily="2" charset="2"/>
              </a:rPr>
              <a:t> Events  </a:t>
            </a:r>
            <a:r>
              <a:rPr lang="en-US" sz="1400" i="1" dirty="0" smtClean="0">
                <a:solidFill>
                  <a:srgbClr val="000000"/>
                </a:solidFill>
                <a:latin typeface="Arial"/>
                <a:sym typeface="Wingdings" panose="05000000000000000000" pitchFamily="2" charset="2"/>
              </a:rPr>
              <a:t> </a:t>
            </a:r>
            <a:r>
              <a:rPr lang="en-US" sz="1400" i="1" baseline="0" dirty="0" smtClean="0">
                <a:solidFill>
                  <a:srgbClr val="000000"/>
                </a:solidFill>
                <a:latin typeface="Arial"/>
                <a:sym typeface="Wingdings" panose="05000000000000000000" pitchFamily="2" charset="2"/>
              </a:rPr>
              <a:t>(downlink)   Events  Level 1b Lightning</a:t>
            </a:r>
            <a:endParaRPr lang="en-US" sz="1400" i="1" baseline="0" dirty="0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TextBox 75"/>
          <p:cNvSpPr txBox="1"/>
          <p:nvPr/>
        </p:nvSpPr>
        <p:spPr>
          <a:xfrm>
            <a:off x="934453" y="1661234"/>
            <a:ext cx="2417137" cy="307777"/>
          </a:xfrm>
          <a:prstGeom prst="rect">
            <a:avLst/>
          </a:prstGeom>
          <a:ln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i="1" baseline="0" dirty="0" smtClean="0">
                <a:solidFill>
                  <a:srgbClr val="000000"/>
                </a:solidFill>
                <a:latin typeface="Arial"/>
              </a:rPr>
              <a:t>PLT</a:t>
            </a:r>
            <a:r>
              <a:rPr lang="en-US" sz="1400" b="1" i="1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400" b="1" i="1" baseline="0" dirty="0" smtClean="0">
                <a:solidFill>
                  <a:srgbClr val="000000"/>
                </a:solidFill>
                <a:latin typeface="Arial"/>
              </a:rPr>
              <a:t>Follows</a:t>
            </a:r>
            <a:r>
              <a:rPr lang="en-US" sz="1400" b="1" i="1" dirty="0" smtClean="0">
                <a:solidFill>
                  <a:srgbClr val="000000"/>
                </a:solidFill>
                <a:latin typeface="Arial"/>
              </a:rPr>
              <a:t> Signal Chain:</a:t>
            </a:r>
            <a:endParaRPr lang="en-US" sz="1400" b="1" i="1" baseline="0" dirty="0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TextBox 86"/>
          <p:cNvSpPr txBox="1"/>
          <p:nvPr/>
        </p:nvSpPr>
        <p:spPr>
          <a:xfrm>
            <a:off x="1883570" y="4043545"/>
            <a:ext cx="10855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i="1" dirty="0" smtClean="0"/>
              <a:t>First Light</a:t>
            </a:r>
            <a:endParaRPr lang="en-US" sz="1600" i="1" dirty="0"/>
          </a:p>
        </p:txBody>
      </p:sp>
      <p:cxnSp>
        <p:nvCxnSpPr>
          <p:cNvPr id="26" name="Elbow Connector 25"/>
          <p:cNvCxnSpPr/>
          <p:nvPr/>
        </p:nvCxnSpPr>
        <p:spPr>
          <a:xfrm>
            <a:off x="9146304" y="3377724"/>
            <a:ext cx="274233" cy="55"/>
          </a:xfrm>
          <a:prstGeom prst="bentConnector3">
            <a:avLst>
              <a:gd name="adj1" fmla="val 50000"/>
            </a:avLst>
          </a:prstGeom>
          <a:noFill/>
          <a:ln w="2857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grpSp>
        <p:nvGrpSpPr>
          <p:cNvPr id="27" name="Group 26"/>
          <p:cNvGrpSpPr/>
          <p:nvPr/>
        </p:nvGrpSpPr>
        <p:grpSpPr>
          <a:xfrm>
            <a:off x="9204766" y="3183747"/>
            <a:ext cx="838200" cy="794593"/>
            <a:chOff x="85620" y="1905000"/>
            <a:chExt cx="838200" cy="794593"/>
          </a:xfrm>
        </p:grpSpPr>
        <p:sp>
          <p:nvSpPr>
            <p:cNvPr id="29" name="Flowchart: Decision 28"/>
            <p:cNvSpPr/>
            <p:nvPr/>
          </p:nvSpPr>
          <p:spPr>
            <a:xfrm>
              <a:off x="304800" y="1905000"/>
              <a:ext cx="381000" cy="381000"/>
            </a:xfrm>
            <a:prstGeom prst="flowChartDecision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30" name="TextBox 90"/>
            <p:cNvSpPr txBox="1"/>
            <p:nvPr/>
          </p:nvSpPr>
          <p:spPr>
            <a:xfrm>
              <a:off x="85620" y="2268706"/>
              <a:ext cx="83820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Hand-off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100" kern="0" dirty="0">
                  <a:solidFill>
                    <a:prstClr val="black"/>
                  </a:solidFill>
                  <a:latin typeface="Calibri"/>
                </a:rPr>
                <a:t>t</a:t>
              </a:r>
              <a:r>
                <a:rPr lang="en-US" sz="1100" kern="0" dirty="0" smtClean="0">
                  <a:solidFill>
                    <a:prstClr val="black"/>
                  </a:solidFill>
                  <a:latin typeface="Calibri"/>
                </a:rPr>
                <a:t>o PLPT</a:t>
              </a:r>
              <a:endParaRPr kumimoji="0" lang="en-US" sz="1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</p:grpSp>
      <p:sp>
        <p:nvSpPr>
          <p:cNvPr id="28" name="TextBox 91"/>
          <p:cNvSpPr txBox="1"/>
          <p:nvPr/>
        </p:nvSpPr>
        <p:spPr>
          <a:xfrm>
            <a:off x="618351" y="4653474"/>
            <a:ext cx="4532289" cy="1631216"/>
          </a:xfrm>
          <a:prstGeom prst="rect">
            <a:avLst/>
          </a:prstGeom>
          <a:ln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aseline="0" dirty="0" smtClean="0">
                <a:solidFill>
                  <a:srgbClr val="000000"/>
                </a:solidFill>
                <a:latin typeface="Arial"/>
              </a:rPr>
              <a:t>We tuned thousands of parameters</a:t>
            </a:r>
            <a:r>
              <a:rPr lang="en-US" sz="2000" dirty="0" smtClean="0">
                <a:solidFill>
                  <a:srgbClr val="000000"/>
                </a:solidFill>
                <a:latin typeface="Arial"/>
              </a:rPr>
              <a:t> in the flight hardware and ground processing algorithms. They were delivered under CDRL079 Calibration Data Books (currently at Revision H)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851150" y="2374886"/>
            <a:ext cx="9300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GLM-001</a:t>
            </a:r>
            <a:br>
              <a:rPr lang="en-US" sz="1400" dirty="0" smtClean="0"/>
            </a:br>
            <a:r>
              <a:rPr lang="en-US" sz="1400" dirty="0" smtClean="0"/>
              <a:t>1/4 - 1/7</a:t>
            </a:r>
            <a:endParaRPr lang="en-US" sz="1400" dirty="0"/>
          </a:p>
        </p:txBody>
      </p:sp>
      <p:sp>
        <p:nvSpPr>
          <p:cNvPr id="36" name="TextBox 35"/>
          <p:cNvSpPr txBox="1"/>
          <p:nvPr/>
        </p:nvSpPr>
        <p:spPr>
          <a:xfrm>
            <a:off x="4157228" y="2374886"/>
            <a:ext cx="9893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GLM-007</a:t>
            </a:r>
            <a:br>
              <a:rPr lang="en-US" sz="1400" dirty="0" smtClean="0"/>
            </a:br>
            <a:r>
              <a:rPr lang="en-US" sz="1400" dirty="0" smtClean="0"/>
              <a:t>1/7 - 2/21 </a:t>
            </a:r>
            <a:endParaRPr lang="en-US" sz="1400" dirty="0"/>
          </a:p>
        </p:txBody>
      </p:sp>
      <p:sp>
        <p:nvSpPr>
          <p:cNvPr id="37" name="TextBox 36"/>
          <p:cNvSpPr txBox="1"/>
          <p:nvPr/>
        </p:nvSpPr>
        <p:spPr>
          <a:xfrm>
            <a:off x="5681340" y="2374886"/>
            <a:ext cx="11881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GLM-002</a:t>
            </a:r>
            <a:br>
              <a:rPr lang="en-US" sz="1400" dirty="0" smtClean="0"/>
            </a:br>
            <a:r>
              <a:rPr lang="en-US" sz="1400" dirty="0" smtClean="0"/>
              <a:t>12/19 - 4/20 </a:t>
            </a:r>
            <a:endParaRPr lang="en-US" sz="1400" dirty="0"/>
          </a:p>
        </p:txBody>
      </p:sp>
      <p:sp>
        <p:nvSpPr>
          <p:cNvPr id="38" name="TextBox 37"/>
          <p:cNvSpPr txBox="1"/>
          <p:nvPr/>
        </p:nvSpPr>
        <p:spPr>
          <a:xfrm>
            <a:off x="7587500" y="2374886"/>
            <a:ext cx="13484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GLM-003&amp;004</a:t>
            </a:r>
            <a:br>
              <a:rPr lang="en-US" sz="1400" dirty="0" smtClean="0"/>
            </a:br>
            <a:r>
              <a:rPr lang="en-US" sz="1400" dirty="0" smtClean="0"/>
              <a:t>4/20 - 5/5 </a:t>
            </a:r>
            <a:endParaRPr lang="en-US" sz="1400" dirty="0"/>
          </a:p>
        </p:txBody>
      </p:sp>
      <p:sp>
        <p:nvSpPr>
          <p:cNvPr id="39" name="TextBox 38"/>
          <p:cNvSpPr txBox="1"/>
          <p:nvPr/>
        </p:nvSpPr>
        <p:spPr>
          <a:xfrm>
            <a:off x="5426081" y="4018660"/>
            <a:ext cx="17171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GLM-INR-001&amp;002</a:t>
            </a:r>
            <a:br>
              <a:rPr lang="en-US" sz="1400" dirty="0" smtClean="0"/>
            </a:br>
            <a:r>
              <a:rPr lang="en-US" sz="1400" dirty="0" smtClean="0"/>
              <a:t>2/9 - 5/12 </a:t>
            </a:r>
            <a:endParaRPr lang="en-US"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1067333" y="2868470"/>
            <a:ext cx="7809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12/9/16</a:t>
            </a:r>
            <a:endParaRPr lang="en-US" sz="1400" dirty="0"/>
          </a:p>
        </p:txBody>
      </p:sp>
      <p:sp>
        <p:nvSpPr>
          <p:cNvPr id="41" name="TextBox 40"/>
          <p:cNvSpPr txBox="1"/>
          <p:nvPr/>
        </p:nvSpPr>
        <p:spPr>
          <a:xfrm>
            <a:off x="1985433" y="2868470"/>
            <a:ext cx="6815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1/4/17</a:t>
            </a:r>
            <a:endParaRPr lang="en-US" sz="1400" dirty="0"/>
          </a:p>
        </p:txBody>
      </p:sp>
      <p:sp>
        <p:nvSpPr>
          <p:cNvPr id="42" name="TextBox 41"/>
          <p:cNvSpPr txBox="1"/>
          <p:nvPr/>
        </p:nvSpPr>
        <p:spPr>
          <a:xfrm>
            <a:off x="7675293" y="4212822"/>
            <a:ext cx="10887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GLM-006</a:t>
            </a:r>
            <a:br>
              <a:rPr lang="en-US" sz="1400" dirty="0" smtClean="0"/>
            </a:br>
            <a:r>
              <a:rPr lang="en-US" sz="1400" dirty="0" smtClean="0"/>
              <a:t>2/27 - 4/18 </a:t>
            </a:r>
            <a:endParaRPr lang="en-US" sz="1400" dirty="0"/>
          </a:p>
        </p:txBody>
      </p:sp>
      <p:sp>
        <p:nvSpPr>
          <p:cNvPr id="43" name="TextBox 42"/>
          <p:cNvSpPr txBox="1"/>
          <p:nvPr/>
        </p:nvSpPr>
        <p:spPr>
          <a:xfrm>
            <a:off x="9982787" y="2710170"/>
            <a:ext cx="21059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GPA Parameters are due to be loaded in ground system </a:t>
            </a:r>
            <a:r>
              <a:rPr lang="en-US" sz="1600" b="1" dirty="0" smtClean="0"/>
              <a:t>September 2017</a:t>
            </a:r>
            <a:endParaRPr lang="en-US" sz="1600" b="1" dirty="0"/>
          </a:p>
        </p:txBody>
      </p:sp>
      <p:sp>
        <p:nvSpPr>
          <p:cNvPr id="44" name="TextBox 43"/>
          <p:cNvSpPr txBox="1"/>
          <p:nvPr/>
        </p:nvSpPr>
        <p:spPr>
          <a:xfrm>
            <a:off x="9377586" y="3956134"/>
            <a:ext cx="8547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PS-PVR</a:t>
            </a:r>
          </a:p>
          <a:p>
            <a:pPr algn="ctr"/>
            <a:r>
              <a:rPr lang="en-US" sz="1400" dirty="0"/>
              <a:t>6</a:t>
            </a:r>
            <a:r>
              <a:rPr lang="en-US" sz="1400" dirty="0" smtClean="0"/>
              <a:t>/9/17</a:t>
            </a:r>
            <a:endParaRPr lang="en-US" sz="1400" dirty="0"/>
          </a:p>
        </p:txBody>
      </p:sp>
      <p:sp>
        <p:nvSpPr>
          <p:cNvPr id="45" name="Oval 44"/>
          <p:cNvSpPr/>
          <p:nvPr/>
        </p:nvSpPr>
        <p:spPr bwMode="auto">
          <a:xfrm>
            <a:off x="6289681" y="2584709"/>
            <a:ext cx="542577" cy="302688"/>
          </a:xfrm>
          <a:prstGeom prst="ellipse">
            <a:avLst/>
          </a:prstGeom>
          <a:noFill/>
          <a:ln w="28575" cap="flat" cmpd="sng" algn="ctr">
            <a:solidFill>
              <a:srgbClr val="5CBC6E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47" name="Straight Connector 46"/>
          <p:cNvCxnSpPr>
            <a:stCxn id="45" idx="7"/>
          </p:cNvCxnSpPr>
          <p:nvPr/>
        </p:nvCxnSpPr>
        <p:spPr bwMode="auto">
          <a:xfrm flipV="1">
            <a:off x="6752799" y="2235200"/>
            <a:ext cx="516219" cy="393837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5CBC6E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8" name="TextBox 47"/>
          <p:cNvSpPr txBox="1"/>
          <p:nvPr/>
        </p:nvSpPr>
        <p:spPr>
          <a:xfrm>
            <a:off x="7219288" y="2079512"/>
            <a:ext cx="26484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3F9750"/>
                </a:solidFill>
              </a:rPr>
              <a:t>Instrument tuning completed</a:t>
            </a:r>
            <a:endParaRPr lang="en-US" sz="1400" b="1" dirty="0">
              <a:solidFill>
                <a:srgbClr val="3F97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7808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Example: 2 days of saturation statistics.  Dynamic Range = headroom to saturation / threshold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Image saturation statistics (1 of 2)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F613CA36-9C32-4F83-921E-362E78E5A90C}" type="slidenum">
              <a:rPr lang="en-US" smtClean="0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077" y="1433202"/>
            <a:ext cx="11491845" cy="5413395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 flipH="1">
            <a:off x="5149300" y="2798618"/>
            <a:ext cx="327864" cy="2017046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232052" y="2059954"/>
            <a:ext cx="247216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Noon.  ~300 pixels saturated, primarily from overshoot</a:t>
            </a:r>
            <a:endParaRPr 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118145" y="3012489"/>
            <a:ext cx="1646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Note log scale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 bwMode="auto">
          <a:xfrm>
            <a:off x="1342901" y="1838036"/>
            <a:ext cx="465436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7" name="TextBox 6"/>
          <p:cNvSpPr txBox="1"/>
          <p:nvPr/>
        </p:nvSpPr>
        <p:spPr>
          <a:xfrm>
            <a:off x="180096" y="1580085"/>
            <a:ext cx="12089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GLM has 1.8</a:t>
            </a:r>
            <a:br>
              <a:rPr lang="en-US" sz="1400" dirty="0" smtClean="0"/>
            </a:br>
            <a:r>
              <a:rPr lang="en-US" sz="1400" dirty="0" smtClean="0"/>
              <a:t>million pixels</a:t>
            </a:r>
            <a:endParaRPr lang="en-US" sz="1400" dirty="0"/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3320801" y="3197155"/>
            <a:ext cx="327864" cy="2017046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3692252" y="3197155"/>
            <a:ext cx="144758" cy="2275664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169879" y="2458491"/>
            <a:ext cx="159108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Sunrise glint, primarily from blooming</a:t>
            </a:r>
            <a:endParaRPr lang="en-US" sz="1400" dirty="0"/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6789454" y="3743290"/>
            <a:ext cx="214255" cy="1137832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338173" y="3004626"/>
            <a:ext cx="159108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Sunset glint, primarily from blooming</a:t>
            </a:r>
            <a:endParaRPr lang="en-US" sz="1400" dirty="0"/>
          </a:p>
        </p:txBody>
      </p:sp>
      <p:sp>
        <p:nvSpPr>
          <p:cNvPr id="20" name="TextBox 19"/>
          <p:cNvSpPr txBox="1"/>
          <p:nvPr/>
        </p:nvSpPr>
        <p:spPr>
          <a:xfrm rot="16200000">
            <a:off x="2150178" y="5106236"/>
            <a:ext cx="15910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Night time</a:t>
            </a:r>
            <a:endParaRPr lang="en-US" sz="1400" dirty="0"/>
          </a:p>
        </p:txBody>
      </p:sp>
      <p:sp>
        <p:nvSpPr>
          <p:cNvPr id="21" name="TextBox 20"/>
          <p:cNvSpPr txBox="1"/>
          <p:nvPr/>
        </p:nvSpPr>
        <p:spPr>
          <a:xfrm rot="16200000">
            <a:off x="6605814" y="5106236"/>
            <a:ext cx="15910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Night time</a:t>
            </a:r>
            <a:endParaRPr lang="en-US" sz="1400" dirty="0"/>
          </a:p>
        </p:txBody>
      </p:sp>
      <p:sp>
        <p:nvSpPr>
          <p:cNvPr id="22" name="TextBox 21"/>
          <p:cNvSpPr txBox="1"/>
          <p:nvPr/>
        </p:nvSpPr>
        <p:spPr>
          <a:xfrm>
            <a:off x="4491302" y="5746538"/>
            <a:ext cx="1364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2017-08-03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016346" y="5746538"/>
            <a:ext cx="1364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2017-08-04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218288" y="1932962"/>
            <a:ext cx="142465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/>
              <a:t>DR &lt;= 1 means</a:t>
            </a:r>
          </a:p>
          <a:p>
            <a:pPr algn="r"/>
            <a:r>
              <a:rPr lang="en-US" sz="1400" dirty="0"/>
              <a:t>n</a:t>
            </a:r>
            <a:r>
              <a:rPr lang="en-US" sz="1400" dirty="0" smtClean="0"/>
              <a:t>o lightning detection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643432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plot shows ~5 months of saturation data.  On average, ~330 pixels are saturated at noon.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Image saturation statistics (2 of 2)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F613CA36-9C32-4F83-921E-362E78E5A90C}" type="slidenum">
              <a:rPr lang="en-US" smtClean="0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5525" y="1781450"/>
            <a:ext cx="9700949" cy="4815834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H="1">
            <a:off x="5521569" y="2653708"/>
            <a:ext cx="539262" cy="788253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474010" y="2350347"/>
            <a:ext cx="13115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Sunrise glint</a:t>
            </a:r>
            <a:endParaRPr lang="en-US" sz="1600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2078146" y="2653708"/>
            <a:ext cx="1035770" cy="557143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56137" y="2410330"/>
            <a:ext cx="12554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Sunset glint</a:t>
            </a:r>
            <a:endParaRPr lang="en-US" sz="1600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3156536" y="1879401"/>
            <a:ext cx="1233681" cy="80950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99105" y="1609809"/>
            <a:ext cx="26677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Eclipse stray light blooming</a:t>
            </a:r>
            <a:endParaRPr lang="en-US" sz="1600" dirty="0"/>
          </a:p>
        </p:txBody>
      </p:sp>
      <p:cxnSp>
        <p:nvCxnSpPr>
          <p:cNvPr id="13" name="Straight Arrow Connector 12"/>
          <p:cNvCxnSpPr>
            <a:stCxn id="14" idx="1"/>
          </p:cNvCxnSpPr>
          <p:nvPr/>
        </p:nvCxnSpPr>
        <p:spPr>
          <a:xfrm flipH="1">
            <a:off x="8160354" y="3707479"/>
            <a:ext cx="2190774" cy="757198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0351128" y="3538202"/>
            <a:ext cx="6735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Noon</a:t>
            </a:r>
            <a:endParaRPr lang="en-US" sz="1600" dirty="0"/>
          </a:p>
        </p:txBody>
      </p:sp>
      <p:cxnSp>
        <p:nvCxnSpPr>
          <p:cNvPr id="15" name="Straight Arrow Connector 14"/>
          <p:cNvCxnSpPr>
            <a:stCxn id="16" idx="3"/>
          </p:cNvCxnSpPr>
          <p:nvPr/>
        </p:nvCxnSpPr>
        <p:spPr>
          <a:xfrm>
            <a:off x="1892993" y="5105781"/>
            <a:ext cx="496476" cy="1539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58223" y="4936504"/>
            <a:ext cx="17347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Dropped packets</a:t>
            </a:r>
            <a:endParaRPr lang="en-US" sz="1600" dirty="0"/>
          </a:p>
        </p:txBody>
      </p:sp>
      <p:sp>
        <p:nvSpPr>
          <p:cNvPr id="17" name="TextBox 16"/>
          <p:cNvSpPr txBox="1"/>
          <p:nvPr/>
        </p:nvSpPr>
        <p:spPr>
          <a:xfrm>
            <a:off x="7222836" y="6354812"/>
            <a:ext cx="47197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Each blue dot = one GLM background frame</a:t>
            </a:r>
            <a:endParaRPr lang="en-US" dirty="0"/>
          </a:p>
        </p:txBody>
      </p:sp>
      <p:cxnSp>
        <p:nvCxnSpPr>
          <p:cNvPr id="18" name="Straight Arrow Connector 17"/>
          <p:cNvCxnSpPr>
            <a:stCxn id="19" idx="0"/>
          </p:cNvCxnSpPr>
          <p:nvPr/>
        </p:nvCxnSpPr>
        <p:spPr>
          <a:xfrm flipV="1">
            <a:off x="4389975" y="5679717"/>
            <a:ext cx="242" cy="602908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910516" y="6282625"/>
            <a:ext cx="9589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Midnight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665724766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20670</TotalTime>
  <Words>1895</Words>
  <Application>Microsoft Office PowerPoint</Application>
  <PresentationFormat>Widescreen</PresentationFormat>
  <Paragraphs>313</Paragraphs>
  <Slides>27</Slides>
  <Notes>3</Notes>
  <HiddenSlides>0</HiddenSlides>
  <MMClips>5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Arial Black</vt:lpstr>
      <vt:lpstr>Calibri</vt:lpstr>
      <vt:lpstr>Wingdings</vt:lpstr>
      <vt:lpstr>Default Design</vt:lpstr>
      <vt:lpstr>GLM Performance Review and Post Launch Test Results  GLM Science Meeting 12 Sept 2017</vt:lpstr>
      <vt:lpstr>Agenda</vt:lpstr>
      <vt:lpstr>GLM data highlights</vt:lpstr>
      <vt:lpstr>GLM data highlights</vt:lpstr>
      <vt:lpstr>GLM data</vt:lpstr>
      <vt:lpstr>GLM data</vt:lpstr>
      <vt:lpstr>Post Launch Test Overview</vt:lpstr>
      <vt:lpstr>Image saturation statistics (1 of 2)</vt:lpstr>
      <vt:lpstr>Image saturation statistics (2 of 2)</vt:lpstr>
      <vt:lpstr>RTEP threshold evolution during PLT</vt:lpstr>
      <vt:lpstr>Blooming due to solar glint</vt:lpstr>
      <vt:lpstr>Solar intrusion (GEO eclipse season)</vt:lpstr>
      <vt:lpstr>Spring 2017 solar intrusion statistics</vt:lpstr>
      <vt:lpstr>Blooming false events</vt:lpstr>
      <vt:lpstr>GPA parameters</vt:lpstr>
      <vt:lpstr>Trend data</vt:lpstr>
      <vt:lpstr>Lightning detection performance</vt:lpstr>
      <vt:lpstr>Lightning detection performance</vt:lpstr>
      <vt:lpstr>Navigation performance</vt:lpstr>
      <vt:lpstr>Use of calibration in operations</vt:lpstr>
      <vt:lpstr>Use of calibration in operations</vt:lpstr>
      <vt:lpstr>Impacts to on-orbit performance</vt:lpstr>
      <vt:lpstr>Evolution of the ground segment</vt:lpstr>
      <vt:lpstr>Ground segment validation</vt:lpstr>
      <vt:lpstr>Ground processing enhancements</vt:lpstr>
      <vt:lpstr>Status of data quality product</vt:lpstr>
      <vt:lpstr>Questions to the Science Community</vt:lpstr>
    </vt:vector>
  </TitlesOfParts>
  <Company>GOES-R/IAI</Company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GOES-R Program PDR Day 1 Agenda</dc:title>
  <dc:creator>Rich Rivera</dc:creator>
  <cp:keywords/>
  <cp:lastModifiedBy>Clemens Tillier</cp:lastModifiedBy>
  <cp:revision>580</cp:revision>
  <cp:lastPrinted>2011-12-08T22:27:40Z</cp:lastPrinted>
  <dcterms:created xsi:type="dcterms:W3CDTF">2011-03-10T19:00:48Z</dcterms:created>
  <dcterms:modified xsi:type="dcterms:W3CDTF">2017-09-08T18:23:54Z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IPHeaderWording">
    <vt:lpwstr/>
  </property>
  <property fmtid="{D5CDD505-2E9C-101B-9397-08002B2CF9AE}" pid="3" name="SIPLevel">
    <vt:lpwstr>0</vt:lpwstr>
  </property>
  <property fmtid="{D5CDD505-2E9C-101B-9397-08002B2CF9AE}" pid="4" name="LM SIP Document Sensitivity">
    <vt:lpwstr/>
  </property>
  <property fmtid="{D5CDD505-2E9C-101B-9397-08002B2CF9AE}" pid="5" name="Document Author">
    <vt:lpwstr>ACCT01\ctillier</vt:lpwstr>
  </property>
  <property fmtid="{D5CDD505-2E9C-101B-9397-08002B2CF9AE}" pid="6" name="Document Sensitivity">
    <vt:lpwstr>1</vt:lpwstr>
  </property>
  <property fmtid="{D5CDD505-2E9C-101B-9397-08002B2CF9AE}" pid="7" name="ThirdParty">
    <vt:lpwstr/>
  </property>
  <property fmtid="{D5CDD505-2E9C-101B-9397-08002B2CF9AE}" pid="8" name="OCI Restriction">
    <vt:bool>false</vt:bool>
  </property>
  <property fmtid="{D5CDD505-2E9C-101B-9397-08002B2CF9AE}" pid="9" name="OCI Additional Info">
    <vt:lpwstr/>
  </property>
  <property fmtid="{D5CDD505-2E9C-101B-9397-08002B2CF9AE}" pid="10" name="Allow Header Overwrite">
    <vt:bool>false</vt:bool>
  </property>
  <property fmtid="{D5CDD505-2E9C-101B-9397-08002B2CF9AE}" pid="11" name="Allow Footer Overwrite">
    <vt:bool>false</vt:bool>
  </property>
  <property fmtid="{D5CDD505-2E9C-101B-9397-08002B2CF9AE}" pid="12" name="Multiple Selected">
    <vt:lpwstr>-1</vt:lpwstr>
  </property>
  <property fmtid="{D5CDD505-2E9C-101B-9397-08002B2CF9AE}" pid="13" name="SIPLongWording">
    <vt:lpwstr/>
  </property>
  <property fmtid="{D5CDD505-2E9C-101B-9397-08002B2CF9AE}" pid="14" name="checkedProgramsCount">
    <vt:i4>0</vt:i4>
  </property>
  <property fmtid="{D5CDD505-2E9C-101B-9397-08002B2CF9AE}" pid="15" name="ExpCountry">
    <vt:lpwstr/>
  </property>
</Properties>
</file>