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72" r:id="rId9"/>
    <p:sldId id="263" r:id="rId10"/>
    <p:sldId id="264" r:id="rId11"/>
    <p:sldId id="265" r:id="rId12"/>
    <p:sldId id="266" r:id="rId13"/>
    <p:sldId id="273" r:id="rId14"/>
    <p:sldId id="267" r:id="rId15"/>
    <p:sldId id="268" r:id="rId16"/>
    <p:sldId id="269" r:id="rId17"/>
    <p:sldId id="270" r:id="rId18"/>
    <p:sldId id="271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5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516-8592-4B99-BA70-8B990A38E376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272-CEB7-4EA9-98CB-8EA1F6A025F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516-8592-4B99-BA70-8B990A38E376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272-CEB7-4EA9-98CB-8EA1F6A025F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516-8592-4B99-BA70-8B990A38E376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272-CEB7-4EA9-98CB-8EA1F6A025F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516-8592-4B99-BA70-8B990A38E376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272-CEB7-4EA9-98CB-8EA1F6A025F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516-8592-4B99-BA70-8B990A38E376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272-CEB7-4EA9-98CB-8EA1F6A025F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516-8592-4B99-BA70-8B990A38E376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272-CEB7-4EA9-98CB-8EA1F6A025F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516-8592-4B99-BA70-8B990A38E376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272-CEB7-4EA9-98CB-8EA1F6A025F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516-8592-4B99-BA70-8B990A38E376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272-CEB7-4EA9-98CB-8EA1F6A025F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516-8592-4B99-BA70-8B990A38E376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272-CEB7-4EA9-98CB-8EA1F6A025F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516-8592-4B99-BA70-8B990A38E376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272-CEB7-4EA9-98CB-8EA1F6A025F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516-8592-4B99-BA70-8B990A38E376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44272-CEB7-4EA9-98CB-8EA1F6A025F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CD516-8592-4B99-BA70-8B990A38E376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44272-CEB7-4EA9-98CB-8EA1F6A025F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 smtClean="0">
                <a:solidFill>
                  <a:srgbClr val="FF0000"/>
                </a:solidFill>
              </a:rPr>
              <a:t>Results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err="1" smtClean="0">
                <a:solidFill>
                  <a:srgbClr val="FF0000"/>
                </a:solidFill>
              </a:rPr>
              <a:t>of</a:t>
            </a:r>
            <a:r>
              <a:rPr lang="pt-BR" dirty="0" smtClean="0">
                <a:solidFill>
                  <a:srgbClr val="FF0000"/>
                </a:solidFill>
              </a:rPr>
              <a:t> GV </a:t>
            </a:r>
            <a:r>
              <a:rPr lang="pt-BR" dirty="0" err="1" smtClean="0">
                <a:solidFill>
                  <a:srgbClr val="FF0000"/>
                </a:solidFill>
              </a:rPr>
              <a:t>measurements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err="1" smtClean="0">
                <a:solidFill>
                  <a:srgbClr val="FF0000"/>
                </a:solidFill>
              </a:rPr>
              <a:t>of</a:t>
            </a:r>
            <a:r>
              <a:rPr lang="pt-BR" dirty="0" smtClean="0">
                <a:solidFill>
                  <a:srgbClr val="FF0000"/>
                </a:solidFill>
              </a:rPr>
              <a:t> STARNET </a:t>
            </a:r>
            <a:r>
              <a:rPr lang="pt-BR" dirty="0" err="1" smtClean="0">
                <a:solidFill>
                  <a:srgbClr val="FF0000"/>
                </a:solidFill>
              </a:rPr>
              <a:t>and</a:t>
            </a:r>
            <a:r>
              <a:rPr lang="pt-BR" dirty="0" smtClean="0">
                <a:solidFill>
                  <a:srgbClr val="FF0000"/>
                </a:solidFill>
              </a:rPr>
              <a:t> LINET in </a:t>
            </a:r>
            <a:r>
              <a:rPr lang="pt-BR" dirty="0" err="1" smtClean="0">
                <a:solidFill>
                  <a:srgbClr val="FF0000"/>
                </a:solidFill>
              </a:rPr>
              <a:t>Brazil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70C0"/>
                </a:solidFill>
              </a:rPr>
              <a:t>Carlos Augusto Morales Rodriguez</a:t>
            </a:r>
          </a:p>
          <a:p>
            <a:r>
              <a:rPr lang="pt-BR" dirty="0" err="1" smtClean="0">
                <a:solidFill>
                  <a:srgbClr val="0070C0"/>
                </a:solidFill>
              </a:rPr>
              <a:t>University</a:t>
            </a:r>
            <a:r>
              <a:rPr lang="pt-BR" dirty="0" smtClean="0">
                <a:solidFill>
                  <a:srgbClr val="0070C0"/>
                </a:solidFill>
              </a:rPr>
              <a:t> </a:t>
            </a:r>
            <a:r>
              <a:rPr lang="pt-BR" dirty="0" err="1" smtClean="0">
                <a:solidFill>
                  <a:srgbClr val="0070C0"/>
                </a:solidFill>
              </a:rPr>
              <a:t>of</a:t>
            </a:r>
            <a:r>
              <a:rPr lang="pt-BR" dirty="0" smtClean="0">
                <a:solidFill>
                  <a:srgbClr val="0070C0"/>
                </a:solidFill>
              </a:rPr>
              <a:t> São Paulo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http://www.starnet.iag.usp.br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38520"/>
            <a:ext cx="1553724" cy="375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i="1" dirty="0" smtClean="0">
                <a:solidFill>
                  <a:srgbClr val="FF0000"/>
                </a:solidFill>
              </a:rPr>
              <a:t>MAY AND JUNE 2017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     GLM                          STARNET</a:t>
            </a:r>
            <a:endParaRPr lang="pt-BR" dirty="0"/>
          </a:p>
        </p:txBody>
      </p:sp>
      <p:pic>
        <p:nvPicPr>
          <p:cNvPr id="5" name="Espaço Reservado para Conteúdo 3" descr="starnet-may-june-201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6344" y="1071546"/>
            <a:ext cx="4286250" cy="5715000"/>
          </a:xfrm>
        </p:spPr>
      </p:pic>
      <p:pic>
        <p:nvPicPr>
          <p:cNvPr id="6" name="Imagem 5" descr="glm-may-june-20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8" y="1071546"/>
            <a:ext cx="4286250" cy="57150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57158" y="2500306"/>
            <a:ext cx="4214842" cy="2857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THUNDERSTORM CLUSTERS – 258K</a:t>
            </a:r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4" name="Espaço Reservado para Conteúdo 3" descr="cluster_flash_groups_glm_starne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01335"/>
            <a:ext cx="9144000" cy="492369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THUNDERSTORM CLUSTERS – 258K</a:t>
            </a:r>
            <a:br>
              <a:rPr lang="pt-BR" dirty="0" smtClean="0">
                <a:solidFill>
                  <a:srgbClr val="FFFF00"/>
                </a:solidFill>
              </a:rPr>
            </a:br>
            <a:r>
              <a:rPr lang="pt-BR" dirty="0" err="1" smtClean="0">
                <a:solidFill>
                  <a:srgbClr val="FF0000"/>
                </a:solidFill>
              </a:rPr>
              <a:t>day</a:t>
            </a:r>
            <a:r>
              <a:rPr lang="pt-BR" dirty="0" err="1" smtClean="0">
                <a:solidFill>
                  <a:srgbClr val="FFFF00"/>
                </a:solidFill>
              </a:rPr>
              <a:t>-night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3" descr="cluster_flash_groups_glm_starnet_daynigh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5088"/>
            <a:ext cx="9144000" cy="492369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pt-BR" dirty="0" smtClean="0"/>
              <a:t>GLM GROUPS / STARNET SFERICS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214546" y="928670"/>
          <a:ext cx="4714908" cy="2357456"/>
        </p:xfrm>
        <a:graphic>
          <a:graphicData uri="http://schemas.openxmlformats.org/drawingml/2006/table">
            <a:tbl>
              <a:tblPr/>
              <a:tblGrid>
                <a:gridCol w="1178727"/>
                <a:gridCol w="1178727"/>
                <a:gridCol w="1178727"/>
                <a:gridCol w="1178727"/>
              </a:tblGrid>
              <a:tr h="589364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All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90-70W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70-50W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50-30W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364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0-20N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15,19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20,10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2,86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364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20S-0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10,41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7,63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5,11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364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40S-20S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2,38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1,64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0,76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42844" y="3714752"/>
          <a:ext cx="4286280" cy="2357456"/>
        </p:xfrm>
        <a:graphic>
          <a:graphicData uri="http://schemas.openxmlformats.org/drawingml/2006/table">
            <a:tbl>
              <a:tblPr/>
              <a:tblGrid>
                <a:gridCol w="928694"/>
                <a:gridCol w="1143008"/>
                <a:gridCol w="1143008"/>
                <a:gridCol w="1071570"/>
              </a:tblGrid>
              <a:tr h="589364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90-70W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70-50W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50-30W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9364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0-20N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4,98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4,21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9364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20S-0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4,93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2,88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0,86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9364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40S-20S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0,92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0,28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0,21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572001" y="3728400"/>
          <a:ext cx="4429155" cy="2357456"/>
        </p:xfrm>
        <a:graphic>
          <a:graphicData uri="http://schemas.openxmlformats.org/drawingml/2006/table">
            <a:tbl>
              <a:tblPr/>
              <a:tblGrid>
                <a:gridCol w="713142"/>
                <a:gridCol w="1238671"/>
                <a:gridCol w="1046405"/>
                <a:gridCol w="1430937"/>
              </a:tblGrid>
              <a:tr h="589364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Night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90-70W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70-50W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50-30W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89364">
                <a:tc>
                  <a:txBody>
                    <a:bodyPr/>
                    <a:lstStyle/>
                    <a:p>
                      <a:pPr algn="r" fontAlgn="b"/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26,25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42,33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4,67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89364">
                <a:tc>
                  <a:txBody>
                    <a:bodyPr/>
                    <a:lstStyle/>
                    <a:p>
                      <a:pPr algn="r" fontAlgn="b"/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16,94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13,79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8,08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89364">
                <a:tc>
                  <a:txBody>
                    <a:bodyPr/>
                    <a:lstStyle/>
                    <a:p>
                      <a:pPr algn="r" fontAlgn="b"/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4,32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1,32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Seta para baixo 6"/>
          <p:cNvSpPr/>
          <p:nvPr/>
        </p:nvSpPr>
        <p:spPr>
          <a:xfrm>
            <a:off x="1643042" y="1857364"/>
            <a:ext cx="357190" cy="1571636"/>
          </a:xfrm>
          <a:prstGeom prst="downArrow">
            <a:avLst/>
          </a:prstGeom>
          <a:gradFill>
            <a:gsLst>
              <a:gs pos="0">
                <a:srgbClr val="00206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 rot="16200000">
            <a:off x="5143504" y="2071678"/>
            <a:ext cx="357190" cy="2928958"/>
          </a:xfrm>
          <a:prstGeom prst="downArrow">
            <a:avLst/>
          </a:prstGeom>
          <a:gradFill>
            <a:gsLst>
              <a:gs pos="0">
                <a:srgbClr val="00206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20 x 20 </a:t>
            </a:r>
            <a:r>
              <a:rPr lang="pt-BR" dirty="0" err="1" smtClean="0">
                <a:solidFill>
                  <a:schemeClr val="bg1"/>
                </a:solidFill>
              </a:rPr>
              <a:t>degrees</a:t>
            </a:r>
            <a:r>
              <a:rPr lang="pt-BR" dirty="0" smtClean="0">
                <a:solidFill>
                  <a:schemeClr val="bg1"/>
                </a:solidFill>
              </a:rPr>
              <a:t>: (</a:t>
            </a:r>
            <a:r>
              <a:rPr lang="pt-BR" dirty="0" err="1" smtClean="0">
                <a:solidFill>
                  <a:srgbClr val="FF0000"/>
                </a:solidFill>
              </a:rPr>
              <a:t>daytime</a:t>
            </a:r>
            <a:r>
              <a:rPr lang="pt-BR" dirty="0" smtClean="0">
                <a:solidFill>
                  <a:schemeClr val="bg1"/>
                </a:solidFill>
              </a:rPr>
              <a:t>)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Espaço Reservado para Conteúdo 3" descr="cluster_flash_groups_glm_starnet_daynight_latlo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1470" y="1238272"/>
            <a:ext cx="9334500" cy="5334000"/>
          </a:xfrm>
        </p:spPr>
      </p:pic>
      <p:sp>
        <p:nvSpPr>
          <p:cNvPr id="5" name="CaixaDeTexto 4"/>
          <p:cNvSpPr txBox="1"/>
          <p:nvPr/>
        </p:nvSpPr>
        <p:spPr>
          <a:xfrm>
            <a:off x="2071670" y="234528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90-70W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215177" y="235743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70-50W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358214" y="235743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50-30W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786050" y="1428736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20N-0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857488" y="321468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0-20S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857488" y="4988494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20-40S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cluster_flash_groups_glm_starnet_daynight_latlon_area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1470" y="1142984"/>
            <a:ext cx="9334500" cy="5334000"/>
          </a:xfr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&lt; 100 km </a:t>
            </a: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radius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daytime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071670" y="234528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90-70W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215177" y="235743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70-50W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358214" y="235743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50-30W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786050" y="1428736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20N-0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857488" y="321468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0-20S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857488" y="4988494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20-40S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cluster_flash_groups_glm_starnet_daynight_latlon_area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1470" y="1142984"/>
            <a:ext cx="9334500" cy="5334000"/>
          </a:xfr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100-300 km </a:t>
            </a: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radius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daytime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071670" y="234528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90-70W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215177" y="235743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70-50W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358214" y="235743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50-30W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786050" y="1428736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20N-0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857488" y="321468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0-20S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857488" y="4988494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20-40S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cluster_flash_groups_glm_starnet_daynight_latlon_area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2" y="1166834"/>
            <a:ext cx="9334500" cy="5334000"/>
          </a:xfr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300-500 km </a:t>
            </a: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radius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daytime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071670" y="234528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90-70W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215177" y="235743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70-50W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358214" y="235743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50-30W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786050" y="1428736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20N-0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857488" y="321468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0-20S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857488" y="4988494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20-40S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cluster_flash_groups_glm_starnet_daynight_latlon_area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7592" y="1142984"/>
            <a:ext cx="9334500" cy="5334000"/>
          </a:xfr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&gt; 500 km </a:t>
            </a: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radius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daytime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071670" y="234528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90-70W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215177" y="235743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70-50W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358214" y="235743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50-30W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786050" y="1428736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20N-0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857488" y="321468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0-20S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857488" y="4988494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20-40S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71472" y="-24"/>
          <a:ext cx="4286279" cy="6796090"/>
        </p:xfrm>
        <a:graphic>
          <a:graphicData uri="http://schemas.openxmlformats.org/drawingml/2006/table">
            <a:tbl>
              <a:tblPr/>
              <a:tblGrid>
                <a:gridCol w="1215512"/>
                <a:gridCol w="1023589"/>
                <a:gridCol w="1023589"/>
                <a:gridCol w="1023589"/>
              </a:tblGrid>
              <a:tr h="324560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0-100 km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90-70W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70-50W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50-30W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60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0-20N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60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20S-0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60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40S-20S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60"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285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100-300km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90-70W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70-50W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50-30W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60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0-20N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60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20S-0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60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40S-20S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60"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285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300-500km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90-70W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70-50W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50-30W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60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0-20N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60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20S-0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60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40S-20S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60"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60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&gt; 500km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90-70W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70-50W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50-30W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60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0-20N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60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20S-0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60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40S-20S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215074" y="1214422"/>
            <a:ext cx="1846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/>
              <a:t>ALL DAY</a:t>
            </a:r>
            <a:endParaRPr lang="pt-BR" sz="4000" dirty="0"/>
          </a:p>
        </p:txBody>
      </p:sp>
      <p:sp>
        <p:nvSpPr>
          <p:cNvPr id="6" name="Seta para baixo 5"/>
          <p:cNvSpPr/>
          <p:nvPr/>
        </p:nvSpPr>
        <p:spPr>
          <a:xfrm>
            <a:off x="5214942" y="285728"/>
            <a:ext cx="357190" cy="1143008"/>
          </a:xfrm>
          <a:prstGeom prst="downArrow">
            <a:avLst/>
          </a:prstGeom>
          <a:gradFill>
            <a:gsLst>
              <a:gs pos="0">
                <a:srgbClr val="00206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 rot="16200000">
            <a:off x="3321835" y="178571"/>
            <a:ext cx="357190" cy="2571768"/>
          </a:xfrm>
          <a:prstGeom prst="downArrow">
            <a:avLst/>
          </a:prstGeom>
          <a:gradFill>
            <a:gsLst>
              <a:gs pos="0">
                <a:srgbClr val="00206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STARNET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VLF LONG RANGE LIGHTNING DETECTION NETWORK 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COVERAGE</a:t>
            </a:r>
            <a:r>
              <a:rPr lang="pt-BR" dirty="0" smtClean="0"/>
              <a:t>: MAINLY SOUTH AMERICA AND SURROUNDING OCEANS</a:t>
            </a:r>
          </a:p>
          <a:p>
            <a:r>
              <a:rPr lang="pt-BR" dirty="0" smtClean="0"/>
              <a:t>11 SENSORS 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LOCATION ACCURACY</a:t>
            </a:r>
            <a:r>
              <a:rPr lang="pt-BR" dirty="0" smtClean="0"/>
              <a:t>: 2-5 km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DETECTION EFFICIENCY</a:t>
            </a:r>
            <a:r>
              <a:rPr lang="pt-BR" dirty="0" smtClean="0"/>
              <a:t>: 50-70% (CG)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49714" y="501547"/>
          <a:ext cx="4350849" cy="6084995"/>
        </p:xfrm>
        <a:graphic>
          <a:graphicData uri="http://schemas.openxmlformats.org/drawingml/2006/table">
            <a:tbl>
              <a:tblPr/>
              <a:tblGrid>
                <a:gridCol w="1279662"/>
                <a:gridCol w="1023729"/>
                <a:gridCol w="1023729"/>
                <a:gridCol w="1023729"/>
              </a:tblGrid>
              <a:tr h="293402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0-100 km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90-70W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70-50W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50-30W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402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0-20N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402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20S-0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402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40S-20S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402"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5696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100-300km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90-70W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70-50W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50-30W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402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0-20N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402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20S-0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402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40S-20S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402"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5774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300-500km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90-70W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70-50W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50-30W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402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0-20N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402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20S-0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402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40S-20S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402"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402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&gt; 500km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90-70W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70-50W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50-30W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402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0-20N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402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20S-0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402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40S-20S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714876" y="457215"/>
          <a:ext cx="4214841" cy="6186495"/>
        </p:xfrm>
        <a:graphic>
          <a:graphicData uri="http://schemas.openxmlformats.org/drawingml/2006/table">
            <a:tbl>
              <a:tblPr/>
              <a:tblGrid>
                <a:gridCol w="1252913"/>
                <a:gridCol w="939684"/>
                <a:gridCol w="939684"/>
                <a:gridCol w="1082560"/>
              </a:tblGrid>
              <a:tr h="325605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0-100 km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90-70W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70-50W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50-30W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5605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0-20N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5605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20S-0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5605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40S-20S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5605"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5605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100-300km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90-70W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70-50W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50-30W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5605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0-20N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5605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20S-0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5605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40S-20S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5605"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5605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300-500km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90-70W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70-50W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50-30W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5605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0-20N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5605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20S-0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5605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40S-20S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5605"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5605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&gt; 500km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90-70W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70-50W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50-30W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5605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0-20N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5605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20S-0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5605"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40S-20S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755223" y="-24"/>
            <a:ext cx="1316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DAYTIME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000760" y="0"/>
            <a:ext cx="1642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NIGHTTIME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14330"/>
            <a:ext cx="8229600" cy="1143000"/>
          </a:xfrm>
        </p:spPr>
        <p:txBody>
          <a:bodyPr/>
          <a:lstStyle/>
          <a:p>
            <a:r>
              <a:rPr lang="pt-BR" dirty="0" smtClean="0"/>
              <a:t>LINET GV</a:t>
            </a:r>
            <a:endParaRPr lang="pt-BR" dirty="0"/>
          </a:p>
        </p:txBody>
      </p:sp>
      <p:pic>
        <p:nvPicPr>
          <p:cNvPr id="4" name="Espaço Reservado para Conteúdo 3" descr="mapa_raios_linet_20-08-201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658" y="775482"/>
            <a:ext cx="8443622" cy="608251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ompara_glm_linet_starnet_20-08-201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322" y="-15"/>
            <a:ext cx="6858016" cy="6858016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CONCLUSIONS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ALTHOUGH WE DID NOT EXPLORE TOO MUCH AND HAVE THE FINAL STATISTICS IT IS POSSIBLE TO STATE THAT:</a:t>
            </a:r>
          </a:p>
          <a:p>
            <a:r>
              <a:rPr lang="pt-BR" i="1" dirty="0" smtClean="0">
                <a:solidFill>
                  <a:srgbClr val="00B050"/>
                </a:solidFill>
              </a:rPr>
              <a:t>DETECTION EFFICIENCY VARIES ACCORDING TO:</a:t>
            </a:r>
            <a:endParaRPr lang="pt-BR" i="1" dirty="0" smtClean="0"/>
          </a:p>
          <a:p>
            <a:pPr lvl="1"/>
            <a:r>
              <a:rPr lang="pt-BR" dirty="0" smtClean="0"/>
              <a:t>LATITUDE: </a:t>
            </a:r>
            <a:r>
              <a:rPr lang="pt-BR" dirty="0" smtClean="0">
                <a:solidFill>
                  <a:srgbClr val="7030A0"/>
                </a:solidFill>
              </a:rPr>
              <a:t>DECREASES AT HIGHER LATITUDES</a:t>
            </a:r>
          </a:p>
          <a:p>
            <a:pPr lvl="1"/>
            <a:r>
              <a:rPr lang="pt-BR" dirty="0" smtClean="0"/>
              <a:t>LONGITUDE: </a:t>
            </a:r>
            <a:r>
              <a:rPr lang="pt-BR" dirty="0" smtClean="0">
                <a:solidFill>
                  <a:srgbClr val="7030A0"/>
                </a:solidFill>
              </a:rPr>
              <a:t>DECREASES EASTWARD</a:t>
            </a:r>
          </a:p>
          <a:p>
            <a:pPr lvl="1"/>
            <a:r>
              <a:rPr lang="pt-BR" dirty="0" smtClean="0"/>
              <a:t>DAYTIME</a:t>
            </a:r>
            <a:r>
              <a:rPr lang="pt-BR" dirty="0" smtClean="0">
                <a:solidFill>
                  <a:srgbClr val="7030A0"/>
                </a:solidFill>
              </a:rPr>
              <a:t> HAS LOWER DE</a:t>
            </a:r>
          </a:p>
          <a:p>
            <a:pPr lvl="1"/>
            <a:r>
              <a:rPr lang="pt-BR" dirty="0" smtClean="0"/>
              <a:t>NIGHTTIME</a:t>
            </a:r>
            <a:r>
              <a:rPr lang="pt-BR" dirty="0" smtClean="0">
                <a:solidFill>
                  <a:srgbClr val="7030A0"/>
                </a:solidFill>
              </a:rPr>
              <a:t> HAS HIGHER DE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pt-BR" dirty="0" smtClean="0"/>
              <a:t>STARNET CONFIGURATION</a:t>
            </a:r>
            <a:endParaRPr lang="pt-BR" dirty="0"/>
          </a:p>
        </p:txBody>
      </p:sp>
      <p:pic>
        <p:nvPicPr>
          <p:cNvPr id="4" name="Imagem 3" descr="mapa_sensores_starn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850700"/>
            <a:ext cx="5572164" cy="600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STARNET – DETECTION EFFICIENCY</a:t>
            </a:r>
            <a:endParaRPr lang="pt-BR" dirty="0"/>
          </a:p>
        </p:txBody>
      </p:sp>
      <p:pic>
        <p:nvPicPr>
          <p:cNvPr id="4" name="Espaço Reservado para Conteúdo 3" descr="simulation_DE_STARNET-Atual_11rx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53136"/>
            <a:ext cx="11144296" cy="38209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LINET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VLF/LF Total </a:t>
            </a:r>
            <a:r>
              <a:rPr lang="pt-BR" dirty="0" err="1" smtClean="0"/>
              <a:t>lightning</a:t>
            </a:r>
            <a:r>
              <a:rPr lang="pt-BR" dirty="0" smtClean="0"/>
              <a:t> </a:t>
            </a:r>
            <a:r>
              <a:rPr lang="pt-BR" dirty="0" err="1" smtClean="0"/>
              <a:t>detection</a:t>
            </a:r>
            <a:r>
              <a:rPr lang="pt-BR" dirty="0" smtClean="0"/>
              <a:t> system</a:t>
            </a:r>
          </a:p>
          <a:p>
            <a:r>
              <a:rPr lang="pt-BR" dirty="0" smtClean="0"/>
              <a:t>COVERAGE: MAINLY STATE OF SÃO PAULO</a:t>
            </a:r>
          </a:p>
          <a:p>
            <a:r>
              <a:rPr lang="pt-BR" dirty="0" smtClean="0"/>
              <a:t>9 SENSORS</a:t>
            </a:r>
          </a:p>
          <a:p>
            <a:r>
              <a:rPr lang="pt-BR" dirty="0" smtClean="0"/>
              <a:t>LOCATION ACURRACY: 0.5-2 km</a:t>
            </a:r>
          </a:p>
          <a:p>
            <a:r>
              <a:rPr lang="pt-BR" dirty="0" smtClean="0"/>
              <a:t>DETECTION EFFICIENCY:</a:t>
            </a:r>
            <a:r>
              <a:rPr lang="pt-BR" dirty="0" smtClean="0">
                <a:solidFill>
                  <a:srgbClr val="FF0000"/>
                </a:solidFill>
              </a:rPr>
              <a:t> NOT COMPUTED YET</a:t>
            </a:r>
          </a:p>
          <a:p>
            <a:r>
              <a:rPr lang="pt-BR" dirty="0" err="1" smtClean="0">
                <a:solidFill>
                  <a:srgbClr val="0070C0"/>
                </a:solidFill>
              </a:rPr>
              <a:t>Cooperation</a:t>
            </a:r>
            <a:r>
              <a:rPr lang="pt-BR" dirty="0" smtClean="0">
                <a:solidFill>
                  <a:srgbClr val="0070C0"/>
                </a:solidFill>
              </a:rPr>
              <a:t>: DLR+NOWCAST</a:t>
            </a:r>
            <a:endParaRPr lang="pt-B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LINET CONFIGURATION</a:t>
            </a:r>
            <a:endParaRPr lang="pt-BR" dirty="0"/>
          </a:p>
        </p:txBody>
      </p:sp>
      <p:pic>
        <p:nvPicPr>
          <p:cNvPr id="4" name="Espaço Reservado para Conteúdo 3" descr="mapa_sensor_raios_line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400" y="1142984"/>
            <a:ext cx="8523317" cy="5565852"/>
          </a:xfrm>
        </p:spPr>
      </p:pic>
      <p:sp>
        <p:nvSpPr>
          <p:cNvPr id="5" name="Elipse 4"/>
          <p:cNvSpPr/>
          <p:nvPr/>
        </p:nvSpPr>
        <p:spPr>
          <a:xfrm>
            <a:off x="4786314" y="2071678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6286512" y="2643182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7572396" y="3857628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6715140" y="5357826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2500298" y="4714884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2285984" y="3571876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5072066" y="5929330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4349060" y="3777564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6018012" y="4411880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GROUND VALIDATION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STARNET:  </a:t>
            </a:r>
            <a:r>
              <a:rPr lang="pt-BR" dirty="0" smtClean="0">
                <a:solidFill>
                  <a:srgbClr val="00B050"/>
                </a:solidFill>
              </a:rPr>
              <a:t>90-30W </a:t>
            </a:r>
            <a:r>
              <a:rPr lang="pt-BR" dirty="0" err="1" smtClean="0">
                <a:solidFill>
                  <a:srgbClr val="00B050"/>
                </a:solidFill>
              </a:rPr>
              <a:t>and</a:t>
            </a:r>
            <a:r>
              <a:rPr lang="pt-BR" dirty="0" smtClean="0">
                <a:solidFill>
                  <a:srgbClr val="00B050"/>
                </a:solidFill>
              </a:rPr>
              <a:t> 40S-10N</a:t>
            </a:r>
          </a:p>
          <a:p>
            <a:pPr lvl="1"/>
            <a:r>
              <a:rPr lang="pt-BR" dirty="0" err="1" smtClean="0"/>
              <a:t>May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June</a:t>
            </a:r>
            <a:r>
              <a:rPr lang="pt-BR" dirty="0" smtClean="0"/>
              <a:t> 2017</a:t>
            </a:r>
          </a:p>
          <a:p>
            <a:pPr lvl="2"/>
            <a:r>
              <a:rPr lang="pt-BR" dirty="0" smtClean="0"/>
              <a:t>Flash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Group</a:t>
            </a:r>
            <a:r>
              <a:rPr lang="pt-BR" dirty="0" smtClean="0"/>
              <a:t> X Sferics: </a:t>
            </a:r>
            <a:r>
              <a:rPr lang="pt-BR" dirty="0" err="1" smtClean="0"/>
              <a:t>Thunderstorms</a:t>
            </a:r>
            <a:r>
              <a:rPr lang="pt-BR" dirty="0" smtClean="0"/>
              <a:t> (258 K)</a:t>
            </a:r>
          </a:p>
          <a:p>
            <a:pPr lvl="3"/>
            <a:r>
              <a:rPr lang="pt-BR" dirty="0" err="1" smtClean="0"/>
              <a:t>Diurnal</a:t>
            </a:r>
            <a:r>
              <a:rPr lang="pt-BR" dirty="0" smtClean="0"/>
              <a:t> </a:t>
            </a:r>
            <a:r>
              <a:rPr lang="pt-BR" dirty="0" err="1" smtClean="0"/>
              <a:t>variation</a:t>
            </a:r>
            <a:endParaRPr lang="pt-BR" dirty="0" smtClean="0"/>
          </a:p>
          <a:p>
            <a:pPr lvl="3"/>
            <a:r>
              <a:rPr lang="pt-BR" dirty="0" smtClean="0"/>
              <a:t>Latitude/Longitude</a:t>
            </a:r>
          </a:p>
          <a:p>
            <a:pPr lvl="3"/>
            <a:r>
              <a:rPr lang="pt-BR" dirty="0" err="1" smtClean="0"/>
              <a:t>Size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thunderstorms</a:t>
            </a:r>
            <a:endParaRPr lang="pt-BR" dirty="0"/>
          </a:p>
          <a:p>
            <a:r>
              <a:rPr lang="pt-BR" dirty="0" smtClean="0">
                <a:solidFill>
                  <a:schemeClr val="tx2"/>
                </a:solidFill>
              </a:rPr>
              <a:t>LINET: </a:t>
            </a:r>
            <a:r>
              <a:rPr lang="pt-BR" dirty="0" smtClean="0">
                <a:solidFill>
                  <a:srgbClr val="00B050"/>
                </a:solidFill>
              </a:rPr>
              <a:t>São Paulo </a:t>
            </a:r>
            <a:r>
              <a:rPr lang="pt-BR" dirty="0" err="1" smtClean="0">
                <a:solidFill>
                  <a:srgbClr val="00B050"/>
                </a:solidFill>
              </a:rPr>
              <a:t>State</a:t>
            </a:r>
            <a:endParaRPr lang="pt-BR" dirty="0" smtClean="0">
              <a:solidFill>
                <a:srgbClr val="00B050"/>
              </a:solidFill>
            </a:endParaRPr>
          </a:p>
          <a:p>
            <a:pPr lvl="1"/>
            <a:r>
              <a:rPr lang="pt-BR" dirty="0" smtClean="0"/>
              <a:t>August 20</a:t>
            </a:r>
            <a:r>
              <a:rPr lang="pt-BR" baseline="30000" dirty="0" smtClean="0"/>
              <a:t>th</a:t>
            </a:r>
            <a:r>
              <a:rPr lang="pt-BR" dirty="0" smtClean="0"/>
              <a:t> 2017</a:t>
            </a:r>
          </a:p>
          <a:p>
            <a:pPr lvl="1"/>
            <a:r>
              <a:rPr lang="pt-BR" dirty="0" smtClean="0"/>
              <a:t>Time series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STARNET ANALYSIS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i="1" dirty="0" smtClean="0">
                <a:solidFill>
                  <a:srgbClr val="FF0000"/>
                </a:solidFill>
              </a:rPr>
              <a:t>MAY AND JUNE 2017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     GLM                          STARNET</a:t>
            </a:r>
            <a:endParaRPr lang="pt-BR" dirty="0"/>
          </a:p>
        </p:txBody>
      </p:sp>
      <p:pic>
        <p:nvPicPr>
          <p:cNvPr id="4" name="Espaço Reservado para Conteúdo 3" descr="starnet-may-june-201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6344" y="1071546"/>
            <a:ext cx="4286250" cy="5715000"/>
          </a:xfrm>
        </p:spPr>
      </p:pic>
      <p:pic>
        <p:nvPicPr>
          <p:cNvPr id="5" name="Imagem 4" descr="glm-may-june-20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8" y="1071546"/>
            <a:ext cx="4286250" cy="5715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507</Words>
  <Application>Microsoft Office PowerPoint</Application>
  <PresentationFormat>Apresentação na tela (4:3)</PresentationFormat>
  <Paragraphs>319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Results of GV measurements of STARNET and LINET in Brazil</vt:lpstr>
      <vt:lpstr>STARNET</vt:lpstr>
      <vt:lpstr>STARNET CONFIGURATION</vt:lpstr>
      <vt:lpstr>STARNET – DETECTION EFFICIENCY</vt:lpstr>
      <vt:lpstr>LINET </vt:lpstr>
      <vt:lpstr>LINET CONFIGURATION</vt:lpstr>
      <vt:lpstr>GROUND VALIDATION</vt:lpstr>
      <vt:lpstr>STARNET ANALYSIS</vt:lpstr>
      <vt:lpstr>MAY AND JUNE 2017         GLM                          STARNET</vt:lpstr>
      <vt:lpstr>MAY AND JUNE 2017         GLM                          STARNET</vt:lpstr>
      <vt:lpstr>THUNDERSTORM CLUSTERS – 258K</vt:lpstr>
      <vt:lpstr>THUNDERSTORM CLUSTERS – 258K day-night</vt:lpstr>
      <vt:lpstr>GLM GROUPS / STARNET SFERICS</vt:lpstr>
      <vt:lpstr>20 x 20 degrees: (daytime)</vt:lpstr>
      <vt:lpstr>Slide 15</vt:lpstr>
      <vt:lpstr>Slide 16</vt:lpstr>
      <vt:lpstr>Slide 17</vt:lpstr>
      <vt:lpstr>Slide 18</vt:lpstr>
      <vt:lpstr>Slide 19</vt:lpstr>
      <vt:lpstr>Slide 20</vt:lpstr>
      <vt:lpstr>LINET GV</vt:lpstr>
      <vt:lpstr>Slide 22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morales</dc:creator>
  <cp:lastModifiedBy>morales</cp:lastModifiedBy>
  <cp:revision>23</cp:revision>
  <dcterms:created xsi:type="dcterms:W3CDTF">2017-09-13T12:21:40Z</dcterms:created>
  <dcterms:modified xsi:type="dcterms:W3CDTF">2017-09-13T15:02:01Z</dcterms:modified>
</cp:coreProperties>
</file>