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1" r:id="rId4"/>
    <p:sldId id="262" r:id="rId5"/>
    <p:sldId id="263" r:id="rId6"/>
    <p:sldId id="265" r:id="rId7"/>
    <p:sldId id="264" r:id="rId8"/>
    <p:sldId id="274" r:id="rId9"/>
    <p:sldId id="269" r:id="rId10"/>
    <p:sldId id="272" r:id="rId11"/>
    <p:sldId id="267" r:id="rId12"/>
    <p:sldId id="273" r:id="rId13"/>
    <p:sldId id="278" r:id="rId14"/>
    <p:sldId id="279" r:id="rId15"/>
    <p:sldId id="280" r:id="rId16"/>
    <p:sldId id="281" r:id="rId17"/>
    <p:sldId id="283" r:id="rId18"/>
    <p:sldId id="282" r:id="rId19"/>
    <p:sldId id="277" r:id="rId20"/>
    <p:sldId id="260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1" d="100"/>
          <a:sy n="151" d="100"/>
        </p:scale>
        <p:origin x="-3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8680C-6045-E842-B47A-3E6F90AAEC98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4EA16-B200-8A4D-9FDA-C949AB77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4D7C3-78A3-844E-B5AF-75C69D4AC6E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D3629-0AA7-E04B-8296-409619ABC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08F2-2DED-6A41-84B3-E3163B07AC96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7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95EB-777D-E243-BEEF-99B8EA25A345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3D23-1512-9149-80B3-1F2D4F313691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AAC-724B-7143-9B3D-DAEDFF751A50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DDEB-440D-B94B-BE1F-C88C2E2E7150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03B1-D41E-E14F-BC06-14B090939E5B}" type="datetime1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3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D65D-7069-3D4A-A024-679F070AA9EC}" type="datetime1">
              <a:rPr lang="en-US" smtClean="0"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F869-5F41-0B4D-B867-42DD6D905255}" type="datetime1">
              <a:rPr lang="en-US" smtClean="0"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4879-120C-3740-AB0D-1C6E7AC4269B}" type="datetime1">
              <a:rPr lang="en-US" smtClean="0"/>
              <a:t>9/14/17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5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4A3A-6AEC-BD44-8FA9-77F9DB72C397}" type="datetime1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6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7F51-E006-8A4A-9757-CFB1A8B763F8}" type="datetime1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4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21588-C4DF-994E-A263-C399728C3E8B}" type="datetime1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F55D-5BEA-FB41-8AD5-E372C4A8ED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IRA-CMYK-5''.10x4.7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16" y="0"/>
            <a:ext cx="940883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GLM Assessment During ER-2 Campaign over Colorado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019" y="4174844"/>
            <a:ext cx="7191980" cy="14639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Kyle Hilburn</a:t>
            </a:r>
          </a:p>
          <a:p>
            <a:r>
              <a:rPr lang="en-US" dirty="0" smtClean="0"/>
              <a:t>14 September 2017</a:t>
            </a:r>
          </a:p>
          <a:p>
            <a:r>
              <a:rPr lang="en-US" dirty="0" smtClean="0"/>
              <a:t>GLM Annual Science Team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corr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54" y="1337956"/>
            <a:ext cx="3657600" cy="2743200"/>
          </a:xfrm>
          <a:prstGeom prst="rect">
            <a:avLst/>
          </a:prstGeom>
        </p:spPr>
      </p:pic>
      <p:pic>
        <p:nvPicPr>
          <p:cNvPr id="8" name="Picture 7" descr="fig_corr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54" y="4081156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V1 </a:t>
            </a:r>
            <a:r>
              <a:rPr lang="en-US" dirty="0" err="1" smtClean="0"/>
              <a:t>vs</a:t>
            </a:r>
            <a:r>
              <a:rPr lang="en-US" dirty="0" smtClean="0"/>
              <a:t> V2 GLM Flash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956"/>
            <a:ext cx="4805454" cy="538351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Figures show correlation (R</a:t>
            </a:r>
            <a:r>
              <a:rPr lang="en-US" baseline="30000" dirty="0" smtClean="0"/>
              <a:t>2</a:t>
            </a:r>
            <a:r>
              <a:rPr lang="en-US" dirty="0" smtClean="0"/>
              <a:t>) between ENTLN and GLM with X,Y offsets calculated over the 5 hour period of the event and subset to the region of interest (105.5-102.0W, 39.0-42.0N)</a:t>
            </a:r>
            <a:endParaRPr lang="en-US" dirty="0"/>
          </a:p>
          <a:p>
            <a:r>
              <a:rPr lang="en-US" dirty="0" smtClean="0"/>
              <a:t>Version 1 GLM (top) has offsets 9 km west and 6 km south of the ENTLN location</a:t>
            </a:r>
          </a:p>
          <a:p>
            <a:r>
              <a:rPr lang="en-US" dirty="0" smtClean="0"/>
              <a:t>Version 2 GLM (bottom) has highest correlation (0.136) for offsets 3 km west and 0 km north of ENTLN, but note that zero offsets has R</a:t>
            </a:r>
            <a:r>
              <a:rPr lang="en-US" baseline="30000" dirty="0" smtClean="0"/>
              <a:t>2</a:t>
            </a:r>
            <a:r>
              <a:rPr lang="en-US" dirty="0" smtClean="0"/>
              <a:t>=0.130</a:t>
            </a:r>
          </a:p>
          <a:p>
            <a:r>
              <a:rPr lang="en-US" dirty="0" smtClean="0"/>
              <a:t>Also note that correlation between GLM and ENTLN has increased from V1 to V2</a:t>
            </a:r>
          </a:p>
          <a:p>
            <a:r>
              <a:rPr lang="en-US" dirty="0" smtClean="0"/>
              <a:t>For the detection analysis to follow, will use zero offset for GLM V2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9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Hit/Miss/False Alarm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068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Loop compares GLM V2 to ENTLN</a:t>
            </a:r>
          </a:p>
          <a:p>
            <a:r>
              <a:rPr lang="en-US" dirty="0" smtClean="0"/>
              <a:t>Hits and misses tend to come in clusters, while false alarms are more scattered</a:t>
            </a:r>
          </a:p>
          <a:p>
            <a:r>
              <a:rPr lang="en-US" dirty="0" smtClean="0"/>
              <a:t>Hit rates reach maximum of 50%, and generally range 30-50% during middle of storm with lower values (as low as 20%) during beginning</a:t>
            </a:r>
          </a:p>
          <a:p>
            <a:r>
              <a:rPr lang="en-US" dirty="0" smtClean="0"/>
              <a:t>Slight tendency, especially near end of loop, for false alarms on west side of storms, which is why the location analysis found small west shift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hmf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0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6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ma_post_he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64" y="1150967"/>
            <a:ext cx="3657600" cy="2743200"/>
          </a:xfrm>
          <a:prstGeom prst="rect">
            <a:avLst/>
          </a:prstGeom>
        </p:spPr>
      </p:pic>
      <p:pic>
        <p:nvPicPr>
          <p:cNvPr id="6" name="Picture 5" descr="colma_rt_he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64" y="3894167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7"/>
            <a:ext cx="4454264" cy="247652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 test our hypothesis, we need flash heights to calculate IWP above the flash</a:t>
            </a:r>
          </a:p>
          <a:p>
            <a:r>
              <a:rPr lang="en-US" dirty="0" smtClean="0"/>
              <a:t>Of all three sources, real-time COLMA is least noisy spatially, but also lower by 2-6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entln_heig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8" y="3894167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1874" y="1232972"/>
            <a:ext cx="149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COLMA (post)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1874" y="3984326"/>
            <a:ext cx="123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COLMA (</a:t>
            </a:r>
            <a:r>
              <a:rPr lang="en-US" dirty="0" err="1" smtClean="0"/>
              <a:t>rt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78173" y="3984326"/>
            <a:ext cx="80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8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Heights and IWP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51212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Flash heights from post-processed COLMA are a reasonably good match to ENTLN</a:t>
            </a:r>
          </a:p>
          <a:p>
            <a:r>
              <a:rPr lang="en-US" dirty="0"/>
              <a:t>Calculate IWP above flash from MRMS reflectivity using relationship in GSD cloud analysis package, vertically integrate using standard atmosphere density: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lower real-time COLMA heights provide much higher IWP</a:t>
            </a:r>
          </a:p>
          <a:p>
            <a:r>
              <a:rPr lang="en-US" dirty="0" smtClean="0"/>
              <a:t>Keep in mind that these are averages over different sets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657600" y="1632080"/>
            <a:ext cx="5486400" cy="4504469"/>
            <a:chOff x="3657600" y="1522737"/>
            <a:chExt cx="5486400" cy="4504469"/>
          </a:xfrm>
        </p:grpSpPr>
        <p:pic>
          <p:nvPicPr>
            <p:cNvPr id="5" name="Picture 4" descr="fig_hgt_togethe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86"/>
            <a:stretch/>
          </p:blipFill>
          <p:spPr>
            <a:xfrm>
              <a:off x="3657600" y="1826834"/>
              <a:ext cx="2743200" cy="3502271"/>
            </a:xfrm>
            <a:prstGeom prst="rect">
              <a:avLst/>
            </a:prstGeom>
          </p:spPr>
        </p:pic>
        <p:pic>
          <p:nvPicPr>
            <p:cNvPr id="6" name="Picture 5" descr="fig_hgt_togethe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0" t="85713" r="33467" b="5089"/>
            <a:stretch/>
          </p:blipFill>
          <p:spPr>
            <a:xfrm>
              <a:off x="5780092" y="5396392"/>
              <a:ext cx="1261531" cy="630814"/>
            </a:xfrm>
            <a:prstGeom prst="rect">
              <a:avLst/>
            </a:prstGeom>
          </p:spPr>
        </p:pic>
        <p:pic>
          <p:nvPicPr>
            <p:cNvPr id="7" name="Picture 6" descr="fig_iwp_togethe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86"/>
            <a:stretch/>
          </p:blipFill>
          <p:spPr>
            <a:xfrm>
              <a:off x="6400800" y="1826834"/>
              <a:ext cx="2743200" cy="35022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99398" y="1522737"/>
              <a:ext cx="80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Height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08771" y="153177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IWP</a:t>
              </a:r>
              <a:endParaRPr lang="en-US" dirty="0"/>
            </a:p>
          </p:txBody>
        </p:sp>
      </p:grpSp>
      <p:pic>
        <p:nvPicPr>
          <p:cNvPr id="11" name="Picture 10" descr="dfi_equation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57467" r="18590"/>
          <a:stretch/>
        </p:blipFill>
        <p:spPr>
          <a:xfrm>
            <a:off x="999097" y="4424797"/>
            <a:ext cx="1325868" cy="443209"/>
          </a:xfrm>
          <a:prstGeom prst="rect">
            <a:avLst/>
          </a:prstGeom>
        </p:spPr>
      </p:pic>
      <p:pic>
        <p:nvPicPr>
          <p:cNvPr id="12" name="Picture 11" descr="iwp_integr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43" y="4424797"/>
            <a:ext cx="1200150" cy="5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bar_dif_vs_iwp_rs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09" y="4101040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IWP Correlation with GLM-ENTLN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20205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Greeley storm has strongest correlation between GLM under-detection and IWP</a:t>
            </a:r>
          </a:p>
          <a:p>
            <a:r>
              <a:rPr lang="en-US" dirty="0" smtClean="0"/>
              <a:t>ENTLN has highest correlation, except for Denver storm where it finds opposite to expected slope</a:t>
            </a:r>
          </a:p>
          <a:p>
            <a:r>
              <a:rPr lang="en-US" dirty="0" smtClean="0"/>
              <a:t>For following analysis, use ENTLN-derived IWP for Fort Morgan and Greeley storms, but COLMA-post for Denver storm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fig_scatter_dif_vs_iwp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8"/>
          <a:stretch/>
        </p:blipFill>
        <p:spPr>
          <a:xfrm>
            <a:off x="5758575" y="1417638"/>
            <a:ext cx="2743200" cy="2890630"/>
          </a:xfrm>
          <a:prstGeom prst="rect">
            <a:avLst/>
          </a:prstGeom>
        </p:spPr>
      </p:pic>
      <p:pic>
        <p:nvPicPr>
          <p:cNvPr id="6" name="Picture 5" descr="fig_scatter_dif_vs_iw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3" t="87827" r="31995" b="2593"/>
          <a:stretch/>
        </p:blipFill>
        <p:spPr>
          <a:xfrm>
            <a:off x="7568237" y="1862387"/>
            <a:ext cx="832616" cy="3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Denver Storm</a:t>
            </a:r>
            <a:br>
              <a:rPr lang="en-US" dirty="0" smtClean="0"/>
            </a:br>
            <a:r>
              <a:rPr lang="en-US" sz="3600" dirty="0" smtClean="0"/>
              <a:t>GLM-ENTLN Correlation and Slope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7932"/>
            <a:ext cx="4496413" cy="337195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Strongest correlation with G-E is peak current, has positive slope</a:t>
            </a:r>
          </a:p>
          <a:p>
            <a:pPr lvl="1"/>
            <a:r>
              <a:rPr lang="en-US" dirty="0" smtClean="0"/>
              <a:t>Second highest correlation is IWP with negative slope</a:t>
            </a:r>
          </a:p>
          <a:p>
            <a:r>
              <a:rPr lang="en-US" dirty="0" smtClean="0"/>
              <a:t>Also note negative correlation between PC and IWP</a:t>
            </a:r>
          </a:p>
          <a:p>
            <a:r>
              <a:rPr lang="en-US" dirty="0" smtClean="0"/>
              <a:t>Example below at time of peak hit </a:t>
            </a:r>
            <a:r>
              <a:rPr lang="en-US" dirty="0"/>
              <a:t>rate (22:17Z</a:t>
            </a:r>
            <a:r>
              <a:rPr lang="en-US" dirty="0" smtClean="0"/>
              <a:t>) for GLM shows spatial correlation between hits and higher peak current</a:t>
            </a:r>
          </a:p>
          <a:p>
            <a:r>
              <a:rPr lang="en-US" dirty="0" smtClean="0"/>
              <a:t>The positive correlation is obvious in time series (lower 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856314"/>
              </p:ext>
            </p:extLst>
          </p:nvPr>
        </p:nvGraphicFramePr>
        <p:xfrm>
          <a:off x="5291775" y="1497931"/>
          <a:ext cx="3715560" cy="285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3112"/>
                <a:gridCol w="743112"/>
                <a:gridCol w="743112"/>
                <a:gridCol w="743112"/>
                <a:gridCol w="743112"/>
              </a:tblGrid>
              <a:tr h="4974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Denver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85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-3.2E-6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9.8E-3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-2.1E-4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85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0.26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-1.9E+3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-1.7E+1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85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0.43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0.37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-1.8E-2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974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0.11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0.19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26649" y="4348411"/>
            <a:ext cx="3152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Below diagonal: Correlation Coefficient (R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Above diagonal: Slope</a:t>
            </a:r>
          </a:p>
          <a:p>
            <a:r>
              <a:rPr lang="en-US" sz="1000" dirty="0" smtClean="0"/>
              <a:t>Units: G-E (number), IWP (kg/m2), PC (kA), ICR (non-dim)</a:t>
            </a:r>
            <a:endParaRPr lang="en-US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8664" y="4912304"/>
            <a:ext cx="2651887" cy="1809171"/>
            <a:chOff x="218664" y="4912304"/>
            <a:chExt cx="2651887" cy="1809171"/>
          </a:xfrm>
        </p:grpSpPr>
        <p:pic>
          <p:nvPicPr>
            <p:cNvPr id="7" name="Picture 6" descr="denver_hmf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1" t="42301" r="67924" b="41755"/>
            <a:stretch/>
          </p:blipFill>
          <p:spPr>
            <a:xfrm>
              <a:off x="218664" y="5004321"/>
              <a:ext cx="2240407" cy="1618291"/>
            </a:xfrm>
            <a:prstGeom prst="rect">
              <a:avLst/>
            </a:prstGeom>
          </p:spPr>
        </p:pic>
        <p:pic>
          <p:nvPicPr>
            <p:cNvPr id="8" name="Picture 7" descr="denver_hmf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0" t="3036" b="23685"/>
            <a:stretch/>
          </p:blipFill>
          <p:spPr>
            <a:xfrm>
              <a:off x="2459071" y="4912304"/>
              <a:ext cx="411480" cy="180917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70551" y="4900153"/>
            <a:ext cx="2771943" cy="1888767"/>
            <a:chOff x="2870551" y="4900153"/>
            <a:chExt cx="2771943" cy="1888767"/>
          </a:xfrm>
        </p:grpSpPr>
        <p:pic>
          <p:nvPicPr>
            <p:cNvPr id="9" name="Picture 8" descr="denver_p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4" t="41876" r="67245" b="41721"/>
            <a:stretch/>
          </p:blipFill>
          <p:spPr>
            <a:xfrm>
              <a:off x="2870551" y="5004321"/>
              <a:ext cx="2329185" cy="1664878"/>
            </a:xfrm>
            <a:prstGeom prst="rect">
              <a:avLst/>
            </a:prstGeom>
          </p:spPr>
        </p:pic>
        <p:pic>
          <p:nvPicPr>
            <p:cNvPr id="10" name="Picture 9" descr="denver_p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01" b="23497"/>
            <a:stretch/>
          </p:blipFill>
          <p:spPr>
            <a:xfrm>
              <a:off x="5188253" y="4900153"/>
              <a:ext cx="454241" cy="1888767"/>
            </a:xfrm>
            <a:prstGeom prst="rect">
              <a:avLst/>
            </a:prstGeom>
          </p:spPr>
        </p:pic>
      </p:grpSp>
      <p:pic>
        <p:nvPicPr>
          <p:cNvPr id="13" name="Picture 12" descr="fig_pc_d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 b="65169"/>
          <a:stretch/>
        </p:blipFill>
        <p:spPr>
          <a:xfrm>
            <a:off x="5723905" y="5054923"/>
            <a:ext cx="3291840" cy="13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Fort Morgan</a:t>
            </a:r>
            <a:br>
              <a:rPr lang="en-US" dirty="0" smtClean="0"/>
            </a:br>
            <a:r>
              <a:rPr lang="en-US" sz="3600" dirty="0" smtClean="0"/>
              <a:t>GLM-ENTLN Correlation and Slope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9615"/>
            <a:ext cx="4479594" cy="331139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Strongest correlation with G-E is IC ratio, has positive slope</a:t>
            </a:r>
          </a:p>
          <a:p>
            <a:pPr lvl="1"/>
            <a:r>
              <a:rPr lang="en-US" dirty="0" smtClean="0"/>
              <a:t>Second highest is IWP with negative slope</a:t>
            </a:r>
          </a:p>
          <a:p>
            <a:r>
              <a:rPr lang="en-US" dirty="0" smtClean="0"/>
              <a:t>Also note negative correlations between ICR/IWP and ICR/PC</a:t>
            </a:r>
          </a:p>
          <a:p>
            <a:r>
              <a:rPr lang="en-US" dirty="0" smtClean="0"/>
              <a:t>Example below at time of peak hit rate (22:32Z) shows negative spatial correlation</a:t>
            </a:r>
          </a:p>
          <a:p>
            <a:pPr lvl="1"/>
            <a:r>
              <a:rPr lang="en-US" dirty="0" smtClean="0"/>
              <a:t>Analysis based on matching flashes has shown that low peak current ICs have lower detection than CGs with same current</a:t>
            </a:r>
          </a:p>
          <a:p>
            <a:r>
              <a:rPr lang="en-US" dirty="0" smtClean="0"/>
              <a:t>The positive correlation shown in table relates to temporal variability, shown in time series (lower right)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37617"/>
              </p:ext>
            </p:extLst>
          </p:nvPr>
        </p:nvGraphicFramePr>
        <p:xfrm>
          <a:off x="5163866" y="1499616"/>
          <a:ext cx="3838605" cy="2852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7721"/>
                <a:gridCol w="767721"/>
                <a:gridCol w="767721"/>
                <a:gridCol w="767721"/>
                <a:gridCol w="767721"/>
              </a:tblGrid>
              <a:tr h="6765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Fort</a:t>
                      </a:r>
                      <a:r>
                        <a:rPr lang="en-US" sz="1400" baseline="0" dirty="0" smtClean="0"/>
                        <a:t> Morgan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572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-9.5E-7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-3.4E-3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3.1E-4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</a:tr>
              <a:tr h="572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0.21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3.2E+3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-1.9E+2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572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-1.8E-2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60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0.38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0.57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0.40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34137" y="4349148"/>
            <a:ext cx="3152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Below diagonal: Correlation Coefficient (R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Above diagonal: Slope</a:t>
            </a:r>
          </a:p>
          <a:p>
            <a:r>
              <a:rPr lang="en-US" sz="1000" dirty="0" smtClean="0"/>
              <a:t>Units: G-E (number), IWP (kg/m2), PC (kA), ICR (non-dim)</a:t>
            </a:r>
            <a:endParaRPr lang="en-US" sz="1000" dirty="0"/>
          </a:p>
        </p:txBody>
      </p:sp>
      <p:pic>
        <p:nvPicPr>
          <p:cNvPr id="8" name="Picture 7" descr="fig_ic_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4" b="35490"/>
          <a:stretch/>
        </p:blipFill>
        <p:spPr>
          <a:xfrm>
            <a:off x="5710631" y="5040986"/>
            <a:ext cx="3291840" cy="14352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8535" y="4889591"/>
            <a:ext cx="2703333" cy="1831884"/>
            <a:chOff x="457200" y="4693254"/>
            <a:chExt cx="2703333" cy="1831884"/>
          </a:xfrm>
        </p:grpSpPr>
        <p:pic>
          <p:nvPicPr>
            <p:cNvPr id="9" name="Picture 8" descr="fortmorgan_hmf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2" t="41994" r="45504" b="33631"/>
            <a:stretch/>
          </p:blipFill>
          <p:spPr>
            <a:xfrm>
              <a:off x="457200" y="4752130"/>
              <a:ext cx="2291853" cy="1671638"/>
            </a:xfrm>
            <a:prstGeom prst="rect">
              <a:avLst/>
            </a:prstGeom>
          </p:spPr>
        </p:pic>
        <p:pic>
          <p:nvPicPr>
            <p:cNvPr id="10" name="Picture 9" descr="fortmorgan_hmf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0" t="3189" b="22612"/>
            <a:stretch/>
          </p:blipFill>
          <p:spPr>
            <a:xfrm>
              <a:off x="2749053" y="4693254"/>
              <a:ext cx="411480" cy="183188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941868" y="4889591"/>
            <a:ext cx="2731314" cy="1883114"/>
            <a:chOff x="2941868" y="4889591"/>
            <a:chExt cx="2731314" cy="1883114"/>
          </a:xfrm>
        </p:grpSpPr>
        <p:pic>
          <p:nvPicPr>
            <p:cNvPr id="13" name="Picture 12" descr="fortmorgan_icr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7" t="42009" r="45389" b="34056"/>
            <a:stretch/>
          </p:blipFill>
          <p:spPr>
            <a:xfrm>
              <a:off x="2941868" y="4978653"/>
              <a:ext cx="2291853" cy="1641452"/>
            </a:xfrm>
            <a:prstGeom prst="rect">
              <a:avLst/>
            </a:prstGeom>
          </p:spPr>
        </p:pic>
        <p:pic>
          <p:nvPicPr>
            <p:cNvPr id="14" name="Picture 13" descr="fortmorgan_icr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0" t="1927" b="21799"/>
            <a:stretch/>
          </p:blipFill>
          <p:spPr>
            <a:xfrm>
              <a:off x="5233721" y="4889591"/>
              <a:ext cx="439461" cy="1883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1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Detection </a:t>
            </a:r>
            <a:r>
              <a:rPr lang="en-US" dirty="0" err="1" smtClean="0"/>
              <a:t>vs</a:t>
            </a:r>
            <a:r>
              <a:rPr lang="en-US" dirty="0" smtClean="0"/>
              <a:t> Peak Current and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5770"/>
            <a:ext cx="4748720" cy="441039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Figures show results from a matched flash analysis by Max Marchand for the Northern Plains region</a:t>
            </a:r>
          </a:p>
          <a:p>
            <a:r>
              <a:rPr lang="en-US" dirty="0" smtClean="0"/>
              <a:t>GLM detection of IC flashes relative to ENTLN is strong function of peak current with 20% detection at low current and 50% at high</a:t>
            </a:r>
          </a:p>
          <a:p>
            <a:r>
              <a:rPr lang="en-US" dirty="0" smtClean="0"/>
              <a:t>For CG flashes, detection is around 40-50% regardless of peak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northern_plains_IC_DE_vs_P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04" y="1715770"/>
            <a:ext cx="2942590" cy="2302510"/>
          </a:xfrm>
          <a:prstGeom prst="rect">
            <a:avLst/>
          </a:prstGeom>
        </p:spPr>
      </p:pic>
      <p:pic>
        <p:nvPicPr>
          <p:cNvPr id="6" name="Picture 5" descr="northern_plains_CG_DE_vs_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45" y="4018280"/>
            <a:ext cx="2929255" cy="23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10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Greeley</a:t>
            </a:r>
            <a:br>
              <a:rPr lang="en-US" dirty="0" smtClean="0"/>
            </a:br>
            <a:r>
              <a:rPr lang="en-US" sz="3600" dirty="0" smtClean="0"/>
              <a:t>GLM-ENTLN Correlation and Slope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9616"/>
            <a:ext cx="4630978" cy="340692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Strongest correlation with G-E is IWP, with negative slope</a:t>
            </a:r>
          </a:p>
          <a:p>
            <a:pPr lvl="1"/>
            <a:r>
              <a:rPr lang="en-US" dirty="0" smtClean="0"/>
              <a:t>Second highest is ICR with positive slope</a:t>
            </a:r>
          </a:p>
          <a:p>
            <a:r>
              <a:rPr lang="en-US" dirty="0" smtClean="0"/>
              <a:t>Also note negative correlation between ICR and IWP</a:t>
            </a:r>
          </a:p>
          <a:p>
            <a:r>
              <a:rPr lang="en-US" dirty="0" smtClean="0"/>
              <a:t>Example from time of peak hit rate (23:17Z) shows that high IWP sometimes corresponds with locations of misses</a:t>
            </a:r>
          </a:p>
          <a:p>
            <a:pPr lvl="1"/>
            <a:r>
              <a:rPr lang="en-US" dirty="0" smtClean="0"/>
              <a:t>But high IWP correlated with more CGs which have better detection</a:t>
            </a:r>
          </a:p>
          <a:p>
            <a:r>
              <a:rPr lang="en-US" dirty="0" smtClean="0"/>
              <a:t>The inverse correlation between IWP and G-E shows up clearly in temporal variability (lower 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104422"/>
              </p:ext>
            </p:extLst>
          </p:nvPr>
        </p:nvGraphicFramePr>
        <p:xfrm>
          <a:off x="5294376" y="1499616"/>
          <a:ext cx="3712465" cy="2852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2493"/>
                <a:gridCol w="742493"/>
                <a:gridCol w="742493"/>
                <a:gridCol w="742493"/>
                <a:gridCol w="742493"/>
              </a:tblGrid>
              <a:tr h="4979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Greeley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90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-3.1E-6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2.0E-2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5.4E-4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90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IWP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0.44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accent6">
                        <a:lumMod val="75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4.0E+2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-1.4E+2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6190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0.09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-2.8E-3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979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ICR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0.36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0.53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50000"/>
                        <a:alpha val="6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51661" y="4352543"/>
            <a:ext cx="3152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Below diagonal: Correlation Coefficient (R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Above diagonal: Slope</a:t>
            </a:r>
          </a:p>
          <a:p>
            <a:r>
              <a:rPr lang="en-US" sz="1000" dirty="0" smtClean="0"/>
              <a:t>Units: G-E (number), IWP (kg/m2), PC (kA), ICR (non-dim)</a:t>
            </a:r>
            <a:endParaRPr lang="en-US" sz="1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21947" y="5019712"/>
            <a:ext cx="2705893" cy="1631721"/>
            <a:chOff x="925122" y="4811007"/>
            <a:chExt cx="2705893" cy="1631721"/>
          </a:xfrm>
        </p:grpSpPr>
        <p:pic>
          <p:nvPicPr>
            <p:cNvPr id="8" name="Picture 7" descr="greeley_hmf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9" t="28809" r="58611" b="54480"/>
            <a:stretch/>
          </p:blipFill>
          <p:spPr>
            <a:xfrm>
              <a:off x="925122" y="4811007"/>
              <a:ext cx="2340133" cy="1604456"/>
            </a:xfrm>
            <a:prstGeom prst="rect">
              <a:avLst/>
            </a:prstGeom>
          </p:spPr>
        </p:pic>
        <p:pic>
          <p:nvPicPr>
            <p:cNvPr id="9" name="Picture 8" descr="greeley_hmf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0" t="3036" b="22611"/>
            <a:stretch/>
          </p:blipFill>
          <p:spPr>
            <a:xfrm>
              <a:off x="3265255" y="4811007"/>
              <a:ext cx="365760" cy="16317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05655" y="5001638"/>
            <a:ext cx="2746006" cy="1641816"/>
            <a:chOff x="3326250" y="4979224"/>
            <a:chExt cx="2746006" cy="1641816"/>
          </a:xfrm>
        </p:grpSpPr>
        <p:pic>
          <p:nvPicPr>
            <p:cNvPr id="12" name="Picture 11" descr="greeley_iw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2" t="28503" r="58853" b="54480"/>
            <a:stretch/>
          </p:blipFill>
          <p:spPr>
            <a:xfrm>
              <a:off x="3326250" y="4979224"/>
              <a:ext cx="2325411" cy="1633837"/>
            </a:xfrm>
            <a:prstGeom prst="rect">
              <a:avLst/>
            </a:prstGeom>
          </p:spPr>
        </p:pic>
        <p:pic>
          <p:nvPicPr>
            <p:cNvPr id="13" name="Picture 12" descr="greeley_iw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26" t="2422" b="22765"/>
            <a:stretch/>
          </p:blipFill>
          <p:spPr>
            <a:xfrm>
              <a:off x="5651661" y="4979224"/>
              <a:ext cx="420595" cy="1641816"/>
            </a:xfrm>
            <a:prstGeom prst="rect">
              <a:avLst/>
            </a:prstGeom>
          </p:spPr>
        </p:pic>
      </p:grpSp>
      <p:pic>
        <p:nvPicPr>
          <p:cNvPr id="15" name="Picture 14" descr="fig_iwp_d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7" b="6424"/>
          <a:stretch/>
        </p:blipFill>
        <p:spPr>
          <a:xfrm>
            <a:off x="5715001" y="5043693"/>
            <a:ext cx="3291840" cy="14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504"/>
            <a:ext cx="8229600" cy="518949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We have analyzed available lightning datasets for the three storms sampled during the ER-2 Campaign over northeast Colorado on 8-May-2017</a:t>
            </a:r>
          </a:p>
          <a:p>
            <a:r>
              <a:rPr lang="en-US" dirty="0" smtClean="0"/>
              <a:t>GLM detects less lightning than ground-based radio frequency detectors, with hit rates of 20-50%</a:t>
            </a:r>
          </a:p>
          <a:p>
            <a:r>
              <a:rPr lang="en-US" dirty="0" smtClean="0"/>
              <a:t>Despite the close proximity of these storms, different factors are required to explain the detection efficiency</a:t>
            </a:r>
          </a:p>
          <a:p>
            <a:r>
              <a:rPr lang="en-US" dirty="0" smtClean="0"/>
              <a:t>The Denver storm has a strong relationship (R</a:t>
            </a:r>
            <a:r>
              <a:rPr lang="en-US" baseline="30000" dirty="0" smtClean="0"/>
              <a:t>2</a:t>
            </a:r>
            <a:r>
              <a:rPr lang="en-US" dirty="0" smtClean="0"/>
              <a:t>=0.43) with higher peak current associated with better detection</a:t>
            </a:r>
          </a:p>
          <a:p>
            <a:pPr lvl="1"/>
            <a:r>
              <a:rPr lang="en-US" dirty="0" smtClean="0"/>
              <a:t>This relationship was less obvious for Fort Morgan and Greeley storms because at beginning of storms (before 21:30Z) there was good detection but relatively low peak current</a:t>
            </a:r>
          </a:p>
          <a:p>
            <a:r>
              <a:rPr lang="en-US" dirty="0" smtClean="0"/>
              <a:t>The Fort Morgan storm has a temporal relationship (R</a:t>
            </a:r>
            <a:r>
              <a:rPr lang="en-US" baseline="30000" dirty="0" smtClean="0"/>
              <a:t>2</a:t>
            </a:r>
            <a:r>
              <a:rPr lang="en-US" dirty="0" smtClean="0"/>
              <a:t>=0.38) with greater IC ratios associated with better detection</a:t>
            </a:r>
          </a:p>
          <a:p>
            <a:pPr lvl="1"/>
            <a:r>
              <a:rPr lang="en-US" dirty="0" smtClean="0"/>
              <a:t>Greeley storm has similar relationship in temporal variability</a:t>
            </a:r>
          </a:p>
          <a:p>
            <a:pPr lvl="1"/>
            <a:r>
              <a:rPr lang="en-US" dirty="0" smtClean="0"/>
              <a:t>Does not hold for spatial variability due to ICR correlations with IWP and PC</a:t>
            </a:r>
          </a:p>
          <a:p>
            <a:r>
              <a:rPr lang="en-US" dirty="0" smtClean="0"/>
              <a:t>The Greeley</a:t>
            </a:r>
            <a:r>
              <a:rPr lang="en-US" dirty="0"/>
              <a:t> </a:t>
            </a:r>
            <a:r>
              <a:rPr lang="en-US" dirty="0" smtClean="0"/>
              <a:t>storm has temporal relationship (R</a:t>
            </a:r>
            <a:r>
              <a:rPr lang="en-US" baseline="30000" dirty="0" smtClean="0"/>
              <a:t>2</a:t>
            </a:r>
            <a:r>
              <a:rPr lang="en-US" dirty="0" smtClean="0"/>
              <a:t>=0.44) with greater LWP associated with worse detection</a:t>
            </a:r>
          </a:p>
          <a:p>
            <a:pPr lvl="1"/>
            <a:r>
              <a:rPr lang="en-US" dirty="0" smtClean="0"/>
              <a:t>Denver and Fort Morgan storms also have this temporal relationship, but half the correlation</a:t>
            </a:r>
          </a:p>
          <a:p>
            <a:pPr lvl="1"/>
            <a:r>
              <a:rPr lang="en-US" dirty="0" smtClean="0"/>
              <a:t>Less obvious this holds for spatial variability due to negative correlation with ICR</a:t>
            </a:r>
          </a:p>
          <a:p>
            <a:r>
              <a:rPr lang="en-US" dirty="0" smtClean="0"/>
              <a:t>For the inverted polarity storm (Greeley) the strongest relationship with detection efficiency was IWP, while for the regular storms peak current and IC/CG ratio were more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ER-2 Sampling on 8-May-2017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08"/>
            <a:ext cx="3371437" cy="55451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Flew dog-bone pattern over Denver and Greely storms from 22:00-23:02Z</a:t>
            </a:r>
          </a:p>
          <a:p>
            <a:r>
              <a:rPr lang="en-US" dirty="0" smtClean="0"/>
              <a:t>Flew bow-tie pattern over Greeley storm from 23:02-23:45Z</a:t>
            </a:r>
          </a:p>
          <a:p>
            <a:r>
              <a:rPr lang="en-US" dirty="0" smtClean="0"/>
              <a:t>Flew racetrack pattern over Fort Morgan storm from 23:45-01:00Z</a:t>
            </a:r>
          </a:p>
          <a:p>
            <a:r>
              <a:rPr lang="en-US" dirty="0" smtClean="0"/>
              <a:t>This provided sampling over both normal polarity (Fort Morgan) and inverted polarity (Greeley) storms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10" y="1312808"/>
            <a:ext cx="4640580" cy="2510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10" y="3891103"/>
            <a:ext cx="4644390" cy="2518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5313" y="6451675"/>
            <a:ext cx="391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Figures from Francis </a:t>
            </a:r>
            <a:r>
              <a:rPr lang="en-US" sz="1400" i="1" dirty="0" err="1" smtClean="0"/>
              <a:t>Padula’s</a:t>
            </a:r>
            <a:r>
              <a:rPr lang="en-US" sz="1400" i="1" dirty="0" smtClean="0"/>
              <a:t> field campaign notes  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610143" y="2845044"/>
            <a:ext cx="800720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Denver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storm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5410863" y="2911016"/>
            <a:ext cx="1071377" cy="2264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33486" y="1513073"/>
            <a:ext cx="845804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Greeley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storm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06795" y="2097849"/>
            <a:ext cx="1049592" cy="4625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30958" y="4147672"/>
            <a:ext cx="1250863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Fort Morgan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storm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30958" y="4732448"/>
            <a:ext cx="625429" cy="3886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2909768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5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48417"/>
              </p:ext>
            </p:extLst>
          </p:nvPr>
        </p:nvGraphicFramePr>
        <p:xfrm>
          <a:off x="402745" y="1959728"/>
          <a:ext cx="8284055" cy="346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171"/>
                <a:gridCol w="1572709"/>
                <a:gridCol w="1236300"/>
                <a:gridCol w="1639991"/>
                <a:gridCol w="2539884"/>
              </a:tblGrid>
              <a:tr h="494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Storm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Radius (km)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Latitude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Longitude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Time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Denver</a:t>
                      </a:r>
                    </a:p>
                  </a:txBody>
                  <a:tcPr marL="12700" marR="12700" marT="12700" marB="0" anchor="ctr" anchorCtr="1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30</a:t>
                      </a:r>
                    </a:p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 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39.556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-105.422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2017-05-08T20:07:20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40.231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-104.577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2017-05-08T23:02:20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Fort Morgan</a:t>
                      </a:r>
                    </a:p>
                  </a:txBody>
                  <a:tcPr marL="12700" marR="12700" marT="12700" marB="0" anchor="ctr" anchorCtr="1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55</a:t>
                      </a:r>
                    </a:p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 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39.263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-104.481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2017-05-08T20:07:20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40.56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-103.151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2017-05-09T01:02:20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Greeley</a:t>
                      </a:r>
                    </a:p>
                  </a:txBody>
                  <a:tcPr marL="12700" marR="12700" marT="12700" marB="0" anchor="ctr" anchorCtr="1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35</a:t>
                      </a:r>
                    </a:p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 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40.208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-104.964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2017-05-08T20:07:20</a:t>
                      </a:r>
                    </a:p>
                  </a:txBody>
                  <a:tcPr marL="12700" marR="12700" marT="12700" marB="0" anchor="ctr" anchorCtr="1"/>
                </a:tc>
              </a:tr>
              <a:tr h="494714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40.701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-104.411</a:t>
                      </a:r>
                    </a:p>
                  </a:txBody>
                  <a:tcPr marL="12700" marR="12700" marT="1270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2017-05-08T23:52:20</a:t>
                      </a:r>
                    </a:p>
                  </a:txBody>
                  <a:tcPr marL="12700" marR="12700" marT="1270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51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597"/>
            <a:ext cx="8229600" cy="40456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Storms over NE plains of Colorado represent a challenging regime for space-borne optical remote sensing of lightning due to large ice water path above the flash</a:t>
            </a:r>
          </a:p>
          <a:p>
            <a:pPr lvl="1"/>
            <a:r>
              <a:rPr lang="en-US" dirty="0" smtClean="0"/>
              <a:t>How does lightning measured with ground-based radio frequency observations COLMA and ENTLN compare with GLM?</a:t>
            </a:r>
          </a:p>
          <a:p>
            <a:pPr lvl="1"/>
            <a:r>
              <a:rPr lang="en-US" dirty="0" smtClean="0"/>
              <a:t>How did GLM data improve from version 1 to 2?</a:t>
            </a:r>
          </a:p>
          <a:p>
            <a:pPr lvl="1"/>
            <a:r>
              <a:rPr lang="en-US" dirty="0" smtClean="0"/>
              <a:t>How much of spatial/temporal variability in detection efficiency can we explain with environmental and lightning parameters?</a:t>
            </a:r>
          </a:p>
          <a:p>
            <a:r>
              <a:rPr lang="en-US" dirty="0" smtClean="0"/>
              <a:t>Hypothesis: GLM detection efficiency will depend on a combination of the brightness of the flash and obscuring by hydrometeors and modulated by proportion of IC/CG flashes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593217"/>
            <a:ext cx="822960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Acknowledgements: Thank you to </a:t>
            </a:r>
            <a:r>
              <a:rPr lang="en-US" sz="1600" b="1" dirty="0" smtClean="0"/>
              <a:t>Max Marchand </a:t>
            </a:r>
            <a:r>
              <a:rPr lang="en-US" sz="1600" dirty="0" smtClean="0"/>
              <a:t>for providing ENTLN data, </a:t>
            </a:r>
            <a:r>
              <a:rPr lang="en-US" sz="1600" b="1" dirty="0" err="1" smtClean="0"/>
              <a:t>Karly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Reimel</a:t>
            </a:r>
            <a:r>
              <a:rPr lang="en-US" sz="1600" b="1" dirty="0" smtClean="0"/>
              <a:t> </a:t>
            </a:r>
            <a:r>
              <a:rPr lang="en-US" sz="1600" dirty="0" smtClean="0"/>
              <a:t>for providing post-processed COLMA and re-processed GLM data, and </a:t>
            </a:r>
            <a:r>
              <a:rPr lang="en-US" sz="1600" b="1" dirty="0" smtClean="0"/>
              <a:t>Brody Fuchs </a:t>
            </a:r>
            <a:r>
              <a:rPr lang="en-US" sz="1600" dirty="0" smtClean="0"/>
              <a:t>for providing real-time COLMA data.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35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MRMS Identified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56000" cy="512127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Using MRMS composite reflectivity (resampled onto HRRR 3 km grid at time nearest to ABI CONUS time) to identify features with reflectivity &gt; 35 </a:t>
            </a:r>
            <a:r>
              <a:rPr lang="en-US" dirty="0" err="1" smtClean="0"/>
              <a:t>dBZ</a:t>
            </a:r>
            <a:r>
              <a:rPr lang="en-US" dirty="0" smtClean="0"/>
              <a:t> and area &gt; 81 km^2</a:t>
            </a:r>
          </a:p>
          <a:p>
            <a:r>
              <a:rPr lang="en-US" dirty="0" smtClean="0"/>
              <a:t>Chose initial/final fixes and radius for each storm of interest</a:t>
            </a:r>
          </a:p>
          <a:p>
            <a:r>
              <a:rPr lang="en-US" dirty="0" smtClean="0"/>
              <a:t>This avoids complications of merging/splitting and change in feature area over time in statistics</a:t>
            </a:r>
          </a:p>
          <a:p>
            <a:r>
              <a:rPr lang="en-US" dirty="0" smtClean="0"/>
              <a:t>Some notable features:</a:t>
            </a:r>
          </a:p>
          <a:p>
            <a:pPr lvl="1"/>
            <a:r>
              <a:rPr lang="en-US" dirty="0" smtClean="0"/>
              <a:t>Just before 21:00, cell splits from G storm and heads west</a:t>
            </a:r>
          </a:p>
          <a:p>
            <a:pPr lvl="1"/>
            <a:r>
              <a:rPr lang="en-US" dirty="0" smtClean="0"/>
              <a:t>Just after 21:30, cell splits from F then joins D/G around 23:00Z, with D quickly dissipating</a:t>
            </a:r>
          </a:p>
          <a:p>
            <a:pPr lvl="1"/>
            <a:r>
              <a:rPr lang="en-US" dirty="0" smtClean="0"/>
              <a:t>Around 23:00Z, the easternmost cell of F moves southeast out of radius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tfigs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1600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GLM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55528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the whole region shown, there are about 1% more flashes in V2</a:t>
            </a:r>
          </a:p>
          <a:p>
            <a:r>
              <a:rPr lang="en-US" dirty="0" smtClean="0"/>
              <a:t>For Fort Morgan and Greeley about 10% more in V2; but for Denver about 5% less in V2 due to location shift for cell coming from Fort Morgan storm</a:t>
            </a:r>
          </a:p>
          <a:p>
            <a:r>
              <a:rPr lang="en-US" dirty="0" smtClean="0"/>
              <a:t>Location offset with V1 to the southwest and V2 to the northeast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glm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0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ENTLN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38626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ENTLN provides about 2x as many flashes as GLM</a:t>
            </a:r>
          </a:p>
          <a:p>
            <a:r>
              <a:rPr lang="en-US" dirty="0" smtClean="0"/>
              <a:t>Despite that, ENTLN and GLM have similar temporal variability in flash number for each storm</a:t>
            </a:r>
          </a:p>
          <a:p>
            <a:r>
              <a:rPr lang="en-US" dirty="0" smtClean="0"/>
              <a:t>The additional flashes form denser clusters than GLM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entln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0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06800" cy="51212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Post-processed COLMA has wide scatter of points and occasional arc-like artifacts</a:t>
            </a:r>
          </a:p>
          <a:p>
            <a:pPr lvl="1"/>
            <a:r>
              <a:rPr lang="en-US" dirty="0" smtClean="0"/>
              <a:t>This is despite q/c and removal of singleton events in </a:t>
            </a:r>
            <a:r>
              <a:rPr lang="en-US" dirty="0" err="1" smtClean="0">
                <a:latin typeface="Courier New"/>
                <a:cs typeface="Courier New"/>
              </a:rPr>
              <a:t>lmatools</a:t>
            </a:r>
            <a:endParaRPr lang="en-US" dirty="0" smtClean="0">
              <a:latin typeface="Courier New"/>
              <a:cs typeface="Courier New"/>
            </a:endParaRPr>
          </a:p>
          <a:p>
            <a:pPr lvl="1"/>
            <a:r>
              <a:rPr lang="en-US" dirty="0" smtClean="0"/>
              <a:t>Used DBSCAN clustering algorithm with clustering parameters to match GLM:</a:t>
            </a:r>
          </a:p>
          <a:p>
            <a:pPr lvl="2"/>
            <a:r>
              <a:rPr lang="en-US" dirty="0" smtClean="0"/>
              <a:t>Distance = 16.5 km</a:t>
            </a:r>
            <a:endParaRPr lang="en-US" dirty="0"/>
          </a:p>
          <a:p>
            <a:pPr lvl="2"/>
            <a:r>
              <a:rPr lang="en-US" dirty="0" smtClean="0"/>
              <a:t>Time = 0.33 s</a:t>
            </a:r>
          </a:p>
          <a:p>
            <a:pPr lvl="2"/>
            <a:r>
              <a:rPr lang="en-US" dirty="0" smtClean="0"/>
              <a:t>Duration = 3.0 </a:t>
            </a:r>
            <a:r>
              <a:rPr lang="en-US" dirty="0"/>
              <a:t>s</a:t>
            </a:r>
          </a:p>
          <a:p>
            <a:pPr lvl="1"/>
            <a:r>
              <a:rPr lang="en-US" dirty="0"/>
              <a:t>Quality-control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Number stations </a:t>
            </a:r>
            <a:r>
              <a:rPr lang="en-US" dirty="0"/>
              <a:t>&gt;= </a:t>
            </a:r>
            <a:r>
              <a:rPr lang="en-US" dirty="0" smtClean="0"/>
              <a:t>6</a:t>
            </a:r>
            <a:endParaRPr lang="en-US" dirty="0"/>
          </a:p>
          <a:p>
            <a:pPr lvl="2"/>
            <a:r>
              <a:rPr lang="en-US" dirty="0" smtClean="0"/>
              <a:t>Chi</a:t>
            </a:r>
            <a:r>
              <a:rPr lang="en-US" dirty="0"/>
              <a:t>-squared &lt; </a:t>
            </a:r>
            <a:r>
              <a:rPr lang="en-US" dirty="0" smtClean="0"/>
              <a:t>1</a:t>
            </a:r>
          </a:p>
          <a:p>
            <a:pPr lvl="2"/>
            <a:r>
              <a:rPr lang="en-US" dirty="0" smtClean="0"/>
              <a:t>Altitude &lt; 20 km</a:t>
            </a:r>
          </a:p>
          <a:p>
            <a:r>
              <a:rPr lang="en-US" dirty="0" smtClean="0"/>
              <a:t>Time variability in datasets not consistent between real-time and post-processed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colma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0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9044"/>
          </a:xfrm>
        </p:spPr>
        <p:txBody>
          <a:bodyPr/>
          <a:lstStyle/>
          <a:p>
            <a:r>
              <a:rPr lang="en-US" dirty="0" smtClean="0"/>
              <a:t>COLMA Scattered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68416" cy="26740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Most of the scattered COLMA lightning observations are pixels with only a single group</a:t>
            </a:r>
          </a:p>
          <a:p>
            <a:r>
              <a:rPr lang="en-US" dirty="0" smtClean="0"/>
              <a:t>Removing these points (lower right) cleans up maps, but does not make much change to the time variability</a:t>
            </a:r>
          </a:p>
          <a:p>
            <a:r>
              <a:rPr lang="en-US" dirty="0" smtClean="0"/>
              <a:t>Note that ENTLN (lower left) has larger clusters</a:t>
            </a:r>
          </a:p>
          <a:p>
            <a:r>
              <a:rPr lang="en-US" dirty="0" smtClean="0"/>
              <a:t>Fortunately, this scatter is unimportant to an analysis conditioned on GLM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colma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51" y="1371600"/>
            <a:ext cx="3657600" cy="2743200"/>
          </a:xfrm>
          <a:prstGeom prst="rect">
            <a:avLst/>
          </a:prstGeom>
        </p:spPr>
      </p:pic>
      <p:pic>
        <p:nvPicPr>
          <p:cNvPr id="6" name="Picture 5" descr="colma_g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51" y="4114800"/>
            <a:ext cx="3657600" cy="2743200"/>
          </a:xfrm>
          <a:prstGeom prst="rect">
            <a:avLst/>
          </a:prstGeom>
        </p:spPr>
      </p:pic>
      <p:pic>
        <p:nvPicPr>
          <p:cNvPr id="8" name="Picture 7" descr="entl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6576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8384" y="4188604"/>
            <a:ext cx="1338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COLMA (N&gt;1)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142" y="4180138"/>
            <a:ext cx="74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ENTLN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1564" y="1439260"/>
            <a:ext cx="1198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COLMA (all)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1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2522" y="1487213"/>
            <a:ext cx="4114800" cy="5252263"/>
            <a:chOff x="4692522" y="1537679"/>
            <a:chExt cx="4114800" cy="5252263"/>
          </a:xfrm>
        </p:grpSpPr>
        <p:pic>
          <p:nvPicPr>
            <p:cNvPr id="5" name="Picture 4" descr="figure_stats_timeseri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05"/>
            <a:stretch/>
          </p:blipFill>
          <p:spPr>
            <a:xfrm>
              <a:off x="4692522" y="1537679"/>
              <a:ext cx="4114800" cy="5252263"/>
            </a:xfrm>
            <a:prstGeom prst="rect">
              <a:avLst/>
            </a:prstGeom>
          </p:spPr>
        </p:pic>
        <p:pic>
          <p:nvPicPr>
            <p:cNvPr id="6" name="Picture 5" descr="figure_stats_timeseri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8" t="85168" r="33726" b="-408"/>
            <a:stretch/>
          </p:blipFill>
          <p:spPr>
            <a:xfrm>
              <a:off x="7400308" y="1717952"/>
              <a:ext cx="1219463" cy="94064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486"/>
            <a:ext cx="3874058" cy="507199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Denver storm, GLM has slow ramp up in flashes, while ENTLN has two rapid jumps.  After reaching peak, variability is anti-correlated until dissipation stage when both have large drops</a:t>
            </a:r>
          </a:p>
          <a:p>
            <a:r>
              <a:rPr lang="en-US" dirty="0" smtClean="0"/>
              <a:t>For Fort Morgan storm, good agreement in variability and roughly constant offset/scaling over time</a:t>
            </a:r>
          </a:p>
          <a:p>
            <a:r>
              <a:rPr lang="en-US" dirty="0" smtClean="0"/>
              <a:t>For Greeley storm, variability matches well.  Good agreement around 21:30 with larger disagreement before and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F55D-5BEA-FB41-8AD5-E372C4A8E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1983</Words>
  <Application>Microsoft Macintosh PowerPoint</Application>
  <PresentationFormat>On-screen Show (4:3)</PresentationFormat>
  <Paragraphs>257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GLM Assessment During ER-2 Campaign over Colorado</vt:lpstr>
      <vt:lpstr>ER-2 Sampling on 8-May-2017</vt:lpstr>
      <vt:lpstr>Motivation</vt:lpstr>
      <vt:lpstr>MRMS Identified Storms</vt:lpstr>
      <vt:lpstr>GLM Data</vt:lpstr>
      <vt:lpstr>ENTLN Data</vt:lpstr>
      <vt:lpstr>COLMA Data</vt:lpstr>
      <vt:lpstr>COLMA Scattered Points</vt:lpstr>
      <vt:lpstr>Time Series Comparison</vt:lpstr>
      <vt:lpstr>V1 vs V2 GLM Flash Locations</vt:lpstr>
      <vt:lpstr>Hit/Miss/False Alarm Statistics</vt:lpstr>
      <vt:lpstr>Flash Heights</vt:lpstr>
      <vt:lpstr>Heights and IWP</vt:lpstr>
      <vt:lpstr>IWP Correlation with GLM-ENTLN</vt:lpstr>
      <vt:lpstr>Denver Storm GLM-ENTLN Correlation and Slope</vt:lpstr>
      <vt:lpstr>Fort Morgan GLM-ENTLN Correlation and Slope</vt:lpstr>
      <vt:lpstr>Detection vs Peak Current and Type</vt:lpstr>
      <vt:lpstr>Greeley GLM-ENTLN Correlation and Slope</vt:lpstr>
      <vt:lpstr>Summary and Conclusions</vt:lpstr>
      <vt:lpstr>Backup slides</vt:lpstr>
      <vt:lpstr>Tracking Parameters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GLM Assessment During ER-2 Campaign over Colorado</dc:title>
  <dc:creator>kyle hilburn</dc:creator>
  <cp:lastModifiedBy>Richard R. Reynolds</cp:lastModifiedBy>
  <cp:revision>215</cp:revision>
  <dcterms:created xsi:type="dcterms:W3CDTF">2017-09-05T18:25:04Z</dcterms:created>
  <dcterms:modified xsi:type="dcterms:W3CDTF">2017-09-14T15:53:33Z</dcterms:modified>
</cp:coreProperties>
</file>