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7" r:id="rId4"/>
    <p:sldId id="286" r:id="rId5"/>
    <p:sldId id="261" r:id="rId6"/>
    <p:sldId id="268" r:id="rId7"/>
    <p:sldId id="271" r:id="rId8"/>
    <p:sldId id="269" r:id="rId9"/>
    <p:sldId id="272" r:id="rId10"/>
    <p:sldId id="281" r:id="rId11"/>
    <p:sldId id="273" r:id="rId12"/>
    <p:sldId id="287" r:id="rId13"/>
    <p:sldId id="270" r:id="rId14"/>
    <p:sldId id="260" r:id="rId15"/>
    <p:sldId id="262" r:id="rId16"/>
    <p:sldId id="288" r:id="rId17"/>
    <p:sldId id="289" r:id="rId18"/>
    <p:sldId id="282" r:id="rId19"/>
    <p:sldId id="285" r:id="rId20"/>
    <p:sldId id="257" r:id="rId21"/>
    <p:sldId id="284" r:id="rId22"/>
    <p:sldId id="274" r:id="rId23"/>
    <p:sldId id="283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0" autoAdjust="0"/>
    <p:restoredTop sz="86417" autoAdjust="0"/>
  </p:normalViewPr>
  <p:slideViewPr>
    <p:cSldViewPr snapToGrid="0">
      <p:cViewPr>
        <p:scale>
          <a:sx n="50" d="100"/>
          <a:sy n="50" d="100"/>
        </p:scale>
        <p:origin x="10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231BB2-3DFA-4516-9BB9-22CA4C5589B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9E1288-8B3D-4A7D-861F-5C63B088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0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7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0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6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21597-F0AC-420E-A657-D983864D450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548E-C921-4EBB-821D-6BB96FB6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lln.net/climate/clim/ltghr_all_namer.mo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920" y="990600"/>
            <a:ext cx="1039368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WWLLN – GLM studies</a:t>
            </a:r>
          </a:p>
          <a:p>
            <a:endParaRPr lang="en-US" sz="4000" b="1" dirty="0"/>
          </a:p>
          <a:p>
            <a:r>
              <a:rPr lang="en-US" sz="4000" b="1" dirty="0" smtClean="0"/>
              <a:t>R. Holzworth, M. McCarthy</a:t>
            </a:r>
          </a:p>
          <a:p>
            <a:r>
              <a:rPr lang="en-US" sz="4000" b="1" dirty="0" smtClean="0"/>
              <a:t>Univ. of Washington, Seattle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Outline:</a:t>
            </a:r>
          </a:p>
          <a:p>
            <a:r>
              <a:rPr lang="en-US" sz="4000" b="1" dirty="0" smtClean="0"/>
              <a:t>WWLLN: what do we expect?</a:t>
            </a:r>
          </a:p>
          <a:p>
            <a:r>
              <a:rPr lang="en-US" sz="4000" b="1" dirty="0" smtClean="0"/>
              <a:t>High rate, Spatial shift problems example</a:t>
            </a:r>
          </a:p>
          <a:p>
            <a:r>
              <a:rPr lang="en-US" sz="4000" b="1" dirty="0" smtClean="0"/>
              <a:t>Matching (events&gt;3, energy&gt;20)</a:t>
            </a:r>
          </a:p>
          <a:p>
            <a:endParaRPr lang="en-US" sz="4000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19" y="442324"/>
            <a:ext cx="7880577" cy="5207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2300" y="5916385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GLM is at 90 degrees West, or about 6 hours behind UT</a:t>
            </a:r>
          </a:p>
        </p:txBody>
      </p:sp>
    </p:spTree>
    <p:extLst>
      <p:ext uri="{BB962C8B-B14F-4D97-AF65-F5344CB8AC3E}">
        <p14:creationId xmlns:p14="http://schemas.microsoft.com/office/powerpoint/2010/main" val="7834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752"/>
          <a:stretch/>
        </p:blipFill>
        <p:spPr>
          <a:xfrm>
            <a:off x="952946" y="0"/>
            <a:ext cx="10420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91"/>
          <a:stretch/>
        </p:blipFill>
        <p:spPr>
          <a:xfrm>
            <a:off x="711869" y="0"/>
            <a:ext cx="10499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91"/>
          <a:stretch/>
        </p:blipFill>
        <p:spPr>
          <a:xfrm>
            <a:off x="758636" y="-15240"/>
            <a:ext cx="10473244" cy="68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83" y="0"/>
            <a:ext cx="7129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83" y="0"/>
            <a:ext cx="71201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2180" y="457200"/>
            <a:ext cx="204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Matches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438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93968" y="0"/>
            <a:ext cx="9598032" cy="6858000"/>
            <a:chOff x="2593968" y="0"/>
            <a:chExt cx="9598032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1045"/>
            <a:stretch/>
          </p:blipFill>
          <p:spPr>
            <a:xfrm>
              <a:off x="2593968" y="0"/>
              <a:ext cx="7088875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388929" y="1094014"/>
              <a:ext cx="28030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Toggle with next slide</a:t>
              </a:r>
            </a:p>
            <a:p>
              <a:endParaRPr lang="en-US" dirty="0"/>
            </a:p>
            <a:p>
              <a:r>
                <a:rPr lang="en-US" dirty="0" smtClean="0"/>
                <a:t>This one:  </a:t>
              </a:r>
            </a:p>
            <a:p>
              <a:r>
                <a:rPr lang="en-US" dirty="0" smtClean="0"/>
                <a:t>WWLLN (blue) on top</a:t>
              </a:r>
            </a:p>
            <a:p>
              <a:r>
                <a:rPr lang="en-US" dirty="0" smtClean="0"/>
                <a:t>GLM (red) on bottom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327106" y="1962150"/>
              <a:ext cx="500063" cy="358378"/>
              <a:chOff x="7327106" y="1962150"/>
              <a:chExt cx="500063" cy="35837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327106" y="1962150"/>
                <a:ext cx="378619" cy="150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381875" y="2088356"/>
                <a:ext cx="255984" cy="1059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584281" y="2194322"/>
                <a:ext cx="242888" cy="126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477719" y="2199679"/>
                <a:ext cx="176213" cy="773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42900" y="361950"/>
            <a:ext cx="2628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Another Sample </a:t>
            </a:r>
          </a:p>
          <a:p>
            <a:r>
              <a:rPr lang="en-US" sz="3200" b="1" dirty="0"/>
              <a:t>(01 to 02 UT)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60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65351" y="0"/>
            <a:ext cx="9501463" cy="6858000"/>
            <a:chOff x="2565351" y="0"/>
            <a:chExt cx="9501463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2565351" y="0"/>
              <a:ext cx="9501463" cy="6858000"/>
              <a:chOff x="2565351" y="0"/>
              <a:chExt cx="9501463" cy="6858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65351" y="0"/>
                <a:ext cx="7129098" cy="6858000"/>
              </a:xfrm>
              <a:prstGeom prst="rect">
                <a:avLst/>
              </a:prstGeom>
              <a:noFill/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9421585" y="1143000"/>
                <a:ext cx="264522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Toggle with </a:t>
                </a:r>
                <a:r>
                  <a:rPr lang="en-US" dirty="0" smtClean="0"/>
                  <a:t>last slide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one:  </a:t>
                </a:r>
              </a:p>
              <a:p>
                <a:r>
                  <a:rPr lang="en-US" dirty="0"/>
                  <a:t>WWLLN (blue) on </a:t>
                </a:r>
                <a:r>
                  <a:rPr lang="en-US" dirty="0" smtClean="0"/>
                  <a:t>bottom</a:t>
                </a:r>
                <a:endParaRPr lang="en-US" dirty="0"/>
              </a:p>
              <a:p>
                <a:r>
                  <a:rPr lang="en-US" dirty="0"/>
                  <a:t>GLM (red) on </a:t>
                </a:r>
                <a:r>
                  <a:rPr lang="en-US" dirty="0" smtClean="0"/>
                  <a:t>top</a:t>
                </a:r>
                <a:endParaRPr lang="en-US" dirty="0"/>
              </a:p>
              <a:p>
                <a:endParaRPr lang="en-US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7350919" y="1959769"/>
                <a:ext cx="442912" cy="343137"/>
                <a:chOff x="7350919" y="1959769"/>
                <a:chExt cx="442912" cy="343137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7350919" y="1959769"/>
                  <a:ext cx="442912" cy="2381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7439025" y="2115741"/>
                  <a:ext cx="266700" cy="1643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flipV="1">
                  <a:off x="7610475" y="2257187"/>
                  <a:ext cx="9286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" name="Oval 8"/>
            <p:cNvSpPr/>
            <p:nvPr/>
          </p:nvSpPr>
          <p:spPr>
            <a:xfrm>
              <a:off x="7455694" y="2219325"/>
              <a:ext cx="80962" cy="6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67613" y="2257187"/>
              <a:ext cx="80962" cy="6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12827" y="378917"/>
            <a:ext cx="2476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Another Sample </a:t>
            </a:r>
          </a:p>
          <a:p>
            <a:r>
              <a:rPr lang="en-US" sz="3200" b="1" dirty="0"/>
              <a:t>(01 to 02 UT)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2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33" y="0"/>
            <a:ext cx="71380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67900" y="1676400"/>
            <a:ext cx="1790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Matched</a:t>
            </a:r>
          </a:p>
          <a:p>
            <a:r>
              <a:rPr lang="en-US" dirty="0" smtClean="0"/>
              <a:t>WWLLN strokes</a:t>
            </a:r>
          </a:p>
          <a:p>
            <a:r>
              <a:rPr lang="en-US" dirty="0" smtClean="0"/>
              <a:t>GLM Flashes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Best timing?</a:t>
            </a:r>
          </a:p>
          <a:p>
            <a:r>
              <a:rPr lang="en-US" dirty="0" smtClean="0"/>
              <a:t>Best Spatial?</a:t>
            </a:r>
          </a:p>
          <a:p>
            <a:r>
              <a:rPr lang="en-US" dirty="0" smtClean="0"/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579" y="-297"/>
            <a:ext cx="7126842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9" y="277586"/>
            <a:ext cx="303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(01 to 02 UT)</a:t>
            </a:r>
          </a:p>
          <a:p>
            <a:r>
              <a:rPr lang="en-US" sz="2400" b="1" dirty="0" smtClean="0"/>
              <a:t>Energy &gt;20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06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279071"/>
            <a:ext cx="13257720" cy="10915650"/>
            <a:chOff x="2164768" y="1463040"/>
            <a:chExt cx="41299193" cy="316819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8872" y="5790829"/>
              <a:ext cx="19804768" cy="1622975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282184" y="1463040"/>
              <a:ext cx="37170615" cy="415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5" b="1" dirty="0"/>
                <a:t>The clearest evidence to date of aerosol pollution persistently affecting storm development and intensity.</a:t>
              </a:r>
            </a:p>
          </p:txBody>
        </p:sp>
        <p:pic>
          <p:nvPicPr>
            <p:cNvPr id="5" name="Pictur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0709" y="6286188"/>
              <a:ext cx="13352416" cy="11843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475" y="18601775"/>
              <a:ext cx="11190511" cy="8187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164768" y="6460654"/>
              <a:ext cx="3055495" cy="151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WWLLN Lightning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19153" y="15493819"/>
              <a:ext cx="2746722" cy="169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Aerosol </a:t>
              </a:r>
              <a:endParaRPr lang="en-US" sz="1600" b="1" dirty="0" smtClean="0"/>
            </a:p>
            <a:p>
              <a:r>
                <a:rPr lang="en-US" sz="1600" b="1" dirty="0" smtClean="0"/>
                <a:t>PM2.5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1941" y="11793380"/>
              <a:ext cx="3840481" cy="2619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SHIP TRACKS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508872" y="9753600"/>
              <a:ext cx="4061848" cy="256032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813672" y="8125427"/>
              <a:ext cx="10318957" cy="449329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966072" y="12771120"/>
              <a:ext cx="9265920" cy="411517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813672" y="13052080"/>
              <a:ext cx="4061848" cy="413901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494245" y="6644030"/>
              <a:ext cx="2649886" cy="464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Factor of </a:t>
              </a:r>
              <a:r>
                <a:rPr lang="en-US" b="1" dirty="0"/>
                <a:t>Two</a:t>
              </a:r>
              <a:r>
                <a:rPr lang="en-US" sz="1000" b="1" dirty="0"/>
                <a:t> Lightning increase over ship tracks </a:t>
              </a:r>
              <a:r>
                <a:rPr lang="en-US" sz="1000" dirty="0"/>
                <a:t>compared to adjacent regions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74823" y="19276547"/>
              <a:ext cx="4469671" cy="154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Lightning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258078" y="23659326"/>
              <a:ext cx="3840481" cy="138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Aerosols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486583" y="23714378"/>
              <a:ext cx="2815305" cy="138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CAPE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38981" y="19610126"/>
              <a:ext cx="3824980" cy="184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Seasonal lightning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2183" y="22267847"/>
              <a:ext cx="19884106" cy="2411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Latest Result from UW Atmos. </a:t>
              </a:r>
              <a:r>
                <a:rPr lang="en-US" sz="1200" dirty="0" err="1"/>
                <a:t>Sci</a:t>
              </a:r>
              <a:r>
                <a:rPr lang="en-US" sz="1200" dirty="0"/>
                <a:t>, ESS, JISAO and NASA:</a:t>
              </a:r>
            </a:p>
            <a:p>
              <a:r>
                <a:rPr lang="en-US" sz="1200" dirty="0" smtClean="0"/>
                <a:t> </a:t>
              </a:r>
              <a:r>
                <a:rPr lang="en-US" sz="1200" b="1" dirty="0"/>
                <a:t>Joel A. Thornton, Katrina S. </a:t>
              </a:r>
              <a:r>
                <a:rPr lang="en-US" sz="1200" b="1" dirty="0" err="1"/>
                <a:t>Virts</a:t>
              </a:r>
              <a:r>
                <a:rPr lang="en-US" sz="1200" b="1" dirty="0"/>
                <a:t>, Robert H. Holzworth, and Todd P. Mitchell, </a:t>
              </a:r>
            </a:p>
            <a:p>
              <a:r>
                <a:rPr lang="en-US" sz="1200" dirty="0"/>
                <a:t> </a:t>
              </a:r>
              <a:r>
                <a:rPr lang="en-US" sz="1200" b="1" dirty="0"/>
                <a:t>Lightning Enhancement Over Major Oceanic Shipping Lanes , </a:t>
              </a:r>
              <a:r>
                <a:rPr lang="en-US" sz="1200" b="1" dirty="0" err="1"/>
                <a:t>Geophys</a:t>
              </a:r>
              <a:r>
                <a:rPr lang="en-US" sz="1200" b="1" dirty="0"/>
                <a:t>. Res. Letters. (accepted 8/24/17) (in press) 2017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93514" y="27001845"/>
              <a:ext cx="19441883" cy="614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33" b="1" dirty="0"/>
                <a:t>Conclusion: </a:t>
              </a:r>
              <a:r>
                <a:rPr lang="en-US" sz="2000" b="1" dirty="0"/>
                <a:t>first evidence that ships affect storm intensity and lightning</a:t>
              </a:r>
              <a:r>
                <a:rPr lang="en-US" sz="1833" b="1" dirty="0"/>
                <a:t>. </a:t>
              </a:r>
            </a:p>
            <a:p>
              <a:r>
                <a:rPr lang="en-US" sz="1125" dirty="0"/>
                <a:t>Notice how both Lightning peak, and Aerosol PM2.5 is centered on 6 degrees latitude.  Notice that CAPE shows no such relationship (so not a natural weather phenomenon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2939143" y="847855"/>
            <a:ext cx="2939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recent Ship tracks paper using 0.1 degree pixels.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2909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49" y="485779"/>
            <a:ext cx="5217537" cy="49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9" y="0"/>
            <a:ext cx="5141823" cy="6952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991" y="67707"/>
            <a:ext cx="3634538" cy="6884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8972" y="1257300"/>
            <a:ext cx="2759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Northern Hemisphere:</a:t>
            </a:r>
          </a:p>
          <a:p>
            <a:r>
              <a:rPr lang="en-US" sz="2400" b="1" dirty="0" smtClean="0"/>
              <a:t>GLM shifted South and East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89131" y="3813129"/>
            <a:ext cx="2552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Southern Hemisphere:</a:t>
            </a:r>
          </a:p>
          <a:p>
            <a:r>
              <a:rPr lang="en-US" sz="2400" b="1" dirty="0" smtClean="0"/>
              <a:t>GLM shifted South and </a:t>
            </a:r>
            <a:r>
              <a:rPr lang="en-US" sz="2400" b="1" dirty="0" smtClean="0"/>
              <a:t>West</a:t>
            </a:r>
          </a:p>
          <a:p>
            <a:endParaRPr lang="en-US" sz="2400" b="1" dirty="0"/>
          </a:p>
          <a:p>
            <a:r>
              <a:rPr lang="en-US" sz="2400" b="1" dirty="0" smtClean="0"/>
              <a:t>(i.e. </a:t>
            </a:r>
            <a:r>
              <a:rPr lang="en-US" sz="2400" b="1" dirty="0" smtClean="0"/>
              <a:t>shifted South in both hemispheres)</a:t>
            </a:r>
            <a:endParaRPr lang="en-US" sz="2400" b="1" dirty="0"/>
          </a:p>
        </p:txBody>
      </p:sp>
      <p:sp>
        <p:nvSpPr>
          <p:cNvPr id="7" name="Right Arrow 6"/>
          <p:cNvSpPr/>
          <p:nvPr/>
        </p:nvSpPr>
        <p:spPr>
          <a:xfrm rot="10570381">
            <a:off x="4623053" y="2061946"/>
            <a:ext cx="604157" cy="310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278586" y="4880580"/>
            <a:ext cx="538843" cy="26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-2773"/>
            <a:ext cx="7810500" cy="1039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31829" y="4248150"/>
            <a:ext cx="211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GLM above </a:t>
            </a:r>
            <a:r>
              <a:rPr lang="en-US" sz="2400" b="1" dirty="0" smtClean="0"/>
              <a:t>about 57 degrees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71264" y="810986"/>
            <a:ext cx="1943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WWLLN high latitude strokes, not seen by GLM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2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71550"/>
            <a:ext cx="9048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GLM – WWLLN comparisons: work in progress</a:t>
            </a:r>
          </a:p>
          <a:p>
            <a:endParaRPr lang="en-US" sz="2800" b="1" dirty="0"/>
          </a:p>
          <a:p>
            <a:r>
              <a:rPr lang="en-US" sz="2800" b="1" dirty="0" smtClean="0"/>
              <a:t>To do:</a:t>
            </a:r>
          </a:p>
          <a:p>
            <a:r>
              <a:rPr lang="en-US" sz="2800" b="1" dirty="0" smtClean="0"/>
              <a:t>Settle on the best matching conditions (eliminate known spurious data)</a:t>
            </a:r>
          </a:p>
          <a:p>
            <a:r>
              <a:rPr lang="en-US" sz="2800" b="1" dirty="0" smtClean="0"/>
              <a:t>Large scale comparisons (days months)</a:t>
            </a:r>
          </a:p>
          <a:p>
            <a:r>
              <a:rPr lang="en-US" sz="2800" b="1" dirty="0" smtClean="0"/>
              <a:t>Seasons</a:t>
            </a:r>
          </a:p>
          <a:p>
            <a:r>
              <a:rPr lang="en-US" sz="2800" b="1" dirty="0" smtClean="0"/>
              <a:t>New-WWLLN</a:t>
            </a:r>
          </a:p>
          <a:p>
            <a:r>
              <a:rPr lang="en-US" sz="2800" b="1" dirty="0" smtClean="0"/>
              <a:t>Case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62" y="0"/>
            <a:ext cx="7508190" cy="7086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791" y="963386"/>
            <a:ext cx="2498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July &amp; August</a:t>
            </a:r>
          </a:p>
          <a:p>
            <a:r>
              <a:rPr lang="en-US" sz="3600" b="1" dirty="0" smtClean="0"/>
              <a:t>Stroke Density distribution </a:t>
            </a:r>
            <a:r>
              <a:rPr lang="en-US" sz="2800" b="1" dirty="0" smtClean="0"/>
              <a:t>from 6 years of WWLLN data</a:t>
            </a:r>
          </a:p>
        </p:txBody>
      </p:sp>
    </p:spTree>
    <p:extLst>
      <p:ext uri="{BB962C8B-B14F-4D97-AF65-F5344CB8AC3E}">
        <p14:creationId xmlns:p14="http://schemas.microsoft.com/office/powerpoint/2010/main" val="20303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tghr_all_namer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42874"/>
            <a:ext cx="7668864" cy="6067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1475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go to: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wwlln.net/climate/clim/ltghr_all_namer.mov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8745" y="0"/>
            <a:ext cx="6710233" cy="6455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19" y="5515"/>
            <a:ext cx="6706181" cy="6444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1050" y="5619750"/>
            <a:ext cx="280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GLM </a:t>
            </a:r>
            <a:r>
              <a:rPr lang="en-US" dirty="0" smtClean="0"/>
              <a:t>flashes</a:t>
            </a:r>
            <a:r>
              <a:rPr lang="en-US" dirty="0" smtClean="0"/>
              <a:t>, </a:t>
            </a:r>
            <a:r>
              <a:rPr lang="en-US" dirty="0" smtClean="0"/>
              <a:t>uncut</a:t>
            </a:r>
          </a:p>
          <a:p>
            <a:r>
              <a:rPr lang="en-US" dirty="0" smtClean="0"/>
              <a:t>Left: one 20-second period</a:t>
            </a:r>
          </a:p>
          <a:p>
            <a:r>
              <a:rPr lang="en-US" dirty="0" smtClean="0"/>
              <a:t>Right: everything else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5850" y="171450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Hour GLM Flashes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18"/>
          <a:stretch/>
        </p:blipFill>
        <p:spPr>
          <a:xfrm>
            <a:off x="728805" y="0"/>
            <a:ext cx="104409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152900"/>
            <a:ext cx="382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15 – 17 UT</a:t>
            </a:r>
          </a:p>
          <a:p>
            <a:r>
              <a:rPr lang="en-US" dirty="0" smtClean="0"/>
              <a:t>2-orders variation in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7" y="0"/>
            <a:ext cx="10330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91"/>
          <a:stretch/>
        </p:blipFill>
        <p:spPr>
          <a:xfrm>
            <a:off x="711869" y="0"/>
            <a:ext cx="10499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2"/>
          <a:stretch/>
        </p:blipFill>
        <p:spPr>
          <a:xfrm>
            <a:off x="1092870" y="0"/>
            <a:ext cx="103192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700" y="4400550"/>
            <a:ext cx="3333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variation in Strokes:</a:t>
            </a:r>
          </a:p>
          <a:p>
            <a:r>
              <a:rPr lang="en-US" dirty="0" smtClean="0"/>
              <a:t>Less than factor of 2</a:t>
            </a:r>
          </a:p>
          <a:p>
            <a:r>
              <a:rPr lang="en-US" dirty="0" smtClean="0"/>
              <a:t>Minimum near 12 – 13 UT</a:t>
            </a:r>
          </a:p>
          <a:p>
            <a:r>
              <a:rPr lang="en-US" dirty="0"/>
              <a:t>  </a:t>
            </a:r>
            <a:r>
              <a:rPr lang="en-US" dirty="0" smtClean="0"/>
              <a:t> (centroid ~ 06 Local)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552450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WWLLN strokes in GLM FOV this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397</Words>
  <Application>Microsoft Office PowerPoint</Application>
  <PresentationFormat>Widescreen</PresentationFormat>
  <Paragraphs>86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bobholz</dc:creator>
  <cp:lastModifiedBy>bobholz</cp:lastModifiedBy>
  <cp:revision>34</cp:revision>
  <cp:lastPrinted>2017-09-11T20:00:52Z</cp:lastPrinted>
  <dcterms:created xsi:type="dcterms:W3CDTF">2017-09-08T21:29:10Z</dcterms:created>
  <dcterms:modified xsi:type="dcterms:W3CDTF">2017-09-12T03:28:51Z</dcterms:modified>
</cp:coreProperties>
</file>