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2" r:id="rId4"/>
    <p:sldId id="410" r:id="rId5"/>
    <p:sldId id="438" r:id="rId6"/>
    <p:sldId id="325" r:id="rId7"/>
    <p:sldId id="412" r:id="rId8"/>
    <p:sldId id="444" r:id="rId9"/>
    <p:sldId id="427" r:id="rId10"/>
    <p:sldId id="440" r:id="rId11"/>
    <p:sldId id="432" r:id="rId12"/>
    <p:sldId id="428" r:id="rId13"/>
    <p:sldId id="431" r:id="rId14"/>
    <p:sldId id="429" r:id="rId15"/>
    <p:sldId id="434" r:id="rId16"/>
    <p:sldId id="435" r:id="rId17"/>
    <p:sldId id="442" r:id="rId18"/>
    <p:sldId id="441" r:id="rId19"/>
    <p:sldId id="425" r:id="rId20"/>
    <p:sldId id="437" r:id="rId21"/>
    <p:sldId id="436" r:id="rId22"/>
    <p:sldId id="44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bright, Jon P. (GSFC-416.0)[COLUMBUS TECHNOLOGIES AND SERVICES INC]" initials="FJP(TASI" lastIdx="32" clrIdx="0">
    <p:extLst/>
  </p:cmAuthor>
  <p:cmAuthor id="2" name="Juan Rodriguez" initials="JR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 autoAdjust="0"/>
    <p:restoredTop sz="87895" autoAdjust="0"/>
  </p:normalViewPr>
  <p:slideViewPr>
    <p:cSldViewPr snapToGrid="0" showGuides="1">
      <p:cViewPr varScale="1">
        <p:scale>
          <a:sx n="147" d="100"/>
          <a:sy n="147" d="100"/>
        </p:scale>
        <p:origin x="1168" y="184"/>
      </p:cViewPr>
      <p:guideLst>
        <p:guide orient="horz" pos="3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43532-2095-4843-8AA1-BFE9E6B77987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C6D9442D-3899-AA4E-8D04-94798511A23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CWG/AWG PLPTs</a:t>
          </a:r>
          <a:endParaRPr lang="en-US" dirty="0">
            <a:solidFill>
              <a:srgbClr val="FFFF00"/>
            </a:solidFill>
          </a:endParaRPr>
        </a:p>
      </dgm:t>
    </dgm:pt>
    <dgm:pt modelId="{8A261084-F5F3-BF4B-A85F-5D23BC8B3DAB}" type="parTrans" cxnId="{AE327DB6-9217-3142-93F1-38E464FD2EEE}">
      <dgm:prSet/>
      <dgm:spPr/>
      <dgm:t>
        <a:bodyPr/>
        <a:lstStyle/>
        <a:p>
          <a:endParaRPr lang="en-US"/>
        </a:p>
      </dgm:t>
    </dgm:pt>
    <dgm:pt modelId="{08F9AB7A-9FB7-C74F-A820-6B557465701A}" type="sibTrans" cxnId="{AE327DB6-9217-3142-93F1-38E464FD2EEE}">
      <dgm:prSet/>
      <dgm:spPr/>
      <dgm:t>
        <a:bodyPr/>
        <a:lstStyle/>
        <a:p>
          <a:endParaRPr lang="en-US"/>
        </a:p>
      </dgm:t>
    </dgm:pt>
    <dgm:pt modelId="{01711132-51DC-9D45-AB8B-3B55EBF54CE5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Customer Forum Feedback</a:t>
          </a:r>
          <a:endParaRPr lang="en-US" dirty="0">
            <a:solidFill>
              <a:srgbClr val="FFFF00"/>
            </a:solidFill>
          </a:endParaRPr>
        </a:p>
      </dgm:t>
    </dgm:pt>
    <dgm:pt modelId="{88036B1D-6DEE-414E-ACCC-8A714C52466F}" type="parTrans" cxnId="{3E5DDCEC-D781-6C45-BB92-78EC90276275}">
      <dgm:prSet/>
      <dgm:spPr/>
      <dgm:t>
        <a:bodyPr/>
        <a:lstStyle/>
        <a:p>
          <a:endParaRPr lang="en-US"/>
        </a:p>
      </dgm:t>
    </dgm:pt>
    <dgm:pt modelId="{B03A8F60-753D-E340-BBAB-494B86602099}" type="sibTrans" cxnId="{3E5DDCEC-D781-6C45-BB92-78EC90276275}">
      <dgm:prSet/>
      <dgm:spPr/>
      <dgm:t>
        <a:bodyPr/>
        <a:lstStyle/>
        <a:p>
          <a:endParaRPr lang="en-US"/>
        </a:p>
      </dgm:t>
    </dgm:pt>
    <dgm:pt modelId="{D2AF9CC3-DF4B-9E4F-ACBB-330DD81CCE0E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Instrument Vendor PLTs</a:t>
          </a:r>
          <a:endParaRPr lang="en-US" dirty="0">
            <a:solidFill>
              <a:srgbClr val="FFFF00"/>
            </a:solidFill>
          </a:endParaRPr>
        </a:p>
      </dgm:t>
    </dgm:pt>
    <dgm:pt modelId="{0A36BD54-3AA3-1841-BEC8-19FE827C2B3F}" type="parTrans" cxnId="{02E7C768-85BA-7B47-A99F-E23D788878B0}">
      <dgm:prSet/>
      <dgm:spPr/>
      <dgm:t>
        <a:bodyPr/>
        <a:lstStyle/>
        <a:p>
          <a:endParaRPr lang="en-US"/>
        </a:p>
      </dgm:t>
    </dgm:pt>
    <dgm:pt modelId="{9A55C3E6-AF6F-6D4C-BA15-E543F7EE6096}" type="sibTrans" cxnId="{02E7C768-85BA-7B47-A99F-E23D788878B0}">
      <dgm:prSet/>
      <dgm:spPr/>
      <dgm:t>
        <a:bodyPr/>
        <a:lstStyle/>
        <a:p>
          <a:endParaRPr lang="en-US"/>
        </a:p>
      </dgm:t>
    </dgm:pt>
    <dgm:pt modelId="{3D663564-37FD-B54A-8B53-1EFD92274349}" type="pres">
      <dgm:prSet presAssocID="{FC243532-2095-4843-8AA1-BFE9E6B77987}" presName="compositeShape" presStyleCnt="0">
        <dgm:presLayoutVars>
          <dgm:chMax val="7"/>
          <dgm:dir/>
          <dgm:resizeHandles val="exact"/>
        </dgm:presLayoutVars>
      </dgm:prSet>
      <dgm:spPr/>
    </dgm:pt>
    <dgm:pt modelId="{89E959F4-84C7-A84B-8DC1-B1450F2ADDEC}" type="pres">
      <dgm:prSet presAssocID="{C6D9442D-3899-AA4E-8D04-94798511A233}" presName="circ1" presStyleLbl="vennNode1" presStyleIdx="0" presStyleCnt="3"/>
      <dgm:spPr/>
      <dgm:t>
        <a:bodyPr/>
        <a:lstStyle/>
        <a:p>
          <a:endParaRPr lang="en-US"/>
        </a:p>
      </dgm:t>
    </dgm:pt>
    <dgm:pt modelId="{15E6B331-A168-C646-B4BD-65574200DBCB}" type="pres">
      <dgm:prSet presAssocID="{C6D9442D-3899-AA4E-8D04-94798511A2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26911-063B-F140-8F65-B6A4F32B0584}" type="pres">
      <dgm:prSet presAssocID="{01711132-51DC-9D45-AB8B-3B55EBF54CE5}" presName="circ2" presStyleLbl="vennNode1" presStyleIdx="1" presStyleCnt="3"/>
      <dgm:spPr/>
      <dgm:t>
        <a:bodyPr/>
        <a:lstStyle/>
        <a:p>
          <a:endParaRPr lang="en-US"/>
        </a:p>
      </dgm:t>
    </dgm:pt>
    <dgm:pt modelId="{9CE103E8-F2B9-EF44-B7E3-F48250E6218E}" type="pres">
      <dgm:prSet presAssocID="{01711132-51DC-9D45-AB8B-3B55EBF54CE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DD012-2BC6-8645-A87D-C766FFF10DAE}" type="pres">
      <dgm:prSet presAssocID="{D2AF9CC3-DF4B-9E4F-ACBB-330DD81CCE0E}" presName="circ3" presStyleLbl="vennNode1" presStyleIdx="2" presStyleCnt="3"/>
      <dgm:spPr/>
      <dgm:t>
        <a:bodyPr/>
        <a:lstStyle/>
        <a:p>
          <a:endParaRPr lang="en-US"/>
        </a:p>
      </dgm:t>
    </dgm:pt>
    <dgm:pt modelId="{301E6940-F8FB-0941-8CFE-48BF00ABC8E8}" type="pres">
      <dgm:prSet presAssocID="{D2AF9CC3-DF4B-9E4F-ACBB-330DD81CCE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10E81-AA51-EC46-99F0-01F1E84723AF}" type="presOf" srcId="{01711132-51DC-9D45-AB8B-3B55EBF54CE5}" destId="{9CE103E8-F2B9-EF44-B7E3-F48250E6218E}" srcOrd="1" destOrd="0" presId="urn:microsoft.com/office/officeart/2005/8/layout/venn1"/>
    <dgm:cxn modelId="{7BC3F066-B537-7241-B16B-7DF14F1BADB9}" type="presOf" srcId="{01711132-51DC-9D45-AB8B-3B55EBF54CE5}" destId="{07926911-063B-F140-8F65-B6A4F32B0584}" srcOrd="0" destOrd="0" presId="urn:microsoft.com/office/officeart/2005/8/layout/venn1"/>
    <dgm:cxn modelId="{C396F755-7397-F849-8774-3FEC4158896A}" type="presOf" srcId="{C6D9442D-3899-AA4E-8D04-94798511A233}" destId="{15E6B331-A168-C646-B4BD-65574200DBCB}" srcOrd="1" destOrd="0" presId="urn:microsoft.com/office/officeart/2005/8/layout/venn1"/>
    <dgm:cxn modelId="{3E5DDCEC-D781-6C45-BB92-78EC90276275}" srcId="{FC243532-2095-4843-8AA1-BFE9E6B77987}" destId="{01711132-51DC-9D45-AB8B-3B55EBF54CE5}" srcOrd="1" destOrd="0" parTransId="{88036B1D-6DEE-414E-ACCC-8A714C52466F}" sibTransId="{B03A8F60-753D-E340-BBAB-494B86602099}"/>
    <dgm:cxn modelId="{CD0F721F-B385-F942-933D-91410571F445}" type="presOf" srcId="{D2AF9CC3-DF4B-9E4F-ACBB-330DD81CCE0E}" destId="{301E6940-F8FB-0941-8CFE-48BF00ABC8E8}" srcOrd="1" destOrd="0" presId="urn:microsoft.com/office/officeart/2005/8/layout/venn1"/>
    <dgm:cxn modelId="{02E7C768-85BA-7B47-A99F-E23D788878B0}" srcId="{FC243532-2095-4843-8AA1-BFE9E6B77987}" destId="{D2AF9CC3-DF4B-9E4F-ACBB-330DD81CCE0E}" srcOrd="2" destOrd="0" parTransId="{0A36BD54-3AA3-1841-BEC8-19FE827C2B3F}" sibTransId="{9A55C3E6-AF6F-6D4C-BA15-E543F7EE6096}"/>
    <dgm:cxn modelId="{93857BE8-648A-104C-A51D-AD995EAA7657}" type="presOf" srcId="{FC243532-2095-4843-8AA1-BFE9E6B77987}" destId="{3D663564-37FD-B54A-8B53-1EFD92274349}" srcOrd="0" destOrd="0" presId="urn:microsoft.com/office/officeart/2005/8/layout/venn1"/>
    <dgm:cxn modelId="{AE327DB6-9217-3142-93F1-38E464FD2EEE}" srcId="{FC243532-2095-4843-8AA1-BFE9E6B77987}" destId="{C6D9442D-3899-AA4E-8D04-94798511A233}" srcOrd="0" destOrd="0" parTransId="{8A261084-F5F3-BF4B-A85F-5D23BC8B3DAB}" sibTransId="{08F9AB7A-9FB7-C74F-A820-6B557465701A}"/>
    <dgm:cxn modelId="{87B36382-659B-034F-A5FD-FFD67D510959}" type="presOf" srcId="{C6D9442D-3899-AA4E-8D04-94798511A233}" destId="{89E959F4-84C7-A84B-8DC1-B1450F2ADDEC}" srcOrd="0" destOrd="0" presId="urn:microsoft.com/office/officeart/2005/8/layout/venn1"/>
    <dgm:cxn modelId="{683F0619-1805-3148-98FB-025F048CC48F}" type="presOf" srcId="{D2AF9CC3-DF4B-9E4F-ACBB-330DD81CCE0E}" destId="{C42DD012-2BC6-8645-A87D-C766FFF10DAE}" srcOrd="0" destOrd="0" presId="urn:microsoft.com/office/officeart/2005/8/layout/venn1"/>
    <dgm:cxn modelId="{E601A2AA-B5FF-664E-8143-E9B0D54CF932}" type="presParOf" srcId="{3D663564-37FD-B54A-8B53-1EFD92274349}" destId="{89E959F4-84C7-A84B-8DC1-B1450F2ADDEC}" srcOrd="0" destOrd="0" presId="urn:microsoft.com/office/officeart/2005/8/layout/venn1"/>
    <dgm:cxn modelId="{5E6B2A89-F8CA-F34F-8128-918404750A70}" type="presParOf" srcId="{3D663564-37FD-B54A-8B53-1EFD92274349}" destId="{15E6B331-A168-C646-B4BD-65574200DBCB}" srcOrd="1" destOrd="0" presId="urn:microsoft.com/office/officeart/2005/8/layout/venn1"/>
    <dgm:cxn modelId="{0F6D0ED2-1B4D-BC4F-9D30-B46F1A29C904}" type="presParOf" srcId="{3D663564-37FD-B54A-8B53-1EFD92274349}" destId="{07926911-063B-F140-8F65-B6A4F32B0584}" srcOrd="2" destOrd="0" presId="urn:microsoft.com/office/officeart/2005/8/layout/venn1"/>
    <dgm:cxn modelId="{1A891CE4-0130-864D-99C8-699534B5521D}" type="presParOf" srcId="{3D663564-37FD-B54A-8B53-1EFD92274349}" destId="{9CE103E8-F2B9-EF44-B7E3-F48250E6218E}" srcOrd="3" destOrd="0" presId="urn:microsoft.com/office/officeart/2005/8/layout/venn1"/>
    <dgm:cxn modelId="{7FADF05F-B0E1-7C48-B076-D69D314B8E19}" type="presParOf" srcId="{3D663564-37FD-B54A-8B53-1EFD92274349}" destId="{C42DD012-2BC6-8645-A87D-C766FFF10DAE}" srcOrd="4" destOrd="0" presId="urn:microsoft.com/office/officeart/2005/8/layout/venn1"/>
    <dgm:cxn modelId="{E1592B08-6000-4E41-ABB9-3D51B0CC050D}" type="presParOf" srcId="{3D663564-37FD-B54A-8B53-1EFD92274349}" destId="{301E6940-F8FB-0941-8CFE-48BF00ABC8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13057-242F-3043-A3C3-41B65EFE8F6A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685AD-19C1-354E-B70B-2AB49EE83A97}">
      <dgm:prSet phldrT="[Text]"/>
      <dgm:spPr/>
      <dgm:t>
        <a:bodyPr/>
        <a:lstStyle/>
        <a:p>
          <a:r>
            <a:rPr lang="en-US" dirty="0" smtClean="0"/>
            <a:t>PLPTs</a:t>
          </a:r>
          <a:endParaRPr lang="en-US" dirty="0"/>
        </a:p>
      </dgm:t>
    </dgm:pt>
    <dgm:pt modelId="{04FA0459-6CD4-1840-9E55-7E9407044D57}" type="parTrans" cxnId="{048CFDB8-AF19-D44B-A664-04E2C0934F5D}">
      <dgm:prSet/>
      <dgm:spPr/>
      <dgm:t>
        <a:bodyPr/>
        <a:lstStyle/>
        <a:p>
          <a:endParaRPr lang="en-US"/>
        </a:p>
      </dgm:t>
    </dgm:pt>
    <dgm:pt modelId="{C6A37DE3-E9CB-8A41-A2C5-AAD8A96C13CA}" type="sibTrans" cxnId="{048CFDB8-AF19-D44B-A664-04E2C0934F5D}">
      <dgm:prSet/>
      <dgm:spPr/>
      <dgm:t>
        <a:bodyPr/>
        <a:lstStyle/>
        <a:p>
          <a:endParaRPr lang="en-US"/>
        </a:p>
      </dgm:t>
    </dgm:pt>
    <dgm:pt modelId="{89074441-7675-C049-9686-961F87FED520}">
      <dgm:prSet phldrT="[Text]"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12E43368-0C82-C54D-AD16-1040E937CA19}" type="parTrans" cxnId="{EF2EA466-F273-164B-ABB6-5A3A88176D55}">
      <dgm:prSet/>
      <dgm:spPr/>
      <dgm:t>
        <a:bodyPr/>
        <a:lstStyle/>
        <a:p>
          <a:endParaRPr lang="en-US"/>
        </a:p>
      </dgm:t>
    </dgm:pt>
    <dgm:pt modelId="{0B9306DB-9412-7647-A6F2-D9D6D03AB20E}" type="sibTrans" cxnId="{EF2EA466-F273-164B-ABB6-5A3A88176D55}">
      <dgm:prSet/>
      <dgm:spPr/>
      <dgm:t>
        <a:bodyPr/>
        <a:lstStyle/>
        <a:p>
          <a:endParaRPr lang="en-US"/>
        </a:p>
      </dgm:t>
    </dgm:pt>
    <dgm:pt modelId="{18F2B627-4FE6-3744-80E4-9DCEBA8B408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Data</a:t>
          </a:r>
          <a:endParaRPr lang="en-US" dirty="0">
            <a:solidFill>
              <a:srgbClr val="FF0000"/>
            </a:solidFill>
          </a:endParaRPr>
        </a:p>
      </dgm:t>
    </dgm:pt>
    <dgm:pt modelId="{BC971427-6475-E84A-AD5E-6D5BCF034CC0}" type="parTrans" cxnId="{713D43F4-EBCD-8542-A104-3E13967BD116}">
      <dgm:prSet/>
      <dgm:spPr/>
      <dgm:t>
        <a:bodyPr/>
        <a:lstStyle/>
        <a:p>
          <a:endParaRPr lang="en-US"/>
        </a:p>
      </dgm:t>
    </dgm:pt>
    <dgm:pt modelId="{CDF3E0CA-4237-A34A-8FCA-E3E3162D7F53}" type="sibTrans" cxnId="{713D43F4-EBCD-8542-A104-3E13967BD116}">
      <dgm:prSet/>
      <dgm:spPr/>
      <dgm:t>
        <a:bodyPr/>
        <a:lstStyle/>
        <a:p>
          <a:endParaRPr lang="en-US"/>
        </a:p>
      </dgm:t>
    </dgm:pt>
    <dgm:pt modelId="{99E36464-AAEA-F040-A554-F1ACD85DE395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ADRs</a:t>
          </a:r>
          <a:endParaRPr lang="en-US" dirty="0">
            <a:solidFill>
              <a:srgbClr val="FFFF00"/>
            </a:solidFill>
          </a:endParaRPr>
        </a:p>
      </dgm:t>
    </dgm:pt>
    <dgm:pt modelId="{4911D3C7-A46B-6842-BCFF-BC063B848A5E}" type="parTrans" cxnId="{738F53E8-05BF-F24A-BBE2-8368EF9817E9}">
      <dgm:prSet/>
      <dgm:spPr/>
      <dgm:t>
        <a:bodyPr/>
        <a:lstStyle/>
        <a:p>
          <a:endParaRPr lang="en-US"/>
        </a:p>
      </dgm:t>
    </dgm:pt>
    <dgm:pt modelId="{BD68342A-1A3C-B647-8CE9-E63E394A09CD}" type="sibTrans" cxnId="{738F53E8-05BF-F24A-BBE2-8368EF9817E9}">
      <dgm:prSet/>
      <dgm:spPr/>
      <dgm:t>
        <a:bodyPr/>
        <a:lstStyle/>
        <a:p>
          <a:endParaRPr lang="en-US"/>
        </a:p>
      </dgm:t>
    </dgm:pt>
    <dgm:pt modelId="{B7822B75-8A90-2D4A-B003-E17A8D2D2DED}">
      <dgm:prSet phldrT="[Text]"/>
      <dgm:spPr/>
    </dgm:pt>
    <dgm:pt modelId="{841BEFD9-2791-9A4C-9F0C-5B3E25F286E0}" type="parTrans" cxnId="{48B1795B-802D-0F4F-9EE4-EE989DFC088E}">
      <dgm:prSet/>
      <dgm:spPr/>
      <dgm:t>
        <a:bodyPr/>
        <a:lstStyle/>
        <a:p>
          <a:endParaRPr lang="en-US"/>
        </a:p>
      </dgm:t>
    </dgm:pt>
    <dgm:pt modelId="{6E01194C-D9B7-9441-B4ED-622B7E78A83B}" type="sibTrans" cxnId="{48B1795B-802D-0F4F-9EE4-EE989DFC088E}">
      <dgm:prSet/>
      <dgm:spPr/>
      <dgm:t>
        <a:bodyPr/>
        <a:lstStyle/>
        <a:p>
          <a:endParaRPr lang="en-US"/>
        </a:p>
      </dgm:t>
    </dgm:pt>
    <dgm:pt modelId="{6DA2B02F-3C08-C241-9791-E52729586BA2}" type="pres">
      <dgm:prSet presAssocID="{57213057-242F-3043-A3C3-41B65EFE8F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866D9-A1E5-FB46-865B-62567FCDE555}" type="pres">
      <dgm:prSet presAssocID="{57213057-242F-3043-A3C3-41B65EFE8F6A}" presName="ellipse" presStyleLbl="trBgShp" presStyleIdx="0" presStyleCnt="1"/>
      <dgm:spPr/>
    </dgm:pt>
    <dgm:pt modelId="{C69BA47F-34A3-484D-A0A6-B7E666E2DBF0}" type="pres">
      <dgm:prSet presAssocID="{57213057-242F-3043-A3C3-41B65EFE8F6A}" presName="arrow1" presStyleLbl="fgShp" presStyleIdx="0" presStyleCnt="1"/>
      <dgm:spPr/>
    </dgm:pt>
    <dgm:pt modelId="{060D9CEA-86D7-A14E-AD9E-EC01525A7E35}" type="pres">
      <dgm:prSet presAssocID="{57213057-242F-3043-A3C3-41B65EFE8F6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A0930-17A7-B842-9007-5674DCF68FE3}" type="pres">
      <dgm:prSet presAssocID="{89074441-7675-C049-9686-961F87FED5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549CA-7481-5F45-A321-05B461ABAC3E}" type="pres">
      <dgm:prSet presAssocID="{18F2B627-4FE6-3744-80E4-9DCEBA8B408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8FAA-CD40-B14B-BD2A-9EE826B7743F}" type="pres">
      <dgm:prSet presAssocID="{99E36464-AAEA-F040-A554-F1ACD85DE39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1129F-6960-B145-90AA-7B3E8336A15D}" type="pres">
      <dgm:prSet presAssocID="{57213057-242F-3043-A3C3-41B65EFE8F6A}" presName="funnel" presStyleLbl="trAlignAcc1" presStyleIdx="0" presStyleCnt="1"/>
      <dgm:spPr/>
    </dgm:pt>
  </dgm:ptLst>
  <dgm:cxnLst>
    <dgm:cxn modelId="{713D43F4-EBCD-8542-A104-3E13967BD116}" srcId="{57213057-242F-3043-A3C3-41B65EFE8F6A}" destId="{18F2B627-4FE6-3744-80E4-9DCEBA8B408F}" srcOrd="2" destOrd="0" parTransId="{BC971427-6475-E84A-AD5E-6D5BCF034CC0}" sibTransId="{CDF3E0CA-4237-A34A-8FCA-E3E3162D7F53}"/>
    <dgm:cxn modelId="{17EBDA55-C0E0-654F-ADF9-BCC262E26C4E}" type="presOf" srcId="{57213057-242F-3043-A3C3-41B65EFE8F6A}" destId="{6DA2B02F-3C08-C241-9791-E52729586BA2}" srcOrd="0" destOrd="0" presId="urn:microsoft.com/office/officeart/2005/8/layout/funnel1"/>
    <dgm:cxn modelId="{7AB1D315-73B9-0042-B187-0F8F40CD8474}" type="presOf" srcId="{18F2B627-4FE6-3744-80E4-9DCEBA8B408F}" destId="{045A0930-17A7-B842-9007-5674DCF68FE3}" srcOrd="0" destOrd="0" presId="urn:microsoft.com/office/officeart/2005/8/layout/funnel1"/>
    <dgm:cxn modelId="{738F53E8-05BF-F24A-BBE2-8368EF9817E9}" srcId="{57213057-242F-3043-A3C3-41B65EFE8F6A}" destId="{99E36464-AAEA-F040-A554-F1ACD85DE395}" srcOrd="3" destOrd="0" parTransId="{4911D3C7-A46B-6842-BCFF-BC063B848A5E}" sibTransId="{BD68342A-1A3C-B647-8CE9-E63E394A09CD}"/>
    <dgm:cxn modelId="{48B1795B-802D-0F4F-9EE4-EE989DFC088E}" srcId="{57213057-242F-3043-A3C3-41B65EFE8F6A}" destId="{B7822B75-8A90-2D4A-B003-E17A8D2D2DED}" srcOrd="4" destOrd="0" parTransId="{841BEFD9-2791-9A4C-9F0C-5B3E25F286E0}" sibTransId="{6E01194C-D9B7-9441-B4ED-622B7E78A83B}"/>
    <dgm:cxn modelId="{EF2EA466-F273-164B-ABB6-5A3A88176D55}" srcId="{57213057-242F-3043-A3C3-41B65EFE8F6A}" destId="{89074441-7675-C049-9686-961F87FED520}" srcOrd="1" destOrd="0" parTransId="{12E43368-0C82-C54D-AD16-1040E937CA19}" sibTransId="{0B9306DB-9412-7647-A6F2-D9D6D03AB20E}"/>
    <dgm:cxn modelId="{048CFDB8-AF19-D44B-A664-04E2C0934F5D}" srcId="{57213057-242F-3043-A3C3-41B65EFE8F6A}" destId="{D95685AD-19C1-354E-B70B-2AB49EE83A97}" srcOrd="0" destOrd="0" parTransId="{04FA0459-6CD4-1840-9E55-7E9407044D57}" sibTransId="{C6A37DE3-E9CB-8A41-A2C5-AAD8A96C13CA}"/>
    <dgm:cxn modelId="{A508DD01-8DE5-5546-95E3-BC432AC73463}" type="presOf" srcId="{D95685AD-19C1-354E-B70B-2AB49EE83A97}" destId="{93C08FAA-CD40-B14B-BD2A-9EE826B7743F}" srcOrd="0" destOrd="0" presId="urn:microsoft.com/office/officeart/2005/8/layout/funnel1"/>
    <dgm:cxn modelId="{A7656966-DEA4-E244-9290-2A9A99560005}" type="presOf" srcId="{89074441-7675-C049-9686-961F87FED520}" destId="{CC0549CA-7481-5F45-A321-05B461ABAC3E}" srcOrd="0" destOrd="0" presId="urn:microsoft.com/office/officeart/2005/8/layout/funnel1"/>
    <dgm:cxn modelId="{D35A17FC-FD36-E743-9DA7-7567C4FC0F4B}" type="presOf" srcId="{99E36464-AAEA-F040-A554-F1ACD85DE395}" destId="{060D9CEA-86D7-A14E-AD9E-EC01525A7E35}" srcOrd="0" destOrd="0" presId="urn:microsoft.com/office/officeart/2005/8/layout/funnel1"/>
    <dgm:cxn modelId="{8E325385-6103-A349-A95F-C495274ADA60}" type="presParOf" srcId="{6DA2B02F-3C08-C241-9791-E52729586BA2}" destId="{7BA866D9-A1E5-FB46-865B-62567FCDE555}" srcOrd="0" destOrd="0" presId="urn:microsoft.com/office/officeart/2005/8/layout/funnel1"/>
    <dgm:cxn modelId="{2985CFD6-4AD4-9B42-BAFB-479D0973E20A}" type="presParOf" srcId="{6DA2B02F-3C08-C241-9791-E52729586BA2}" destId="{C69BA47F-34A3-484D-A0A6-B7E666E2DBF0}" srcOrd="1" destOrd="0" presId="urn:microsoft.com/office/officeart/2005/8/layout/funnel1"/>
    <dgm:cxn modelId="{AFCC5012-B890-F042-97D7-EF74F7CD8277}" type="presParOf" srcId="{6DA2B02F-3C08-C241-9791-E52729586BA2}" destId="{060D9CEA-86D7-A14E-AD9E-EC01525A7E35}" srcOrd="2" destOrd="0" presId="urn:microsoft.com/office/officeart/2005/8/layout/funnel1"/>
    <dgm:cxn modelId="{84EA29DF-EEA5-9646-B55B-580897F77664}" type="presParOf" srcId="{6DA2B02F-3C08-C241-9791-E52729586BA2}" destId="{045A0930-17A7-B842-9007-5674DCF68FE3}" srcOrd="3" destOrd="0" presId="urn:microsoft.com/office/officeart/2005/8/layout/funnel1"/>
    <dgm:cxn modelId="{132560F2-DC41-EC46-A7A9-B3F1F614807C}" type="presParOf" srcId="{6DA2B02F-3C08-C241-9791-E52729586BA2}" destId="{CC0549CA-7481-5F45-A321-05B461ABAC3E}" srcOrd="4" destOrd="0" presId="urn:microsoft.com/office/officeart/2005/8/layout/funnel1"/>
    <dgm:cxn modelId="{652BCDDC-DD02-9E48-ACBF-98CBFE69BD4B}" type="presParOf" srcId="{6DA2B02F-3C08-C241-9791-E52729586BA2}" destId="{93C08FAA-CD40-B14B-BD2A-9EE826B7743F}" srcOrd="5" destOrd="0" presId="urn:microsoft.com/office/officeart/2005/8/layout/funnel1"/>
    <dgm:cxn modelId="{AD4E46A9-6A39-D045-AEAC-74CF08DFB8AA}" type="presParOf" srcId="{6DA2B02F-3C08-C241-9791-E52729586BA2}" destId="{CE41129F-6960-B145-90AA-7B3E8336A15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59F4-84C7-A84B-8DC1-B1450F2ADDEC}">
      <dsp:nvSpPr>
        <dsp:cNvPr id="0" name=""/>
        <dsp:cNvSpPr/>
      </dsp:nvSpPr>
      <dsp:spPr>
        <a:xfrm>
          <a:off x="1418408" y="41592"/>
          <a:ext cx="1996440" cy="19964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CWG/AWG PLPTs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1684600" y="390969"/>
        <a:ext cx="1464056" cy="898398"/>
      </dsp:txXfrm>
    </dsp:sp>
    <dsp:sp modelId="{07926911-063B-F140-8F65-B6A4F32B0584}">
      <dsp:nvSpPr>
        <dsp:cNvPr id="0" name=""/>
        <dsp:cNvSpPr/>
      </dsp:nvSpPr>
      <dsp:spPr>
        <a:xfrm>
          <a:off x="2138790" y="1289367"/>
          <a:ext cx="1996440" cy="19964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Customer Forum Feedback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2749368" y="1805115"/>
        <a:ext cx="1197864" cy="1098042"/>
      </dsp:txXfrm>
    </dsp:sp>
    <dsp:sp modelId="{C42DD012-2BC6-8645-A87D-C766FFF10DAE}">
      <dsp:nvSpPr>
        <dsp:cNvPr id="0" name=""/>
        <dsp:cNvSpPr/>
      </dsp:nvSpPr>
      <dsp:spPr>
        <a:xfrm>
          <a:off x="698025" y="1289367"/>
          <a:ext cx="1996440" cy="199644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00"/>
              </a:solidFill>
            </a:rPr>
            <a:t>Instrument Vendor PLTs</a:t>
          </a:r>
          <a:endParaRPr lang="en-US" sz="2000" kern="1200" dirty="0">
            <a:solidFill>
              <a:srgbClr val="FFFF00"/>
            </a:solidFill>
          </a:endParaRPr>
        </a:p>
      </dsp:txBody>
      <dsp:txXfrm>
        <a:off x="886024" y="1805115"/>
        <a:ext cx="1197864" cy="1098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866D9-A1E5-FB46-865B-62567FCDE555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A47F-34A3-484D-A0A6-B7E666E2DBF0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0D9CEA-86D7-A14E-AD9E-EC01525A7E35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00"/>
              </a:solidFill>
            </a:rPr>
            <a:t>ADRs</a:t>
          </a:r>
          <a:endParaRPr lang="en-US" sz="2700" kern="1200" dirty="0">
            <a:solidFill>
              <a:srgbClr val="FFFF00"/>
            </a:solidFill>
          </a:endParaRPr>
        </a:p>
      </dsp:txBody>
      <dsp:txXfrm>
        <a:off x="1524000" y="3276600"/>
        <a:ext cx="3048000" cy="762000"/>
      </dsp:txXfrm>
    </dsp:sp>
    <dsp:sp modelId="{045A0930-17A7-B842-9007-5674DCF68FE3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FF0000"/>
              </a:solidFill>
            </a:rPr>
            <a:t>Data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2763268" y="1558292"/>
        <a:ext cx="808224" cy="808224"/>
      </dsp:txXfrm>
    </dsp:sp>
    <dsp:sp modelId="{CC0549CA-7481-5F45-A321-05B461ABAC3E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Tools</a:t>
          </a:r>
          <a:endParaRPr lang="en-US" sz="2500" kern="1200" dirty="0"/>
        </a:p>
      </dsp:txBody>
      <dsp:txXfrm>
        <a:off x="1945388" y="700787"/>
        <a:ext cx="808224" cy="808224"/>
      </dsp:txXfrm>
    </dsp:sp>
    <dsp:sp modelId="{93C08FAA-CD40-B14B-BD2A-9EE826B7743F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PLPTs</a:t>
          </a:r>
          <a:endParaRPr lang="en-US" sz="2500" kern="1200" dirty="0"/>
        </a:p>
      </dsp:txBody>
      <dsp:txXfrm>
        <a:off x="3113788" y="424435"/>
        <a:ext cx="808224" cy="808224"/>
      </dsp:txXfrm>
    </dsp:sp>
    <dsp:sp modelId="{CE41129F-6960-B145-90AA-7B3E8336A15D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3750-7B0C-9944-BDA4-3D432B4DC138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1F64F-E0B9-FD4F-ABE1-F44FD03C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A010-A379-435B-8A27-4342493C9D8B}" type="datetimeFigureOut">
              <a:rPr lang="en-US" smtClean="0"/>
              <a:pPr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5A49-F495-4469-B05B-74800E21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2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7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7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55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3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15118-0B22-6241-A0A7-66AFA1E60826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522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4825" y="4316413"/>
            <a:ext cx="5854700" cy="4060825"/>
          </a:xfrm>
          <a:ln/>
        </p:spPr>
        <p:txBody>
          <a:bodyPr wrap="none" lIns="86493" tIns="43247" rIns="86493" bIns="43247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10494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15118-0B22-6241-A0A7-66AFA1E60826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522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4825" y="4316413"/>
            <a:ext cx="5854700" cy="4060825"/>
          </a:xfrm>
          <a:ln/>
        </p:spPr>
        <p:txBody>
          <a:bodyPr wrap="none" lIns="86493" tIns="43247" rIns="86493" bIns="43247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5396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95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15118-0B22-6241-A0A7-66AFA1E60826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5222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504825" y="4316413"/>
            <a:ext cx="5854700" cy="4060825"/>
          </a:xfrm>
          <a:ln/>
        </p:spPr>
        <p:txBody>
          <a:bodyPr wrap="none" lIns="86493" tIns="43247" rIns="86493" bIns="43247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60080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6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C24C1C-7D93-4B53-9CF2-9F718B4D4792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BEF4D-4D24-4A44-B7E1-52CFE9D53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B7AC07-572E-40DA-95E9-96CDC64DA6FA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9D45F-F8E9-4EB7-B65F-34D3C7AA9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00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304283-0EAC-4540-AF22-EF03F2A29812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E731C-1067-4255-8095-205C67807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902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F0DD73-E86F-4F93-8A16-EB2B813DFAC0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01580-94D6-4343-B3C4-B2F95ABA6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80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57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4AD11-7ADA-4C05-A76F-A31323EFCE04}" type="datetime1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F5ADA1-0336-4614-A932-71D5CC17D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7582AF-D23F-4629-87A8-4BE406BB42BA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49E6-8E3A-4BD1-B695-CC914EAB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1357AB-AA68-441F-A967-C1A715515460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050087-84FF-43DF-A078-677D81F65ED3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0F9AD-B0CA-47A0-A405-A9EABD5BF0AA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E245-9D50-4F3E-AC26-7B9CB19F7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5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8285B6-38C8-47B6-9578-1ED8F3AB61E3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17F4D-DC75-4D77-ADAD-FA980D9EE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1ABC1B-9735-489E-830F-DF59D656C449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175D-0E56-4116-B7A7-F37D38CF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3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710303-F197-41E0-BA9C-30E6F2FDDE01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andt_SOO-DOH_A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4713" y="1808163"/>
            <a:ext cx="4598987" cy="14843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0">
                <a:solidFill>
                  <a:srgbClr val="0496D7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200" dirty="0" smtClean="0"/>
              <a:t>The GOES-R </a:t>
            </a:r>
            <a:br>
              <a:rPr lang="en-US" sz="3200" dirty="0" smtClean="0"/>
            </a:br>
            <a:r>
              <a:rPr lang="en-US" sz="3200" dirty="0" smtClean="0"/>
              <a:t>Series: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69000" y="2652713"/>
            <a:ext cx="2698750" cy="1030287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chemeClr val="bg1"/>
                </a:solidFill>
                <a:latin typeface="Myriad Pro" charset="0"/>
              </a:rPr>
              <a:t>The Nation’s Next Generation Geostationary Weather Satellites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913438" y="5119688"/>
            <a:ext cx="4022725" cy="1497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496D7"/>
                </a:solidFill>
                <a:latin typeface="Myriad Pro"/>
                <a:cs typeface="Myriad Pro"/>
              </a:rPr>
              <a:t>Greg </a:t>
            </a:r>
            <a:r>
              <a:rPr lang="en-US" dirty="0" err="1" smtClean="0">
                <a:solidFill>
                  <a:srgbClr val="0496D7"/>
                </a:solidFill>
                <a:latin typeface="Myriad Pro"/>
                <a:cs typeface="Myriad Pro"/>
              </a:rPr>
              <a:t>Mandt</a:t>
            </a:r>
            <a:r>
              <a:rPr lang="en-US" dirty="0" smtClean="0">
                <a:solidFill>
                  <a:srgbClr val="0496D7"/>
                </a:solidFill>
                <a:latin typeface="Myriad Pro"/>
                <a:cs typeface="Myriad Pro"/>
              </a:rPr>
              <a:t/>
            </a:r>
            <a:br>
              <a:rPr lang="en-US" dirty="0" smtClean="0">
                <a:solidFill>
                  <a:srgbClr val="0496D7"/>
                </a:solidFill>
                <a:latin typeface="Myriad Pro"/>
                <a:cs typeface="Myriad Pro"/>
              </a:rPr>
            </a:br>
            <a:r>
              <a:rPr lang="en-US" sz="1200" dirty="0" smtClean="0">
                <a:latin typeface="Myriad Pro"/>
                <a:cs typeface="Myriad Pro"/>
              </a:rPr>
              <a:t>GOES-R System Program Director</a:t>
            </a:r>
          </a:p>
          <a:p>
            <a:pPr fontAlgn="auto">
              <a:spcAft>
                <a:spcPts val="0"/>
              </a:spcAft>
              <a:defRPr/>
            </a:pPr>
            <a:endParaRPr lang="en-US" sz="1400" dirty="0" smtClean="0"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Myriad Pro"/>
                <a:cs typeface="Myriad Pro"/>
              </a:rPr>
              <a:t>SOO-DOH National Meeting</a:t>
            </a:r>
            <a:br>
              <a:rPr lang="en-US" sz="1400" dirty="0" smtClean="0">
                <a:latin typeface="Myriad Pro"/>
                <a:cs typeface="Myriad Pro"/>
              </a:rPr>
            </a:br>
            <a:r>
              <a:rPr lang="en-US" sz="1400" dirty="0" smtClean="0">
                <a:latin typeface="Myriad Pro"/>
                <a:cs typeface="Myriad Pro"/>
              </a:rPr>
              <a:t>September 14, 2015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 smtClean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47394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B8DA43-325E-453D-8C81-A7D6CB17BD75}" type="datetime1">
              <a:rPr lang="en-US" altLang="en-US" smtClean="0"/>
              <a:t>9/28/18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These GOES-16 data are preliminary, non-operational data and are undergoing testing. Users bear all responsibility for inspecting the data prior to use and for the manner in which the data are utilized.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510" y="1680330"/>
            <a:ext cx="7772400" cy="1470025"/>
          </a:xfrm>
        </p:spPr>
        <p:txBody>
          <a:bodyPr/>
          <a:lstStyle/>
          <a:p>
            <a:r>
              <a:rPr lang="en-US" sz="3200" b="1" dirty="0" smtClean="0"/>
              <a:t>Road to GLM Full Validation: Overview, Processes, and Status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262" y="3471015"/>
            <a:ext cx="8048897" cy="175260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GLM Science Meeting, Huntsville AL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Sept. 11, 2018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William Koshak, NASA/MSFC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(with inputs from additional Team Members)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49E6-8E3A-4BD1-B695-CC914EAB501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Launch Product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7406" y="1137620"/>
          <a:ext cx="8678047" cy="369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062"/>
                <a:gridCol w="6844985"/>
              </a:tblGrid>
              <a:tr h="377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Test ID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Abbreviated Test Titles for GLM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</a:t>
                      </a:r>
                      <a:r>
                        <a:rPr lang="en-US" sz="1600" dirty="0" smtClean="0">
                          <a:effectLst/>
                        </a:rPr>
                        <a:t>DE/FAR </a:t>
                      </a:r>
                      <a:r>
                        <a:rPr lang="en-US" sz="1600" dirty="0">
                          <a:effectLst/>
                        </a:rPr>
                        <a:t>using med/long-range networks (e.g., NLDN, EN, </a:t>
                      </a:r>
                      <a:r>
                        <a:rPr lang="en-US" sz="1600" dirty="0" smtClean="0">
                          <a:effectLst/>
                        </a:rPr>
                        <a:t>GLD360)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</a:t>
                      </a:r>
                      <a:r>
                        <a:rPr lang="en-US" sz="1600" dirty="0" smtClean="0">
                          <a:effectLst/>
                        </a:rPr>
                        <a:t>DE/FAR </a:t>
                      </a:r>
                      <a:r>
                        <a:rPr lang="en-US" sz="1600" dirty="0">
                          <a:effectLst/>
                        </a:rPr>
                        <a:t>using short-range networks (e.g., LMAs)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Storm DE and Storm FAR using very long range </a:t>
                      </a:r>
                      <a:r>
                        <a:rPr lang="en-US" sz="1600" dirty="0" smtClean="0">
                          <a:effectLst/>
                        </a:rPr>
                        <a:t>systems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400" dirty="0" smtClean="0">
                          <a:effectLst/>
                        </a:rPr>
                        <a:t>WWLLN, NEXRAD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</a:t>
                      </a:r>
                      <a:r>
                        <a:rPr lang="en-US" sz="1600" dirty="0" smtClean="0">
                          <a:effectLst/>
                        </a:rPr>
                        <a:t>DE/FAR </a:t>
                      </a:r>
                      <a:r>
                        <a:rPr lang="en-US" sz="1600" dirty="0">
                          <a:effectLst/>
                        </a:rPr>
                        <a:t>using very short range optical systems (FEGS)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</a:t>
                      </a:r>
                      <a:r>
                        <a:rPr lang="en-US" sz="1600" dirty="0" smtClean="0">
                          <a:effectLst/>
                        </a:rPr>
                        <a:t>DE/FAR </a:t>
                      </a:r>
                      <a:r>
                        <a:rPr lang="en-US" sz="1600" dirty="0">
                          <a:effectLst/>
                        </a:rPr>
                        <a:t>using orbit-based optical systems (e.g., ISS/LIS)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</a:t>
                      </a:r>
                      <a:r>
                        <a:rPr lang="en-US" sz="1600" dirty="0" smtClean="0">
                          <a:effectLst/>
                        </a:rPr>
                        <a:t>DE/FAR </a:t>
                      </a:r>
                      <a:r>
                        <a:rPr lang="en-US" sz="1600" dirty="0">
                          <a:effectLst/>
                        </a:rPr>
                        <a:t>using ground-based E-field networks (e.g. HAMMA)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PLPT-GLM-009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Validate L1b-L2 Cluster/Filter by comparing w/Spec (i.e. Mach) code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PLPT-GLM-010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Validate L0-L1b Filter Algorithms by comparing w/Spec (i.e. Mach) code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PLPT-GLM-011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Validate GLM INR w/comparisons to well-located ground points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PLPT-GLM-012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Validate GLM BG DCC radiances with trendings &amp; comparisons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PLPT-GLM-013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Validate GLM Event Energies with </a:t>
                      </a:r>
                      <a:r>
                        <a:rPr lang="en-US" sz="1600" dirty="0" err="1">
                          <a:effectLst/>
                        </a:rPr>
                        <a:t>trendings</a:t>
                      </a:r>
                      <a:r>
                        <a:rPr lang="en-US" sz="1600" dirty="0">
                          <a:effectLst/>
                        </a:rPr>
                        <a:t> &amp; comparisons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4967149"/>
            <a:ext cx="8242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MSFC/MIT-LL CWG is conducting these tests to evaluate the L2 product quality.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Full test plans and procedures are given in the GLM Readiness, Implementation, and Management Plan (RIMP v1.2; 416-R-RIMP-0313)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FAR here refers to </a:t>
            </a:r>
            <a:r>
              <a:rPr lang="en-US" u="sng" dirty="0" smtClean="0">
                <a:solidFill>
                  <a:schemeClr val="bg1"/>
                </a:solidFill>
              </a:rPr>
              <a:t>Flash</a:t>
            </a:r>
            <a:r>
              <a:rPr lang="en-US" dirty="0" smtClean="0">
                <a:solidFill>
                  <a:schemeClr val="bg1"/>
                </a:solidFill>
              </a:rPr>
              <a:t> False Alarm Rate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765" y="4566519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HISTORICAL HIGHLIGHTS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Highlights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548011" y="1132107"/>
            <a:ext cx="83874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Nov 2016 GOES-R Launch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Nov 2016 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 orbit attained (became GOES-16)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Dec 2016 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1600" baseline="30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RTEP table uploaded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 Jan 2017  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Opened GLM Door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- late Apr 2017: 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 many GS software issues </a:t>
            </a:r>
            <a:r>
              <a:rPr lang="mr-IN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VAL could not begin.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</a:t>
            </a:r>
            <a:r>
              <a:rPr lang="en-US" sz="1600" dirty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 2017 @ 19:52 UTC (</a:t>
            </a: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DO.04.04.00) GLM Beta Validation Began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1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Clearquest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shows 29 fixes associated with DO.04 (+ patches/emergency)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09 Jun 2017 PS-PVR Beta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05 Jul 2017  </a:t>
            </a:r>
            <a:r>
              <a:rPr lang="en-U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GLM data to GRB (i.e. delay to GRB to mitigate noise/position errors w/patches)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302" y="3374975"/>
            <a:ext cx="82476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Jul 2017 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DO.05.00.00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 Oct 2017 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DO.06.00.00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 Nov 2017  </a:t>
            </a:r>
            <a:r>
              <a:rPr lang="en-US" sz="1600" dirty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DO.06.02.00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INR averaging but interrupted </a:t>
            </a:r>
            <a:r>
              <a:rPr lang="en-US" sz="1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for:</a:t>
            </a:r>
            <a:endParaRPr lang="en-US" sz="1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Spacecraft Drift to East Slot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d INR averaging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Dec 2017 </a:t>
            </a: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Began </a:t>
            </a:r>
            <a:r>
              <a:rPr lang="en-US" sz="1600" dirty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Crunching Data for PS-PVR </a:t>
            </a: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  </a:t>
            </a:r>
            <a:endParaRPr lang="en-US" sz="1600" dirty="0">
              <a:ln w="0"/>
              <a:solidFill>
                <a:srgbClr val="99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Jan 2018 </a:t>
            </a:r>
            <a:r>
              <a:rPr lang="en-US" sz="1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PS-PVR Provisional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01 Mar 2018 GOES-S Launch (GLM powered on Mar 27, Door opened Apr 12, </a:t>
            </a:r>
            <a:r>
              <a:rPr lang="mr-IN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1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Aug 2018 DO.07.00.00 fixes placed in DE </a:t>
            </a:r>
            <a:r>
              <a:rPr lang="mr-IN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en-US" sz="16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marks start of FULL VAL</a:t>
            </a:r>
            <a:endParaRPr lang="en-US" sz="1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4" y="562686"/>
            <a:ext cx="1009170" cy="1500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13698"/>
            <a:ext cx="82731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GS Software Fixes: </a:t>
            </a:r>
            <a:r>
              <a:rPr lang="en-US" sz="1400" dirty="0" smtClean="0">
                <a:ln w="0"/>
                <a:solidFill>
                  <a:srgbClr val="99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(“Data Operations”).XX (Version).YY(Patches).ZZ (Emergency Patches)</a:t>
            </a:r>
            <a:endParaRPr lang="en-US" sz="1400" dirty="0" smtClean="0">
              <a:ln w="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  <a:p>
            <a:r>
              <a:rPr lang="en-US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GOES-16 became the operational GOES-East in Dec 2017</a:t>
            </a:r>
            <a:endParaRPr 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765" y="4566519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UPCOMING MILESTONES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43508" y="3199273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GLM-16:</a:t>
            </a: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01 Nov 2018: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Full PS-PVR</a:t>
            </a:r>
            <a:b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C000"/>
                </a:solidFill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GLM-17:</a:t>
            </a:r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/>
            </a:r>
            <a:br>
              <a:rPr lang="en-US" sz="3200" b="1" dirty="0">
                <a:solidFill>
                  <a:srgbClr val="FFC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02</a:t>
            </a: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 Oct </a:t>
            </a: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2018: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Beta PS-PVR</a:t>
            </a:r>
            <a:b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03 Dec 2018:</a:t>
            </a:r>
            <a:r>
              <a:rPr lang="en-US" sz="3200" b="1" dirty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Prov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PS-PVR</a:t>
            </a:r>
            <a:b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cs typeface="Arial" pitchFamily="34" charset="0"/>
              </a:rPr>
              <a:t>XX Sep 2019:  </a:t>
            </a: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Full PS-PVR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765" y="4566519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THE ADR/WR PROCESS &amp; UPDATES 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72892"/>
            <a:ext cx="2133600" cy="365125"/>
          </a:xfrm>
        </p:spPr>
        <p:txBody>
          <a:bodyPr/>
          <a:lstStyle/>
          <a:p>
            <a:fld id="{3121078A-E944-47F9-B7BA-CEAF4D470424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6813741"/>
              </p:ext>
            </p:extLst>
          </p:nvPr>
        </p:nvGraphicFramePr>
        <p:xfrm>
          <a:off x="-1308847" y="16300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944106" y="3557201"/>
            <a:ext cx="2266641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CVCT PRO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Jon Fulbright, Liz Kline,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Randy Race, Dave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Pogorzala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Wayne Mackenzie (PAL), Ryan Williams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7188" y="5676523"/>
            <a:ext cx="1386494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AART &amp; ARB</a:t>
            </a:r>
          </a:p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Randy Race, Janet Larsen, others </a:t>
            </a:r>
            <a:r>
              <a:rPr lang="mr-IN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1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01154" y="5143927"/>
            <a:ext cx="4706470" cy="286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56702" y="4994974"/>
            <a:ext cx="138649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CLEARQUEST 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2976" y="1871181"/>
            <a:ext cx="1621094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Harris/other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s/w 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Programmers</a:t>
            </a:r>
          </a:p>
        </p:txBody>
      </p:sp>
      <p:sp>
        <p:nvSpPr>
          <p:cNvPr id="10" name="Up Arrow 9"/>
          <p:cNvSpPr/>
          <p:nvPr/>
        </p:nvSpPr>
        <p:spPr>
          <a:xfrm>
            <a:off x="7861730" y="2965409"/>
            <a:ext cx="710201" cy="817354"/>
          </a:xfrm>
          <a:prstGeom prst="upArrow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975" y="1303454"/>
            <a:ext cx="2407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Cal/Val Team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6" idx="0"/>
            <a:endCxn id="5" idx="2"/>
          </p:cNvCxnSpPr>
          <p:nvPr/>
        </p:nvCxnSpPr>
        <p:spPr>
          <a:xfrm flipH="1" flipV="1">
            <a:off x="5077427" y="4880640"/>
            <a:ext cx="13008" cy="7958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1904" y="5393242"/>
            <a:ext cx="32268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(Algorithm </a:t>
            </a:r>
            <a:r>
              <a:rPr lang="en-US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Discrepency</a:t>
            </a:r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Reports)</a:t>
            </a:r>
            <a:endParaRPr lang="en-US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78117" y="3839191"/>
            <a:ext cx="17300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WRs</a:t>
            </a:r>
          </a:p>
          <a:p>
            <a:pPr algn="ctr"/>
            <a:r>
              <a:rPr lang="en-US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(Work Requests)</a:t>
            </a:r>
          </a:p>
          <a:p>
            <a:pPr algn="ctr"/>
            <a:r>
              <a:rPr lang="en-US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“Traffic Jam”</a:t>
            </a:r>
            <a:endParaRPr lang="en-US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5906" y="6168966"/>
            <a:ext cx="13864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Teams</a:t>
            </a:r>
          </a:p>
        </p:txBody>
      </p:sp>
      <p:sp>
        <p:nvSpPr>
          <p:cNvPr id="19" name="Up Arrow 18"/>
          <p:cNvSpPr/>
          <p:nvPr/>
        </p:nvSpPr>
        <p:spPr>
          <a:xfrm>
            <a:off x="1598199" y="5755144"/>
            <a:ext cx="235131" cy="345337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553200" y="2204668"/>
            <a:ext cx="574472" cy="2568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9573" y="1798074"/>
            <a:ext cx="1822523" cy="1077218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s/w Fix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DO’s, PR’s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3763899" y="2181357"/>
            <a:ext cx="574472" cy="2568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37173" y="211449"/>
            <a:ext cx="5190310" cy="1143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b="1" dirty="0" smtClean="0"/>
              <a:t>ADR to WR Overvie</a:t>
            </a:r>
            <a:r>
              <a:rPr lang="en-GB" altLang="x-none" dirty="0" smtClean="0"/>
              <a:t>w</a:t>
            </a:r>
            <a:endParaRPr lang="en-GB" altLang="x-none" dirty="0"/>
          </a:p>
        </p:txBody>
      </p:sp>
      <p:sp>
        <p:nvSpPr>
          <p:cNvPr id="26" name="Right Arrow 25"/>
          <p:cNvSpPr/>
          <p:nvPr/>
        </p:nvSpPr>
        <p:spPr>
          <a:xfrm rot="19562877">
            <a:off x="6340430" y="3092077"/>
            <a:ext cx="890185" cy="260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5837" y="3275964"/>
            <a:ext cx="1478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PRs</a:t>
            </a:r>
          </a:p>
          <a:p>
            <a:pPr algn="ctr"/>
            <a:r>
              <a:rPr lang="en-US" sz="1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faster route</a:t>
            </a:r>
          </a:p>
          <a:p>
            <a:pPr algn="ctr"/>
            <a:r>
              <a:rPr lang="en-US" sz="1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(parameter changes)</a:t>
            </a:r>
            <a:endParaRPr lang="en-US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763647" y="3987305"/>
            <a:ext cx="890185" cy="260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05550" y="3456067"/>
            <a:ext cx="14780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Verbal/Email</a:t>
            </a:r>
          </a:p>
          <a:p>
            <a:pPr algn="ctr"/>
            <a:r>
              <a:rPr lang="en-US" sz="1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(parameter changes)</a:t>
            </a:r>
            <a:endParaRPr lang="en-US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8456" y="910033"/>
            <a:ext cx="1502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Flight WRs</a:t>
            </a:r>
            <a:endParaRPr lang="en-US" sz="24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Up Arrow 30"/>
          <p:cNvSpPr/>
          <p:nvPr/>
        </p:nvSpPr>
        <p:spPr>
          <a:xfrm rot="10800000">
            <a:off x="7973947" y="1308184"/>
            <a:ext cx="485765" cy="450703"/>
          </a:xfrm>
          <a:prstGeom prst="upArrow">
            <a:avLst>
              <a:gd name="adj1" fmla="val 50000"/>
              <a:gd name="adj2" fmla="val 48385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096963"/>
            <a:ext cx="8763000" cy="484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Blooming Example (WR 4697F/5937)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303" y="5908358"/>
            <a:ext cx="225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 Dec 2017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57890"/>
            <a:ext cx="3028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analyses: </a:t>
            </a:r>
            <a:r>
              <a:rPr lang="en-U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Rudlosky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(AWIPS)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4267200" y="6501514"/>
            <a:ext cx="44622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  These GOES-16 data are preliminary, non-operational data and are undergoing testing. Users bear </a:t>
            </a:r>
          </a:p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all responsibility for inspecting the data prior to use and for the manner in which the data are utilized.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" y="1294726"/>
            <a:ext cx="5147733" cy="406342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0592" b="15953"/>
          <a:stretch/>
        </p:blipFill>
        <p:spPr bwMode="auto">
          <a:xfrm>
            <a:off x="5744822" y="2332267"/>
            <a:ext cx="3058940" cy="226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65688" y="4014487"/>
            <a:ext cx="11457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blooming</a:t>
            </a:r>
          </a:p>
          <a:p>
            <a:pPr algn="ctr"/>
            <a:r>
              <a:rPr lang="en-US" sz="1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(“sun rise”)</a:t>
            </a:r>
            <a:endParaRPr lang="en-U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V="1">
            <a:off x="4572000" y="3581400"/>
            <a:ext cx="533400" cy="381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85660" y="4625574"/>
            <a:ext cx="15629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spikes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4600" y="2305955"/>
            <a:ext cx="9909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blooming</a:t>
            </a:r>
            <a:endParaRPr lang="en-US" sz="1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4762" y="3523827"/>
            <a:ext cx="110765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Other </a:t>
            </a:r>
            <a:r>
              <a:rPr lang="en-US" sz="14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glint or </a:t>
            </a:r>
            <a:r>
              <a:rPr lang="en-US" sz="1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maneuver ?</a:t>
            </a:r>
          </a:p>
        </p:txBody>
      </p:sp>
    </p:spTree>
    <p:extLst>
      <p:ext uri="{BB962C8B-B14F-4D97-AF65-F5344CB8AC3E}">
        <p14:creationId xmlns:p14="http://schemas.microsoft.com/office/powerpoint/2010/main" val="11854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366690" y="-660020"/>
            <a:ext cx="7220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fig2_parall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9" y="1933704"/>
            <a:ext cx="3699155" cy="47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-80671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 smtClean="0"/>
              <a:t>ADR 637/645  Parallax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04" y="4987897"/>
            <a:ext cx="2311438" cy="173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5" y="1940355"/>
            <a:ext cx="2874791" cy="2874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421" y="1152709"/>
            <a:ext cx="72418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  <a:latin typeface="Georgia" charset="0"/>
              </a:rPr>
              <a:t>16 June </a:t>
            </a:r>
            <a:r>
              <a:rPr lang="en-US" sz="2800" dirty="0" smtClean="0">
                <a:solidFill>
                  <a:srgbClr val="FFC000"/>
                </a:solidFill>
                <a:latin typeface="Georgia" charset="0"/>
              </a:rPr>
              <a:t>2010</a:t>
            </a:r>
            <a:r>
              <a:rPr lang="en-US" sz="1400" dirty="0" smtClean="0">
                <a:solidFill>
                  <a:srgbClr val="FFC000"/>
                </a:solidFill>
                <a:latin typeface="Georgia" charset="0"/>
              </a:rPr>
              <a:t> Report</a:t>
            </a:r>
            <a:r>
              <a:rPr lang="en-US" sz="1400" dirty="0">
                <a:solidFill>
                  <a:srgbClr val="FFC000"/>
                </a:solidFill>
                <a:latin typeface="Georgia" charset="0"/>
                <a:sym typeface="Wingdings"/>
              </a:rPr>
              <a:t> </a:t>
            </a:r>
            <a:r>
              <a:rPr lang="en-US" sz="1400" dirty="0" smtClean="0">
                <a:solidFill>
                  <a:srgbClr val="FFC000"/>
                </a:solidFill>
                <a:latin typeface="Georgia" charset="0"/>
                <a:sym typeface="Wingdings"/>
              </a:rPr>
              <a:t>(Koshak): </a:t>
            </a:r>
            <a:r>
              <a:rPr lang="en-US" sz="1400" b="1" dirty="0" smtClean="0">
                <a:solidFill>
                  <a:schemeClr val="bg1"/>
                </a:solidFill>
                <a:latin typeface="Georgia" charset="0"/>
              </a:rPr>
              <a:t>Insight </a:t>
            </a:r>
            <a:r>
              <a:rPr lang="en-US" sz="1400" b="1" dirty="0">
                <a:solidFill>
                  <a:schemeClr val="bg1"/>
                </a:solidFill>
                <a:latin typeface="Georgia" charset="0"/>
              </a:rPr>
              <a:t>on Choosing an Optimal Thundercloud Top Height </a:t>
            </a:r>
            <a:r>
              <a:rPr lang="en-US" sz="1400" b="1" dirty="0" smtClean="0">
                <a:solidFill>
                  <a:schemeClr val="bg1"/>
                </a:solidFill>
                <a:latin typeface="Georgia" charset="0"/>
              </a:rPr>
              <a:t>for </a:t>
            </a:r>
            <a:r>
              <a:rPr lang="en-US" sz="1400" b="1" dirty="0">
                <a:solidFill>
                  <a:schemeClr val="bg1"/>
                </a:solidFill>
                <a:latin typeface="Georgia" charset="0"/>
              </a:rPr>
              <a:t>Minimizing GLM Parallax Error </a:t>
            </a:r>
            <a:endParaRPr lang="en-US" sz="1400" dirty="0">
              <a:solidFill>
                <a:schemeClr val="bg1"/>
              </a:solidFill>
              <a:effectLst/>
              <a:latin typeface="Georgia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10595" y="5376698"/>
            <a:ext cx="1271451" cy="3458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6364" y="5854686"/>
            <a:ext cx="2042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Georgia" charset="0"/>
              </a:rPr>
              <a:t>Report also included more complex generalizations</a:t>
            </a:r>
            <a:endParaRPr lang="en-US" sz="1200" dirty="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" y="1932339"/>
            <a:ext cx="1363579" cy="76701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89397" y="2879141"/>
            <a:ext cx="321198" cy="255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3181" y="617647"/>
            <a:ext cx="26316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history first </a:t>
            </a:r>
            <a:r>
              <a:rPr lang="mr-IN" sz="2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2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54789" y="2315845"/>
            <a:ext cx="1666198" cy="18743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 fixed cloud-top height (~ 12 km) was the initial plan, but this 2010 Report demonstrated  parallax errors would violate location accuracy spec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366690" y="-660020"/>
            <a:ext cx="7220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 smtClean="0"/>
              <a:t>ADR 637/645  Parallax</a:t>
            </a:r>
          </a:p>
          <a:p>
            <a:r>
              <a:rPr lang="en-US" sz="2800" dirty="0" smtClean="0"/>
              <a:t>(cont.)</a:t>
            </a:r>
            <a:endParaRPr lang="en-US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1223" y="2060268"/>
            <a:ext cx="8516983" cy="2488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Virts</a:t>
            </a:r>
            <a:r>
              <a:rPr lang="en-US" dirty="0" smtClean="0"/>
              <a:t>  authored 637/645 </a:t>
            </a:r>
          </a:p>
          <a:p>
            <a:pPr>
              <a:buFont typeface="Courier New" charset="0"/>
              <a:buChar char="o"/>
            </a:pPr>
            <a:r>
              <a:rPr lang="en-US" dirty="0" smtClean="0"/>
              <a:t>  </a:t>
            </a:r>
            <a:r>
              <a:rPr lang="en-US" dirty="0" err="1" smtClean="0"/>
              <a:t>Tillier</a:t>
            </a:r>
            <a:r>
              <a:rPr lang="en-US" dirty="0" smtClean="0"/>
              <a:t> provided ellipsoid model code </a:t>
            </a:r>
          </a:p>
          <a:p>
            <a:pPr>
              <a:buFont typeface="Courier New" charset="0"/>
              <a:buChar char="o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92D050"/>
                </a:solidFill>
              </a:rPr>
              <a:t>637:</a:t>
            </a:r>
            <a:r>
              <a:rPr lang="en-US" dirty="0" smtClean="0"/>
              <a:t> </a:t>
            </a:r>
            <a:r>
              <a:rPr lang="en-US" sz="2000" dirty="0" smtClean="0"/>
              <a:t>Optimized 2-parameter (</a:t>
            </a:r>
            <a:r>
              <a:rPr lang="en-US" sz="2000" dirty="0" err="1" smtClean="0"/>
              <a:t>eq</a:t>
            </a:r>
            <a:r>
              <a:rPr lang="en-US" sz="2000" dirty="0" smtClean="0"/>
              <a:t>/pole) heights in ellipsoid model</a:t>
            </a:r>
          </a:p>
          <a:p>
            <a:pPr>
              <a:buFont typeface="Courier New" charset="0"/>
              <a:buChar char="o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92D050"/>
                </a:solidFill>
              </a:rPr>
              <a:t>645:</a:t>
            </a:r>
            <a:r>
              <a:rPr lang="en-US" dirty="0" smtClean="0"/>
              <a:t> </a:t>
            </a:r>
            <a:r>
              <a:rPr lang="en-US" sz="2000" dirty="0" smtClean="0"/>
              <a:t>Created optimal monthly 3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x3</a:t>
            </a:r>
            <a:r>
              <a:rPr lang="en-US" sz="2000" baseline="30000" dirty="0" smtClean="0"/>
              <a:t>o </a:t>
            </a:r>
            <a:r>
              <a:rPr lang="en-US" sz="2000" dirty="0" smtClean="0"/>
              <a:t>res cloud-top height “topography”</a:t>
            </a:r>
            <a:endParaRPr lang="en-US" sz="2000" baseline="30000" dirty="0" smtClean="0"/>
          </a:p>
          <a:p>
            <a:pPr>
              <a:buFont typeface="Courier New" charset="0"/>
              <a:buChar char="o"/>
            </a:pPr>
            <a:r>
              <a:rPr lang="en-US" dirty="0" smtClean="0"/>
              <a:t>  See </a:t>
            </a:r>
            <a:r>
              <a:rPr lang="en-US" dirty="0" err="1" smtClean="0"/>
              <a:t>Virts</a:t>
            </a:r>
            <a:r>
              <a:rPr lang="en-US" dirty="0" smtClean="0"/>
              <a:t> talk for details </a:t>
            </a:r>
            <a:r>
              <a:rPr lang="en-US" sz="2400" dirty="0" smtClean="0">
                <a:solidFill>
                  <a:srgbClr val="FFC000"/>
                </a:solidFill>
              </a:rPr>
              <a:t>(great parallax mitigation)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24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14"/>
            <a:ext cx="8229600" cy="1143001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177" y="1823541"/>
            <a:ext cx="8229600" cy="2488172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en-US" dirty="0" smtClean="0"/>
              <a:t>  The PS-PVR Process  </a:t>
            </a:r>
            <a:endParaRPr lang="en-US" dirty="0"/>
          </a:p>
          <a:p>
            <a:pPr>
              <a:buFont typeface="Courier New" charset="0"/>
              <a:buChar char="o"/>
            </a:pPr>
            <a:r>
              <a:rPr lang="en-US" dirty="0" smtClean="0"/>
              <a:t>  Tools &amp; Tests</a:t>
            </a:r>
          </a:p>
          <a:p>
            <a:pPr>
              <a:buFont typeface="Courier New" charset="0"/>
              <a:buChar char="o"/>
            </a:pPr>
            <a:r>
              <a:rPr lang="en-US" dirty="0"/>
              <a:t> </a:t>
            </a:r>
            <a:r>
              <a:rPr lang="en-US" dirty="0" smtClean="0"/>
              <a:t> Historical Highlights</a:t>
            </a:r>
          </a:p>
          <a:p>
            <a:pPr>
              <a:buFont typeface="Courier New" charset="0"/>
              <a:buChar char="o"/>
            </a:pPr>
            <a:r>
              <a:rPr lang="en-US" dirty="0" smtClean="0"/>
              <a:t>  Upcoming Milestones</a:t>
            </a:r>
          </a:p>
          <a:p>
            <a:pPr>
              <a:buFont typeface="Courier New" charset="0"/>
              <a:buChar char="o"/>
            </a:pPr>
            <a:r>
              <a:rPr lang="en-US" dirty="0" smtClean="0"/>
              <a:t>  The ADR/WR Process &amp; Updates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3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29200" cy="563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Problem discovered by Koshak in comparing LMATC/</a:t>
            </a:r>
            <a:r>
              <a:rPr lang="en-US" sz="2400" dirty="0" err="1" smtClean="0"/>
              <a:t>Rudlosky</a:t>
            </a:r>
            <a:r>
              <a:rPr lang="en-US" sz="2400" dirty="0" smtClean="0"/>
              <a:t> Jan 2018 Michigan Bolide to PDA data.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Problem deep-dived by Armstrong and he suggested following fix: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 smtClean="0"/>
              <a:t>ADR 738 Energy Scale/Offset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90" y="1396184"/>
            <a:ext cx="3299710" cy="5325291"/>
          </a:xfrm>
          <a:prstGeom prst="rect">
            <a:avLst/>
          </a:prstGeom>
        </p:spPr>
      </p:pic>
      <p:pic>
        <p:nvPicPr>
          <p:cNvPr id="6" name="Picture 5" descr="/usr/people/koshak/code/GLM/BOLIDE/fig2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45" y="2394856"/>
            <a:ext cx="3299710" cy="2151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26012" y="2505780"/>
            <a:ext cx="2226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GLM L2 Group Energy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PDA 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34184"/>
              </p:ext>
            </p:extLst>
          </p:nvPr>
        </p:nvGraphicFramePr>
        <p:xfrm>
          <a:off x="304800" y="5624512"/>
          <a:ext cx="4936765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353"/>
                <a:gridCol w="987353"/>
                <a:gridCol w="987353"/>
                <a:gridCol w="987353"/>
                <a:gridCol w="987353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(L2+PUG values)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Recommended Update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Lightning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scale_factor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add_offset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scale_factor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add_offset</a:t>
                      </a:r>
                      <a:endParaRPr lang="en-US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Events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1.52597E-15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9.567E-18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2.870E-16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1.52597E-15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4.275E-16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2.870E-16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Flashes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1.52597E-15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3.750E-15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2.870E-16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04800" y="5625306"/>
            <a:ext cx="76031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08508" y="1033830"/>
            <a:ext cx="30664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</a:t>
            </a:r>
            <a:r>
              <a:rPr lang="en-US" sz="160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Rudlosky</a:t>
            </a:r>
            <a:r>
              <a:rPr lang="en-US" sz="16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/LMATC/Peterson </a:t>
            </a:r>
            <a:r>
              <a:rPr lang="mr-IN" sz="16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16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542080" y="6538912"/>
            <a:ext cx="44622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  These GOES-16 data are preliminary, non-operational data and are undergoing testing. Users bear </a:t>
            </a:r>
          </a:p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all responsibility for inspecting the data prior to use and for the manner in which the data are utilized.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366690" y="-660020"/>
            <a:ext cx="7220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 smtClean="0"/>
              <a:t>∼ 2018 Activity Summary</a:t>
            </a:r>
          </a:p>
          <a:p>
            <a:endParaRPr lang="en-US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1349511"/>
            <a:ext cx="8229600" cy="2488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36 fixes:</a:t>
            </a: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6 PRs (since 15 Dec 2017)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rgbClr val="FFFF00"/>
                </a:solidFill>
              </a:rPr>
              <a:t>Update CDRL 79 Rev J [Parallax Lite, 2</a:t>
            </a:r>
            <a:r>
              <a:rPr lang="en-US" sz="1600" baseline="30000" dirty="0" smtClean="0">
                <a:solidFill>
                  <a:srgbClr val="FFFF00"/>
                </a:solidFill>
              </a:rPr>
              <a:t>nd</a:t>
            </a:r>
            <a:r>
              <a:rPr lang="en-US" sz="1600" dirty="0" smtClean="0">
                <a:solidFill>
                  <a:srgbClr val="FFFF00"/>
                </a:solidFill>
              </a:rPr>
              <a:t> lev filter to remove Bahama Bar] now in DE but to OE Oct 9 or later; 5 others completed.</a:t>
            </a:r>
            <a:endParaRPr lang="en-US" sz="1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7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DO.07  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(DE: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21 Aug 2018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; OE: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9 Oct 2018)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sz="1600" dirty="0" err="1" smtClean="0">
                <a:solidFill>
                  <a:srgbClr val="FFFF00"/>
                </a:solidFill>
              </a:rPr>
              <a:t>Adj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evt</a:t>
            </a:r>
            <a:r>
              <a:rPr lang="en-US" sz="1600" dirty="0" smtClean="0">
                <a:solidFill>
                  <a:srgbClr val="FFFF00"/>
                </a:solidFill>
              </a:rPr>
              <a:t> times (TOF, </a:t>
            </a:r>
            <a:r>
              <a:rPr lang="en-US" sz="1600" dirty="0" err="1" smtClean="0">
                <a:solidFill>
                  <a:srgbClr val="FFFF00"/>
                </a:solidFill>
              </a:rPr>
              <a:t>etc</a:t>
            </a:r>
            <a:r>
              <a:rPr lang="en-US" sz="1600" dirty="0" smtClean="0">
                <a:solidFill>
                  <a:srgbClr val="FFFF00"/>
                </a:solidFill>
              </a:rPr>
              <a:t>), Grp/</a:t>
            </a:r>
            <a:r>
              <a:rPr lang="en-US" sz="1600" dirty="0" err="1" smtClean="0">
                <a:solidFill>
                  <a:srgbClr val="FFFF00"/>
                </a:solidFill>
              </a:rPr>
              <a:t>Flsh</a:t>
            </a:r>
            <a:r>
              <a:rPr lang="en-US" sz="1600" dirty="0" smtClean="0">
                <a:solidFill>
                  <a:srgbClr val="FFFF00"/>
                </a:solidFill>
              </a:rPr>
              <a:t> areas, family links, 4 </a:t>
            </a:r>
            <a:r>
              <a:rPr lang="en-US" sz="1600" dirty="0">
                <a:solidFill>
                  <a:srgbClr val="FFFF00"/>
                </a:solidFill>
              </a:rPr>
              <a:t>others </a:t>
            </a:r>
            <a:r>
              <a:rPr lang="en-US" sz="1600" dirty="0" smtClean="0">
                <a:solidFill>
                  <a:srgbClr val="FFFF00"/>
                </a:solidFill>
              </a:rPr>
              <a:t>not as important.</a:t>
            </a:r>
            <a:endParaRPr lang="en-US" sz="1600" dirty="0">
              <a:solidFill>
                <a:srgbClr val="FFFF0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13 targeted for DO.08 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(DE: ~ 4 Feb 2018; OE: TBD)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rgbClr val="FFFF00"/>
                </a:solidFill>
              </a:rPr>
              <a:t>Blooming, burst/outage, 2</a:t>
            </a:r>
            <a:r>
              <a:rPr lang="en-US" sz="1600" baseline="30000" dirty="0" smtClean="0">
                <a:solidFill>
                  <a:srgbClr val="FFFF00"/>
                </a:solidFill>
              </a:rPr>
              <a:t>nd</a:t>
            </a:r>
            <a:r>
              <a:rPr lang="en-US" sz="1600" dirty="0" smtClean="0">
                <a:solidFill>
                  <a:srgbClr val="FFFF00"/>
                </a:solidFill>
              </a:rPr>
              <a:t> Level Threshold, </a:t>
            </a:r>
            <a:r>
              <a:rPr lang="en-US" sz="1600" dirty="0" smtClean="0">
                <a:solidFill>
                  <a:srgbClr val="FFC000"/>
                </a:solidFill>
              </a:rPr>
              <a:t>Coherency LUT (sooner?)</a:t>
            </a:r>
            <a:r>
              <a:rPr lang="en-US" sz="1600" dirty="0" smtClean="0">
                <a:solidFill>
                  <a:srgbClr val="FFFF00"/>
                </a:solidFill>
              </a:rPr>
              <a:t>, Data Burst Filter, Glint Box, Time Order, Event geolocation, 5 others not as important.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10 with target date uncertain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>
                <a:solidFill>
                  <a:srgbClr val="FFFF00"/>
                </a:solidFill>
              </a:rPr>
              <a:t>Parallax, INR Diurnal Variation, INR optical monitoring, LCFA Radiation </a:t>
            </a:r>
            <a:r>
              <a:rPr lang="en-US" sz="1600" dirty="0">
                <a:solidFill>
                  <a:srgbClr val="FFFF00"/>
                </a:solidFill>
              </a:rPr>
              <a:t>F</a:t>
            </a:r>
            <a:r>
              <a:rPr lang="en-US" sz="1600" dirty="0" smtClean="0">
                <a:solidFill>
                  <a:srgbClr val="FFFF00"/>
                </a:solidFill>
              </a:rPr>
              <a:t>ilter (SGF), GPA keep 1</a:t>
            </a:r>
            <a:r>
              <a:rPr lang="en-US" sz="1600" baseline="30000" dirty="0" smtClean="0">
                <a:solidFill>
                  <a:srgbClr val="FFFF00"/>
                </a:solidFill>
              </a:rPr>
              <a:t>st</a:t>
            </a:r>
            <a:r>
              <a:rPr lang="en-US" sz="1600" dirty="0" smtClean="0">
                <a:solidFill>
                  <a:srgbClr val="FFFF00"/>
                </a:solidFill>
              </a:rPr>
              <a:t> Event in Flash, Data Quality Product, Gridded Product, Optical Energy Distortions in PDA, Double Events/Groups, Dark Flashes.</a:t>
            </a:r>
          </a:p>
          <a:p>
            <a:pPr lvl="1">
              <a:buFont typeface="Courier New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1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765" y="4566519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THE  PS-PVR  PROCESS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877" y="3135489"/>
            <a:ext cx="3982148" cy="35136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590983" y="226429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PS-PVR</a:t>
            </a:r>
            <a:endParaRPr lang="en" sz="16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30877" y="1253946"/>
            <a:ext cx="8520599" cy="16571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1110"/>
              <a:buFont typeface="Courier New" charset="0"/>
              <a:buChar char="o"/>
            </a:pPr>
            <a:r>
              <a:rPr lang="en-US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PS-PVR  =  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Peer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sym typeface="Arial"/>
              </a:rPr>
              <a:t>Stakeholder - Product Validation Review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1110"/>
              <a:buFont typeface="Courier New" charset="0"/>
              <a:buChar char="o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Assesses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product quality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relative 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Program 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endParaRPr lang="en" sz="1800" b="0" i="0" u="none" strike="noStrike" cap="none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1110"/>
              <a:buFont typeface="Courier New" charset="0"/>
              <a:buChar char="o"/>
            </a:pP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PS-PVR Chair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</a:t>
            </a:r>
            <a:r>
              <a:rPr lang="en" sz="1800" b="0" i="0" u="none" strike="noStrike" cap="none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ec</a:t>
            </a:r>
            <a:r>
              <a:rPr lang="en-US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ides if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products have achieved </a:t>
            </a:r>
            <a:r>
              <a:rPr lang="en-US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product maturity 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lang="en-US" sz="1800" b="0" i="0" u="none" strike="noStrike" cap="none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61110"/>
              <a:buFont typeface="Courier New" charset="0"/>
              <a:buChar char="o"/>
            </a:pP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Provides </a:t>
            </a:r>
            <a:r>
              <a:rPr lang="en" sz="1800" b="0" i="0" u="none" strike="noStrike" cap="none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guidance on work expected to achieve the next maturity </a:t>
            </a:r>
            <a:r>
              <a:rPr lang="en" sz="1800" b="0" i="0" u="none" strike="noStrike" cap="none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lang="en" sz="1800" b="0" i="0" u="none" strike="noStrike" cap="none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5525" marR="0" lvl="1" indent="-352425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 rot="5400000">
            <a:off x="7303404" y="4521900"/>
            <a:ext cx="439500" cy="25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8428" y="4973239"/>
            <a:ext cx="2337479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Maturity Level Declared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88415" y="6129899"/>
            <a:ext cx="2737507" cy="58477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to public </a:t>
            </a:r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GRB (beta)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submit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Read_Me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file</a:t>
            </a:r>
            <a:endParaRPr lang="en-US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7488689"/>
              </p:ext>
            </p:extLst>
          </p:nvPr>
        </p:nvGraphicFramePr>
        <p:xfrm>
          <a:off x="305323" y="3228633"/>
          <a:ext cx="4833257" cy="332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amond 4"/>
          <p:cNvSpPr/>
          <p:nvPr/>
        </p:nvSpPr>
        <p:spPr>
          <a:xfrm>
            <a:off x="6621330" y="2991794"/>
            <a:ext cx="1803648" cy="130848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PS-PVR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Shape 112"/>
          <p:cNvSpPr/>
          <p:nvPr/>
        </p:nvSpPr>
        <p:spPr>
          <a:xfrm rot="5400000">
            <a:off x="7392439" y="5777446"/>
            <a:ext cx="278847" cy="25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112"/>
          <p:cNvSpPr/>
          <p:nvPr/>
        </p:nvSpPr>
        <p:spPr>
          <a:xfrm>
            <a:off x="5138579" y="3440568"/>
            <a:ext cx="1143449" cy="3963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8913" y="4164251"/>
            <a:ext cx="9861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smtClean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Success</a:t>
            </a:r>
            <a:endParaRPr lang="en-US" sz="2000" b="0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6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718" y="0"/>
            <a:ext cx="519031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b="1" dirty="0" smtClean="0"/>
              <a:t>Product Maturity Levels </a:t>
            </a:r>
            <a:r>
              <a:rPr lang="en-GB" altLang="x-none" sz="3600" b="1" dirty="0" smtClean="0"/>
              <a:t> </a:t>
            </a:r>
            <a:endParaRPr lang="en-GB" altLang="x-non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86" y="159123"/>
            <a:ext cx="8817161" cy="11138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730" y="6382870"/>
            <a:ext cx="8579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Ref:  GLM </a:t>
            </a:r>
            <a:r>
              <a:rPr lang="en-US" sz="1600" dirty="0">
                <a:solidFill>
                  <a:srgbClr val="FFC000"/>
                </a:solidFill>
              </a:rPr>
              <a:t>Readiness, Implementation, and Management Plan </a:t>
            </a:r>
            <a:r>
              <a:rPr lang="en-US" sz="1600" dirty="0" smtClean="0">
                <a:solidFill>
                  <a:srgbClr val="FFC000"/>
                </a:solidFill>
              </a:rPr>
              <a:t>(Fig. 1 of RIMP </a:t>
            </a:r>
            <a:r>
              <a:rPr lang="en-US" sz="1600" dirty="0">
                <a:solidFill>
                  <a:srgbClr val="FFC000"/>
                </a:solidFill>
              </a:rPr>
              <a:t>v1.2; 416-R-RIMP-0313)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11300" y="5810250"/>
            <a:ext cx="3333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45050" y="5574558"/>
            <a:ext cx="28766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e.g., blooming, </a:t>
            </a:r>
            <a:r>
              <a:rPr lang="en-US" sz="14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gaps, parallax</a:t>
            </a:r>
            <a:r>
              <a:rPr lang="en-US" sz="1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mr-IN" sz="1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1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637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4" y="12561"/>
            <a:ext cx="5512528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b="1" dirty="0" smtClean="0"/>
              <a:t>Primary Emphasis for GLM</a:t>
            </a:r>
            <a:endParaRPr lang="en-GB" altLang="x-none" sz="36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88" y="1302882"/>
            <a:ext cx="8481892" cy="370332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lvl="1">
              <a:buFont typeface="Wingdings" charset="2"/>
              <a:buChar char="Ø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dirty="0" smtClean="0">
                <a:solidFill>
                  <a:srgbClr val="FFFF00"/>
                </a:solidFill>
              </a:rPr>
              <a:t>  Flash Detection Efficiency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 smtClean="0">
                <a:solidFill>
                  <a:srgbClr val="FFFF00"/>
                </a:solidFill>
              </a:rPr>
              <a:t>           </a:t>
            </a:r>
            <a:r>
              <a:rPr lang="en-GB" altLang="x-none" sz="1400" dirty="0" smtClean="0"/>
              <a:t>GLMPORD74: The flash detection probability shall be at least </a:t>
            </a:r>
            <a:r>
              <a:rPr lang="en-GB" altLang="x-none" sz="1800" dirty="0" smtClean="0">
                <a:solidFill>
                  <a:srgbClr val="FFFF00"/>
                </a:solidFill>
              </a:rPr>
              <a:t>70%</a:t>
            </a:r>
            <a:r>
              <a:rPr lang="en-GB" altLang="x-none" sz="1400" dirty="0" smtClean="0"/>
              <a:t> after L1b processing. 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/>
              <a:t> </a:t>
            </a:r>
            <a:r>
              <a:rPr lang="en-GB" altLang="x-none" sz="1400" dirty="0" smtClean="0"/>
              <a:t>                                The time span for this computation is 24 hours.                  </a:t>
            </a:r>
            <a:r>
              <a:rPr lang="en-GB" altLang="x-none" sz="1400" dirty="0" smtClean="0">
                <a:solidFill>
                  <a:srgbClr val="FFFF00"/>
                </a:solidFill>
              </a:rPr>
              <a:t>                                                         </a:t>
            </a:r>
            <a:endParaRPr lang="en-GB" altLang="x-none" sz="1400" dirty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Ø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dirty="0" smtClean="0">
                <a:solidFill>
                  <a:srgbClr val="FFFF00"/>
                </a:solidFill>
              </a:rPr>
              <a:t>  Flash False Alarm Rate     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 smtClean="0">
                <a:solidFill>
                  <a:srgbClr val="FFFF00"/>
                </a:solidFill>
              </a:rPr>
              <a:t>           </a:t>
            </a:r>
            <a:r>
              <a:rPr lang="en-GB" altLang="x-none" sz="1400" dirty="0" smtClean="0"/>
              <a:t>GLMPORD75: </a:t>
            </a:r>
            <a:r>
              <a:rPr lang="en-GB" altLang="x-none" sz="1400" dirty="0"/>
              <a:t>The flash </a:t>
            </a:r>
            <a:r>
              <a:rPr lang="en-GB" altLang="x-none" sz="1400" dirty="0" smtClean="0"/>
              <a:t>false alarm probability </a:t>
            </a:r>
            <a:r>
              <a:rPr lang="en-GB" altLang="x-none" sz="1400" dirty="0"/>
              <a:t>shall be </a:t>
            </a:r>
            <a:r>
              <a:rPr lang="en-GB" altLang="x-none" sz="1400" dirty="0" smtClean="0"/>
              <a:t>less than </a:t>
            </a:r>
            <a:r>
              <a:rPr lang="en-GB" altLang="x-none" sz="1800" dirty="0" smtClean="0">
                <a:solidFill>
                  <a:srgbClr val="FFFF00"/>
                </a:solidFill>
              </a:rPr>
              <a:t>5%</a:t>
            </a:r>
            <a:r>
              <a:rPr lang="en-GB" altLang="x-none" sz="1400" dirty="0" smtClean="0"/>
              <a:t> </a:t>
            </a:r>
            <a:r>
              <a:rPr lang="en-GB" altLang="x-none" sz="1400" dirty="0"/>
              <a:t>after L1b </a:t>
            </a:r>
            <a:r>
              <a:rPr lang="en-GB" altLang="x-none" sz="1400" dirty="0" smtClean="0"/>
              <a:t>processing.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 smtClean="0"/>
              <a:t>                                The </a:t>
            </a:r>
            <a:r>
              <a:rPr lang="en-GB" altLang="x-none" sz="1400" dirty="0"/>
              <a:t>time span for this computation is 24 hours. </a:t>
            </a:r>
            <a:endParaRPr lang="en-GB" altLang="x-none" sz="1400" dirty="0">
              <a:solidFill>
                <a:srgbClr val="FFFF00"/>
              </a:solidFill>
            </a:endParaRPr>
          </a:p>
          <a:p>
            <a:pPr lvl="1">
              <a:buFont typeface="Wingdings" charset="2"/>
              <a:buChar char="Ø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dirty="0" smtClean="0">
                <a:solidFill>
                  <a:srgbClr val="FFFF00"/>
                </a:solidFill>
              </a:rPr>
              <a:t>  Location Accuracy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>
                <a:solidFill>
                  <a:srgbClr val="FFFF00"/>
                </a:solidFill>
              </a:rPr>
              <a:t> </a:t>
            </a:r>
            <a:r>
              <a:rPr lang="en-GB" altLang="x-none" sz="1400" dirty="0" smtClean="0">
                <a:solidFill>
                  <a:srgbClr val="FFFF00"/>
                </a:solidFill>
              </a:rPr>
              <a:t>          </a:t>
            </a:r>
            <a:r>
              <a:rPr lang="en-GB" altLang="x-none" sz="1400" dirty="0" smtClean="0"/>
              <a:t>GLMPORD94</a:t>
            </a:r>
            <a:r>
              <a:rPr lang="en-GB" altLang="x-none" sz="1400" dirty="0"/>
              <a:t>: The GLM navigation error shall not exceed ±112 µrad  </a:t>
            </a:r>
            <a:r>
              <a:rPr lang="en-GB" altLang="x-none" sz="1800" dirty="0" smtClean="0"/>
              <a:t>∼</a:t>
            </a:r>
            <a:r>
              <a:rPr lang="en-GB" altLang="x-none" sz="1800" dirty="0" smtClean="0">
                <a:solidFill>
                  <a:srgbClr val="FFFF00"/>
                </a:solidFill>
              </a:rPr>
              <a:t> </a:t>
            </a:r>
            <a:r>
              <a:rPr lang="en-GB" altLang="x-none" sz="1800" dirty="0">
                <a:solidFill>
                  <a:srgbClr val="FFFF00"/>
                </a:solidFill>
              </a:rPr>
              <a:t>½ </a:t>
            </a:r>
            <a:r>
              <a:rPr lang="en-GB" altLang="x-none" sz="1800" dirty="0" smtClean="0">
                <a:solidFill>
                  <a:srgbClr val="FFFF00"/>
                </a:solidFill>
              </a:rPr>
              <a:t>pixel  </a:t>
            </a: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800" dirty="0">
                <a:solidFill>
                  <a:srgbClr val="FFFF00"/>
                </a:solidFill>
              </a:rPr>
              <a:t> </a:t>
            </a:r>
            <a:r>
              <a:rPr lang="en-GB" altLang="x-none" sz="1800" dirty="0" smtClean="0">
                <a:solidFill>
                  <a:srgbClr val="FFFF00"/>
                </a:solidFill>
              </a:rPr>
              <a:t>       </a:t>
            </a:r>
            <a:r>
              <a:rPr lang="en-GB" altLang="x-none" sz="1400" dirty="0" smtClean="0">
                <a:solidFill>
                  <a:srgbClr val="92D050"/>
                </a:solidFill>
              </a:rPr>
              <a:t>(MRD1259, pg. 46: Product Mapping Accuracy 5 km)</a:t>
            </a:r>
          </a:p>
          <a:p>
            <a:pPr lvl="1">
              <a:buFont typeface="Wingdings" charset="2"/>
              <a:buChar char="Ø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dirty="0" smtClean="0">
                <a:solidFill>
                  <a:srgbClr val="FFFF00"/>
                </a:solidFill>
              </a:rPr>
              <a:t>  Time Accuracy</a:t>
            </a:r>
            <a:endParaRPr lang="en-GB" altLang="x-none" dirty="0">
              <a:solidFill>
                <a:srgbClr val="FFFF00"/>
              </a:solidFill>
            </a:endParaRP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x-none" sz="1400" dirty="0">
                <a:solidFill>
                  <a:srgbClr val="FFFF00"/>
                </a:solidFill>
              </a:rPr>
              <a:t>      </a:t>
            </a:r>
            <a:r>
              <a:rPr lang="en-GB" altLang="x-none" sz="1400" dirty="0" smtClean="0">
                <a:solidFill>
                  <a:srgbClr val="FFFF00"/>
                </a:solidFill>
              </a:rPr>
              <a:t>     </a:t>
            </a:r>
            <a:r>
              <a:rPr lang="en-GB" altLang="x-none" sz="1400" dirty="0" smtClean="0"/>
              <a:t>GLMPORD98: </a:t>
            </a:r>
            <a:r>
              <a:rPr lang="en-GB" altLang="x-none" sz="1400" dirty="0"/>
              <a:t>The GLM </a:t>
            </a:r>
            <a:r>
              <a:rPr lang="en-GB" altLang="x-none" sz="1400" dirty="0" smtClean="0"/>
              <a:t>shall time tag each event to an accuracy of </a:t>
            </a:r>
            <a:r>
              <a:rPr lang="en-GB" altLang="x-none" sz="1800" dirty="0">
                <a:solidFill>
                  <a:srgbClr val="FFFF00"/>
                </a:solidFill>
              </a:rPr>
              <a:t>1</a:t>
            </a:r>
            <a:r>
              <a:rPr lang="en-GB" altLang="x-none" sz="1800" dirty="0" smtClean="0">
                <a:solidFill>
                  <a:srgbClr val="FFFF00"/>
                </a:solidFill>
              </a:rPr>
              <a:t> </a:t>
            </a:r>
            <a:r>
              <a:rPr lang="en-GB" altLang="x-none" sz="1800" dirty="0" err="1" smtClean="0">
                <a:solidFill>
                  <a:srgbClr val="FFFF00"/>
                </a:solidFill>
              </a:rPr>
              <a:t>msec</a:t>
            </a:r>
            <a:endParaRPr lang="en-GB" altLang="x-none" sz="1800" dirty="0" smtClean="0">
              <a:solidFill>
                <a:srgbClr val="FFFF00"/>
              </a:solidFill>
            </a:endParaRP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x-none" sz="1800" dirty="0" smtClean="0">
              <a:solidFill>
                <a:srgbClr val="FFFF00"/>
              </a:solidFill>
            </a:endParaRP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mr-IN" altLang="x-none" sz="1800" dirty="0" smtClean="0">
                <a:solidFill>
                  <a:srgbClr val="FFFF00"/>
                </a:solidFill>
              </a:rPr>
              <a:t>…</a:t>
            </a:r>
            <a:r>
              <a:rPr lang="en-US" altLang="x-none" sz="1800" dirty="0" smtClean="0">
                <a:solidFill>
                  <a:srgbClr val="FFFF00"/>
                </a:solidFill>
              </a:rPr>
              <a:t>  </a:t>
            </a:r>
            <a:r>
              <a:rPr lang="en-GB" altLang="x-none" sz="1800" dirty="0" smtClean="0">
                <a:solidFill>
                  <a:srgbClr val="FFFF00"/>
                </a:solidFill>
              </a:rPr>
              <a:t>also benchmarking for DCC and lightning energy.</a:t>
            </a:r>
            <a:endParaRPr lang="en-GB" altLang="x-none" sz="1800" dirty="0">
              <a:solidFill>
                <a:srgbClr val="FFFF00"/>
              </a:solidFill>
            </a:endParaRPr>
          </a:p>
          <a:p>
            <a:pPr marL="457200" lvl="1" indent="0"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x-none" sz="1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18" y="6443844"/>
            <a:ext cx="764689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Reference:  GLM </a:t>
            </a:r>
            <a:r>
              <a:rPr lang="en-US" sz="1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PORD (Performance and Operational Requirements </a:t>
            </a:r>
            <a:r>
              <a:rPr lang="en-US" sz="1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Document)  V2.16, 4 Aug 2016</a:t>
            </a:r>
            <a:endParaRPr lang="en-US" sz="14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202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116794" y="2098716"/>
            <a:ext cx="3954566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CVCT PRO, AART/ARB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 Seybold, Liz Kline, Jon Fulbright,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Randy Race, Dave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Pogorzala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Ryan Williams, Janet Larsen, </a:t>
            </a:r>
            <a:r>
              <a:rPr lang="mr-I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34" y="2112519"/>
            <a:ext cx="2845985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GOES-R Series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Sci.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Scott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Rudlosky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(Dan Lindsey Funding Side)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[both positions formerly Steve Goodman who is now a consultant]</a:t>
            </a:r>
          </a:p>
        </p:txBody>
      </p:sp>
      <p:sp>
        <p:nvSpPr>
          <p:cNvPr id="8" name="Rectangle 7"/>
          <p:cNvSpPr/>
          <p:nvPr/>
        </p:nvSpPr>
        <p:spPr>
          <a:xfrm>
            <a:off x="7180916" y="3276988"/>
            <a:ext cx="184094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CWG Leads</a:t>
            </a:r>
          </a:p>
          <a:p>
            <a:pPr algn="ctr"/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Changyong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Cao, Fred Wu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4585" y="5081981"/>
            <a:ext cx="184094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Flight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Rafal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Ruth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Cholvibul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4585" y="4167514"/>
            <a:ext cx="184094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WG Lead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Jaime Daniels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3900" y="778368"/>
            <a:ext cx="2537632" cy="7386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PS-PVR Panelists</a:t>
            </a:r>
            <a:endPara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Chair: Matt Seybold, Backup Chair: TBD (was W. Mackenzie); others.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84585" y="6011915"/>
            <a:ext cx="1840945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LMATC/UAH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Edgington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C.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Tillier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 Christian</a:t>
            </a:r>
          </a:p>
        </p:txBody>
      </p:sp>
      <p:sp>
        <p:nvSpPr>
          <p:cNvPr id="23" name="Up Arrow 22"/>
          <p:cNvSpPr/>
          <p:nvPr/>
        </p:nvSpPr>
        <p:spPr>
          <a:xfrm>
            <a:off x="4222384" y="1630479"/>
            <a:ext cx="235131" cy="345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964565" y="1018335"/>
            <a:ext cx="533636" cy="214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45618" y="978831"/>
            <a:ext cx="9685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PS-PVR </a:t>
            </a:r>
          </a:p>
          <a:p>
            <a:pPr algn="ctr"/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decisions</a:t>
            </a:r>
            <a:endParaRPr 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1460347" y="3194874"/>
            <a:ext cx="218157" cy="57069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-Down Arrow 40"/>
          <p:cNvSpPr/>
          <p:nvPr/>
        </p:nvSpPr>
        <p:spPr>
          <a:xfrm>
            <a:off x="4283956" y="3194875"/>
            <a:ext cx="218157" cy="54261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2" idx="0"/>
            <a:endCxn id="9" idx="2"/>
          </p:cNvCxnSpPr>
          <p:nvPr/>
        </p:nvCxnSpPr>
        <p:spPr>
          <a:xfrm flipV="1">
            <a:off x="8105058" y="5666756"/>
            <a:ext cx="0" cy="345159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itle 1"/>
          <p:cNvSpPr txBox="1">
            <a:spLocks/>
          </p:cNvSpPr>
          <p:nvPr/>
        </p:nvSpPr>
        <p:spPr>
          <a:xfrm>
            <a:off x="457200" y="41514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 smtClean="0"/>
              <a:t>Team  Organization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961647" y="930769"/>
            <a:ext cx="18903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PS-PVR </a:t>
            </a:r>
          </a:p>
          <a:p>
            <a:pPr algn="ctr"/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presentation</a:t>
            </a:r>
          </a:p>
          <a:p>
            <a:pPr algn="ctr"/>
            <a:r>
              <a:rPr lang="en-US" sz="1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(Koshak, Armstrong, et al.)</a:t>
            </a:r>
            <a:endParaRPr lang="en-US" sz="1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495569" y="979581"/>
            <a:ext cx="533636" cy="214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0" idx="1"/>
          </p:cNvCxnSpPr>
          <p:nvPr/>
        </p:nvCxnSpPr>
        <p:spPr>
          <a:xfrm flipV="1">
            <a:off x="5647978" y="4459902"/>
            <a:ext cx="1536607" cy="223185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5634593" y="5178067"/>
            <a:ext cx="1549992" cy="196302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1"/>
          </p:cNvCxnSpPr>
          <p:nvPr/>
        </p:nvCxnSpPr>
        <p:spPr>
          <a:xfrm>
            <a:off x="5634593" y="5995676"/>
            <a:ext cx="1549992" cy="400960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77015" y="6129073"/>
            <a:ext cx="199609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GLM INR (Lasers)</a:t>
            </a:r>
            <a:endPara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Dennis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Buechler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2065993" y="5955918"/>
            <a:ext cx="1111022" cy="465543"/>
          </a:xfrm>
          <a:prstGeom prst="bentConnector3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8586" y="3872018"/>
            <a:ext cx="5291226" cy="21236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Cal/Val Team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Core:  </a:t>
            </a:r>
          </a:p>
          <a:p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Koshak, Armstrong, Mach,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Buechler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Bateman,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Bitzer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Virts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Blakeslee, Quick, </a:t>
            </a:r>
          </a:p>
          <a:p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Burchfield</a:t>
            </a:r>
          </a:p>
          <a:p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Remote</a:t>
            </a:r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 (Primary):</a:t>
            </a:r>
          </a:p>
          <a:p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 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 Cummins,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Krehbiel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, Thomas, Rison,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Bruning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MacGorman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, Rutledge, Pickering,</a:t>
            </a:r>
          </a:p>
          <a:p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  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Peterson,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Sonnenfeld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/>
            </a:endParaRPr>
          </a:p>
          <a:p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/>
            </a:endParaRPr>
          </a:p>
          <a:p>
            <a:r>
              <a:rPr lang="en-U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Others: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/>
              </a:rPr>
              <a:t> Both local &amp; remote</a:t>
            </a:r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</a:p>
        </p:txBody>
      </p: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5649812" y="3569376"/>
            <a:ext cx="1531104" cy="645907"/>
          </a:xfrm>
          <a:prstGeom prst="straightConnector1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19260" y="5991706"/>
            <a:ext cx="0" cy="34017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0069" y="6161793"/>
            <a:ext cx="2404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CVCT:  Cal/Val Coordination Team 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PRO:    Product </a:t>
            </a:r>
            <a:r>
              <a:rPr lang="en-US" sz="1000" dirty="0">
                <a:solidFill>
                  <a:srgbClr val="FFFF00"/>
                </a:solidFill>
              </a:rPr>
              <a:t>Readiness and </a:t>
            </a:r>
            <a:r>
              <a:rPr lang="en-US" sz="1000" dirty="0" smtClean="0">
                <a:solidFill>
                  <a:srgbClr val="FFFF00"/>
                </a:solidFill>
              </a:rPr>
              <a:t>Operations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AART:  Algorithm Action Review Team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ARB:    Algorithm Review Board  </a:t>
            </a:r>
            <a:endParaRPr lang="en-US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80765" y="4566519"/>
            <a:ext cx="7278275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b="1" dirty="0" smtClean="0">
                <a:cs typeface="Arial" pitchFamily="34" charset="0"/>
              </a:rPr>
              <a:t>TOOLS &amp; TESTS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3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435" y="-37398"/>
            <a:ext cx="519031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x-none" b="1" dirty="0" smtClean="0"/>
              <a:t>Primary Tools</a:t>
            </a:r>
            <a:endParaRPr lang="en-GB" altLang="x-none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67405"/>
              </p:ext>
            </p:extLst>
          </p:nvPr>
        </p:nvGraphicFramePr>
        <p:xfrm>
          <a:off x="2023869" y="1366860"/>
          <a:ext cx="533487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711"/>
                <a:gridCol w="780596"/>
                <a:gridCol w="2402163"/>
                <a:gridCol w="580238"/>
                <a:gridCol w="1249168"/>
              </a:tblGrid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Item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Tool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Description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Code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Language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Developer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VaLiD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Validate Lightning Data tool performs shallow/deep dives of GLM data using wide range of ground-based datasets discussed in RIMP.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Bateman/USRA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1025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Cluster/Filter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In-house code for L0-L1b and L1b-L2 processing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Matlab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Mach/USRA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HUDAT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Huntsville Area Marx Meter Array (HAMMA) User Data Analysis Technology with emphasis on lightning energy/physics.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Bitzer/UAH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STROKE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STorm Retrievals frOm KSC E-Fields examines ground-based electric fields, lightning field changes, and the charges deposited by lightning in KSC, Florida.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Koshak/MSFC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INR/Parallax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Validates GLM INR with comparisons to well-located ground points and employs GLM background images &amp; lightning, ABI background images, and Laser beacon data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Buechler/UAH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TT/DCC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Trending Tools for long-term trending of Deep Convective Clouds.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Buechler/UAH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TT/Lightning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Trending Tools for long-term trending of lightning counts, flash duration, and lightning energy.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Buechler/UAH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Koshak/MSFC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LMT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24/7 Lightning Monitoring Tool (aka "Product Monitor") that alerts of problematic GLM performance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TBD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Product Area Lead (PAL, Wayne MacKenzie)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CompareLLS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Compare Lightning Location System tool performs shallow/deep dives of GLM data using wide range of ground-based datasets discussed in RIMP.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Matlab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Cummins, UA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205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XLMA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 Lightning Mapping Array tool for making standard 4-D plots of flashes.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Krehbiel &amp;  Rison of NMT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4103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lmatools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Analyzes LMA data [sort VHF source data into flashes; calculate flash areas, volumes, and channel lengths; produce gridded products; time series statistics of flash rate and size data; simulate LMA performance]. 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Python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Bruning/TTU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512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FEGST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Fly's Eye GLM Simulator Tool: Data acquisition, display, and storage software [Note: s/w for analyzing FEGS data &amp; inter-comparing it with other lightning optical datasets (e.g. GLM, ISS/LIS) will be done by beginning of Spring 2017 Field Campaign &amp; some of these processing tools will be piggybacked to VaLiD.]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IDL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Quick/NPP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ADTs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Ancillary Dataset Tools will be developed for processing datasets such as ABI, NEXRAD, SEVERI, WWLLN; some of these tools will be piggybacked to VaLiD.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 Matlab &amp; McIDas scripts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Mach/USRA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Bateman/USRA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422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SITs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Specialized Impromptu Tools written “on-the-fly” to handle any analyses that are needed, but that were unexpected.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C, IDL, Matlab, Mathematica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Mach/USRA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Bateman/USRA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Buechler/UAH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Koshak/MSFC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  <a:tr h="307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LATA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Location And Time Accuracy (LATA) Tool: Produces a variety of plots/histograms that characterize the overall location/time accuracy of GLM flashes/groups/events. 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Matlab</a:t>
                      </a:r>
                      <a:endParaRPr lang="en-US" sz="1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Virts</a:t>
                      </a:r>
                      <a:r>
                        <a:rPr lang="en-US" sz="700" dirty="0">
                          <a:effectLst/>
                        </a:rPr>
                        <a:t>/NPP</a:t>
                      </a:r>
                      <a:endParaRPr lang="en-US" sz="1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7703" marR="57703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24307" y="13670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4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_No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Presentation2_NoUpdate</Template>
  <TotalTime>12194</TotalTime>
  <Words>1917</Words>
  <Application>Microsoft Macintosh PowerPoint</Application>
  <PresentationFormat>On-screen Show (4:3)</PresentationFormat>
  <Paragraphs>364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Avenir Next</vt:lpstr>
      <vt:lpstr>Calibri</vt:lpstr>
      <vt:lpstr>Courier New</vt:lpstr>
      <vt:lpstr>Georgia</vt:lpstr>
      <vt:lpstr>Mangal</vt:lpstr>
      <vt:lpstr>MS PGothic</vt:lpstr>
      <vt:lpstr>Myriad Pro</vt:lpstr>
      <vt:lpstr>Times New Roman</vt:lpstr>
      <vt:lpstr>Wingdings</vt:lpstr>
      <vt:lpstr>Arial</vt:lpstr>
      <vt:lpstr>Presentation2_NoUpdate</vt:lpstr>
      <vt:lpstr>Custom Design</vt:lpstr>
      <vt:lpstr>Road to GLM Full Validation: Overview, Processes, and Status</vt:lpstr>
      <vt:lpstr>OUTLINE</vt:lpstr>
      <vt:lpstr>THE  PS-PVR  PROCESS</vt:lpstr>
      <vt:lpstr>PS-PVR</vt:lpstr>
      <vt:lpstr>Product Maturity Levels  </vt:lpstr>
      <vt:lpstr>Primary Emphasis for GLM</vt:lpstr>
      <vt:lpstr>PowerPoint Presentation</vt:lpstr>
      <vt:lpstr>TOOLS &amp; TESTS</vt:lpstr>
      <vt:lpstr>Primary Tools</vt:lpstr>
      <vt:lpstr>Post Launch Product Tests</vt:lpstr>
      <vt:lpstr>HISTORICAL HIGHLIGHTS</vt:lpstr>
      <vt:lpstr>Highlights</vt:lpstr>
      <vt:lpstr>UPCOMING MILESTONES</vt:lpstr>
      <vt:lpstr>GLM-16: 01 Nov 2018: Full PS-PVR  GLM-17: 02 Oct 2018:  Beta PS-PVR 03 Dec 2018:  Prov PS-PVR XX Sep 2019:  Full PS-PVR</vt:lpstr>
      <vt:lpstr>THE ADR/WR PROCESS &amp; UPDATES </vt:lpstr>
      <vt:lpstr>PowerPoint Presentation</vt:lpstr>
      <vt:lpstr>Blooming Example (WR 4697F/5937)</vt:lpstr>
      <vt:lpstr>PowerPoint Presentation</vt:lpstr>
      <vt:lpstr>PowerPoint Presentation</vt:lpstr>
      <vt:lpstr>PowerPoint Presentation</vt:lpstr>
      <vt:lpstr>PowerPoint Presentation</vt:lpstr>
    </vt:vector>
  </TitlesOfParts>
  <Company>GOES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PS-PVR Template</dc:title>
  <dc:creator>Fulbright, Jon P. (GSFC-416.0)[COLUMBUS TECHNOLOGIES AND SERVICES INC]</dc:creator>
  <cp:lastModifiedBy>William Koshak</cp:lastModifiedBy>
  <cp:revision>1087</cp:revision>
  <cp:lastPrinted>2018-08-29T16:00:58Z</cp:lastPrinted>
  <dcterms:created xsi:type="dcterms:W3CDTF">2017-01-06T19:04:27Z</dcterms:created>
  <dcterms:modified xsi:type="dcterms:W3CDTF">2018-09-28T11:09:41Z</dcterms:modified>
</cp:coreProperties>
</file>