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3429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6858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10287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13716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7145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20574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24003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2743200" algn="ctr" defTabSz="406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" name="Shape 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Lucida Grande"/>
        <a:ea typeface="Lucida Grande"/>
        <a:cs typeface="Lucida Grande"/>
        <a:sym typeface="Lucida Grande"/>
      </a:defRPr>
    </a:lvl1pPr>
    <a:lvl2pPr indent="228600" defTabSz="406400" latinLnBrk="0">
      <a:defRPr sz="1400">
        <a:latin typeface="Lucida Grande"/>
        <a:ea typeface="Lucida Grande"/>
        <a:cs typeface="Lucida Grande"/>
        <a:sym typeface="Lucida Grande"/>
      </a:defRPr>
    </a:lvl2pPr>
    <a:lvl3pPr indent="457200" defTabSz="406400" latinLnBrk="0">
      <a:defRPr sz="1400">
        <a:latin typeface="Lucida Grande"/>
        <a:ea typeface="Lucida Grande"/>
        <a:cs typeface="Lucida Grande"/>
        <a:sym typeface="Lucida Grande"/>
      </a:defRPr>
    </a:lvl3pPr>
    <a:lvl4pPr indent="685800" defTabSz="406400" latinLnBrk="0">
      <a:defRPr sz="1400">
        <a:latin typeface="Lucida Grande"/>
        <a:ea typeface="Lucida Grande"/>
        <a:cs typeface="Lucida Grande"/>
        <a:sym typeface="Lucida Grande"/>
      </a:defRPr>
    </a:lvl4pPr>
    <a:lvl5pPr indent="914400" defTabSz="406400" latinLnBrk="0">
      <a:defRPr sz="1400">
        <a:latin typeface="Lucida Grande"/>
        <a:ea typeface="Lucida Grande"/>
        <a:cs typeface="Lucida Grande"/>
        <a:sym typeface="Lucida Grande"/>
      </a:defRPr>
    </a:lvl5pPr>
    <a:lvl6pPr indent="1143000" defTabSz="406400" latinLnBrk="0">
      <a:defRPr sz="1400">
        <a:latin typeface="Lucida Grande"/>
        <a:ea typeface="Lucida Grande"/>
        <a:cs typeface="Lucida Grande"/>
        <a:sym typeface="Lucida Grande"/>
      </a:defRPr>
    </a:lvl6pPr>
    <a:lvl7pPr indent="1371600" defTabSz="406400" latinLnBrk="0">
      <a:defRPr sz="1400">
        <a:latin typeface="Lucida Grande"/>
        <a:ea typeface="Lucida Grande"/>
        <a:cs typeface="Lucida Grande"/>
        <a:sym typeface="Lucida Grande"/>
      </a:defRPr>
    </a:lvl7pPr>
    <a:lvl8pPr indent="1600200" defTabSz="406400" latinLnBrk="0">
      <a:defRPr sz="1400">
        <a:latin typeface="Lucida Grande"/>
        <a:ea typeface="Lucida Grande"/>
        <a:cs typeface="Lucida Grande"/>
        <a:sym typeface="Lucida Grande"/>
      </a:defRPr>
    </a:lvl8pPr>
    <a:lvl9pPr indent="1828800" defTabSz="406400" latinLnBrk="0">
      <a:defRPr sz="14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/>
          <p:nvPr>
            <p:ph type="title"/>
          </p:nvPr>
        </p:nvSpPr>
        <p:spPr>
          <a:xfrm>
            <a:off x="614362" y="-25400"/>
            <a:ext cx="7515226" cy="1143000"/>
          </a:xfrm>
          <a:prstGeom prst="rect">
            <a:avLst/>
          </a:prstGeom>
        </p:spPr>
        <p:txBody>
          <a:bodyPr/>
          <a:lstStyle>
            <a:lvl1pPr>
              <a:defRPr cap="none" sz="20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idx="1"/>
          </p:nvPr>
        </p:nvSpPr>
        <p:spPr>
          <a:xfrm>
            <a:off x="569912" y="2130425"/>
            <a:ext cx="8229601" cy="4727575"/>
          </a:xfrm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bg>
      <p:bgPr>
        <a:solidFill>
          <a:srgbClr val="7777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2" name="TTU 2 Title Page_logo.jpg" descr="TTU 2 Title Page_logo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7187" y="-3175"/>
            <a:ext cx="1103313" cy="113982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/>
          <p:nvPr>
            <p:ph type="title"/>
          </p:nvPr>
        </p:nvSpPr>
        <p:spPr>
          <a:xfrm>
            <a:off x="614362" y="-4763"/>
            <a:ext cx="7513638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defRPr cap="none"/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half" idx="1"/>
          </p:nvPr>
        </p:nvSpPr>
        <p:spPr>
          <a:xfrm>
            <a:off x="566737" y="3076575"/>
            <a:ext cx="6400801" cy="3467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154939" indent="0" algn="ctr">
              <a:buSzTx/>
              <a:buFont typeface="Wingdings"/>
              <a:buNone/>
            </a:lvl2pPr>
            <a:lvl3pPr marL="554990" indent="0" algn="ctr">
              <a:buSzTx/>
              <a:buNone/>
            </a:lvl3pPr>
            <a:lvl4pPr marL="1070927" indent="0" algn="ctr">
              <a:buSzTx/>
              <a:buNone/>
            </a:lvl4pPr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- No Graphics">
    <p:bg>
      <p:bgPr>
        <a:solidFill>
          <a:srgbClr val="7777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xfrm>
            <a:off x="614362" y="-42863"/>
            <a:ext cx="7513638" cy="1143001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400"/>
              </a:spcBef>
              <a:defRPr cap="none" sz="2000"/>
            </a:lvl1pPr>
          </a:lstStyle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half" idx="1"/>
          </p:nvPr>
        </p:nvSpPr>
        <p:spPr>
          <a:xfrm>
            <a:off x="566737" y="3076575"/>
            <a:ext cx="6400801" cy="34671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154939" indent="0" algn="ctr">
              <a:buSzTx/>
              <a:buFont typeface="Wingdings"/>
              <a:buNone/>
            </a:lvl2pPr>
            <a:lvl3pPr marL="554990" indent="0" algn="ctr">
              <a:buSzTx/>
              <a:buNone/>
            </a:lvl3pPr>
            <a:lvl4pPr marL="1070927" indent="0" algn="ctr">
              <a:buSzTx/>
              <a:buNone/>
            </a:lvl4pPr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/>
          <p:nvPr>
            <p:ph type="title"/>
          </p:nvPr>
        </p:nvSpPr>
        <p:spPr>
          <a:xfrm>
            <a:off x="889000" y="177800"/>
            <a:ext cx="7353300" cy="863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 algn="ctr" defTabSz="406400">
              <a:defRPr cap="none" sz="58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4423742" y="6489700"/>
            <a:ext cx="283816" cy="279400"/>
          </a:xfrm>
          <a:prstGeom prst="rect">
            <a:avLst/>
          </a:prstGeom>
        </p:spPr>
        <p:txBody>
          <a:bodyPr/>
          <a:lstStyle>
            <a:lvl1pPr defTabSz="4064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Image"/>
          <p:cNvSpPr/>
          <p:nvPr>
            <p:ph type="pic" sz="quarter" idx="13"/>
          </p:nvPr>
        </p:nvSpPr>
        <p:spPr>
          <a:xfrm>
            <a:off x="5524500" y="2044700"/>
            <a:ext cx="2857500" cy="38129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0" name="Title Text"/>
          <p:cNvSpPr txBox="1"/>
          <p:nvPr>
            <p:ph type="title"/>
          </p:nvPr>
        </p:nvSpPr>
        <p:spPr>
          <a:xfrm>
            <a:off x="889000" y="177800"/>
            <a:ext cx="7353300" cy="863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marR="0" algn="ctr" defTabSz="406400">
              <a:defRPr cap="none" sz="58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sz="half" idx="1"/>
          </p:nvPr>
        </p:nvSpPr>
        <p:spPr>
          <a:xfrm>
            <a:off x="304800" y="1943100"/>
            <a:ext cx="3784600" cy="4013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812120" marR="0" indent="-494620" defTabSz="406400">
              <a:spcBef>
                <a:spcPts val="2700"/>
              </a:spcBef>
              <a:buSzPct val="171000"/>
              <a:buChar char="•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256620" marR="0" indent="-494620" defTabSz="406400">
              <a:spcBef>
                <a:spcPts val="2700"/>
              </a:spcBef>
              <a:buClrTx/>
              <a:buSzPct val="171000"/>
              <a:buChar char="•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701120" marR="0" indent="-494620" defTabSz="406400">
              <a:spcBef>
                <a:spcPts val="2700"/>
              </a:spcBef>
              <a:buSzPct val="171000"/>
              <a:defRPr i="0"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2145620" marR="0" indent="-494620" defTabSz="406400">
              <a:spcBef>
                <a:spcPts val="2700"/>
              </a:spcBef>
              <a:buSzPct val="171000"/>
              <a:buChar char="•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590120" marR="0" indent="-494620" defTabSz="406400">
              <a:spcBef>
                <a:spcPts val="2700"/>
              </a:spcBef>
              <a:buSzPct val="171000"/>
              <a:buChar char="•"/>
              <a:defRPr sz="2200"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xfrm>
            <a:off x="4423742" y="6489700"/>
            <a:ext cx="283816" cy="279400"/>
          </a:xfrm>
          <a:prstGeom prst="rect">
            <a:avLst/>
          </a:prstGeom>
        </p:spPr>
        <p:txBody>
          <a:bodyPr/>
          <a:lstStyle>
            <a:lvl1pPr defTabSz="4064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0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9404350" y="-1200151"/>
            <a:ext cx="762000" cy="91440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569912" y="2130425"/>
            <a:ext cx="8229601" cy="4727575"/>
          </a:xfrm>
          <a:prstGeom prst="rect">
            <a:avLst/>
          </a:prstGeom>
        </p:spPr>
        <p:txBody>
          <a:bodyPr>
            <a:noAutofit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4387713" y="6388100"/>
            <a:ext cx="368574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/>
          <p:nvPr>
            <p:ph type="title"/>
          </p:nvPr>
        </p:nvSpPr>
        <p:spPr>
          <a:xfrm>
            <a:off x="614362" y="12700"/>
            <a:ext cx="7515226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188912" y="1444625"/>
            <a:ext cx="7667859" cy="472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2pPr marL="440690" indent="-285750">
              <a:spcBef>
                <a:spcPts val="500"/>
              </a:spcBef>
              <a:buClr>
                <a:srgbClr val="D81E00"/>
              </a:buClr>
              <a:buSzPct val="90000"/>
              <a:buChar char=""/>
              <a:defRPr sz="2400"/>
            </a:lvl2pPr>
            <a:lvl3pPr marL="783590" indent="-228600">
              <a:buSzPct val="100000"/>
              <a:buChar char="•"/>
              <a:defRPr i="1" sz="2000"/>
            </a:lvl3pPr>
            <a:lvl4pPr marL="1299527" indent="-228600">
              <a:spcBef>
                <a:spcPts val="800"/>
              </a:spcBef>
              <a:buSzPct val="100000"/>
              <a:buChar char="–"/>
              <a:defRPr sz="1800"/>
            </a:lvl4pPr>
            <a:lvl5pPr marL="1463039"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4387713" y="6388100"/>
            <a:ext cx="368574" cy="360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defTabSz="5842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 xmlns:p14="http://schemas.microsoft.com/office/powerpoint/2010/main" spd="med" advClick="1"/>
  <p:txStyles>
    <p:titleStyle>
      <a:lvl1pPr marL="40639" marR="40639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1pPr>
      <a:lvl2pPr marL="40639" marR="40639" indent="228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2pPr>
      <a:lvl3pPr marL="40639" marR="40639" indent="457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3pPr>
      <a:lvl4pPr marL="40639" marR="40639" indent="685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4pPr>
      <a:lvl5pPr marL="40639" marR="40639" indent="9144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5pPr>
      <a:lvl6pPr marL="40639" marR="40639" indent="11430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6pPr>
      <a:lvl7pPr marL="40639" marR="40639" indent="13716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7pPr>
      <a:lvl8pPr marL="40639" marR="40639" indent="16002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8pPr>
      <a:lvl9pPr marL="40639" marR="40639" indent="182880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small" i="0" spc="0" strike="noStrike" sz="2400" u="none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Helvetica"/>
          <a:ea typeface="Helvetica"/>
          <a:cs typeface="Helvetica"/>
          <a:sym typeface="Helvetica"/>
        </a:defRPr>
      </a:lvl9pPr>
    </p:titleStyle>
    <p:bodyStyle>
      <a:lvl1pPr marL="40639" marR="40639" indent="0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1pPr>
      <a:lvl2pPr marL="40639" marR="40639" indent="154939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2pPr>
      <a:lvl3pPr marL="40639" marR="40639" indent="554990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3pPr>
      <a:lvl4pPr marL="40639" marR="40639" indent="1070927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4pPr>
      <a:lvl5pPr marL="40639" marR="40639" indent="0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5pPr>
      <a:lvl6pPr marL="40639" marR="40639" indent="0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6pPr>
      <a:lvl7pPr marL="40639" marR="40639" indent="0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7pPr>
      <a:lvl8pPr marL="40639" marR="40639" indent="0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8pPr>
      <a:lvl9pPr marL="40639" marR="40639" indent="0" algn="l" defTabSz="914400" latinLnBrk="0">
        <a:lnSpc>
          <a:spcPct val="100000"/>
        </a:lnSpc>
        <a:spcBef>
          <a:spcPts val="9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Relationship Id="rId5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ummary of GLM gridded products"/>
          <p:cNvSpPr txBox="1"/>
          <p:nvPr>
            <p:ph type="title"/>
          </p:nvPr>
        </p:nvSpPr>
        <p:spPr>
          <a:xfrm>
            <a:off x="1238250" y="1544637"/>
            <a:ext cx="4182517" cy="14319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600"/>
            </a:lvl1pPr>
          </a:lstStyle>
          <a:p>
            <a:pPr>
              <a:defRPr sz="2000"/>
            </a:pPr>
            <a:r>
              <a:rPr sz="3600"/>
              <a:t>Summary of GLM gridded products</a:t>
            </a:r>
          </a:p>
        </p:txBody>
      </p:sp>
      <p:sp>
        <p:nvSpPr>
          <p:cNvPr id="83" name="Eric Bruning…"/>
          <p:cNvSpPr txBox="1"/>
          <p:nvPr>
            <p:ph type="body" sz="half" idx="1"/>
          </p:nvPr>
        </p:nvSpPr>
        <p:spPr>
          <a:xfrm>
            <a:off x="1238250" y="3231108"/>
            <a:ext cx="6426200" cy="3377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35763" marR="35763" defTabSz="804672">
              <a:defRPr b="1" sz="1760"/>
            </a:pPr>
            <a:r>
              <a:t>Eric Bruning</a:t>
            </a:r>
          </a:p>
          <a:p>
            <a:pPr marL="35763" marR="35763" defTabSz="804672">
              <a:defRPr i="1" sz="1584"/>
            </a:pPr>
            <a:r>
              <a:t>TTU Department of Geosciences</a:t>
            </a:r>
          </a:p>
          <a:p>
            <a:pPr marL="35763" marR="35763" defTabSz="804672">
              <a:defRPr i="1" sz="1584"/>
            </a:pPr>
            <a:r>
              <a:t>Atmospheric Science Group</a:t>
            </a:r>
          </a:p>
          <a:p>
            <a:pPr marL="35763" marR="35763" defTabSz="804672">
              <a:defRPr i="1" sz="1584"/>
            </a:pPr>
          </a:p>
          <a:p>
            <a:pPr marL="35763" marR="35763" defTabSz="804672">
              <a:defRPr b="1" sz="1584"/>
            </a:pPr>
            <a:r>
              <a:t>Examples via </a:t>
            </a:r>
            <a:r>
              <a:rPr b="0"/>
              <a:t>Kristin Calhoun (</a:t>
            </a:r>
            <a:r>
              <a:rPr b="0" i="1"/>
              <a:t>NSSL/CIMMS/HWT</a:t>
            </a:r>
            <a:r>
              <a:rPr b="0"/>
              <a:t>)</a:t>
            </a:r>
            <a:r>
              <a:t> </a:t>
            </a:r>
          </a:p>
          <a:p>
            <a:pPr marL="35763" marR="35763" defTabSz="804672">
              <a:defRPr b="1" sz="1584"/>
            </a:pPr>
          </a:p>
          <a:p>
            <a:pPr marL="35763" marR="35763" defTabSz="804672">
              <a:defRPr b="1" sz="1584"/>
            </a:pPr>
            <a:r>
              <a:t>Credit to the implementation team: </a:t>
            </a:r>
            <a:r>
              <a:rPr b="0" i="1"/>
              <a:t>NESDIS, Lockheed Martin, NWS OPG &amp; TOWR-S, NSSL HWT, NASA SPoRT</a:t>
            </a:r>
            <a:endParaRPr b="0" i="1"/>
          </a:p>
          <a:p>
            <a:pPr marL="35763" marR="35763" defTabSz="804672">
              <a:defRPr b="1" sz="1584"/>
            </a:pPr>
            <a:endParaRPr b="0" i="1"/>
          </a:p>
          <a:p>
            <a:pPr marL="35763" marR="35763" defTabSz="804672">
              <a:defRPr b="1" sz="1584"/>
            </a:pPr>
            <a:r>
              <a:rPr b="0" i="1"/>
              <a:t>9 mo from initial plan to rollout of first grids to &gt;115 WFOs!</a:t>
            </a:r>
          </a:p>
          <a:p>
            <a:pPr marL="35763" marR="35763" defTabSz="804672">
              <a:defRPr i="1" sz="1496"/>
            </a:pPr>
          </a:p>
          <a:p>
            <a:pPr marL="35763" marR="35763" defTabSz="804672">
              <a:defRPr i="1" sz="1496"/>
            </a:pPr>
            <a:r>
              <a:t>GLM Science Meeting, Huntsville, AL</a:t>
            </a:r>
          </a:p>
          <a:p>
            <a:pPr marL="35763" marR="35763" defTabSz="804672">
              <a:defRPr i="1" sz="1232"/>
            </a:pPr>
            <a:r>
              <a:t>11-13 September,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lmandir30May.mp4" descr="glmandir30May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91479" y="1144373"/>
            <a:ext cx="10613917" cy="5731237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7" name="DoubleT-485.jpg" descr="DoubleT-485.jpg"/>
          <p:cNvPicPr>
            <a:picLocks noChangeAspect="0"/>
          </p:cNvPicPr>
          <p:nvPr/>
        </p:nvPicPr>
        <p:blipFill>
          <a:blip r:embed="rId5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GLM imagery suits meteorological time series analyses better than point displays"/>
          <p:cNvSpPr txBox="1"/>
          <p:nvPr>
            <p:ph type="title"/>
          </p:nvPr>
        </p:nvSpPr>
        <p:spPr>
          <a:xfrm>
            <a:off x="550862" y="12700"/>
            <a:ext cx="5360033" cy="1143000"/>
          </a:xfrm>
          <a:prstGeom prst="rect">
            <a:avLst/>
          </a:prstGeom>
        </p:spPr>
        <p:txBody>
          <a:bodyPr/>
          <a:lstStyle/>
          <a:p>
            <a:pPr/>
            <a:r>
              <a:t>GLM imagery suits meteorological time series analyses better than point displays</a:t>
            </a:r>
          </a:p>
        </p:txBody>
      </p:sp>
      <p:sp>
        <p:nvSpPr>
          <p:cNvPr id="89" name="Goal: quantitatively visualize flash properties available at GLM L2 and depict flash spatial extent…"/>
          <p:cNvSpPr txBox="1"/>
          <p:nvPr>
            <p:ph type="body" sz="quarter" idx="1"/>
          </p:nvPr>
        </p:nvSpPr>
        <p:spPr>
          <a:xfrm>
            <a:off x="188912" y="1444625"/>
            <a:ext cx="4394458" cy="2302070"/>
          </a:xfrm>
          <a:prstGeom prst="rect">
            <a:avLst/>
          </a:prstGeom>
        </p:spPr>
        <p:txBody>
          <a:bodyPr/>
          <a:lstStyle/>
          <a:p>
            <a:pPr lvl="1" marL="321703" marR="29667" indent="-208597" defTabSz="667512">
              <a:spcBef>
                <a:spcPts val="300"/>
              </a:spcBef>
              <a:defRPr sz="1752">
                <a:solidFill>
                  <a:srgbClr val="FFFFFF"/>
                </a:solidFill>
              </a:defRPr>
            </a:pPr>
            <a:r>
              <a:t>Goal: quantitatively visualize flash properties available at GLM L2 and depict flash spatial extent </a:t>
            </a:r>
          </a:p>
          <a:p>
            <a:pPr lvl="1" marL="321703" marR="29667" indent="-208597" defTabSz="667512">
              <a:spcBef>
                <a:spcPts val="300"/>
              </a:spcBef>
              <a:defRPr sz="1752">
                <a:solidFill>
                  <a:srgbClr val="FFFFFF"/>
                </a:solidFill>
              </a:defRPr>
            </a:pPr>
            <a:r>
              <a:t>Produced as a CONUS pre-operational demonstration in ISatSS instance at AWC/OPG and disseminated via LDM</a:t>
            </a:r>
          </a:p>
          <a:p>
            <a:pPr lvl="1" marL="321703" marR="29667" indent="-208597" defTabSz="667512">
              <a:spcBef>
                <a:spcPts val="300"/>
              </a:spcBef>
              <a:defRPr sz="1752">
                <a:solidFill>
                  <a:srgbClr val="FFFFFF"/>
                </a:solidFill>
              </a:defRPr>
            </a:pPr>
            <a:r>
              <a:t>Open source implementation (glmtools)</a:t>
            </a:r>
          </a:p>
        </p:txBody>
      </p:sp>
      <p:sp>
        <p:nvSpPr>
          <p:cNvPr id="90" name="(Loop by  Scott Rudlosky/ NESDIS/UMD)"/>
          <p:cNvSpPr txBox="1"/>
          <p:nvPr/>
        </p:nvSpPr>
        <p:spPr>
          <a:xfrm>
            <a:off x="6206784" y="177799"/>
            <a:ext cx="1586713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639" marR="40639" algn="l" defTabSz="914400">
              <a:spcBef>
                <a:spcPts val="900"/>
              </a:spcBef>
              <a:defRPr sz="1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(Loop by </a:t>
            </a:r>
            <a:br/>
            <a:r>
              <a:t>Scott Rudlosky/</a:t>
            </a:r>
            <a:br/>
            <a:r>
              <a:t>NESDIS/UMD)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000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3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even GLM products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seven GLM products:</a:t>
            </a:r>
          </a:p>
          <a:p>
            <a:pPr/>
            <a:r>
              <a:t>think of NEXRAD level 2 BASE DATA</a:t>
            </a:r>
          </a:p>
        </p:txBody>
      </p:sp>
      <p:graphicFrame>
        <p:nvGraphicFramePr>
          <p:cNvPr id="95" name="Table"/>
          <p:cNvGraphicFramePr/>
          <p:nvPr/>
        </p:nvGraphicFramePr>
        <p:xfrm>
          <a:off x="2273" y="1155385"/>
          <a:ext cx="9152154" cy="575034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2284863"/>
                <a:gridCol w="2284863"/>
                <a:gridCol w="2284863"/>
                <a:gridCol w="2284863"/>
              </a:tblGrid>
              <a:tr h="1338154">
                <a:tc>
                  <a:txBody>
                    <a:bodyPr/>
                    <a:lstStyle/>
                    <a:p>
                      <a:pPr lvl="1" algn="l" defTabSz="914400">
                        <a:defRPr sz="1500">
                          <a:uFillTx/>
                          <a:sym typeface="Helvetica Light"/>
                        </a:defRPr>
                      </a:pPr>
                      <a:r>
                        <a:t>✅ Available</a:t>
                      </a:r>
                    </a:p>
                    <a:p>
                      <a:pPr lvl="1" algn="l" defTabSz="914400">
                        <a:defRPr sz="1500">
                          <a:uFillTx/>
                          <a:sym typeface="Helvetica Light"/>
                        </a:defRPr>
                      </a:pPr>
                      <a:r>
                        <a:t>✳️ In testing</a:t>
                      </a:r>
                    </a:p>
                    <a:p>
                      <a:pPr lvl="1" algn="l" defTabSz="914400">
                        <a:defRPr sz="1500">
                          <a:uFillTx/>
                          <a:sym typeface="Helvetica Light"/>
                        </a:defRPr>
                      </a:pPr>
                      <a:r>
                        <a:rPr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rPr>
                        <a:t>✴️</a:t>
                      </a:r>
                      <a:r>
                        <a:t> Being produced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Flash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Group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Event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1105219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Centroid density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  <a:blipFill rotWithShape="1">
                      <a:blip r:embed="rId3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  <a:blipFill rotWithShape="1">
                      <a:blip r:embed="rId4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</a:tcPr>
                </a:tc>
              </a:tr>
              <a:tr h="1098088">
                <a:tc>
                  <a:txBody>
                    <a:bodyPr/>
                    <a:lstStyle/>
                    <a:p>
                      <a:pPr marL="40639" marR="40639" defTabSz="914400">
                        <a:spcBef>
                          <a:spcPts val="900"/>
                        </a:spcBef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Extent density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5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blipFill rotWithShape="1">
                      <a:blip r:embed="rId6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  <a:tr h="1098088">
                <a:tc>
                  <a:txBody>
                    <a:bodyPr/>
                    <a:lstStyle/>
                    <a:p>
                      <a:pPr marL="40639" marR="40639" defTabSz="914400">
                        <a:spcBef>
                          <a:spcPts val="900"/>
                        </a:spcBef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Average area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  <a:blipFill rotWithShape="1">
                      <a:blip r:embed="rId7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  <a:blipFill rotWithShape="1">
                      <a:blip r:embed="rId8"/>
                      <a:srcRect l="0" t="0" r="0" b="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B>
                  </a:tcPr>
                </a:tc>
              </a:tr>
              <a:tr h="1098088">
                <a:tc>
                  <a:txBody>
                    <a:bodyPr/>
                    <a:lstStyle/>
                    <a:p>
                      <a:pPr marL="40639" marR="40639" defTabSz="914400">
                        <a:spcBef>
                          <a:spcPts val="900"/>
                        </a:spcBef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Optical energy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sym typeface="Helvetica Light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800">
                          <a:uFillTx/>
                          <a:latin typeface="Apple Color Emoji"/>
                          <a:ea typeface="Apple Color Emoji"/>
                          <a:cs typeface="Apple Color Emoji"/>
                          <a:sym typeface="Apple Color Emoji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-136794"/>
                          <a:satOff val="-2150"/>
                          <a:lumOff val="15693"/>
                        </a:schemeClr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blipFill rotWithShape="1">
                      <a:blip r:embed="rId9"/>
                      <a:srcRect l="0" t="0" r="0" b="0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96" name="Visualizes flash and group properties by linking them to the spatial extent of events."/>
          <p:cNvSpPr txBox="1"/>
          <p:nvPr/>
        </p:nvSpPr>
        <p:spPr>
          <a:xfrm>
            <a:off x="6837912" y="3974967"/>
            <a:ext cx="164894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/>
            <a:r>
              <a:t>Visualizes flash and group properties by linking them to the spatial extent of events.</a:t>
            </a:r>
          </a:p>
        </p:txBody>
      </p:sp>
      <p:sp>
        <p:nvSpPr>
          <p:cNvPr id="97" name="Useful for counting by a machine."/>
          <p:cNvSpPr txBox="1"/>
          <p:nvPr/>
        </p:nvSpPr>
        <p:spPr>
          <a:xfrm>
            <a:off x="6837912" y="2740478"/>
            <a:ext cx="164894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/>
            <a:r>
              <a:t>Useful for counting by a machine.</a:t>
            </a:r>
          </a:p>
        </p:txBody>
      </p:sp>
      <p:sp>
        <p:nvSpPr>
          <p:cNvPr id="98" name="What you see with your eyes!"/>
          <p:cNvSpPr txBox="1"/>
          <p:nvPr/>
        </p:nvSpPr>
        <p:spPr>
          <a:xfrm>
            <a:off x="5158896" y="6006727"/>
            <a:ext cx="164894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/>
            </a:lvl1pPr>
          </a:lstStyle>
          <a:p>
            <a:pPr/>
            <a:r>
              <a:t>What you see with your eyes!</a:t>
            </a:r>
          </a:p>
        </p:txBody>
      </p:sp>
      <p:sp>
        <p:nvSpPr>
          <p:cNvPr id="99" name="✅"/>
          <p:cNvSpPr txBox="1"/>
          <p:nvPr/>
        </p:nvSpPr>
        <p:spPr>
          <a:xfrm>
            <a:off x="2102823" y="3600449"/>
            <a:ext cx="596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914400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✅</a:t>
            </a:r>
          </a:p>
        </p:txBody>
      </p:sp>
      <p:sp>
        <p:nvSpPr>
          <p:cNvPr id="100" name="✳️"/>
          <p:cNvSpPr txBox="1"/>
          <p:nvPr/>
        </p:nvSpPr>
        <p:spPr>
          <a:xfrm>
            <a:off x="2102823" y="4756697"/>
            <a:ext cx="596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914400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✳️</a:t>
            </a:r>
          </a:p>
        </p:txBody>
      </p:sp>
      <p:sp>
        <p:nvSpPr>
          <p:cNvPr id="101" name="✳️"/>
          <p:cNvSpPr txBox="1"/>
          <p:nvPr/>
        </p:nvSpPr>
        <p:spPr>
          <a:xfrm>
            <a:off x="6660150" y="5769029"/>
            <a:ext cx="596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914400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✳️</a:t>
            </a:r>
          </a:p>
        </p:txBody>
      </p:sp>
      <p:sp>
        <p:nvSpPr>
          <p:cNvPr id="102" name="✴️"/>
          <p:cNvSpPr txBox="1"/>
          <p:nvPr/>
        </p:nvSpPr>
        <p:spPr>
          <a:xfrm>
            <a:off x="4429458" y="3600449"/>
            <a:ext cx="596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914400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✴️</a:t>
            </a:r>
          </a:p>
        </p:txBody>
      </p:sp>
      <p:sp>
        <p:nvSpPr>
          <p:cNvPr id="103" name="✴️"/>
          <p:cNvSpPr txBox="1"/>
          <p:nvPr/>
        </p:nvSpPr>
        <p:spPr>
          <a:xfrm>
            <a:off x="4429458" y="4756697"/>
            <a:ext cx="596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914400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✴️</a:t>
            </a:r>
          </a:p>
        </p:txBody>
      </p:sp>
      <p:sp>
        <p:nvSpPr>
          <p:cNvPr id="104" name="✴️"/>
          <p:cNvSpPr txBox="1"/>
          <p:nvPr/>
        </p:nvSpPr>
        <p:spPr>
          <a:xfrm>
            <a:off x="4429458" y="2530928"/>
            <a:ext cx="596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914400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✴️</a:t>
            </a:r>
          </a:p>
        </p:txBody>
      </p:sp>
      <p:sp>
        <p:nvSpPr>
          <p:cNvPr id="105" name="✴️"/>
          <p:cNvSpPr txBox="1"/>
          <p:nvPr/>
        </p:nvSpPr>
        <p:spPr>
          <a:xfrm>
            <a:off x="2102823" y="2530928"/>
            <a:ext cx="596901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228600" algn="l" defTabSz="914400">
              <a:defRPr sz="1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>
                <a:latin typeface="Apple Color Emoji"/>
                <a:ea typeface="Apple Color Emoji"/>
                <a:cs typeface="Apple Color Emoji"/>
                <a:sym typeface="Apple Color Emoji"/>
              </a:rPr>
              <a:t>✴️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First product: flash extent density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product: flash extent density</a:t>
            </a:r>
          </a:p>
          <a:p>
            <a:pPr/>
            <a:r>
              <a:t>1 min vs. 5 min accumulation, 1 min updates.</a:t>
            </a:r>
          </a:p>
        </p:txBody>
      </p:sp>
      <p:sp>
        <p:nvSpPr>
          <p:cNvPr id="110" name="The original GLM detector pixels are 8-10 km.…"/>
          <p:cNvSpPr txBox="1"/>
          <p:nvPr>
            <p:ph type="body" sz="half" idx="1"/>
          </p:nvPr>
        </p:nvSpPr>
        <p:spPr>
          <a:xfrm>
            <a:off x="188912" y="1444625"/>
            <a:ext cx="2880650" cy="4727575"/>
          </a:xfrm>
          <a:prstGeom prst="rect">
            <a:avLst/>
          </a:prstGeom>
        </p:spPr>
        <p:txBody>
          <a:bodyPr/>
          <a:lstStyle/>
          <a:p>
            <a:pPr lvl="1" marL="352552" marR="32511" indent="-228600" defTabSz="731520">
              <a:spcBef>
                <a:spcPts val="400"/>
              </a:spcBef>
              <a:defRPr sz="1920"/>
            </a:pPr>
            <a:r>
              <a:t>The original GLM detector pixels are 8-10 km.</a:t>
            </a:r>
          </a:p>
          <a:p>
            <a:pPr lvl="1" marL="352552" marR="32511" indent="-228600" defTabSz="731520">
              <a:spcBef>
                <a:spcPts val="400"/>
              </a:spcBef>
              <a:defRPr sz="1920"/>
            </a:pPr>
            <a:r>
              <a:t>GLM products are delivered on the 2 km ABI fixed grid with the same parallax.</a:t>
            </a:r>
          </a:p>
          <a:p>
            <a:pPr lvl="1" marL="352552" marR="32511" indent="-228600" defTabSz="731520">
              <a:spcBef>
                <a:spcPts val="400"/>
              </a:spcBef>
              <a:defRPr sz="1920"/>
            </a:pPr>
            <a:r>
              <a:t>The product is oversampled to depict the shape of the original pixel while preserving the maximum flash rate in the center of those pixels</a:t>
            </a:r>
          </a:p>
        </p:txBody>
      </p:sp>
      <p:pic>
        <p:nvPicPr>
          <p:cNvPr id="111" name="20180501_GLM_vis_compare-Bucky.gif" descr="20180501_GLM_vis_compare-Bucky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0553" y="1244706"/>
            <a:ext cx="5596875" cy="5474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4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“Traditional” Lightning jump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“Traditional” Lightning jump</a:t>
            </a:r>
          </a:p>
          <a:p>
            <a:pPr/>
            <a:r>
              <a:t>with average flash area and Total optical Energy</a:t>
            </a:r>
          </a:p>
        </p:txBody>
      </p:sp>
      <p:sp>
        <p:nvSpPr>
          <p:cNvPr id="116" name="Small flashes and a compact core of greater optical energy accompany flash rate jump during mixed phase updraft pulse. Reverse as as pulse subsides."/>
          <p:cNvSpPr txBox="1"/>
          <p:nvPr>
            <p:ph type="body" sz="quarter" idx="1"/>
          </p:nvPr>
        </p:nvSpPr>
        <p:spPr>
          <a:xfrm>
            <a:off x="183763" y="1190625"/>
            <a:ext cx="7673008" cy="713013"/>
          </a:xfrm>
          <a:prstGeom prst="rect">
            <a:avLst/>
          </a:prstGeom>
        </p:spPr>
        <p:txBody>
          <a:bodyPr/>
          <a:lstStyle/>
          <a:p>
            <a:pPr lvl="1" marL="304076" marR="28041" indent="-197167" defTabSz="630936">
              <a:spcBef>
                <a:spcPts val="300"/>
              </a:spcBef>
              <a:defRPr sz="1656"/>
            </a:pPr>
            <a:r>
              <a:t>Small flashes and a compact core of greater optical energy accompany flash rate jump during mixed phase updraft pulse. Reverse as as pulse subsides.</a:t>
            </a:r>
          </a:p>
        </p:txBody>
      </p:sp>
      <p:pic>
        <p:nvPicPr>
          <p:cNvPr id="117" name="GLMuptike.gif" descr="GLMuptike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6698" y="1998585"/>
            <a:ext cx="7049428" cy="5176924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AFA"/>
          <p:cNvSpPr txBox="1"/>
          <p:nvPr/>
        </p:nvSpPr>
        <p:spPr>
          <a:xfrm>
            <a:off x="1214041" y="4808783"/>
            <a:ext cx="851605" cy="42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marL="40639" marR="40639" indent="228600" algn="l" defTabSz="914400">
              <a:defRPr cap="small"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AFA</a:t>
            </a:r>
          </a:p>
        </p:txBody>
      </p:sp>
      <p:sp>
        <p:nvSpPr>
          <p:cNvPr id="119" name="TOE"/>
          <p:cNvSpPr txBox="1"/>
          <p:nvPr/>
        </p:nvSpPr>
        <p:spPr>
          <a:xfrm>
            <a:off x="4744896" y="4808783"/>
            <a:ext cx="883547" cy="42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marL="40639" marR="40639" indent="228600" algn="l" defTabSz="914400">
              <a:defRPr cap="small"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TOE</a:t>
            </a:r>
          </a:p>
        </p:txBody>
      </p:sp>
      <p:sp>
        <p:nvSpPr>
          <p:cNvPr id="120" name="FED"/>
          <p:cNvSpPr txBox="1"/>
          <p:nvPr/>
        </p:nvSpPr>
        <p:spPr>
          <a:xfrm>
            <a:off x="1202181" y="2194317"/>
            <a:ext cx="875325" cy="429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marL="40639" marR="40639" indent="228600" algn="l" defTabSz="914400">
              <a:defRPr cap="small"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FED</a:t>
            </a:r>
          </a:p>
        </p:txBody>
      </p:sp>
      <p:sp>
        <p:nvSpPr>
          <p:cNvPr id="121" name="Shape"/>
          <p:cNvSpPr/>
          <p:nvPr/>
        </p:nvSpPr>
        <p:spPr>
          <a:xfrm>
            <a:off x="2048125" y="2510980"/>
            <a:ext cx="2487550" cy="129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54" y="3430"/>
                </a:moveTo>
                <a:lnTo>
                  <a:pt x="18936" y="0"/>
                </a:lnTo>
                <a:lnTo>
                  <a:pt x="21600" y="16986"/>
                </a:lnTo>
                <a:lnTo>
                  <a:pt x="1500" y="21600"/>
                </a:lnTo>
                <a:lnTo>
                  <a:pt x="0" y="9475"/>
                </a:lnTo>
                <a:lnTo>
                  <a:pt x="10254" y="3430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22" name="Shape"/>
          <p:cNvSpPr/>
          <p:nvPr/>
        </p:nvSpPr>
        <p:spPr>
          <a:xfrm>
            <a:off x="2048125" y="5065482"/>
            <a:ext cx="2487550" cy="1299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54" y="3430"/>
                </a:moveTo>
                <a:lnTo>
                  <a:pt x="18936" y="0"/>
                </a:lnTo>
                <a:lnTo>
                  <a:pt x="21600" y="16986"/>
                </a:lnTo>
                <a:lnTo>
                  <a:pt x="1500" y="21600"/>
                </a:lnTo>
                <a:lnTo>
                  <a:pt x="0" y="9475"/>
                </a:lnTo>
                <a:lnTo>
                  <a:pt x="10254" y="3430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23" name="Shape"/>
          <p:cNvSpPr/>
          <p:nvPr/>
        </p:nvSpPr>
        <p:spPr>
          <a:xfrm>
            <a:off x="5370177" y="5065482"/>
            <a:ext cx="2487550" cy="1299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54" y="3430"/>
                </a:moveTo>
                <a:lnTo>
                  <a:pt x="18936" y="0"/>
                </a:lnTo>
                <a:lnTo>
                  <a:pt x="21600" y="16986"/>
                </a:lnTo>
                <a:lnTo>
                  <a:pt x="1500" y="21600"/>
                </a:lnTo>
                <a:lnTo>
                  <a:pt x="0" y="9475"/>
                </a:lnTo>
                <a:lnTo>
                  <a:pt x="10254" y="3430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124" name="Shape"/>
          <p:cNvSpPr/>
          <p:nvPr/>
        </p:nvSpPr>
        <p:spPr>
          <a:xfrm>
            <a:off x="5370177" y="2510980"/>
            <a:ext cx="2487550" cy="129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54" y="3430"/>
                </a:moveTo>
                <a:lnTo>
                  <a:pt x="18936" y="0"/>
                </a:lnTo>
                <a:lnTo>
                  <a:pt x="21600" y="16986"/>
                </a:lnTo>
                <a:lnTo>
                  <a:pt x="1500" y="21600"/>
                </a:lnTo>
                <a:lnTo>
                  <a:pt x="0" y="9475"/>
                </a:lnTo>
                <a:lnTo>
                  <a:pt x="10254" y="3430"/>
                </a:ln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27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Area product distinguishes cores from stratiform region and optical energy shows evidence of channel shape"/>
          <p:cNvSpPr txBox="1"/>
          <p:nvPr>
            <p:ph type="title"/>
          </p:nvPr>
        </p:nvSpPr>
        <p:spPr>
          <a:xfrm>
            <a:off x="614362" y="-25400"/>
            <a:ext cx="7515226" cy="1143000"/>
          </a:xfrm>
          <a:prstGeom prst="rect">
            <a:avLst/>
          </a:prstGeom>
        </p:spPr>
        <p:txBody>
          <a:bodyPr/>
          <a:lstStyle/>
          <a:p>
            <a:pPr/>
            <a:r>
              <a:t>Area product distinguishes cores from stratiform region and optical energy shows evidence of channel shape</a:t>
            </a:r>
          </a:p>
        </p:txBody>
      </p:sp>
      <p:sp>
        <p:nvSpPr>
          <p:cNvPr id="129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0" name="GLM_2may2212utc.png" descr="GLM_2may2212ut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10581" y="1136403"/>
            <a:ext cx="10649605" cy="574080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Flash extent density"/>
          <p:cNvSpPr txBox="1"/>
          <p:nvPr/>
        </p:nvSpPr>
        <p:spPr>
          <a:xfrm>
            <a:off x="2531808" y="1062823"/>
            <a:ext cx="214736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Flash extent density</a:t>
            </a:r>
          </a:p>
        </p:txBody>
      </p:sp>
      <p:sp>
        <p:nvSpPr>
          <p:cNvPr id="132" name="Average flash area"/>
          <p:cNvSpPr txBox="1"/>
          <p:nvPr/>
        </p:nvSpPr>
        <p:spPr>
          <a:xfrm>
            <a:off x="2590912" y="3939014"/>
            <a:ext cx="202916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Average flash area</a:t>
            </a:r>
          </a:p>
        </p:txBody>
      </p:sp>
      <p:sp>
        <p:nvSpPr>
          <p:cNvPr id="133" name="Total energy"/>
          <p:cNvSpPr txBox="1"/>
          <p:nvPr/>
        </p:nvSpPr>
        <p:spPr>
          <a:xfrm>
            <a:off x="7632321" y="3939014"/>
            <a:ext cx="135965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Total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36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All three lightning properties match the conceptual model of lighting hazard in MCSs, and highlight risk from developing new storms"/>
          <p:cNvSpPr txBox="1"/>
          <p:nvPr>
            <p:ph type="title"/>
          </p:nvPr>
        </p:nvSpPr>
        <p:spPr>
          <a:xfrm>
            <a:off x="233362" y="-38100"/>
            <a:ext cx="7515226" cy="1143000"/>
          </a:xfrm>
          <a:prstGeom prst="rect">
            <a:avLst/>
          </a:prstGeom>
        </p:spPr>
        <p:txBody>
          <a:bodyPr/>
          <a:lstStyle/>
          <a:p>
            <a:pPr/>
            <a:r>
              <a:t>All three lightning properties match the conceptual model of lighting hazard in MCSs, and highlight risk from developing new storms</a:t>
            </a:r>
          </a:p>
        </p:txBody>
      </p:sp>
      <p:sp>
        <p:nvSpPr>
          <p:cNvPr id="13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lightning_2may_22utc.gif" descr="lightning_2may_22utc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6159" y="1120526"/>
            <a:ext cx="10674743" cy="5754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42" name="DoubleT-485.jpg" descr="DoubleT-485.jpg"/>
          <p:cNvPicPr>
            <a:picLocks noChangeAspect="0"/>
          </p:cNvPicPr>
          <p:nvPr/>
        </p:nvPicPr>
        <p:blipFill>
          <a:blip r:embed="rId2">
            <a:extLst/>
          </a:blip>
          <a:srcRect l="20190" t="17184" r="29963" b="22038"/>
          <a:stretch>
            <a:fillRect/>
          </a:stretch>
        </p:blipFill>
        <p:spPr>
          <a:xfrm>
            <a:off x="8058150" y="133350"/>
            <a:ext cx="762000" cy="9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LM imagery is ready for u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GLM imagery is ready for use</a:t>
            </a:r>
          </a:p>
        </p:txBody>
      </p:sp>
      <p:sp>
        <p:nvSpPr>
          <p:cNvPr id="144" name="20 offices continue to evaluate average flash area and total optical energ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20 offices continue to evaluate average flash area and total optical energy</a:t>
            </a:r>
          </a:p>
          <a:p>
            <a:pPr lvl="2"/>
            <a:r>
              <a:t>HWT feedback: seeing all fields gives me confidence that I understand the lightning data!</a:t>
            </a:r>
          </a:p>
          <a:p>
            <a:pPr lvl="2"/>
            <a:r>
              <a:t>Feedback from offices with less expert, on-site guidance: not sure what I’m supposed to do with these!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06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