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9" r:id="rId3"/>
    <p:sldId id="270" r:id="rId4"/>
    <p:sldId id="271" r:id="rId5"/>
    <p:sldId id="264" r:id="rId6"/>
    <p:sldId id="268" r:id="rId7"/>
    <p:sldId id="263" r:id="rId8"/>
    <p:sldId id="259" r:id="rId9"/>
    <p:sldId id="260" r:id="rId10"/>
    <p:sldId id="257" r:id="rId11"/>
    <p:sldId id="261" r:id="rId12"/>
    <p:sldId id="262" r:id="rId13"/>
    <p:sldId id="265" r:id="rId14"/>
    <p:sldId id="266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4BACA-B57E-4F4C-A61E-580EAA20B7B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D7573-97DE-4251-846E-A531B0540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D7573-97DE-4251-846E-A531B05407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2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8721-DC33-47B0-B7BB-78EE08FA6E0D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0831-613D-4761-9714-534C974D0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7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8721-DC33-47B0-B7BB-78EE08FA6E0D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0831-613D-4761-9714-534C974D0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27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8721-DC33-47B0-B7BB-78EE08FA6E0D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0831-613D-4761-9714-534C974D0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3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8721-DC33-47B0-B7BB-78EE08FA6E0D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0831-613D-4761-9714-534C974D0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0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8721-DC33-47B0-B7BB-78EE08FA6E0D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0831-613D-4761-9714-534C974D0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52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8721-DC33-47B0-B7BB-78EE08FA6E0D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0831-613D-4761-9714-534C974D0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9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8721-DC33-47B0-B7BB-78EE08FA6E0D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0831-613D-4761-9714-534C974D0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54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8721-DC33-47B0-B7BB-78EE08FA6E0D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0831-613D-4761-9714-534C974D0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0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8721-DC33-47B0-B7BB-78EE08FA6E0D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0831-613D-4761-9714-534C974D0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8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8721-DC33-47B0-B7BB-78EE08FA6E0D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0831-613D-4761-9714-534C974D0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20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8721-DC33-47B0-B7BB-78EE08FA6E0D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0831-613D-4761-9714-534C974D0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71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08721-DC33-47B0-B7BB-78EE08FA6E0D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80831-613D-4761-9714-534C974D0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2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GLM 16 and 17 Comparisons to WWLLN Strokes to GLM </a:t>
            </a:r>
            <a:r>
              <a:rPr lang="en-US" sz="3200" b="1" i="1" dirty="0" smtClean="0"/>
              <a:t>FLASHES</a:t>
            </a:r>
            <a:br>
              <a:rPr lang="en-US" sz="3200" b="1" i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Report by Robert Holzworth and Michael McCarthy</a:t>
            </a:r>
            <a:br>
              <a:rPr lang="en-US" sz="3200" b="1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GLM meeting Huntsville Sept 2018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1680" y="4318318"/>
            <a:ext cx="9144000" cy="1655762"/>
          </a:xfrm>
        </p:spPr>
        <p:txBody>
          <a:bodyPr>
            <a:normAutofit lnSpcReduction="10000"/>
          </a:bodyPr>
          <a:lstStyle/>
          <a:p>
            <a:pPr marL="457200" indent="-457200" algn="l">
              <a:buAutoNum type="arabicPeriod"/>
            </a:pPr>
            <a:r>
              <a:rPr lang="en-US" dirty="0" smtClean="0"/>
              <a:t>WWLLN stroke locations matched at nearly the same rate by Both </a:t>
            </a:r>
            <a:r>
              <a:rPr lang="en-US" dirty="0" smtClean="0">
                <a:solidFill>
                  <a:srgbClr val="FF0000"/>
                </a:solidFill>
              </a:rPr>
              <a:t>NOAA16 </a:t>
            </a:r>
            <a:r>
              <a:rPr lang="en-US" dirty="0" smtClean="0"/>
              <a:t>and 17 GLM </a:t>
            </a:r>
            <a:r>
              <a:rPr lang="en-US" i="1" u="sng" dirty="0" smtClean="0"/>
              <a:t>FLASHES</a:t>
            </a:r>
            <a:endParaRPr lang="en-US" i="1" u="sng" dirty="0" smtClean="0"/>
          </a:p>
          <a:p>
            <a:pPr marL="457200" indent="-457200" algn="l">
              <a:buAutoNum type="arabicPeriod"/>
            </a:pPr>
            <a:r>
              <a:rPr lang="en-US" dirty="0" smtClean="0"/>
              <a:t>GLM 16 still has obvious areas of disagreement </a:t>
            </a:r>
            <a:endParaRPr lang="en-US" dirty="0" smtClean="0"/>
          </a:p>
          <a:p>
            <a:pPr marL="457200" indent="-457200" algn="l">
              <a:buAutoNum type="arabicPeriod"/>
            </a:pPr>
            <a:r>
              <a:rPr lang="en-US" dirty="0" smtClean="0"/>
              <a:t>List of other issues in present </a:t>
            </a:r>
            <a:r>
              <a:rPr lang="en-US" dirty="0" err="1" smtClean="0"/>
              <a:t>nc</a:t>
            </a:r>
            <a:r>
              <a:rPr lang="en-US" dirty="0" smtClean="0"/>
              <a:t> files</a:t>
            </a: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03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3" y="405674"/>
            <a:ext cx="5472423" cy="5417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839" y="421893"/>
            <a:ext cx="5504997" cy="54008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8720" y="5943600"/>
            <a:ext cx="952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LEFT: same as earlier slide (all WWLLN (blue) over plotted with Matches)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RIGHT:  JUST THE OPPOSITE:  ALL GLM-16 (red) over plotted with Matches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150221" y="1746913"/>
            <a:ext cx="1041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ERRORS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0713720" y="2116245"/>
            <a:ext cx="818638" cy="1083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9376012" y="2116245"/>
            <a:ext cx="2156346" cy="19189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0235821" y="2138149"/>
            <a:ext cx="1296538" cy="226637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676491" y="5049671"/>
            <a:ext cx="1037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WWLLN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54185" y="4244454"/>
            <a:ext cx="69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GLM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7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56" y="13648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6455391"/>
            <a:ext cx="6987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GLM17 flashes (black) plotted on top of ALL GLM16 (red) flashes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27140" y="5991367"/>
            <a:ext cx="1464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FLIP with next slide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9433" y="450376"/>
            <a:ext cx="1528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FLASHES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GOES16</a:t>
            </a:r>
          </a:p>
          <a:p>
            <a:r>
              <a:rPr lang="en-US" dirty="0" smtClean="0"/>
              <a:t>And</a:t>
            </a:r>
          </a:p>
          <a:p>
            <a:r>
              <a:rPr lang="en-US" dirty="0" smtClean="0"/>
              <a:t>GOES17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3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02257" y="6387152"/>
            <a:ext cx="7069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GLM16 flashes (red) plotted on top of all GLM17 flashes (black)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15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25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6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6721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0537"/>
          <a:stretch/>
        </p:blipFill>
        <p:spPr>
          <a:xfrm>
            <a:off x="7110247" y="147108"/>
            <a:ext cx="5328746" cy="62779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83614" y="1513490"/>
            <a:ext cx="1150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WWLLN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GLM16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MATCHED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0979" y="1051825"/>
            <a:ext cx="1277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WWLLN</a:t>
            </a:r>
          </a:p>
          <a:p>
            <a:r>
              <a:rPr lang="en-US" dirty="0" smtClean="0"/>
              <a:t>GLM17</a:t>
            </a:r>
          </a:p>
          <a:p>
            <a:r>
              <a:rPr lang="en-US" dirty="0" smtClean="0"/>
              <a:t>MATCHED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16406" y="144091"/>
            <a:ext cx="7369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54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478" y="109183"/>
            <a:ext cx="1149141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Other notes from Michael McCarthy:</a:t>
            </a:r>
          </a:p>
          <a:p>
            <a:endParaRPr lang="en-US" sz="1400" dirty="0"/>
          </a:p>
          <a:p>
            <a:r>
              <a:rPr lang="en-US" sz="1400" dirty="0"/>
              <a:t>1. Fill value is sometimes used in the file time stamp. Sometimes a series of files each have time stamp with the fill value (-999). Excepting the last file in the series, each has no {</a:t>
            </a:r>
            <a:r>
              <a:rPr lang="en-US" sz="1400" dirty="0" err="1"/>
              <a:t>event,group,flash</a:t>
            </a:r>
            <a:r>
              <a:rPr lang="en-US" sz="1400" dirty="0"/>
              <a:t>} data. Is data in the last file good even though the time stamp is fill?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Example from day 09Jul2018/GOES16: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OR_GLM-L2-LCFA_G16_s20181901547200_e20181901547200_c20181901548106.nc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OR_GLM-L2-LCFA_G16_s20181901547400_e20181901547400_c20181901548305.nc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OR_GLM-L2-LCFA_G16_s20181901548000_e20181901548000_c20181901548505.nc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OR_GLM-L2-LCFA_G16_s20181901548200_e20181901548200_c20181901549105.nc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OR_GLM-L2-LCFA_G16_s20181901548400_e20181901548400_c20181901549305.nc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OR_GLM-L2-LCFA_G16_s20181901549000_e20181901549000_c20181901549506.nc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OR_GLM-L2-LCFA_G16_s20181901549200_e20181901549200_c20181901550105.nc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OR_GLM-L2-LCFA_G16_s20181901549400_e20181901549400_c20181901550304.nc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Each has time stamp -999. Except the last file, each has no {</a:t>
            </a:r>
            <a:r>
              <a:rPr lang="en-US" sz="1400" dirty="0" err="1"/>
              <a:t>event,group,flash</a:t>
            </a:r>
            <a:r>
              <a:rPr lang="en-US" sz="1400" dirty="0"/>
              <a:t>} data. Last file has 2369 events, 772 groups, 27 flashes. Same thing happened on 3 days in July 2018 for GOES16.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2. Conflicting/incorrect count values in .</a:t>
            </a:r>
            <a:r>
              <a:rPr lang="en-US" sz="1400" dirty="0" err="1"/>
              <a:t>nc</a:t>
            </a:r>
            <a:r>
              <a:rPr lang="en-US" sz="1400" dirty="0"/>
              <a:t> files This problem was discussed some at last year's meeting, and is not new. Over July 2018, GOES16/GLM had 132,286 20-second L2 files. Discrepancies between the claimed and actual number of (</a:t>
            </a:r>
            <a:r>
              <a:rPr lang="en-US" sz="1400" dirty="0" err="1"/>
              <a:t>events,groups,flashes</a:t>
            </a:r>
            <a:r>
              <a:rPr lang="en-US" sz="1400" dirty="0"/>
              <a:t>) in a file appeared in (28, 27, 116) files for events, groups, and flashes respectively. For example, the file starting 10Jul2018 at 21:11:40 has 536 events, although the event count field in the .</a:t>
            </a:r>
            <a:r>
              <a:rPr lang="en-US" sz="1400" dirty="0" err="1"/>
              <a:t>nc</a:t>
            </a:r>
            <a:r>
              <a:rPr lang="en-US" sz="1400" dirty="0"/>
              <a:t> file indicates there should be 10264 events. Oddly, there is data for 563 flashes, implying several flashes have zero events.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3. I don't think we pursued the problem shown in the </a:t>
            </a:r>
            <a:r>
              <a:rPr lang="en-US" sz="1400" dirty="0" err="1"/>
              <a:t>flashDurations</a:t>
            </a:r>
            <a:r>
              <a:rPr lang="en-US" sz="1400" dirty="0"/>
              <a:t> figure. The distribution of flash durations shows artifacts at 0s, near 0.2s, and after 3.0s.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4. I attached a figure associated with some WWLLN strokes appearing before a flash is detected, and the brief write-up that I uploaded last March.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43945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77672"/>
            <a:ext cx="4831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Thanks for listening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56887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031" y="272955"/>
            <a:ext cx="715142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Discussion of Methods for Matching GLM and WWLLN events</a:t>
            </a:r>
          </a:p>
          <a:p>
            <a:endParaRPr lang="en-US" sz="2800" b="1" dirty="0"/>
          </a:p>
          <a:p>
            <a:r>
              <a:rPr lang="en-US" dirty="0" smtClean="0"/>
              <a:t>WWLLN stroke times can be several </a:t>
            </a:r>
            <a:r>
              <a:rPr lang="en-US" dirty="0" err="1" smtClean="0"/>
              <a:t>msec</a:t>
            </a:r>
            <a:r>
              <a:rPr lang="en-US" dirty="0" smtClean="0"/>
              <a:t> prior to the GLM Flash time, and up to 3000 </a:t>
            </a:r>
            <a:r>
              <a:rPr lang="en-US" dirty="0" err="1" smtClean="0"/>
              <a:t>ms</a:t>
            </a:r>
            <a:r>
              <a:rPr lang="en-US" dirty="0" smtClean="0"/>
              <a:t> after the flash time.</a:t>
            </a:r>
          </a:p>
          <a:p>
            <a:endParaRPr lang="en-US" dirty="0"/>
          </a:p>
          <a:p>
            <a:r>
              <a:rPr lang="en-US" dirty="0" smtClean="0"/>
              <a:t>We used 200 </a:t>
            </a:r>
            <a:r>
              <a:rPr lang="en-US" dirty="0" err="1" smtClean="0"/>
              <a:t>ms</a:t>
            </a:r>
            <a:r>
              <a:rPr lang="en-US" dirty="0" smtClean="0"/>
              <a:t> before flash start, to 200 </a:t>
            </a:r>
            <a:r>
              <a:rPr lang="en-US" dirty="0" err="1" smtClean="0"/>
              <a:t>ms</a:t>
            </a:r>
            <a:r>
              <a:rPr lang="en-US" dirty="0" smtClean="0"/>
              <a:t> after flash end</a:t>
            </a:r>
          </a:p>
          <a:p>
            <a:r>
              <a:rPr lang="en-US" dirty="0" smtClean="0"/>
              <a:t>And within 100 km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458" y="560028"/>
            <a:ext cx="2728282" cy="18010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85368" y="2278804"/>
            <a:ext cx="301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TIME:  See Next Slide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027" y="2746749"/>
            <a:ext cx="3117713" cy="21073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39458" y="5131558"/>
            <a:ext cx="3096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Distance- see following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980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508" y="448804"/>
            <a:ext cx="9022983" cy="596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11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72" y="179202"/>
            <a:ext cx="10809802" cy="667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00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55" y="203059"/>
            <a:ext cx="9011406" cy="608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8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109" y="96046"/>
            <a:ext cx="8273782" cy="66659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06973" y="1828800"/>
            <a:ext cx="1569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GLM16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11236" y="3302758"/>
            <a:ext cx="137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GLM17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22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0319"/>
            <a:ext cx="6041036" cy="61344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978" y="570318"/>
            <a:ext cx="5872438" cy="61358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5920" y="6339840"/>
            <a:ext cx="859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WWLLN strokes (blue) over plotted with GOES16 GLM Matches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57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16" y="165459"/>
            <a:ext cx="5477507" cy="5699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272" y="165458"/>
            <a:ext cx="5417288" cy="571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3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04" y="451871"/>
            <a:ext cx="6069904" cy="61121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593" y="379086"/>
            <a:ext cx="6007676" cy="618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2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2882</TotalTime>
  <Words>259</Words>
  <Application>Microsoft Office PowerPoint</Application>
  <PresentationFormat>Widescreen</PresentationFormat>
  <Paragraphs>39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 GLM 16 and 17 Comparisons to WWLLN Strokes to GLM FLASHES  Report by Robert Holzworth and Michael McCarthy  GLM meeting Huntsville Sept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bobholz</dc:creator>
  <cp:lastModifiedBy>bobholz</cp:lastModifiedBy>
  <cp:revision>17</cp:revision>
  <cp:lastPrinted>2018-09-09T20:08:26Z</cp:lastPrinted>
  <dcterms:created xsi:type="dcterms:W3CDTF">2018-09-07T21:44:49Z</dcterms:created>
  <dcterms:modified xsi:type="dcterms:W3CDTF">2018-09-10T20:33:29Z</dcterms:modified>
</cp:coreProperties>
</file>