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6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54A3D-155F-4639-A462-6B8C425391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69AA2D-DF34-4C1F-AB5E-0C24BE2B7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97886-B33F-4183-A699-6F2165A8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5009-D083-45C9-AA01-F82C0D15DAE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0AAE9-2EA9-48B3-A954-1DDB35658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81DC1-0D9A-47A2-BC6E-B388F5E64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357F-0786-4B49-8E92-BAD10743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9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77C1A-2E3B-499A-8E3A-291A0C3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E8194D-6C3B-444E-A39F-A56048CFE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7CC6A-1557-4C71-84BF-C23439538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5009-D083-45C9-AA01-F82C0D15DAE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EA506-C2F5-4C51-B368-9589046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2E8C1-BA71-404E-AFF6-62DEE63F3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357F-0786-4B49-8E92-BAD10743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1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D51659-3B2F-488B-AC94-B37F1E419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321D70-CF42-454D-923A-5906AB3B4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C595C-CE30-4F0A-80E3-62648B3C5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5009-D083-45C9-AA01-F82C0D15DAE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86565-FED0-4AB2-A794-6D01F24C7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AF2C1-D0F6-4B30-98A0-54F2C860F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357F-0786-4B49-8E92-BAD10743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81F0-08E2-452C-B2DD-51F46D6FA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E7B11-9F63-40D0-9F64-3EAE8E5C0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0A1C4-E979-4AD4-9877-7D6D0CCEC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5009-D083-45C9-AA01-F82C0D15DAE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33FAD-B50E-4705-AC60-1232AE63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477B3-1510-4F26-B332-F389AD5BC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357F-0786-4B49-8E92-BAD10743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3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69AB9-A9E3-4155-BAD2-C42AC2060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9F58D-C37B-41EE-B350-8A040BF87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430C4-EFAA-425C-870C-C9C404D2E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5009-D083-45C9-AA01-F82C0D15DAE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94896-7CFA-4DDF-A9C7-92D8A2D7B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707E3-D877-4617-B57E-CE9711A1D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357F-0786-4B49-8E92-BAD10743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77FA7-8DF5-463C-B764-D7BDE49B4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81070-22DB-4262-B3DF-5A7B601D41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81451-0CFC-4E3A-8EEC-C9F40CD58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87963C-4E4D-4FFC-96BC-9CE7BC801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5009-D083-45C9-AA01-F82C0D15DAE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5EDB7-483E-45A5-854C-4230AEB46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7A506-0BD1-45BD-A5DC-3C894BEF7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357F-0786-4B49-8E92-BAD10743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1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9B109-3A9D-4EF4-9917-94B9B3F1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D6A13-E98C-4D0B-9B86-550897E87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C1945D-CFB6-4148-BCBF-598E727F0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4D6362-AEB3-447B-BD52-7365C724BC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3F24D4-0CDF-47F8-9DE1-CF8E7C4F52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011F3E-F742-4E63-A14D-6EB578574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5009-D083-45C9-AA01-F82C0D15DAE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B5EECF-B30C-4CC2-8004-FE1AB85E9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6DEFCE-74BA-4557-89B6-4C7E3B93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357F-0786-4B49-8E92-BAD10743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0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06638-E6CA-4CC7-9E92-4CF551260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4CB782-FB0E-4F70-9461-7F08C84EA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5009-D083-45C9-AA01-F82C0D15DAE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740E79-E4B4-4240-83AC-991A057F5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0F3770-40B5-4BA9-B7B5-03FF0CE1E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357F-0786-4B49-8E92-BAD10743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1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FFDBA2-65B1-4205-A789-EB5C7C3EF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5009-D083-45C9-AA01-F82C0D15DAE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9AAB9C-ABB8-4041-96F9-C0D255AC0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FB539-112D-470C-BE41-54684DED8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357F-0786-4B49-8E92-BAD10743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29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A9AB9-1406-4DFA-B157-CB155058C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EBDFA-88E9-41B1-AE2D-5CE83B3B5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3EAF38-AE5D-4528-BC55-7ECBF8916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353FA-CCF6-42CA-9495-2B2DA46AA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5009-D083-45C9-AA01-F82C0D15DAE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01738-BA82-4A94-AB4E-E50EFB339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057A6-B0A9-4FAD-B167-8DB27E99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357F-0786-4B49-8E92-BAD10743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7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17DD8-2623-4DBD-BA0C-81BE5086E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63F825-9CBC-4D93-930D-AEE691607C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BE5A24-30F2-491E-89A4-0F2539BD4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5819AD-6F89-4F8E-9418-CF40E3402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5009-D083-45C9-AA01-F82C0D15DAE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1476B-BFC2-4CCA-AC55-51D725038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EBB36-5A40-43D0-A9BB-4765F6CB4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357F-0786-4B49-8E92-BAD10743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6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5B6ABB-8541-4FAF-A2A4-9CC22E5C2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AD410-91D3-44CD-B010-62F750B32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09B56-756B-4671-AF09-6D5727523E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55009-D083-45C9-AA01-F82C0D15DAE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18CA2-F227-4B66-9BDF-0298B2803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C137B-2DB7-4AF9-B625-A0221297E8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7357F-0786-4B49-8E92-BAD10743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7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F580A-3A5A-422D-95C3-525C5E7EE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64109"/>
            <a:ext cx="11841018" cy="2387600"/>
          </a:xfrm>
        </p:spPr>
        <p:txBody>
          <a:bodyPr>
            <a:noAutofit/>
          </a:bodyPr>
          <a:lstStyle/>
          <a:p>
            <a:r>
              <a:rPr lang="en-US" sz="4400" dirty="0">
                <a:latin typeface="+mn-lt"/>
              </a:rPr>
              <a:t>A New Era of Lightning Observations from Space</a:t>
            </a:r>
            <a:br>
              <a:rPr lang="en-US" sz="4400" dirty="0">
                <a:latin typeface="+mn-lt"/>
              </a:rPr>
            </a:br>
            <a:br>
              <a:rPr lang="en-US" sz="4400" dirty="0">
                <a:latin typeface="+mn-lt"/>
              </a:rPr>
            </a:br>
            <a:r>
              <a:rPr lang="en-US" sz="4400" dirty="0">
                <a:latin typeface="+mn-lt"/>
              </a:rPr>
              <a:t>The JGR (Atmospheres) Special Collection </a:t>
            </a:r>
            <a:br>
              <a:rPr lang="en-US" sz="4400" dirty="0">
                <a:latin typeface="+mn-lt"/>
              </a:rPr>
            </a:br>
            <a:r>
              <a:rPr lang="en-US" sz="4400" dirty="0">
                <a:latin typeface="+mn-lt"/>
              </a:rPr>
              <a:t>(from Fall AGU 2017+)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013C8A-DE77-4A3E-8A6A-0BB8FC118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4437" y="4183929"/>
            <a:ext cx="10372436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Guest Editor - Steve Goodman</a:t>
            </a:r>
          </a:p>
          <a:p>
            <a:r>
              <a:rPr lang="en-US" dirty="0"/>
              <a:t>Assoc. Editor -  </a:t>
            </a:r>
            <a:r>
              <a:rPr lang="en-US" dirty="0" err="1"/>
              <a:t>Chuntao</a:t>
            </a:r>
            <a:r>
              <a:rPr lang="en-US" dirty="0"/>
              <a:t> Liu/TAMUCC and AGU</a:t>
            </a:r>
          </a:p>
          <a:p>
            <a:r>
              <a:rPr lang="en-US" dirty="0"/>
              <a:t>Asst. Editors - Tim Lang/NASA, Scott </a:t>
            </a:r>
            <a:r>
              <a:rPr lang="en-US" dirty="0" err="1"/>
              <a:t>Rudlosky</a:t>
            </a:r>
            <a:r>
              <a:rPr lang="en-US" dirty="0"/>
              <a:t>/NOAA</a:t>
            </a:r>
          </a:p>
          <a:p>
            <a:r>
              <a:rPr lang="en-US" dirty="0"/>
              <a:t>AGU Editorial Support –Sara Young/AGU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697439-F850-43D1-A3E9-E902F1A06F14}"/>
              </a:ext>
            </a:extLst>
          </p:cNvPr>
          <p:cNvSpPr txBox="1"/>
          <p:nvPr/>
        </p:nvSpPr>
        <p:spPr>
          <a:xfrm>
            <a:off x="1631081" y="6171911"/>
            <a:ext cx="9059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Update presented at GLM Annual Science Meeting, September 12-13, 2018, Huntsville, AL USA</a:t>
            </a:r>
          </a:p>
        </p:txBody>
      </p:sp>
    </p:spTree>
    <p:extLst>
      <p:ext uri="{BB962C8B-B14F-4D97-AF65-F5344CB8AC3E}">
        <p14:creationId xmlns:p14="http://schemas.microsoft.com/office/powerpoint/2010/main" val="198842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F580A-3A5A-422D-95C3-525C5E7EE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18453"/>
            <a:ext cx="9144000" cy="2387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dirty="0">
                <a:latin typeface="+mn-lt"/>
              </a:rPr>
              <a:t>Please indicate if you still plan to submit a manuscript and if you are also willing to be a reviewer of a few manuscripts we might send your way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013C8A-DE77-4A3E-8A6A-0BB8FC118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9891" y="4645747"/>
            <a:ext cx="10012218" cy="1655762"/>
          </a:xfrm>
          <a:noFill/>
        </p:spPr>
        <p:txBody>
          <a:bodyPr>
            <a:noAutofit/>
          </a:bodyPr>
          <a:lstStyle/>
          <a:p>
            <a:r>
              <a:rPr lang="en-US" dirty="0"/>
              <a:t>With regards to how the papers will be handled, once submitted using GEMS to the special collection, papers will be sent to </a:t>
            </a:r>
            <a:r>
              <a:rPr lang="en-US" dirty="0" err="1"/>
              <a:t>Minghua</a:t>
            </a:r>
            <a:r>
              <a:rPr lang="en-US" dirty="0"/>
              <a:t> Zhang (JGR Atmospheres Chief Editor) and then to either Dr. Lui or Dr. Goodman for Associate editor handling. That means, </a:t>
            </a:r>
            <a:r>
              <a:rPr lang="en-US" dirty="0" err="1"/>
              <a:t>Chuntao</a:t>
            </a:r>
            <a:r>
              <a:rPr lang="en-US" dirty="0"/>
              <a:t>, Steve (and Tim/Scott) both will be selecting reviewers for the papers and submitting recommendations for the manuscripts.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65F765-7099-40A8-BAD6-F428E6A1E510}"/>
              </a:ext>
            </a:extLst>
          </p:cNvPr>
          <p:cNvSpPr txBox="1"/>
          <p:nvPr/>
        </p:nvSpPr>
        <p:spPr>
          <a:xfrm>
            <a:off x="2511217" y="3582677"/>
            <a:ext cx="6986208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Submissions Open June 1 – December 1, 2018</a:t>
            </a:r>
          </a:p>
        </p:txBody>
      </p:sp>
    </p:spTree>
    <p:extLst>
      <p:ext uri="{BB962C8B-B14F-4D97-AF65-F5344CB8AC3E}">
        <p14:creationId xmlns:p14="http://schemas.microsoft.com/office/powerpoint/2010/main" val="1157907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0401E7-685C-4E27-AFE9-DB8AFFE9C480}"/>
              </a:ext>
            </a:extLst>
          </p:cNvPr>
          <p:cNvSpPr/>
          <p:nvPr/>
        </p:nvSpPr>
        <p:spPr>
          <a:xfrm>
            <a:off x="2498436" y="923896"/>
            <a:ext cx="734290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Daile Zhang/UMCP CICS (+ Ken Cummins/U AZ ?)</a:t>
            </a:r>
          </a:p>
          <a:p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Samantha </a:t>
            </a:r>
            <a:r>
              <a:rPr lang="en-US" sz="1600" b="0" i="0" u="none" strike="noStrike" dirty="0" err="1">
                <a:solidFill>
                  <a:srgbClr val="212121"/>
                </a:solidFill>
                <a:effectLst/>
                <a:latin typeface="&amp;quot"/>
              </a:rPr>
              <a:t>Edginton</a:t>
            </a:r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/Clem </a:t>
            </a:r>
            <a:r>
              <a:rPr lang="en-US" sz="1600" b="0" i="0" u="none" strike="noStrike" dirty="0" err="1">
                <a:solidFill>
                  <a:srgbClr val="212121"/>
                </a:solidFill>
                <a:effectLst/>
                <a:latin typeface="&amp;quot"/>
              </a:rPr>
              <a:t>Tillier</a:t>
            </a:r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 (GLM, Lockheed)</a:t>
            </a:r>
          </a:p>
          <a:p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Steven Rutledge (CSU, others? Colorado Hailstorm, path attenuation)</a:t>
            </a:r>
          </a:p>
          <a:p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Ami Kudo (interferometer)</a:t>
            </a:r>
          </a:p>
          <a:p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Jeff Lapierre (ENI, GLM com[</a:t>
            </a:r>
            <a:r>
              <a:rPr lang="en-US" sz="1600" b="0" i="0" u="none" strike="noStrike" dirty="0" err="1">
                <a:solidFill>
                  <a:srgbClr val="212121"/>
                </a:solidFill>
                <a:effectLst/>
                <a:latin typeface="&amp;quot"/>
              </a:rPr>
              <a:t>parisons</a:t>
            </a:r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)</a:t>
            </a:r>
          </a:p>
          <a:p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Scott </a:t>
            </a:r>
            <a:r>
              <a:rPr lang="en-US" sz="1600" b="0" i="0" u="none" strike="noStrike" dirty="0" err="1">
                <a:solidFill>
                  <a:srgbClr val="212121"/>
                </a:solidFill>
                <a:effectLst/>
                <a:latin typeface="&amp;quot"/>
              </a:rPr>
              <a:t>Rudlosky</a:t>
            </a:r>
            <a:endParaRPr lang="en-US" sz="1600" b="0" i="0" u="none" strike="noStrike" dirty="0">
              <a:solidFill>
                <a:srgbClr val="212121"/>
              </a:solidFill>
              <a:effectLst/>
              <a:latin typeface="&amp;quot"/>
            </a:endParaRPr>
          </a:p>
          <a:p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Michael Peterson</a:t>
            </a:r>
          </a:p>
          <a:p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Hugh Christian (2 papers, GLM and history - Franklin lecture)</a:t>
            </a:r>
          </a:p>
          <a:p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Richard Blakeslee (ISS/LIS)</a:t>
            </a:r>
          </a:p>
          <a:p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Michael Stock</a:t>
            </a:r>
          </a:p>
          <a:p>
            <a:r>
              <a:rPr lang="en-US" sz="1600" b="0" i="0" u="none" strike="noStrike" dirty="0" err="1">
                <a:solidFill>
                  <a:srgbClr val="212121"/>
                </a:solidFill>
                <a:effectLst/>
                <a:latin typeface="&amp;quot"/>
              </a:rPr>
              <a:t>Kelcy</a:t>
            </a:r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 Brunner</a:t>
            </a:r>
          </a:p>
          <a:p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Mason Quick/ Univ. Maryland College Park (FEGS)</a:t>
            </a:r>
          </a:p>
          <a:p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Mark Stanley/NM Tech (LMA/Interferometer?)</a:t>
            </a:r>
          </a:p>
          <a:p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Phillip Bitzer/UAH (2 includes poster, HAMMA)</a:t>
            </a:r>
          </a:p>
          <a:p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Dennis </a:t>
            </a:r>
            <a:r>
              <a:rPr lang="en-US" sz="1600" b="0" i="0" u="none" strike="noStrike" dirty="0" err="1">
                <a:solidFill>
                  <a:srgbClr val="212121"/>
                </a:solidFill>
                <a:effectLst/>
                <a:latin typeface="&amp;quot"/>
              </a:rPr>
              <a:t>Buechler</a:t>
            </a:r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/UAH (GLM INR laser beacon results)</a:t>
            </a:r>
          </a:p>
          <a:p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Katrina </a:t>
            </a:r>
            <a:r>
              <a:rPr lang="en-US" sz="1600" b="0" i="0" u="none" strike="noStrike" dirty="0" err="1">
                <a:solidFill>
                  <a:srgbClr val="212121"/>
                </a:solidFill>
                <a:effectLst/>
                <a:latin typeface="&amp;quot"/>
              </a:rPr>
              <a:t>Virts</a:t>
            </a:r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/NASA NPP </a:t>
            </a:r>
          </a:p>
          <a:p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Steven Goodman/ PLT Field Campaign (+Frank </a:t>
            </a:r>
            <a:r>
              <a:rPr lang="en-US" sz="1600" b="0" i="0" u="none" strike="noStrike" dirty="0" err="1">
                <a:solidFill>
                  <a:srgbClr val="212121"/>
                </a:solidFill>
                <a:effectLst/>
                <a:latin typeface="&amp;quot"/>
              </a:rPr>
              <a:t>Padula</a:t>
            </a:r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)</a:t>
            </a:r>
          </a:p>
          <a:p>
            <a:r>
              <a:rPr lang="en-US" sz="1600" dirty="0">
                <a:solidFill>
                  <a:srgbClr val="212121"/>
                </a:solidFill>
                <a:latin typeface="&amp;quot"/>
              </a:rPr>
              <a:t>Chris Schultz/NASA</a:t>
            </a:r>
          </a:p>
          <a:p>
            <a:r>
              <a:rPr lang="en-US" sz="1600" b="0" i="0" u="none" strike="noStrike" dirty="0">
                <a:solidFill>
                  <a:srgbClr val="212121"/>
                </a:solidFill>
                <a:effectLst/>
                <a:latin typeface="&amp;quot"/>
              </a:rPr>
              <a:t>Tim Lang/NASA</a:t>
            </a:r>
          </a:p>
          <a:p>
            <a:r>
              <a:rPr lang="en-US" sz="1600" dirty="0" err="1">
                <a:solidFill>
                  <a:srgbClr val="212121"/>
                </a:solidFill>
                <a:latin typeface="&amp;quot"/>
              </a:rPr>
              <a:t>Fuxiang</a:t>
            </a:r>
            <a:r>
              <a:rPr lang="en-US" sz="1600" dirty="0">
                <a:solidFill>
                  <a:srgbClr val="212121"/>
                </a:solidFill>
                <a:latin typeface="&amp;quot"/>
              </a:rPr>
              <a:t> Huang/CMA (2 papers on FY 4a GLI)</a:t>
            </a:r>
          </a:p>
          <a:p>
            <a:endParaRPr lang="en-US" sz="1600" dirty="0">
              <a:solidFill>
                <a:srgbClr val="212121"/>
              </a:solidFill>
              <a:latin typeface="&amp;quot"/>
            </a:endParaRPr>
          </a:p>
          <a:p>
            <a:r>
              <a:rPr lang="en-US" sz="1600" dirty="0">
                <a:solidFill>
                  <a:srgbClr val="212121"/>
                </a:solidFill>
                <a:latin typeface="&amp;quot"/>
              </a:rPr>
              <a:t>Others??</a:t>
            </a:r>
            <a:br>
              <a:rPr lang="en-US" sz="1600" dirty="0">
                <a:solidFill>
                  <a:srgbClr val="212121"/>
                </a:solidFill>
                <a:latin typeface="&amp;quot"/>
              </a:rPr>
            </a:br>
            <a:endParaRPr lang="en-US" sz="1600" b="0" i="0" u="none" strike="noStrike" dirty="0">
              <a:solidFill>
                <a:srgbClr val="212121"/>
              </a:solidFill>
              <a:effectLst/>
              <a:latin typeface="&amp;quo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0883A8-3E8C-4B4A-AE59-569A151890C4}"/>
              </a:ext>
            </a:extLst>
          </p:cNvPr>
          <p:cNvSpPr txBox="1"/>
          <p:nvPr/>
        </p:nvSpPr>
        <p:spPr>
          <a:xfrm>
            <a:off x="3770235" y="230909"/>
            <a:ext cx="4651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Planned Manuscripts/Authors</a:t>
            </a:r>
          </a:p>
        </p:txBody>
      </p:sp>
    </p:spTree>
    <p:extLst>
      <p:ext uri="{BB962C8B-B14F-4D97-AF65-F5344CB8AC3E}">
        <p14:creationId xmlns:p14="http://schemas.microsoft.com/office/powerpoint/2010/main" val="3537913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CCE3DB-401D-45AF-B92D-E4963900E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59" y="120073"/>
            <a:ext cx="9957393" cy="66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20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336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&amp;quot</vt:lpstr>
      <vt:lpstr>Arial</vt:lpstr>
      <vt:lpstr>Calibri</vt:lpstr>
      <vt:lpstr>Calibri Light</vt:lpstr>
      <vt:lpstr>Office Theme</vt:lpstr>
      <vt:lpstr>A New Era of Lightning Observations from Space  The JGR (Atmospheres) Special Collection  (from Fall AGU 2017+)</vt:lpstr>
      <vt:lpstr>Please indicate if you still plan to submit a manuscript and if you are also willing to be a reviewer of a few manuscripts we might send your way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Era of Lightning Observations from Space  The JGR Special Collection  (from Fall AGU 2017+)</dc:title>
  <dc:creator>Steven Goodman</dc:creator>
  <cp:lastModifiedBy>Steven Goodman</cp:lastModifiedBy>
  <cp:revision>5</cp:revision>
  <dcterms:created xsi:type="dcterms:W3CDTF">2018-09-06T15:19:06Z</dcterms:created>
  <dcterms:modified xsi:type="dcterms:W3CDTF">2018-09-06T15:46:38Z</dcterms:modified>
</cp:coreProperties>
</file>