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4" r:id="rId2"/>
    <p:sldId id="319" r:id="rId3"/>
    <p:sldId id="303" r:id="rId4"/>
    <p:sldId id="304" r:id="rId5"/>
    <p:sldId id="305" r:id="rId6"/>
    <p:sldId id="307" r:id="rId7"/>
    <p:sldId id="306" r:id="rId8"/>
    <p:sldId id="308" r:id="rId9"/>
    <p:sldId id="309" r:id="rId10"/>
    <p:sldId id="318" r:id="rId11"/>
    <p:sldId id="317" r:id="rId12"/>
    <p:sldId id="311" r:id="rId13"/>
    <p:sldId id="271" r:id="rId14"/>
    <p:sldId id="315" r:id="rId15"/>
    <p:sldId id="312" r:id="rId16"/>
    <p:sldId id="316" r:id="rId17"/>
    <p:sldId id="295"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72">
          <p15:clr>
            <a:srgbClr val="A4A3A4"/>
          </p15:clr>
        </p15:guide>
        <p15:guide id="2" orient="horz" pos="690">
          <p15:clr>
            <a:srgbClr val="A4A3A4"/>
          </p15:clr>
        </p15:guide>
        <p15:guide id="3" orient="horz" pos="2184">
          <p15:clr>
            <a:srgbClr val="A4A3A4"/>
          </p15:clr>
        </p15:guide>
        <p15:guide id="4" pos="216">
          <p15:clr>
            <a:srgbClr val="A4A3A4"/>
          </p15:clr>
        </p15:guide>
        <p15:guide id="5" pos="5598">
          <p15:clr>
            <a:srgbClr val="A4A3A4"/>
          </p15:clr>
        </p15:guide>
        <p15:guide id="6" pos="2904">
          <p15:clr>
            <a:srgbClr val="A4A3A4"/>
          </p15:clr>
        </p15:guide>
        <p15:guide id="7" orient="horz" pos="1747">
          <p15:clr>
            <a:srgbClr val="A4A3A4"/>
          </p15:clr>
        </p15:guide>
        <p15:guide id="8" pos="2879">
          <p15:clr>
            <a:srgbClr val="A4A3A4"/>
          </p15:clr>
        </p15:guide>
        <p15:guide id="9" pos="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0606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83505" autoAdjust="0"/>
  </p:normalViewPr>
  <p:slideViewPr>
    <p:cSldViewPr snapToGrid="0">
      <p:cViewPr varScale="1">
        <p:scale>
          <a:sx n="139" d="100"/>
          <a:sy n="139" d="100"/>
        </p:scale>
        <p:origin x="-270" y="-102"/>
      </p:cViewPr>
      <p:guideLst>
        <p:guide orient="horz" pos="3672"/>
        <p:guide orient="horz" pos="690"/>
        <p:guide orient="horz" pos="2184"/>
        <p:guide orient="horz" pos="1747"/>
        <p:guide pos="5598"/>
        <p:guide pos="2879"/>
        <p:guide pos="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D70DF5-BF79-4A92-99CF-E8DA1B9C2EDB}" type="datetimeFigureOut">
              <a:rPr lang="en-US" smtClean="0"/>
              <a:t>9/11/2018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EC89A7-8026-4140-A542-473F1F465466}" type="slidenum">
              <a:rPr lang="en-US" smtClean="0"/>
              <a:t>‹#›</a:t>
            </a:fld>
            <a:endParaRPr lang="en-US"/>
          </a:p>
        </p:txBody>
      </p:sp>
    </p:spTree>
    <p:extLst>
      <p:ext uri="{BB962C8B-B14F-4D97-AF65-F5344CB8AC3E}">
        <p14:creationId xmlns:p14="http://schemas.microsoft.com/office/powerpoint/2010/main" val="429089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18BF119-2A52-1A41-8FA7-1DA850ADA3CF}" type="datetimeFigureOut">
              <a:rPr lang="en-US" smtClean="0"/>
              <a:t>9/11/2018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A916027-3E38-0F49-91F0-3F6BEA878219}" type="slidenum">
              <a:rPr lang="en-US" smtClean="0"/>
              <a:t>‹#›</a:t>
            </a:fld>
            <a:endParaRPr lang="en-US"/>
          </a:p>
        </p:txBody>
      </p:sp>
    </p:spTree>
    <p:extLst>
      <p:ext uri="{BB962C8B-B14F-4D97-AF65-F5344CB8AC3E}">
        <p14:creationId xmlns:p14="http://schemas.microsoft.com/office/powerpoint/2010/main" val="2557334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16027-3E38-0F49-91F0-3F6BEA878219}" type="slidenum">
              <a:rPr lang="en-US" smtClean="0"/>
              <a:t>1</a:t>
            </a:fld>
            <a:endParaRPr lang="en-US"/>
          </a:p>
        </p:txBody>
      </p:sp>
    </p:spTree>
    <p:extLst>
      <p:ext uri="{BB962C8B-B14F-4D97-AF65-F5344CB8AC3E}">
        <p14:creationId xmlns:p14="http://schemas.microsoft.com/office/powerpoint/2010/main" val="377684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916027-3E38-0F49-91F0-3F6BEA878219}" type="slidenum">
              <a:rPr lang="en-US" smtClean="0"/>
              <a:t>10</a:t>
            </a:fld>
            <a:endParaRPr lang="en-US"/>
          </a:p>
        </p:txBody>
      </p:sp>
    </p:spTree>
    <p:extLst>
      <p:ext uri="{BB962C8B-B14F-4D97-AF65-F5344CB8AC3E}">
        <p14:creationId xmlns:p14="http://schemas.microsoft.com/office/powerpoint/2010/main" val="159785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11</a:t>
            </a:fld>
            <a:endParaRPr lang="en-US"/>
          </a:p>
        </p:txBody>
      </p:sp>
    </p:spTree>
    <p:extLst>
      <p:ext uri="{BB962C8B-B14F-4D97-AF65-F5344CB8AC3E}">
        <p14:creationId xmlns:p14="http://schemas.microsoft.com/office/powerpoint/2010/main" val="312695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12</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16027-3E38-0F49-91F0-3F6BEA878219}" type="slidenum">
              <a:rPr lang="en-US" smtClean="0"/>
              <a:t>13</a:t>
            </a:fld>
            <a:endParaRPr lang="en-US"/>
          </a:p>
        </p:txBody>
      </p:sp>
    </p:spTree>
    <p:extLst>
      <p:ext uri="{BB962C8B-B14F-4D97-AF65-F5344CB8AC3E}">
        <p14:creationId xmlns:p14="http://schemas.microsoft.com/office/powerpoint/2010/main" val="323765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16027-3E38-0F49-91F0-3F6BEA878219}" type="slidenum">
              <a:rPr lang="en-US" smtClean="0"/>
              <a:t>14</a:t>
            </a:fld>
            <a:endParaRPr lang="en-US"/>
          </a:p>
        </p:txBody>
      </p:sp>
    </p:spTree>
    <p:extLst>
      <p:ext uri="{BB962C8B-B14F-4D97-AF65-F5344CB8AC3E}">
        <p14:creationId xmlns:p14="http://schemas.microsoft.com/office/powerpoint/2010/main" val="323765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15</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16</a:t>
            </a:fld>
            <a:endParaRPr lang="en-US"/>
          </a:p>
        </p:txBody>
      </p:sp>
    </p:spTree>
    <p:extLst>
      <p:ext uri="{BB962C8B-B14F-4D97-AF65-F5344CB8AC3E}">
        <p14:creationId xmlns:p14="http://schemas.microsoft.com/office/powerpoint/2010/main" val="419971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17</a:t>
            </a:fld>
            <a:endParaRPr lang="en-US"/>
          </a:p>
        </p:txBody>
      </p:sp>
    </p:spTree>
    <p:extLst>
      <p:ext uri="{BB962C8B-B14F-4D97-AF65-F5344CB8AC3E}">
        <p14:creationId xmlns:p14="http://schemas.microsoft.com/office/powerpoint/2010/main" val="244290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defTabSz="915678">
              <a:spcBef>
                <a:spcPts val="400"/>
              </a:spcBef>
            </a:pPr>
            <a:endParaRPr lang="en-US" sz="1000" dirty="0" smtClean="0">
              <a:solidFill>
                <a:srgbClr val="000000"/>
              </a:solidFill>
            </a:endParaRPr>
          </a:p>
        </p:txBody>
      </p:sp>
      <p:sp>
        <p:nvSpPr>
          <p:cNvPr id="4" name="Slide Number Placeholder 3"/>
          <p:cNvSpPr>
            <a:spLocks noGrp="1"/>
          </p:cNvSpPr>
          <p:nvPr>
            <p:ph type="sldNum" sz="quarter" idx="10"/>
          </p:nvPr>
        </p:nvSpPr>
        <p:spPr/>
        <p:txBody>
          <a:bodyPr/>
          <a:lstStyle/>
          <a:p>
            <a:fld id="{CA916027-3E38-0F49-91F0-3F6BEA878219}" type="slidenum">
              <a:rPr lang="en-US" smtClean="0"/>
              <a:t>2</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3</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4</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5</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916027-3E38-0F49-91F0-3F6BEA878219}" type="slidenum">
              <a:rPr lang="en-US" smtClean="0"/>
              <a:t>6</a:t>
            </a:fld>
            <a:endParaRPr lang="en-US"/>
          </a:p>
        </p:txBody>
      </p:sp>
    </p:spTree>
    <p:extLst>
      <p:ext uri="{BB962C8B-B14F-4D97-AF65-F5344CB8AC3E}">
        <p14:creationId xmlns:p14="http://schemas.microsoft.com/office/powerpoint/2010/main" val="109734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7</a:t>
            </a:fld>
            <a:endParaRPr lang="en-US"/>
          </a:p>
        </p:txBody>
      </p:sp>
    </p:spTree>
    <p:extLst>
      <p:ext uri="{BB962C8B-B14F-4D97-AF65-F5344CB8AC3E}">
        <p14:creationId xmlns:p14="http://schemas.microsoft.com/office/powerpoint/2010/main" val="216970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8</a:t>
            </a:fld>
            <a:endParaRPr lang="en-US"/>
          </a:p>
        </p:txBody>
      </p:sp>
    </p:spTree>
    <p:extLst>
      <p:ext uri="{BB962C8B-B14F-4D97-AF65-F5344CB8AC3E}">
        <p14:creationId xmlns:p14="http://schemas.microsoft.com/office/powerpoint/2010/main" val="391420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16027-3E38-0F49-91F0-3F6BEA878219}" type="slidenum">
              <a:rPr lang="en-US" smtClean="0"/>
              <a:t>9</a:t>
            </a:fld>
            <a:endParaRPr lang="en-US"/>
          </a:p>
        </p:txBody>
      </p:sp>
    </p:spTree>
    <p:extLst>
      <p:ext uri="{BB962C8B-B14F-4D97-AF65-F5344CB8AC3E}">
        <p14:creationId xmlns:p14="http://schemas.microsoft.com/office/powerpoint/2010/main" val="391420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138332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72199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59731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195128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28326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343605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27277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vl1pPr>
          </a:lstStyle>
          <a:p>
            <a:r>
              <a:rPr lang="en-US" dirty="0" smtClean="0"/>
              <a:t>&lt;#&gt;</a:t>
            </a:r>
            <a:endParaRPr lang="en-US" dirty="0"/>
          </a:p>
        </p:txBody>
      </p:sp>
    </p:spTree>
    <p:extLst>
      <p:ext uri="{BB962C8B-B14F-4D97-AF65-F5344CB8AC3E}">
        <p14:creationId xmlns:p14="http://schemas.microsoft.com/office/powerpoint/2010/main" val="14051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405325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214642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0A9AF2F5-9071-4810-8060-726E9E7A3428}" type="datetimeFigureOut">
              <a:rPr lang="en-US" smtClean="0"/>
              <a:t>9/11/2018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3EA4F25-D06D-436F-8816-54FEEDC91B67}" type="slidenum">
              <a:rPr lang="en-US" smtClean="0"/>
              <a:t>‹#›</a:t>
            </a:fld>
            <a:endParaRPr lang="en-US"/>
          </a:p>
        </p:txBody>
      </p:sp>
    </p:spTree>
    <p:extLst>
      <p:ext uri="{BB962C8B-B14F-4D97-AF65-F5344CB8AC3E}">
        <p14:creationId xmlns:p14="http://schemas.microsoft.com/office/powerpoint/2010/main" val="323352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9"/>
          <p:cNvSpPr>
            <a:spLocks noChangeArrowheads="1"/>
          </p:cNvSpPr>
          <p:nvPr userDrawn="1"/>
        </p:nvSpPr>
        <p:spPr bwMode="auto">
          <a:xfrm>
            <a:off x="8171584" y="4945395"/>
            <a:ext cx="908904" cy="212879"/>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800" b="1" baseline="0" dirty="0" smtClean="0">
                <a:solidFill>
                  <a:schemeClr val="accent1">
                    <a:lumMod val="50000"/>
                  </a:schemeClr>
                </a:solidFill>
                <a:latin typeface="Arial Narrow" panose="020B0606020202030204" pitchFamily="34" charset="0"/>
              </a:rPr>
              <a:t>          Page  No.</a:t>
            </a:r>
            <a:fld id="{C9E4821E-EEF2-4FDB-B137-BE3FEE3260C8}" type="slidenum">
              <a:rPr lang="en-US" sz="800" b="1" baseline="0" smtClean="0">
                <a:solidFill>
                  <a:schemeClr val="accent1">
                    <a:lumMod val="50000"/>
                  </a:schemeClr>
                </a:solidFill>
                <a:latin typeface="Arial Narrow" panose="020B0606020202030204" pitchFamily="34" charset="0"/>
              </a:rPr>
              <a:pPr eaLnBrk="0" hangingPunct="0">
                <a:defRPr/>
              </a:pPr>
              <a:t>‹#›</a:t>
            </a:fld>
            <a:endParaRPr lang="en-US" sz="800" b="1" baseline="0" dirty="0">
              <a:solidFill>
                <a:schemeClr val="accent1">
                  <a:lumMod val="50000"/>
                </a:schemeClr>
              </a:solidFill>
              <a:latin typeface="Arial Narrow" panose="020B0606020202030204" pitchFamily="34" charset="0"/>
            </a:endParaRPr>
          </a:p>
        </p:txBody>
      </p:sp>
      <p:sp>
        <p:nvSpPr>
          <p:cNvPr id="8" name="Rectangle 20"/>
          <p:cNvSpPr>
            <a:spLocks noChangeArrowheads="1"/>
          </p:cNvSpPr>
          <p:nvPr userDrawn="1"/>
        </p:nvSpPr>
        <p:spPr bwMode="auto">
          <a:xfrm>
            <a:off x="3112507" y="4963539"/>
            <a:ext cx="2918986" cy="212879"/>
          </a:xfrm>
          <a:prstGeom prst="rect">
            <a:avLst/>
          </a:prstGeom>
          <a:noFill/>
          <a:ln w="9525">
            <a:noFill/>
            <a:miter lim="800000"/>
            <a:headEnd/>
            <a:tailEnd/>
          </a:ln>
          <a:effectLst/>
        </p:spPr>
        <p:txBody>
          <a:bodyPr wrap="square" lIns="90488" tIns="44450" rIns="90488" bIns="44450">
            <a:spAutoFit/>
          </a:bodyPr>
          <a:lstStyle/>
          <a:p>
            <a:pPr algn="ctr" eaLnBrk="0" hangingPunct="0">
              <a:tabLst>
                <a:tab pos="8912225" algn="r"/>
              </a:tabLst>
              <a:defRPr/>
            </a:pPr>
            <a:r>
              <a:rPr lang="en-US" sz="800" b="1" dirty="0" smtClean="0">
                <a:solidFill>
                  <a:schemeClr val="accent1">
                    <a:lumMod val="50000"/>
                  </a:schemeClr>
                </a:solidFill>
                <a:latin typeface="Arial Narrow" panose="020B0606020202030204" pitchFamily="34" charset="0"/>
              </a:rPr>
              <a:t>GLM Science Team Meeting</a:t>
            </a:r>
            <a:r>
              <a:rPr lang="en-US" sz="800" b="1" baseline="0" dirty="0" smtClean="0">
                <a:solidFill>
                  <a:schemeClr val="accent1">
                    <a:lumMod val="50000"/>
                  </a:schemeClr>
                </a:solidFill>
                <a:latin typeface="Arial Narrow" panose="020B0606020202030204" pitchFamily="34" charset="0"/>
              </a:rPr>
              <a:t>, Huntsville, Alabama</a:t>
            </a:r>
            <a:endParaRPr lang="en-US" sz="800" b="1" dirty="0">
              <a:solidFill>
                <a:schemeClr val="accent1">
                  <a:lumMod val="50000"/>
                </a:schemeClr>
              </a:solidFill>
              <a:latin typeface="Arial Narrow" panose="020B0606020202030204" pitchFamily="34" charset="0"/>
            </a:endParaRPr>
          </a:p>
        </p:txBody>
      </p:sp>
      <p:pic>
        <p:nvPicPr>
          <p:cNvPr id="6" name="Picture 25" descr="ISS_Band-2"/>
          <p:cNvPicPr>
            <a:picLocks noChangeAspect="1" noChangeArrowheads="1"/>
          </p:cNvPicPr>
          <p:nvPr userDrawn="1"/>
        </p:nvPicPr>
        <p:blipFill>
          <a:blip r:embed="rId13"/>
          <a:srcRect/>
          <a:stretch>
            <a:fillRect/>
          </a:stretch>
        </p:blipFill>
        <p:spPr bwMode="auto">
          <a:xfrm>
            <a:off x="0" y="0"/>
            <a:ext cx="9144000" cy="628650"/>
          </a:xfrm>
          <a:prstGeom prst="rect">
            <a:avLst/>
          </a:prstGeom>
          <a:noFill/>
          <a:ln w="9525">
            <a:noFill/>
            <a:miter lim="800000"/>
            <a:headEnd/>
            <a:tailEnd/>
          </a:ln>
        </p:spPr>
      </p:pic>
      <p:sp>
        <p:nvSpPr>
          <p:cNvPr id="9" name="Text Box 26"/>
          <p:cNvSpPr txBox="1">
            <a:spLocks noChangeArrowheads="1"/>
          </p:cNvSpPr>
          <p:nvPr userDrawn="1"/>
        </p:nvSpPr>
        <p:spPr bwMode="auto">
          <a:xfrm>
            <a:off x="6781801" y="171451"/>
            <a:ext cx="2285245" cy="332914"/>
          </a:xfrm>
          <a:prstGeom prst="rect">
            <a:avLst/>
          </a:prstGeom>
          <a:noFill/>
          <a:ln w="12700">
            <a:noFill/>
            <a:miter lim="800000"/>
            <a:headEnd type="none" w="sm" len="sm"/>
            <a:tailEnd type="none" w="sm" len="sm"/>
          </a:ln>
        </p:spPr>
        <p:txBody>
          <a:bodyPr wrap="none" lIns="96522" tIns="48261" rIns="96522" bIns="48261">
            <a:spAutoFit/>
          </a:bodyPr>
          <a:lstStyle/>
          <a:p>
            <a:pPr defTabSz="866675" eaLnBrk="0" hangingPunct="0">
              <a:lnSpc>
                <a:spcPct val="85000"/>
              </a:lnSpc>
              <a:buClr>
                <a:srgbClr val="005DAA"/>
              </a:buClr>
              <a:buFont typeface="Wingdings" pitchFamily="2" charset="2"/>
              <a:buNone/>
              <a:defRPr/>
            </a:pPr>
            <a:r>
              <a:rPr lang="en-US" sz="1800" dirty="0">
                <a:solidFill>
                  <a:srgbClr val="FFFFFF"/>
                </a:solidFill>
                <a:latin typeface="Arial" charset="0"/>
              </a:rPr>
              <a:t>ISS</a:t>
            </a:r>
            <a:r>
              <a:rPr lang="en-US" sz="1800" b="1" dirty="0">
                <a:solidFill>
                  <a:srgbClr val="FFFFFF"/>
                </a:solidFill>
                <a:latin typeface="Arial" charset="0"/>
              </a:rPr>
              <a:t> | </a:t>
            </a:r>
            <a:r>
              <a:rPr lang="en-US" sz="1800" b="1" dirty="0" smtClean="0">
                <a:solidFill>
                  <a:srgbClr val="FFFFFF"/>
                </a:solidFill>
                <a:latin typeface="Arial" charset="0"/>
              </a:rPr>
              <a:t>Earth Science</a:t>
            </a:r>
            <a:endParaRPr lang="en-US" sz="1800" b="1" dirty="0">
              <a:solidFill>
                <a:srgbClr val="FFFFFF"/>
              </a:solidFill>
              <a:latin typeface="Arial" charset="0"/>
            </a:endParaRPr>
          </a:p>
        </p:txBody>
      </p:sp>
      <p:sp>
        <p:nvSpPr>
          <p:cNvPr id="10" name="Rectangle 20"/>
          <p:cNvSpPr>
            <a:spLocks noChangeArrowheads="1"/>
          </p:cNvSpPr>
          <p:nvPr userDrawn="1"/>
        </p:nvSpPr>
        <p:spPr bwMode="auto">
          <a:xfrm>
            <a:off x="-161840" y="4954689"/>
            <a:ext cx="1253527" cy="212879"/>
          </a:xfrm>
          <a:prstGeom prst="rect">
            <a:avLst/>
          </a:prstGeom>
          <a:noFill/>
          <a:ln w="9525">
            <a:noFill/>
            <a:miter lim="800000"/>
            <a:headEnd/>
            <a:tailEnd/>
          </a:ln>
          <a:effectLst/>
        </p:spPr>
        <p:txBody>
          <a:bodyPr wrap="square" lIns="90488" tIns="44450" rIns="90488" bIns="44450">
            <a:spAutoFit/>
          </a:bodyPr>
          <a:lstStyle/>
          <a:p>
            <a:pPr algn="ctr" eaLnBrk="0" hangingPunct="0">
              <a:tabLst>
                <a:tab pos="8912225" algn="r"/>
              </a:tabLst>
              <a:defRPr/>
            </a:pPr>
            <a:r>
              <a:rPr lang="en-US" sz="800" b="1" baseline="0" dirty="0" smtClean="0">
                <a:solidFill>
                  <a:schemeClr val="accent1">
                    <a:lumMod val="50000"/>
                  </a:schemeClr>
                </a:solidFill>
                <a:latin typeface="Arial Narrow" panose="020B0606020202030204" pitchFamily="34" charset="0"/>
              </a:rPr>
              <a:t>12 September 2018</a:t>
            </a:r>
            <a:endParaRPr lang="en-US" sz="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21102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50000"/>
            </a:schemeClr>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1">
              <a:lumMod val="50000"/>
            </a:schemeClr>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1">
              <a:lumMod val="50000"/>
            </a:schemeClr>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1">
              <a:lumMod val="50000"/>
            </a:schemeClr>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1">
              <a:lumMod val="50000"/>
            </a:schemeClr>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1">
              <a:lumMod val="50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925093"/>
            <a:ext cx="7772400" cy="1608169"/>
          </a:xfrm>
        </p:spPr>
        <p:txBody>
          <a:bodyPr>
            <a:normAutofit fontScale="90000"/>
          </a:bodyPr>
          <a:lstStyle/>
          <a:p>
            <a:pPr>
              <a:spcBef>
                <a:spcPts val="500"/>
              </a:spcBef>
            </a:pPr>
            <a:r>
              <a:rPr lang="en-US" b="1" dirty="0" smtClean="0">
                <a:solidFill>
                  <a:schemeClr val="accent1">
                    <a:lumMod val="50000"/>
                  </a:schemeClr>
                </a:solidFill>
                <a:latin typeface="Arial Narrow" panose="020B0606020202030204" pitchFamily="34" charset="0"/>
              </a:rPr>
              <a:t>Lightning Imaging Sensor (LIS) on International Space Station (ISS):</a:t>
            </a:r>
            <a:br>
              <a:rPr lang="en-US" b="1" dirty="0" smtClean="0">
                <a:solidFill>
                  <a:schemeClr val="accent1">
                    <a:lumMod val="50000"/>
                  </a:schemeClr>
                </a:solidFill>
                <a:latin typeface="Arial Narrow" panose="020B0606020202030204" pitchFamily="34" charset="0"/>
              </a:rPr>
            </a:br>
            <a:r>
              <a:rPr lang="en-US" b="1" dirty="0" smtClean="0">
                <a:solidFill>
                  <a:schemeClr val="accent1">
                    <a:lumMod val="50000"/>
                  </a:schemeClr>
                </a:solidFill>
                <a:latin typeface="Arial Narrow" panose="020B0606020202030204" pitchFamily="34" charset="0"/>
              </a:rPr>
              <a:t>Status and Plans</a:t>
            </a:r>
            <a:endParaRPr lang="en-US" b="1" dirty="0">
              <a:solidFill>
                <a:schemeClr val="accent1">
                  <a:lumMod val="50000"/>
                </a:schemeClr>
              </a:solidFill>
              <a:latin typeface="Arial Narrow" panose="020B0606020202030204" pitchFamily="34" charset="0"/>
            </a:endParaRPr>
          </a:p>
        </p:txBody>
      </p:sp>
      <p:sp>
        <p:nvSpPr>
          <p:cNvPr id="3" name="Subtitle 2"/>
          <p:cNvSpPr>
            <a:spLocks noGrp="1"/>
          </p:cNvSpPr>
          <p:nvPr>
            <p:ph type="subTitle" idx="1"/>
          </p:nvPr>
        </p:nvSpPr>
        <p:spPr>
          <a:xfrm>
            <a:off x="742951" y="2725290"/>
            <a:ext cx="7664052" cy="1627463"/>
          </a:xfrm>
        </p:spPr>
        <p:txBody>
          <a:bodyPr/>
          <a:lstStyle/>
          <a:p>
            <a:endParaRPr lang="en-US" sz="1200" dirty="0">
              <a:solidFill>
                <a:schemeClr val="tx1"/>
              </a:solidFill>
            </a:endParaRPr>
          </a:p>
          <a:p>
            <a:pPr>
              <a:spcBef>
                <a:spcPts val="500"/>
              </a:spcBef>
            </a:pPr>
            <a:r>
              <a:rPr lang="en-US" sz="2000" i="1" dirty="0" smtClean="0">
                <a:solidFill>
                  <a:schemeClr val="accent1">
                    <a:lumMod val="50000"/>
                  </a:schemeClr>
                </a:solidFill>
                <a:latin typeface="Arial Narrow" panose="020B0606020202030204" pitchFamily="34" charset="0"/>
              </a:rPr>
              <a:t>Richard Blakeslee / NASA Marshall Space Flight Center</a:t>
            </a:r>
          </a:p>
          <a:p>
            <a:pPr>
              <a:spcBef>
                <a:spcPts val="500"/>
              </a:spcBef>
            </a:pPr>
            <a:r>
              <a:rPr lang="en-US" sz="2000" i="1" dirty="0" smtClean="0">
                <a:solidFill>
                  <a:schemeClr val="accent1">
                    <a:lumMod val="50000"/>
                  </a:schemeClr>
                </a:solidFill>
                <a:latin typeface="Arial Narrow" panose="020B0606020202030204" pitchFamily="34" charset="0"/>
              </a:rPr>
              <a:t>GLM Science Team Meeting</a:t>
            </a:r>
          </a:p>
          <a:p>
            <a:pPr>
              <a:spcBef>
                <a:spcPts val="500"/>
              </a:spcBef>
            </a:pPr>
            <a:r>
              <a:rPr lang="en-US" sz="2000" i="1" dirty="0" smtClean="0">
                <a:solidFill>
                  <a:schemeClr val="accent1">
                    <a:lumMod val="50000"/>
                  </a:schemeClr>
                </a:solidFill>
                <a:latin typeface="Arial Narrow" panose="020B0606020202030204" pitchFamily="34" charset="0"/>
              </a:rPr>
              <a:t>12 September 2018</a:t>
            </a:r>
            <a:endParaRPr lang="en-US" sz="2000" i="1" dirty="0">
              <a:solidFill>
                <a:schemeClr val="accent1">
                  <a:lumMod val="50000"/>
                </a:schemeClr>
              </a:solidFill>
              <a:latin typeface="Arial Narrow" panose="020B0606020202030204" pitchFamily="34" charset="0"/>
            </a:endParaRPr>
          </a:p>
        </p:txBody>
      </p:sp>
      <p:pic>
        <p:nvPicPr>
          <p:cNvPr id="4" name="Picture 9" descr="image001"/>
          <p:cNvPicPr>
            <a:picLocks noChangeAspect="1" noChangeArrowheads="1"/>
          </p:cNvPicPr>
          <p:nvPr/>
        </p:nvPicPr>
        <p:blipFill>
          <a:blip r:embed="rId3" cstate="print"/>
          <a:srcRect/>
          <a:stretch>
            <a:fillRect/>
          </a:stretch>
        </p:blipFill>
        <p:spPr bwMode="auto">
          <a:xfrm>
            <a:off x="5714630" y="4125435"/>
            <a:ext cx="849166" cy="850107"/>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760" y="4230404"/>
            <a:ext cx="1228870" cy="61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2"/>
          <p:cNvPicPr>
            <a:picLocks noChangeAspect="1" noChangeArrowheads="1"/>
          </p:cNvPicPr>
          <p:nvPr/>
        </p:nvPicPr>
        <p:blipFill>
          <a:blip r:embed="rId5" cstate="print"/>
          <a:srcRect/>
          <a:stretch>
            <a:fillRect/>
          </a:stretch>
        </p:blipFill>
        <p:spPr bwMode="auto">
          <a:xfrm>
            <a:off x="2277233" y="4125436"/>
            <a:ext cx="981075" cy="850107"/>
          </a:xfrm>
          <a:prstGeom prst="rect">
            <a:avLst/>
          </a:prstGeom>
          <a:noFill/>
          <a:ln w="9525">
            <a:noFill/>
            <a:miter lim="800000"/>
            <a:headEnd/>
            <a:tailEnd/>
          </a:ln>
        </p:spPr>
      </p:pic>
      <p:pic>
        <p:nvPicPr>
          <p:cNvPr id="9" name="Picture 2" descr="C:\Users\rblakesl\Pictures\USRA\USRA-Logo-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016" y="4252103"/>
            <a:ext cx="751997" cy="561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4826" y="2001938"/>
            <a:ext cx="1530175" cy="152355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823" y="2041291"/>
            <a:ext cx="1439653" cy="1439653"/>
          </a:xfrm>
          <a:prstGeom prst="rect">
            <a:avLst/>
          </a:prstGeom>
        </p:spPr>
      </p:pic>
    </p:spTree>
    <p:extLst>
      <p:ext uri="{BB962C8B-B14F-4D97-AF65-F5344CB8AC3E}">
        <p14:creationId xmlns:p14="http://schemas.microsoft.com/office/powerpoint/2010/main" val="277815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61" t="3211" r="7296" b="3456"/>
          <a:stretch/>
        </p:blipFill>
        <p:spPr bwMode="auto">
          <a:xfrm>
            <a:off x="3788704" y="826858"/>
            <a:ext cx="5260916" cy="370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989734" y="141475"/>
            <a:ext cx="4803179"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60000"/>
              </a:lnSpc>
            </a:pPr>
            <a:r>
              <a:rPr lang="en-US" sz="3200" b="1" dirty="0" smtClean="0">
                <a:solidFill>
                  <a:schemeClr val="bg1"/>
                </a:solidFill>
                <a:latin typeface="Arial Narrow" panose="020B0606020202030204" pitchFamily="34" charset="0"/>
              </a:rPr>
              <a:t>On Orbit Performance</a:t>
            </a:r>
          </a:p>
          <a:p>
            <a:pPr>
              <a:lnSpc>
                <a:spcPct val="60000"/>
              </a:lnSpc>
            </a:pPr>
            <a:r>
              <a:rPr lang="en-US" sz="2200" b="1" dirty="0" smtClean="0">
                <a:solidFill>
                  <a:schemeClr val="bg1"/>
                </a:solidFill>
                <a:latin typeface="Arial Narrow" panose="020B0606020202030204" pitchFamily="34" charset="0"/>
              </a:rPr>
              <a:t>(ISS vs TRMM)</a:t>
            </a:r>
            <a:endParaRPr lang="en-US" sz="2200" b="1" dirty="0">
              <a:solidFill>
                <a:schemeClr val="bg1"/>
              </a:solidFill>
              <a:latin typeface="Arial Narrow" panose="020B0606020202030204" pitchFamily="34" charset="0"/>
            </a:endParaRPr>
          </a:p>
        </p:txBody>
      </p:sp>
      <p:sp>
        <p:nvSpPr>
          <p:cNvPr id="4" name="Content Placeholder 2"/>
          <p:cNvSpPr txBox="1">
            <a:spLocks/>
          </p:cNvSpPr>
          <p:nvPr/>
        </p:nvSpPr>
        <p:spPr bwMode="auto">
          <a:xfrm>
            <a:off x="125329" y="762306"/>
            <a:ext cx="3698526" cy="4190085"/>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Laboratory calibrations of flight spare LIS on ISS and TRMM LIS were in close agreement so that similar on-orbit performance anticipated.</a:t>
            </a:r>
          </a:p>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Relative DE of LIS with respect to three ground-based reference systems (see plot) shows the relative DE for LIS on ISS on the order of 5% less than DE for TRMM LIS.  Reasons could include:</a:t>
            </a:r>
          </a:p>
          <a:p>
            <a:pPr marL="401638" lvl="1" indent="-174625" defTabSz="914322">
              <a:lnSpc>
                <a:spcPct val="80000"/>
              </a:lnSpc>
              <a:spcBef>
                <a:spcPts val="500"/>
              </a:spcBef>
              <a:buFont typeface="Courier New" panose="02070309020205020404" pitchFamily="49" charset="0"/>
              <a:buChar char="o"/>
              <a:defRPr/>
            </a:pPr>
            <a:r>
              <a:rPr lang="en-US" sz="1300" kern="0" dirty="0" smtClean="0">
                <a:solidFill>
                  <a:schemeClr val="accent1">
                    <a:lumMod val="50000"/>
                  </a:schemeClr>
                </a:solidFill>
                <a:latin typeface="Arial Narrow" panose="020B0606020202030204" pitchFamily="34" charset="0"/>
                <a:cs typeface="Arial" panose="020B0604020202020204" pitchFamily="34" charset="0"/>
              </a:rPr>
              <a:t>This preliminary analysis does not take into account improvements in the reference DE’s which has occurred since end of TRMM.</a:t>
            </a:r>
          </a:p>
          <a:p>
            <a:pPr marL="401638" lvl="1" indent="-174625" defTabSz="914322">
              <a:lnSpc>
                <a:spcPct val="80000"/>
              </a:lnSpc>
              <a:spcBef>
                <a:spcPts val="500"/>
              </a:spcBef>
              <a:buFont typeface="Courier New" panose="02070309020205020404" pitchFamily="49" charset="0"/>
              <a:buChar char="o"/>
              <a:defRPr/>
            </a:pPr>
            <a:r>
              <a:rPr lang="en-US" sz="1300" kern="0" dirty="0" smtClean="0">
                <a:solidFill>
                  <a:schemeClr val="accent1">
                    <a:lumMod val="50000"/>
                  </a:schemeClr>
                </a:solidFill>
                <a:latin typeface="Arial Narrow" panose="020B0606020202030204" pitchFamily="34" charset="0"/>
                <a:cs typeface="Arial" panose="020B0604020202020204" pitchFamily="34" charset="0"/>
              </a:rPr>
              <a:t>The effect of ISS solar panel/radiator passing through portion of LIS field-of-view reducing LIS  view time not yet included (this deterministic calculation will lead to 1-2% improvement).</a:t>
            </a:r>
          </a:p>
          <a:p>
            <a:pPr marL="401638" lvl="1" indent="-174625" defTabSz="914322">
              <a:lnSpc>
                <a:spcPct val="80000"/>
              </a:lnSpc>
              <a:spcBef>
                <a:spcPts val="500"/>
              </a:spcBef>
              <a:buFont typeface="Courier New" panose="02070309020205020404" pitchFamily="49" charset="0"/>
              <a:buChar char="o"/>
              <a:defRPr/>
            </a:pPr>
            <a:r>
              <a:rPr lang="en-US" sz="1300" kern="0" dirty="0" smtClean="0">
                <a:solidFill>
                  <a:schemeClr val="accent1">
                    <a:lumMod val="50000"/>
                  </a:schemeClr>
                </a:solidFill>
                <a:latin typeface="Arial Narrow" panose="020B0606020202030204" pitchFamily="34" charset="0"/>
                <a:cs typeface="Arial" panose="020B0604020202020204" pitchFamily="34" charset="0"/>
              </a:rPr>
              <a:t>Lens contamination could result in DE degradation but evidence for this is weak.</a:t>
            </a:r>
          </a:p>
          <a:p>
            <a:pPr marL="401638" lvl="1" indent="-174625" defTabSz="914322">
              <a:lnSpc>
                <a:spcPct val="80000"/>
              </a:lnSpc>
              <a:spcBef>
                <a:spcPts val="500"/>
              </a:spcBef>
              <a:buFont typeface="Courier New" panose="02070309020205020404" pitchFamily="49" charset="0"/>
              <a:buChar char="o"/>
              <a:defRPr/>
            </a:pPr>
            <a:r>
              <a:rPr lang="en-US" sz="1300" kern="0" dirty="0" smtClean="0">
                <a:solidFill>
                  <a:schemeClr val="accent1">
                    <a:lumMod val="50000"/>
                  </a:schemeClr>
                </a:solidFill>
                <a:latin typeface="Arial Narrow" panose="020B0606020202030204" pitchFamily="34" charset="0"/>
                <a:cs typeface="Arial" panose="020B0604020202020204" pitchFamily="34" charset="0"/>
              </a:rPr>
              <a:t>Thresholds could be revisited (currently using TRMM LIS values)</a:t>
            </a:r>
          </a:p>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Analysis does </a:t>
            </a:r>
            <a:r>
              <a:rPr lang="en-US" sz="1400" kern="0" dirty="0">
                <a:solidFill>
                  <a:schemeClr val="accent1">
                    <a:lumMod val="50000"/>
                  </a:schemeClr>
                </a:solidFill>
                <a:latin typeface="Arial Narrow" panose="020B0606020202030204" pitchFamily="34" charset="0"/>
                <a:cs typeface="Arial" panose="020B0604020202020204" pitchFamily="34" charset="0"/>
              </a:rPr>
              <a:t>show DE drop off at </a:t>
            </a:r>
            <a:r>
              <a:rPr lang="en-US" sz="1400" kern="0" dirty="0" smtClean="0">
                <a:solidFill>
                  <a:schemeClr val="accent1">
                    <a:lumMod val="50000"/>
                  </a:schemeClr>
                </a:solidFill>
                <a:latin typeface="Arial Narrow" panose="020B0606020202030204" pitchFamily="34" charset="0"/>
                <a:cs typeface="Arial" panose="020B0604020202020204" pitchFamily="34" charset="0"/>
              </a:rPr>
              <a:t>higher latitudes. This behavior requires further investigation.</a:t>
            </a:r>
          </a:p>
        </p:txBody>
      </p:sp>
      <p:grpSp>
        <p:nvGrpSpPr>
          <p:cNvPr id="10" name="Group 9"/>
          <p:cNvGrpSpPr/>
          <p:nvPr/>
        </p:nvGrpSpPr>
        <p:grpSpPr>
          <a:xfrm>
            <a:off x="4927316" y="3083144"/>
            <a:ext cx="2273324" cy="1031989"/>
            <a:chOff x="611349" y="2761275"/>
            <a:chExt cx="2273324" cy="1031989"/>
          </a:xfrm>
        </p:grpSpPr>
        <p:sp>
          <p:nvSpPr>
            <p:cNvPr id="11" name="Rectangle 10"/>
            <p:cNvSpPr/>
            <p:nvPr/>
          </p:nvSpPr>
          <p:spPr>
            <a:xfrm>
              <a:off x="618906" y="2768832"/>
              <a:ext cx="2265767" cy="102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49" y="2761275"/>
              <a:ext cx="2272040" cy="103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6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40942" y="82955"/>
            <a:ext cx="4751972"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Real Time Data Production</a:t>
            </a:r>
            <a:endParaRPr lang="en-US" sz="3200" b="1" dirty="0">
              <a:solidFill>
                <a:schemeClr val="bg1"/>
              </a:solidFill>
              <a:latin typeface="Arial Narrow" panose="020B0606020202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753" y="1081461"/>
            <a:ext cx="5909233"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bwMode="auto">
          <a:xfrm>
            <a:off x="59976" y="1100157"/>
            <a:ext cx="3085558" cy="2344114"/>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LIS on ISS data is processed in real time in 2-minute processing increments.</a:t>
            </a: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This data is </a:t>
            </a:r>
            <a:r>
              <a:rPr lang="en-US" sz="1400" kern="0" dirty="0" smtClean="0">
                <a:solidFill>
                  <a:schemeClr val="accent1">
                    <a:lumMod val="50000"/>
                  </a:schemeClr>
                </a:solidFill>
                <a:latin typeface="Arial Narrow" panose="020B0606020202030204" pitchFamily="34" charset="0"/>
                <a:cs typeface="Arial" panose="020B0604020202020204" pitchFamily="34" charset="0"/>
              </a:rPr>
              <a:t>now available </a:t>
            </a:r>
            <a:r>
              <a:rPr lang="en-US" sz="1400" kern="0" dirty="0">
                <a:solidFill>
                  <a:schemeClr val="accent1">
                    <a:lumMod val="50000"/>
                  </a:schemeClr>
                </a:solidFill>
                <a:latin typeface="Arial Narrow" panose="020B0606020202030204" pitchFamily="34" charset="0"/>
                <a:cs typeface="Arial" panose="020B0604020202020204" pitchFamily="34" charset="0"/>
              </a:rPr>
              <a:t>from GHRC DAAC and NASA’s </a:t>
            </a:r>
            <a:r>
              <a:rPr lang="en-US" sz="1400" b="1" kern="0" dirty="0">
                <a:solidFill>
                  <a:schemeClr val="accent1">
                    <a:lumMod val="50000"/>
                  </a:schemeClr>
                </a:solidFill>
                <a:latin typeface="Arial Narrow" panose="020B0606020202030204" pitchFamily="34" charset="0"/>
                <a:cs typeface="Arial" panose="020B0604020202020204" pitchFamily="34" charset="0"/>
              </a:rPr>
              <a:t>L</a:t>
            </a:r>
            <a:r>
              <a:rPr lang="en-US" sz="1400" kern="0" dirty="0">
                <a:solidFill>
                  <a:schemeClr val="accent1">
                    <a:lumMod val="50000"/>
                  </a:schemeClr>
                </a:solidFill>
                <a:latin typeface="Arial Narrow" panose="020B0606020202030204" pitchFamily="34" charset="0"/>
                <a:cs typeface="Arial" panose="020B0604020202020204" pitchFamily="34" charset="0"/>
              </a:rPr>
              <a:t>and, </a:t>
            </a:r>
            <a:r>
              <a:rPr lang="en-US" sz="1400" b="1" kern="0" dirty="0">
                <a:solidFill>
                  <a:schemeClr val="accent1">
                    <a:lumMod val="50000"/>
                  </a:schemeClr>
                </a:solidFill>
                <a:latin typeface="Arial Narrow" panose="020B0606020202030204" pitchFamily="34" charset="0"/>
                <a:cs typeface="Arial" panose="020B0604020202020204" pitchFamily="34" charset="0"/>
              </a:rPr>
              <a:t>A</a:t>
            </a:r>
            <a:r>
              <a:rPr lang="en-US" sz="1400" kern="0" dirty="0">
                <a:solidFill>
                  <a:schemeClr val="accent1">
                    <a:lumMod val="50000"/>
                  </a:schemeClr>
                </a:solidFill>
                <a:latin typeface="Arial Narrow" panose="020B0606020202030204" pitchFamily="34" charset="0"/>
                <a:cs typeface="Arial" panose="020B0604020202020204" pitchFamily="34" charset="0"/>
              </a:rPr>
              <a:t>tmosphere </a:t>
            </a:r>
            <a:r>
              <a:rPr lang="en-US" sz="1400" b="1" kern="0" dirty="0">
                <a:solidFill>
                  <a:schemeClr val="accent1">
                    <a:lumMod val="50000"/>
                  </a:schemeClr>
                </a:solidFill>
                <a:latin typeface="Arial Narrow" panose="020B0606020202030204" pitchFamily="34" charset="0"/>
                <a:cs typeface="Arial" panose="020B0604020202020204" pitchFamily="34" charset="0"/>
              </a:rPr>
              <a:t>N</a:t>
            </a:r>
            <a:r>
              <a:rPr lang="en-US" sz="1400" kern="0" dirty="0">
                <a:solidFill>
                  <a:schemeClr val="accent1">
                    <a:lumMod val="50000"/>
                  </a:schemeClr>
                </a:solidFill>
                <a:latin typeface="Arial Narrow" panose="020B0606020202030204" pitchFamily="34" charset="0"/>
                <a:cs typeface="Arial" panose="020B0604020202020204" pitchFamily="34" charset="0"/>
              </a:rPr>
              <a:t>ear real-time </a:t>
            </a:r>
            <a:r>
              <a:rPr lang="en-US" sz="1400" b="1" kern="0" dirty="0">
                <a:solidFill>
                  <a:schemeClr val="accent1">
                    <a:lumMod val="50000"/>
                  </a:schemeClr>
                </a:solidFill>
                <a:latin typeface="Arial Narrow" panose="020B0606020202030204" pitchFamily="34" charset="0"/>
                <a:cs typeface="Arial" panose="020B0604020202020204" pitchFamily="34" charset="0"/>
              </a:rPr>
              <a:t>C</a:t>
            </a:r>
            <a:r>
              <a:rPr lang="en-US" sz="1400" kern="0" dirty="0">
                <a:solidFill>
                  <a:schemeClr val="accent1">
                    <a:lumMod val="50000"/>
                  </a:schemeClr>
                </a:solidFill>
                <a:latin typeface="Arial Narrow" panose="020B0606020202030204" pitchFamily="34" charset="0"/>
                <a:cs typeface="Arial" panose="020B0604020202020204" pitchFamily="34" charset="0"/>
              </a:rPr>
              <a:t>apability for </a:t>
            </a:r>
            <a:r>
              <a:rPr lang="en-US" sz="1400" b="1" kern="0" dirty="0">
                <a:solidFill>
                  <a:schemeClr val="accent1">
                    <a:lumMod val="50000"/>
                  </a:schemeClr>
                </a:solidFill>
                <a:latin typeface="Arial Narrow" panose="020B0606020202030204" pitchFamily="34" charset="0"/>
                <a:cs typeface="Arial" panose="020B0604020202020204" pitchFamily="34" charset="0"/>
              </a:rPr>
              <a:t>E</a:t>
            </a:r>
            <a:r>
              <a:rPr lang="en-US" sz="1400" kern="0" dirty="0">
                <a:solidFill>
                  <a:schemeClr val="accent1">
                    <a:lumMod val="50000"/>
                  </a:schemeClr>
                </a:solidFill>
                <a:latin typeface="Arial Narrow" panose="020B0606020202030204" pitchFamily="34" charset="0"/>
                <a:cs typeface="Arial" panose="020B0604020202020204" pitchFamily="34" charset="0"/>
              </a:rPr>
              <a:t>OS (LANCE).</a:t>
            </a: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Both 2 minute and 12 hour browse images are created in real time and displayed at</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endParaRPr lang="en-US" sz="1400" kern="0" dirty="0">
              <a:solidFill>
                <a:schemeClr val="accent1">
                  <a:lumMod val="50000"/>
                </a:schemeClr>
              </a:solidFill>
              <a:latin typeface="Arial Narrow" panose="020B0606020202030204" pitchFamily="34" charset="0"/>
              <a:cs typeface="Arial" panose="020B0604020202020204" pitchFamily="34" charset="0"/>
            </a:endParaRPr>
          </a:p>
        </p:txBody>
      </p:sp>
      <p:sp>
        <p:nvSpPr>
          <p:cNvPr id="15" name="Rectangle 14"/>
          <p:cNvSpPr/>
          <p:nvPr/>
        </p:nvSpPr>
        <p:spPr>
          <a:xfrm>
            <a:off x="146302" y="3341923"/>
            <a:ext cx="3738067" cy="461982"/>
          </a:xfrm>
          <a:prstGeom prst="rect">
            <a:avLst/>
          </a:prstGeom>
          <a:solidFill>
            <a:srgbClr val="E1F4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bwMode="auto">
          <a:xfrm>
            <a:off x="125810" y="3398157"/>
            <a:ext cx="3839027" cy="40574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22">
              <a:spcBef>
                <a:spcPts val="500"/>
              </a:spcBef>
              <a:buNone/>
              <a:defRPr/>
            </a:pPr>
            <a:r>
              <a:rPr lang="en-US" sz="1500" b="1" kern="0" dirty="0">
                <a:solidFill>
                  <a:schemeClr val="accent1">
                    <a:lumMod val="50000"/>
                  </a:schemeClr>
                </a:solidFill>
                <a:latin typeface="Arial Narrow" panose="020B0606020202030204" pitchFamily="34" charset="0"/>
                <a:cs typeface="Arial" panose="020B0604020202020204" pitchFamily="34" charset="0"/>
              </a:rPr>
              <a:t>https://lightning.nsstc.nasa.gov/isslisib/isslisnrt</a:t>
            </a:r>
          </a:p>
        </p:txBody>
      </p:sp>
    </p:spTree>
    <p:extLst>
      <p:ext uri="{BB962C8B-B14F-4D97-AF65-F5344CB8AC3E}">
        <p14:creationId xmlns:p14="http://schemas.microsoft.com/office/powerpoint/2010/main" val="358376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LIS Plans</a:t>
            </a:r>
            <a:endParaRPr lang="en-US" sz="3200" b="1" dirty="0">
              <a:solidFill>
                <a:schemeClr val="bg1"/>
              </a:solidFill>
            </a:endParaRPr>
          </a:p>
        </p:txBody>
      </p:sp>
      <p:sp>
        <p:nvSpPr>
          <p:cNvPr id="11" name="Content Placeholder 2"/>
          <p:cNvSpPr txBox="1">
            <a:spLocks/>
          </p:cNvSpPr>
          <p:nvPr/>
        </p:nvSpPr>
        <p:spPr bwMode="auto">
          <a:xfrm>
            <a:off x="178085" y="913199"/>
            <a:ext cx="8527376" cy="389613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22">
              <a:spcBef>
                <a:spcPts val="500"/>
              </a:spcBef>
              <a:buNone/>
              <a:defRPr/>
            </a:pPr>
            <a:r>
              <a:rPr lang="en-US" sz="1800" b="1" i="1" kern="0" dirty="0" smtClean="0">
                <a:solidFill>
                  <a:schemeClr val="accent1">
                    <a:lumMod val="50000"/>
                  </a:schemeClr>
                </a:solidFill>
                <a:latin typeface="Arial Narrow" panose="020B0606020202030204" pitchFamily="34" charset="0"/>
                <a:cs typeface="Arial" panose="020B0604020202020204" pitchFamily="34" charset="0"/>
              </a:rPr>
              <a:t>Upcoming Milestones</a:t>
            </a:r>
          </a:p>
          <a:p>
            <a:pPr marL="233363" indent="-233363" defTabSz="914322">
              <a:spcBef>
                <a:spcPts val="500"/>
              </a:spcBef>
              <a:buFont typeface="Arial" panose="020B0604020202020204" pitchFamily="34" charset="0"/>
              <a:buChar char="•"/>
              <a:defRPr/>
            </a:pPr>
            <a:r>
              <a:rPr lang="en-US" sz="1600" u="sng" kern="0" dirty="0" smtClean="0">
                <a:solidFill>
                  <a:schemeClr val="accent1">
                    <a:lumMod val="50000"/>
                  </a:schemeClr>
                </a:solidFill>
                <a:latin typeface="Arial Narrow" panose="020B0606020202030204" pitchFamily="34" charset="0"/>
                <a:cs typeface="Arial" panose="020B0604020202020204" pitchFamily="34" charset="0"/>
              </a:rPr>
              <a:t>Fall </a:t>
            </a:r>
            <a:r>
              <a:rPr lang="en-US" sz="1600" u="sng" kern="0" dirty="0">
                <a:solidFill>
                  <a:schemeClr val="accent1">
                    <a:lumMod val="50000"/>
                  </a:schemeClr>
                </a:solidFill>
                <a:latin typeface="Arial Narrow" panose="020B0606020202030204" pitchFamily="34" charset="0"/>
                <a:cs typeface="Arial" panose="020B0604020202020204" pitchFamily="34" charset="0"/>
              </a:rPr>
              <a:t>2018 (</a:t>
            </a:r>
            <a:r>
              <a:rPr lang="en-US" sz="1600" i="1" u="sng" kern="0" dirty="0">
                <a:solidFill>
                  <a:schemeClr val="accent1">
                    <a:lumMod val="50000"/>
                  </a:schemeClr>
                </a:solidFill>
                <a:latin typeface="Arial Narrow" panose="020B0606020202030204" pitchFamily="34" charset="0"/>
                <a:cs typeface="Arial" panose="020B0604020202020204" pitchFamily="34" charset="0"/>
              </a:rPr>
              <a:t>exact date TBD</a:t>
            </a:r>
            <a:r>
              <a:rPr lang="en-US" sz="1600" u="sng" kern="0" dirty="0" smtClean="0">
                <a:solidFill>
                  <a:schemeClr val="accent1">
                    <a:lumMod val="50000"/>
                  </a:schemeClr>
                </a:solidFill>
                <a:latin typeface="Arial Narrow" panose="020B0606020202030204" pitchFamily="34" charset="0"/>
                <a:cs typeface="Arial" panose="020B0604020202020204" pitchFamily="34" charset="0"/>
              </a:rPr>
              <a:t>)</a:t>
            </a:r>
            <a:r>
              <a:rPr lang="en-US" sz="1600"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a:solidFill>
                  <a:schemeClr val="accent1">
                    <a:lumMod val="50000"/>
                  </a:schemeClr>
                </a:solidFill>
                <a:latin typeface="Arial Narrow" panose="020B0606020202030204" pitchFamily="34" charset="0"/>
                <a:cs typeface="Arial" panose="020B0604020202020204" pitchFamily="34" charset="0"/>
              </a:rPr>
              <a:t>Public release of </a:t>
            </a:r>
            <a:r>
              <a:rPr lang="en-US" sz="1600" kern="0" dirty="0" smtClean="0">
                <a:solidFill>
                  <a:schemeClr val="accent1">
                    <a:lumMod val="50000"/>
                  </a:schemeClr>
                </a:solidFill>
                <a:latin typeface="Arial Narrow" panose="020B0606020202030204" pitchFamily="34" charset="0"/>
                <a:cs typeface="Arial" panose="020B0604020202020204" pitchFamily="34" charset="0"/>
              </a:rPr>
              <a:t>Validated LIS </a:t>
            </a:r>
            <a:r>
              <a:rPr lang="en-US" sz="1600" kern="0" dirty="0">
                <a:solidFill>
                  <a:schemeClr val="accent1">
                    <a:lumMod val="50000"/>
                  </a:schemeClr>
                </a:solidFill>
                <a:latin typeface="Arial Narrow" panose="020B0606020202030204" pitchFamily="34" charset="0"/>
                <a:cs typeface="Arial" panose="020B0604020202020204" pitchFamily="34" charset="0"/>
              </a:rPr>
              <a:t>data</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
            </a: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Data will be classified as fully Validated once the quality control process is verified, fully implemented and applied to </a:t>
            </a:r>
            <a:r>
              <a:rPr lang="en-US" sz="1400" kern="0" dirty="0" smtClean="0">
                <a:solidFill>
                  <a:schemeClr val="accent1">
                    <a:lumMod val="50000"/>
                  </a:schemeClr>
                </a:solidFill>
                <a:latin typeface="Arial Narrow" panose="020B0606020202030204" pitchFamily="34" charset="0"/>
                <a:cs typeface="Arial" panose="020B0604020202020204" pitchFamily="34" charset="0"/>
              </a:rPr>
              <a:t>the LIS </a:t>
            </a:r>
            <a:r>
              <a:rPr lang="en-US" sz="1400" kern="0" dirty="0">
                <a:solidFill>
                  <a:schemeClr val="accent1">
                    <a:lumMod val="50000"/>
                  </a:schemeClr>
                </a:solidFill>
                <a:latin typeface="Arial Narrow" panose="020B0606020202030204" pitchFamily="34" charset="0"/>
                <a:cs typeface="Arial" panose="020B0604020202020204" pitchFamily="34" charset="0"/>
              </a:rPr>
              <a:t>data </a:t>
            </a:r>
            <a:r>
              <a:rPr lang="en-US" sz="1400" kern="0" dirty="0" smtClean="0">
                <a:solidFill>
                  <a:schemeClr val="accent1">
                    <a:lumMod val="50000"/>
                  </a:schemeClr>
                </a:solidFill>
                <a:latin typeface="Arial Narrow" panose="020B0606020202030204" pitchFamily="34" charset="0"/>
                <a:cs typeface="Arial" panose="020B0604020202020204" pitchFamily="34" charset="0"/>
              </a:rPr>
              <a:t>collection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we use same definition for Beta. Provisional and Validated as GOES program</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endParaRPr lang="en-US" sz="1400" kern="0" dirty="0">
              <a:solidFill>
                <a:schemeClr val="accent1">
                  <a:lumMod val="50000"/>
                </a:schemeClr>
              </a:solidFill>
              <a:latin typeface="Arial Narrow" panose="020B0606020202030204" pitchFamily="34" charset="0"/>
              <a:cs typeface="Arial" panose="020B0604020202020204" pitchFamily="34" charset="0"/>
            </a:endParaRP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Additional reprocessing will </a:t>
            </a:r>
            <a:r>
              <a:rPr lang="en-US" sz="1400" kern="0" dirty="0" smtClean="0">
                <a:solidFill>
                  <a:schemeClr val="accent1">
                    <a:lumMod val="50000"/>
                  </a:schemeClr>
                </a:solidFill>
                <a:latin typeface="Arial Narrow" panose="020B0606020202030204" pitchFamily="34" charset="0"/>
                <a:cs typeface="Arial" panose="020B0604020202020204" pitchFamily="34" charset="0"/>
              </a:rPr>
              <a:t>occur as necessary </a:t>
            </a:r>
            <a:r>
              <a:rPr lang="en-US" sz="1400" kern="0" dirty="0">
                <a:solidFill>
                  <a:schemeClr val="accent1">
                    <a:lumMod val="50000"/>
                  </a:schemeClr>
                </a:solidFill>
                <a:latin typeface="Arial Narrow" panose="020B0606020202030204" pitchFamily="34" charset="0"/>
                <a:cs typeface="Arial" panose="020B0604020202020204" pitchFamily="34" charset="0"/>
              </a:rPr>
              <a:t>to incorporate refinements in view time and DE</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p>
          <a:p>
            <a:pPr marL="233363" indent="-233363" defTabSz="914322">
              <a:spcBef>
                <a:spcPts val="500"/>
              </a:spcBef>
              <a:buFont typeface="Arial" panose="020B0604020202020204" pitchFamily="34" charset="0"/>
              <a:buChar char="•"/>
              <a:defRPr/>
            </a:pPr>
            <a:r>
              <a:rPr lang="en-US" sz="1600" u="sng" kern="0" dirty="0">
                <a:solidFill>
                  <a:schemeClr val="accent1">
                    <a:lumMod val="50000"/>
                  </a:schemeClr>
                </a:solidFill>
                <a:latin typeface="Arial Narrow" panose="020B0606020202030204" pitchFamily="34" charset="0"/>
                <a:cs typeface="Arial" panose="020B0604020202020204" pitchFamily="34" charset="0"/>
              </a:rPr>
              <a:t>March 2019 (</a:t>
            </a:r>
            <a:r>
              <a:rPr lang="en-US" sz="1600" i="1" u="sng" kern="0" dirty="0">
                <a:solidFill>
                  <a:schemeClr val="accent1">
                    <a:lumMod val="50000"/>
                  </a:schemeClr>
                </a:solidFill>
                <a:latin typeface="Arial Narrow" panose="020B0606020202030204" pitchFamily="34" charset="0"/>
                <a:cs typeface="Arial" panose="020B0604020202020204" pitchFamily="34" charset="0"/>
              </a:rPr>
              <a:t>exact date TBD</a:t>
            </a:r>
            <a:r>
              <a:rPr lang="en-US" sz="1600" u="sng" kern="0" dirty="0" smtClean="0">
                <a:solidFill>
                  <a:schemeClr val="accent1">
                    <a:lumMod val="50000"/>
                  </a:schemeClr>
                </a:solidFill>
                <a:latin typeface="Arial Narrow" panose="020B0606020202030204" pitchFamily="34" charset="0"/>
                <a:cs typeface="Arial" panose="020B0604020202020204" pitchFamily="34" charset="0"/>
              </a:rPr>
              <a:t>)</a:t>
            </a:r>
            <a:r>
              <a:rPr lang="en-US" sz="1600"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a:solidFill>
                  <a:schemeClr val="accent1">
                    <a:lumMod val="50000"/>
                  </a:schemeClr>
                </a:solidFill>
                <a:latin typeface="Arial Narrow" panose="020B0606020202030204" pitchFamily="34" charset="0"/>
                <a:cs typeface="Arial" panose="020B0604020202020204" pitchFamily="34" charset="0"/>
              </a:rPr>
              <a:t>Conduct End of Prime Mission Review.  This may now </a:t>
            </a:r>
            <a:r>
              <a:rPr lang="en-US" sz="1600" kern="0" dirty="0" smtClean="0">
                <a:solidFill>
                  <a:schemeClr val="accent1">
                    <a:lumMod val="50000"/>
                  </a:schemeClr>
                </a:solidFill>
                <a:latin typeface="Arial Narrow" panose="020B0606020202030204" pitchFamily="34" charset="0"/>
                <a:cs typeface="Arial" panose="020B0604020202020204" pitchFamily="34" charset="0"/>
              </a:rPr>
              <a:t>combine with </a:t>
            </a:r>
            <a:r>
              <a:rPr lang="en-US" sz="1600" kern="0" dirty="0">
                <a:solidFill>
                  <a:schemeClr val="accent1">
                    <a:lumMod val="50000"/>
                  </a:schemeClr>
                </a:solidFill>
                <a:latin typeface="Arial Narrow" panose="020B0606020202030204" pitchFamily="34" charset="0"/>
                <a:cs typeface="Arial" panose="020B0604020202020204" pitchFamily="34" charset="0"/>
              </a:rPr>
              <a:t>or replace </a:t>
            </a:r>
            <a:r>
              <a:rPr lang="en-US" sz="1600" kern="0" dirty="0" smtClean="0">
                <a:solidFill>
                  <a:schemeClr val="accent1">
                    <a:lumMod val="50000"/>
                  </a:schemeClr>
                </a:solidFill>
                <a:latin typeface="Arial Narrow" panose="020B0606020202030204" pitchFamily="34" charset="0"/>
                <a:cs typeface="Arial" panose="020B0604020202020204" pitchFamily="34" charset="0"/>
              </a:rPr>
              <a:t>NASA’s Senior Review process </a:t>
            </a:r>
            <a:r>
              <a:rPr lang="en-US" sz="1600" kern="0" dirty="0">
                <a:solidFill>
                  <a:schemeClr val="accent1">
                    <a:lumMod val="50000"/>
                  </a:schemeClr>
                </a:solidFill>
                <a:latin typeface="Arial Narrow" panose="020B0606020202030204" pitchFamily="34" charset="0"/>
                <a:cs typeface="Arial" panose="020B0604020202020204" pitchFamily="34" charset="0"/>
              </a:rPr>
              <a:t>to determine mission extension following the completion of the current 2-year nominal mission.</a:t>
            </a:r>
            <a:endParaRPr lang="en-US" sz="1600" kern="0" dirty="0" smtClean="0">
              <a:solidFill>
                <a:schemeClr val="accent1">
                  <a:lumMod val="50000"/>
                </a:schemeClr>
              </a:solidFill>
              <a:latin typeface="Arial Narrow" panose="020B0606020202030204" pitchFamily="34" charset="0"/>
              <a:cs typeface="Arial" panose="020B0604020202020204" pitchFamily="34" charset="0"/>
            </a:endParaRP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Guidance on timing and approach will be obtained by close interaction with the NASA Headquarters Program Executive for Operating Missions (</a:t>
            </a:r>
            <a:r>
              <a:rPr lang="en-US" sz="1400" i="1" kern="0" dirty="0">
                <a:solidFill>
                  <a:schemeClr val="accent1">
                    <a:lumMod val="50000"/>
                  </a:schemeClr>
                </a:solidFill>
                <a:latin typeface="Arial Narrow" panose="020B0606020202030204" pitchFamily="34" charset="0"/>
                <a:cs typeface="Arial" panose="020B0604020202020204" pitchFamily="34" charset="0"/>
              </a:rPr>
              <a:t>Charles Webb</a:t>
            </a:r>
            <a:r>
              <a:rPr lang="en-US" sz="1400" kern="0" dirty="0">
                <a:solidFill>
                  <a:schemeClr val="accent1">
                    <a:lumMod val="50000"/>
                  </a:schemeClr>
                </a:solidFill>
                <a:latin typeface="Arial Narrow" panose="020B0606020202030204" pitchFamily="34" charset="0"/>
                <a:cs typeface="Arial" panose="020B0604020202020204" pitchFamily="34" charset="0"/>
              </a:rPr>
              <a:t>) in the Science Mission Directorate (</a:t>
            </a:r>
            <a:r>
              <a:rPr lang="en-US" sz="1400" i="1" kern="0" dirty="0">
                <a:solidFill>
                  <a:schemeClr val="accent1">
                    <a:lumMod val="50000"/>
                  </a:schemeClr>
                </a:solidFill>
                <a:latin typeface="Arial Narrow" panose="020B0606020202030204" pitchFamily="34" charset="0"/>
                <a:cs typeface="Arial" panose="020B0604020202020204" pitchFamily="34" charset="0"/>
              </a:rPr>
              <a:t>SMD</a:t>
            </a:r>
            <a:r>
              <a:rPr lang="en-US" sz="1400" kern="0" dirty="0">
                <a:solidFill>
                  <a:schemeClr val="accent1">
                    <a:lumMod val="50000"/>
                  </a:schemeClr>
                </a:solidFill>
                <a:latin typeface="Arial Narrow" panose="020B0606020202030204" pitchFamily="34" charset="0"/>
                <a:cs typeface="Arial" panose="020B0604020202020204" pitchFamily="34" charset="0"/>
              </a:rPr>
              <a:t>) Earth Science Division (</a:t>
            </a:r>
            <a:r>
              <a:rPr lang="en-US" sz="1400" i="1" kern="0" dirty="0">
                <a:solidFill>
                  <a:schemeClr val="accent1">
                    <a:lumMod val="50000"/>
                  </a:schemeClr>
                </a:solidFill>
                <a:latin typeface="Arial Narrow" panose="020B0606020202030204" pitchFamily="34" charset="0"/>
                <a:cs typeface="Arial" panose="020B0604020202020204" pitchFamily="34" charset="0"/>
              </a:rPr>
              <a:t>ESD</a:t>
            </a:r>
            <a:r>
              <a:rPr lang="en-US" sz="1400" kern="0" dirty="0">
                <a:solidFill>
                  <a:schemeClr val="accent1">
                    <a:lumMod val="50000"/>
                  </a:schemeClr>
                </a:solidFill>
                <a:latin typeface="Arial Narrow" panose="020B0606020202030204" pitchFamily="34" charset="0"/>
                <a:cs typeface="Arial" panose="020B0604020202020204" pitchFamily="34" charset="0"/>
              </a:rPr>
              <a:t>).</a:t>
            </a: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Planning/coordination for mission extension is now being led by ESD, which is now fully engaged with the ISS Program Office via the </a:t>
            </a:r>
            <a:r>
              <a:rPr lang="en-US" sz="1400" kern="0" dirty="0" err="1">
                <a:solidFill>
                  <a:schemeClr val="accent1">
                    <a:lumMod val="50000"/>
                  </a:schemeClr>
                </a:solidFill>
                <a:latin typeface="Arial Narrow" panose="020B0606020202030204" pitchFamily="34" charset="0"/>
                <a:cs typeface="Arial" panose="020B0604020202020204" pitchFamily="34" charset="0"/>
              </a:rPr>
              <a:t>MiPROM</a:t>
            </a:r>
            <a:r>
              <a:rPr lang="en-US" sz="1400" kern="0" dirty="0">
                <a:solidFill>
                  <a:schemeClr val="accent1">
                    <a:lumMod val="50000"/>
                  </a:schemeClr>
                </a:solidFill>
                <a:latin typeface="Arial Narrow" panose="020B0606020202030204" pitchFamily="34" charset="0"/>
                <a:cs typeface="Arial" panose="020B0604020202020204" pitchFamily="34" charset="0"/>
              </a:rPr>
              <a:t> (</a:t>
            </a:r>
            <a:r>
              <a:rPr lang="en-US" sz="1400" i="1" kern="0" dirty="0">
                <a:solidFill>
                  <a:schemeClr val="accent1">
                    <a:lumMod val="50000"/>
                  </a:schemeClr>
                </a:solidFill>
                <a:latin typeface="Arial Narrow" panose="020B0606020202030204" pitchFamily="34" charset="0"/>
                <a:cs typeface="Arial" panose="020B0604020202020204" pitchFamily="34" charset="0"/>
              </a:rPr>
              <a:t>Multi-Increment Payload Resupply and Outfitting Model</a:t>
            </a:r>
            <a:r>
              <a:rPr lang="en-US" sz="1400" kern="0" dirty="0">
                <a:solidFill>
                  <a:schemeClr val="accent1">
                    <a:lumMod val="50000"/>
                  </a:schemeClr>
                </a:solidFill>
                <a:latin typeface="Arial Narrow" panose="020B0606020202030204" pitchFamily="34" charset="0"/>
                <a:cs typeface="Arial" panose="020B0604020202020204" pitchFamily="34" charset="0"/>
              </a:rPr>
              <a:t>) process.</a:t>
            </a: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62914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826" y="2001938"/>
            <a:ext cx="1530175" cy="15235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04" y="2031960"/>
            <a:ext cx="1439653" cy="1439653"/>
          </a:xfrm>
          <a:prstGeom prst="rect">
            <a:avLst/>
          </a:prstGeom>
        </p:spPr>
      </p:pic>
      <p:sp>
        <p:nvSpPr>
          <p:cNvPr id="2" name="TextBox 1"/>
          <p:cNvSpPr txBox="1"/>
          <p:nvPr/>
        </p:nvSpPr>
        <p:spPr>
          <a:xfrm>
            <a:off x="3735072" y="2071502"/>
            <a:ext cx="1673856" cy="1384995"/>
          </a:xfrm>
          <a:prstGeom prst="rect">
            <a:avLst/>
          </a:prstGeom>
          <a:noFill/>
        </p:spPr>
        <p:txBody>
          <a:bodyPr wrap="none" rtlCol="0">
            <a:spAutoFit/>
          </a:bodyPr>
          <a:lstStyle/>
          <a:p>
            <a:r>
              <a:rPr lang="en-US" sz="2800" dirty="0" smtClean="0">
                <a:solidFill>
                  <a:schemeClr val="accent1">
                    <a:lumMod val="50000"/>
                  </a:schemeClr>
                </a:solidFill>
                <a:latin typeface="Arial Narrow" panose="020B0606020202030204" pitchFamily="34" charset="0"/>
              </a:rPr>
              <a:t>Thank you!</a:t>
            </a:r>
          </a:p>
          <a:p>
            <a:endParaRPr lang="en-US" sz="2800" dirty="0">
              <a:solidFill>
                <a:schemeClr val="accent1">
                  <a:lumMod val="50000"/>
                </a:schemeClr>
              </a:solidFill>
              <a:latin typeface="Arial Narrow" panose="020B0606020202030204" pitchFamily="34" charset="0"/>
            </a:endParaRPr>
          </a:p>
          <a:p>
            <a:r>
              <a:rPr lang="en-US" sz="2800" dirty="0" smtClean="0">
                <a:solidFill>
                  <a:schemeClr val="accent1">
                    <a:lumMod val="50000"/>
                  </a:schemeClr>
                </a:solidFill>
                <a:latin typeface="Arial Narrow" panose="020B0606020202030204" pitchFamily="34" charset="0"/>
              </a:rPr>
              <a:t>Questions?</a:t>
            </a:r>
            <a:endParaRPr lang="en-US" sz="28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47465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826" y="2001938"/>
            <a:ext cx="1530175" cy="15235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04" y="2031960"/>
            <a:ext cx="1439653" cy="1439653"/>
          </a:xfrm>
          <a:prstGeom prst="rect">
            <a:avLst/>
          </a:prstGeom>
        </p:spPr>
      </p:pic>
      <p:sp>
        <p:nvSpPr>
          <p:cNvPr id="5" name="TextBox 4"/>
          <p:cNvSpPr txBox="1"/>
          <p:nvPr/>
        </p:nvSpPr>
        <p:spPr>
          <a:xfrm>
            <a:off x="3566826" y="2500494"/>
            <a:ext cx="2002471" cy="523220"/>
          </a:xfrm>
          <a:prstGeom prst="rect">
            <a:avLst/>
          </a:prstGeom>
          <a:noFill/>
        </p:spPr>
        <p:txBody>
          <a:bodyPr wrap="none" rtlCol="0">
            <a:spAutoFit/>
          </a:bodyPr>
          <a:lstStyle/>
          <a:p>
            <a:r>
              <a:rPr lang="en-US" sz="2800" dirty="0" smtClean="0">
                <a:solidFill>
                  <a:schemeClr val="accent1">
                    <a:lumMod val="50000"/>
                  </a:schemeClr>
                </a:solidFill>
                <a:latin typeface="Arial Narrow" panose="020B0606020202030204" pitchFamily="34" charset="0"/>
              </a:rPr>
              <a:t>Backup slides</a:t>
            </a:r>
            <a:endParaRPr lang="en-US" sz="28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513045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LIS Issues</a:t>
            </a:r>
            <a:endParaRPr lang="en-US" sz="3200" b="1" dirty="0">
              <a:solidFill>
                <a:schemeClr val="bg1"/>
              </a:solidFill>
            </a:endParaRPr>
          </a:p>
        </p:txBody>
      </p:sp>
      <p:sp>
        <p:nvSpPr>
          <p:cNvPr id="11" name="Content Placeholder 2"/>
          <p:cNvSpPr txBox="1">
            <a:spLocks/>
          </p:cNvSpPr>
          <p:nvPr/>
        </p:nvSpPr>
        <p:spPr bwMode="auto">
          <a:xfrm>
            <a:off x="178085" y="913199"/>
            <a:ext cx="8527376" cy="389613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3363" indent="-233363" defTabSz="914322">
              <a:spcBef>
                <a:spcPts val="500"/>
              </a:spcBef>
              <a:buFont typeface="Arial" panose="020B0604020202020204" pitchFamily="34" charset="0"/>
              <a:buChar char="•"/>
              <a:defRPr/>
            </a:pPr>
            <a:r>
              <a:rPr lang="en-US" sz="1600" kern="0" dirty="0">
                <a:solidFill>
                  <a:schemeClr val="accent1">
                    <a:lumMod val="50000"/>
                  </a:schemeClr>
                </a:solidFill>
                <a:latin typeface="Arial Narrow" panose="020B0606020202030204" pitchFamily="34" charset="0"/>
                <a:cs typeface="Arial" panose="020B0604020202020204" pitchFamily="34" charset="0"/>
              </a:rPr>
              <a:t>There are no major issues, challenges, concerns, or threats facing the LIS science and mission operations</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
            </a:r>
          </a:p>
          <a:p>
            <a:pPr marL="233363" indent="-233363" defTabSz="914322">
              <a:spcBef>
                <a:spcPts val="500"/>
              </a:spcBef>
              <a:buFont typeface="Arial" panose="020B0604020202020204" pitchFamily="34" charset="0"/>
              <a:buChar char="•"/>
              <a:defRPr/>
            </a:pPr>
            <a:r>
              <a:rPr lang="en-US" sz="1600" kern="0" dirty="0">
                <a:solidFill>
                  <a:schemeClr val="accent1">
                    <a:lumMod val="50000"/>
                  </a:schemeClr>
                </a:solidFill>
                <a:latin typeface="Arial Narrow" panose="020B0606020202030204" pitchFamily="34" charset="0"/>
                <a:cs typeface="Arial" panose="020B0604020202020204" pitchFamily="34" charset="0"/>
              </a:rPr>
              <a:t>An on-going minor issue continues to be radiation induced Single Event Upset (SEU) of the LIS Electronics Unit that occasionally results in a LIS reset or lock up.</a:t>
            </a:r>
            <a:endParaRPr lang="en-US" sz="1600" kern="0" dirty="0" smtClean="0">
              <a:solidFill>
                <a:schemeClr val="accent1">
                  <a:lumMod val="50000"/>
                </a:schemeClr>
              </a:solidFill>
              <a:latin typeface="Arial Narrow" panose="020B0606020202030204" pitchFamily="34" charset="0"/>
              <a:cs typeface="Arial" panose="020B0604020202020204" pitchFamily="34" charset="0"/>
            </a:endParaRP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The mitigation using on-board autonomous commanding  to either prevent lock up or minimize data loss when lock up occurs is working exceptionally well.  Since this was fully implemented there has been no need for either commanding by the Payload Rack Officer (PRO) or LIS POCC personnel.</a:t>
            </a:r>
          </a:p>
          <a:p>
            <a:pPr marL="685800" lvl="1"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These events most often occur in the South Atlantic Anomaly (SAA), a region in near-Earth space where energetic particles from the lower Van Allen radiation belts extend to lower altitudes.</a:t>
            </a: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a:p>
            <a:pPr marL="233363" indent="-233363" defTabSz="914322">
              <a:spcBef>
                <a:spcPts val="500"/>
              </a:spcBef>
              <a:buFont typeface="Arial" panose="020B0604020202020204" pitchFamily="34" charset="0"/>
              <a:buChar char="•"/>
              <a:defRPr/>
            </a:pP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5096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46300" y="2926079"/>
            <a:ext cx="8836762" cy="2004365"/>
          </a:xfrm>
          <a:prstGeom prst="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446" y="797601"/>
            <a:ext cx="5457139" cy="168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bwMode="auto">
          <a:xfrm>
            <a:off x="98409" y="738536"/>
            <a:ext cx="3486038" cy="206408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lvl="1" indent="-168275" defTabSz="914322">
              <a:spcBef>
                <a:spcPts val="500"/>
              </a:spcBef>
              <a:buFont typeface="Arial" panose="020B0604020202020204" pitchFamily="34" charset="0"/>
              <a:buChar char="•"/>
              <a:defRPr/>
            </a:pPr>
            <a:r>
              <a:rPr lang="en-US" sz="1200" kern="0" dirty="0" smtClean="0">
                <a:solidFill>
                  <a:schemeClr val="accent1">
                    <a:lumMod val="50000"/>
                  </a:schemeClr>
                </a:solidFill>
                <a:latin typeface="Arial Narrow" panose="020B0606020202030204" pitchFamily="34" charset="0"/>
                <a:cs typeface="Arial" panose="020B0604020202020204" pitchFamily="34" charset="0"/>
              </a:rPr>
              <a:t>Some LIS </a:t>
            </a:r>
            <a:r>
              <a:rPr lang="en-US" sz="1200" kern="0" dirty="0">
                <a:solidFill>
                  <a:schemeClr val="accent1">
                    <a:lumMod val="50000"/>
                  </a:schemeClr>
                </a:solidFill>
                <a:latin typeface="Arial Narrow" panose="020B0606020202030204" pitchFamily="34" charset="0"/>
                <a:cs typeface="Arial" panose="020B0604020202020204" pitchFamily="34" charset="0"/>
              </a:rPr>
              <a:t>CCD pixels </a:t>
            </a:r>
            <a:r>
              <a:rPr lang="en-US" sz="1200" kern="0" dirty="0" smtClean="0">
                <a:solidFill>
                  <a:schemeClr val="accent1">
                    <a:lumMod val="50000"/>
                  </a:schemeClr>
                </a:solidFill>
                <a:latin typeface="Arial Narrow" panose="020B0606020202030204" pitchFamily="34" charset="0"/>
                <a:cs typeface="Arial" panose="020B0604020202020204" pitchFamily="34" charset="0"/>
              </a:rPr>
              <a:t>experience periods of blockage due </a:t>
            </a:r>
            <a:r>
              <a:rPr lang="en-US" sz="1200" kern="0" dirty="0">
                <a:solidFill>
                  <a:schemeClr val="accent1">
                    <a:lumMod val="50000"/>
                  </a:schemeClr>
                </a:solidFill>
                <a:latin typeface="Arial Narrow" panose="020B0606020202030204" pitchFamily="34" charset="0"/>
                <a:cs typeface="Arial" panose="020B0604020202020204" pitchFamily="34" charset="0"/>
              </a:rPr>
              <a:t>to </a:t>
            </a:r>
            <a:r>
              <a:rPr lang="en-US" sz="1200" kern="0" dirty="0" smtClean="0">
                <a:solidFill>
                  <a:schemeClr val="accent1">
                    <a:lumMod val="50000"/>
                  </a:schemeClr>
                </a:solidFill>
                <a:latin typeface="Arial Narrow" panose="020B0606020202030204" pitchFamily="34" charset="0"/>
                <a:cs typeface="Arial" panose="020B0604020202020204" pitchFamily="34" charset="0"/>
              </a:rPr>
              <a:t>the nearest port-side solar </a:t>
            </a:r>
            <a:r>
              <a:rPr lang="en-US" sz="1200" kern="0" dirty="0">
                <a:solidFill>
                  <a:schemeClr val="accent1">
                    <a:lumMod val="50000"/>
                  </a:schemeClr>
                </a:solidFill>
                <a:latin typeface="Arial Narrow" panose="020B0606020202030204" pitchFamily="34" charset="0"/>
                <a:cs typeface="Arial" panose="020B0604020202020204" pitchFamily="34" charset="0"/>
              </a:rPr>
              <a:t>panels and ISS radiator passing periodically through the LIS </a:t>
            </a:r>
            <a:r>
              <a:rPr lang="en-US" sz="1200" kern="0" dirty="0" smtClean="0">
                <a:solidFill>
                  <a:schemeClr val="accent1">
                    <a:lumMod val="50000"/>
                  </a:schemeClr>
                </a:solidFill>
                <a:latin typeface="Arial Narrow" panose="020B0606020202030204" pitchFamily="34" charset="0"/>
                <a:cs typeface="Arial" panose="020B0604020202020204" pitchFamily="34" charset="0"/>
              </a:rPr>
              <a:t>FOV. </a:t>
            </a:r>
          </a:p>
          <a:p>
            <a:pPr marL="168275" lvl="1" indent="-168275" defTabSz="914322">
              <a:spcBef>
                <a:spcPts val="500"/>
              </a:spcBef>
              <a:buFont typeface="Arial" panose="020B0604020202020204" pitchFamily="34" charset="0"/>
              <a:buChar char="•"/>
              <a:defRPr/>
            </a:pPr>
            <a:r>
              <a:rPr lang="en-US" sz="1200" kern="0" dirty="0" smtClean="0">
                <a:solidFill>
                  <a:schemeClr val="accent1">
                    <a:lumMod val="50000"/>
                  </a:schemeClr>
                </a:solidFill>
                <a:latin typeface="Arial Narrow" panose="020B0606020202030204" pitchFamily="34" charset="0"/>
                <a:cs typeface="Arial" panose="020B0604020202020204" pitchFamily="34" charset="0"/>
              </a:rPr>
              <a:t>Blockage is deterministic so that LIS view time calculation can be automatically performed using a dynamic mask (</a:t>
            </a:r>
            <a:r>
              <a:rPr lang="en-US" sz="1200" i="1" kern="0" dirty="0" smtClean="0">
                <a:solidFill>
                  <a:schemeClr val="accent1">
                    <a:lumMod val="50000"/>
                  </a:schemeClr>
                </a:solidFill>
                <a:latin typeface="Arial Narrow" panose="020B0606020202030204" pitchFamily="34" charset="0"/>
                <a:cs typeface="Arial" panose="020B0604020202020204" pitchFamily="34" charset="0"/>
              </a:rPr>
              <a:t>not yet implemented in LIS processing</a:t>
            </a:r>
            <a:r>
              <a:rPr lang="en-US" sz="1200" kern="0" dirty="0" smtClean="0">
                <a:solidFill>
                  <a:schemeClr val="accent1">
                    <a:lumMod val="50000"/>
                  </a:schemeClr>
                </a:solidFill>
                <a:latin typeface="Arial Narrow" panose="020B0606020202030204" pitchFamily="34" charset="0"/>
                <a:cs typeface="Arial" panose="020B0604020202020204" pitchFamily="34" charset="0"/>
              </a:rPr>
              <a:t>).</a:t>
            </a:r>
            <a:endParaRPr lang="en-US" sz="1200" kern="0" dirty="0">
              <a:solidFill>
                <a:schemeClr val="accent1">
                  <a:lumMod val="50000"/>
                </a:schemeClr>
              </a:solidFill>
              <a:latin typeface="Arial Narrow" panose="020B0606020202030204" pitchFamily="34" charset="0"/>
              <a:cs typeface="Arial" panose="020B0604020202020204" pitchFamily="34" charset="0"/>
            </a:endParaRPr>
          </a:p>
          <a:p>
            <a:pPr marL="168275" lvl="1" indent="-168275" defTabSz="914322">
              <a:spcBef>
                <a:spcPts val="500"/>
              </a:spcBef>
              <a:buFont typeface="Arial" panose="020B0604020202020204" pitchFamily="34" charset="0"/>
              <a:buChar char="•"/>
              <a:defRPr/>
            </a:pPr>
            <a:r>
              <a:rPr lang="en-US" sz="1200" kern="0" dirty="0">
                <a:solidFill>
                  <a:schemeClr val="accent1">
                    <a:lumMod val="50000"/>
                  </a:schemeClr>
                </a:solidFill>
                <a:latin typeface="Arial Narrow" panose="020B0606020202030204" pitchFamily="34" charset="0"/>
                <a:cs typeface="Arial" panose="020B0604020202020204" pitchFamily="34" charset="0"/>
              </a:rPr>
              <a:t>STK </a:t>
            </a:r>
            <a:r>
              <a:rPr lang="en-US" sz="1200" kern="0" dirty="0" smtClean="0">
                <a:solidFill>
                  <a:schemeClr val="accent1">
                    <a:lumMod val="50000"/>
                  </a:schemeClr>
                </a:solidFill>
                <a:latin typeface="Arial Narrow" panose="020B0606020202030204" pitchFamily="34" charset="0"/>
                <a:cs typeface="Arial" panose="020B0604020202020204" pitchFamily="34" charset="0"/>
              </a:rPr>
              <a:t>modeling </a:t>
            </a:r>
            <a:r>
              <a:rPr lang="en-US" sz="1200" kern="0" dirty="0">
                <a:solidFill>
                  <a:schemeClr val="accent1">
                    <a:lumMod val="50000"/>
                  </a:schemeClr>
                </a:solidFill>
                <a:latin typeface="Arial Narrow" panose="020B0606020202030204" pitchFamily="34" charset="0"/>
                <a:cs typeface="Arial" panose="020B0604020202020204" pitchFamily="34" charset="0"/>
              </a:rPr>
              <a:t>indicated </a:t>
            </a:r>
            <a:r>
              <a:rPr lang="en-US" sz="1200" kern="0" dirty="0" smtClean="0">
                <a:solidFill>
                  <a:schemeClr val="accent1">
                    <a:lumMod val="50000"/>
                  </a:schemeClr>
                </a:solidFill>
                <a:latin typeface="Arial Narrow" panose="020B0606020202030204" pitchFamily="34" charset="0"/>
                <a:cs typeface="Arial" panose="020B0604020202020204" pitchFamily="34" charset="0"/>
              </a:rPr>
              <a:t>the worse </a:t>
            </a:r>
            <a:r>
              <a:rPr lang="en-US" sz="1200" kern="0" dirty="0">
                <a:solidFill>
                  <a:schemeClr val="accent1">
                    <a:lumMod val="50000"/>
                  </a:schemeClr>
                </a:solidFill>
                <a:latin typeface="Arial Narrow" panose="020B0606020202030204" pitchFamily="34" charset="0"/>
                <a:cs typeface="Arial" panose="020B0604020202020204" pitchFamily="34" charset="0"/>
              </a:rPr>
              <a:t>case </a:t>
            </a:r>
            <a:r>
              <a:rPr lang="en-US" sz="1200" kern="0" dirty="0" smtClean="0">
                <a:solidFill>
                  <a:schemeClr val="accent1">
                    <a:lumMod val="50000"/>
                  </a:schemeClr>
                </a:solidFill>
                <a:latin typeface="Arial Narrow" panose="020B0606020202030204" pitchFamily="34" charset="0"/>
                <a:cs typeface="Arial" panose="020B0604020202020204" pitchFamily="34" charset="0"/>
              </a:rPr>
              <a:t>is less </a:t>
            </a:r>
            <a:r>
              <a:rPr lang="en-US" sz="1200" kern="0" dirty="0">
                <a:solidFill>
                  <a:schemeClr val="accent1">
                    <a:lumMod val="50000"/>
                  </a:schemeClr>
                </a:solidFill>
                <a:latin typeface="Arial Narrow" panose="020B0606020202030204" pitchFamily="34" charset="0"/>
                <a:cs typeface="Arial" panose="020B0604020202020204" pitchFamily="34" charset="0"/>
              </a:rPr>
              <a:t>than </a:t>
            </a:r>
            <a:r>
              <a:rPr lang="en-US" sz="1200" kern="0" dirty="0" smtClean="0">
                <a:solidFill>
                  <a:schemeClr val="accent1">
                    <a:lumMod val="50000"/>
                  </a:schemeClr>
                </a:solidFill>
                <a:latin typeface="Arial Narrow" panose="020B0606020202030204" pitchFamily="34" charset="0"/>
                <a:cs typeface="Arial" panose="020B0604020202020204" pitchFamily="34" charset="0"/>
              </a:rPr>
              <a:t>3.5% </a:t>
            </a:r>
            <a:r>
              <a:rPr lang="en-US" sz="1200" kern="0" dirty="0">
                <a:solidFill>
                  <a:schemeClr val="accent1">
                    <a:lumMod val="50000"/>
                  </a:schemeClr>
                </a:solidFill>
                <a:latin typeface="Arial Narrow" panose="020B0606020202030204" pitchFamily="34" charset="0"/>
                <a:cs typeface="Arial" panose="020B0604020202020204" pitchFamily="34" charset="0"/>
              </a:rPr>
              <a:t>mean obscuration and less than 12.5 % peak blockage.  </a:t>
            </a:r>
            <a:r>
              <a:rPr lang="en-US" sz="1200" kern="0" dirty="0" smtClean="0">
                <a:solidFill>
                  <a:schemeClr val="accent1">
                    <a:lumMod val="50000"/>
                  </a:schemeClr>
                </a:solidFill>
                <a:latin typeface="Arial Narrow" panose="020B0606020202030204" pitchFamily="34" charset="0"/>
                <a:cs typeface="Arial" panose="020B0604020202020204" pitchFamily="34" charset="0"/>
              </a:rPr>
              <a:t>Estimate science impact less than 1-2%.</a:t>
            </a:r>
          </a:p>
        </p:txBody>
      </p:sp>
      <p:grpSp>
        <p:nvGrpSpPr>
          <p:cNvPr id="15" name="Group 14"/>
          <p:cNvGrpSpPr/>
          <p:nvPr/>
        </p:nvGrpSpPr>
        <p:grpSpPr>
          <a:xfrm>
            <a:off x="286998" y="3052315"/>
            <a:ext cx="5492167" cy="1736656"/>
            <a:chOff x="856675" y="2057400"/>
            <a:chExt cx="7315200" cy="2833816"/>
          </a:xfrm>
        </p:grpSpPr>
        <p:pic>
          <p:nvPicPr>
            <p:cNvPr id="16" name="Picture 15"/>
            <p:cNvPicPr>
              <a:picLocks noChangeAspect="1"/>
            </p:cNvPicPr>
            <p:nvPr/>
          </p:nvPicPr>
          <p:blipFill>
            <a:blip r:embed="rId4"/>
            <a:stretch>
              <a:fillRect/>
            </a:stretch>
          </p:blipFill>
          <p:spPr>
            <a:xfrm>
              <a:off x="856675" y="2057400"/>
              <a:ext cx="7315200" cy="2833816"/>
            </a:xfrm>
            <a:prstGeom prst="rect">
              <a:avLst/>
            </a:prstGeom>
          </p:spPr>
        </p:pic>
        <p:cxnSp>
          <p:nvCxnSpPr>
            <p:cNvPr id="17" name="Straight Connector 16"/>
            <p:cNvCxnSpPr/>
            <p:nvPr/>
          </p:nvCxnSpPr>
          <p:spPr>
            <a:xfrm>
              <a:off x="1390076" y="3875881"/>
              <a:ext cx="6477000" cy="0"/>
            </a:xfrm>
            <a:prstGeom prst="line">
              <a:avLst/>
            </a:prstGeom>
            <a:ln w="19050">
              <a:solidFill>
                <a:srgbClr val="80000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952408" y="3002117"/>
              <a:ext cx="1239091" cy="523219"/>
            </a:xfrm>
            <a:prstGeom prst="rect">
              <a:avLst/>
            </a:prstGeom>
            <a:noFill/>
          </p:spPr>
          <p:txBody>
            <a:bodyPr wrap="none" rtlCol="0">
              <a:spAutoFit/>
            </a:bodyPr>
            <a:lstStyle/>
            <a:p>
              <a:pPr algn="ctr"/>
              <a:r>
                <a:rPr lang="en-US" sz="1400" dirty="0">
                  <a:solidFill>
                    <a:srgbClr val="800000"/>
                  </a:solidFill>
                </a:rPr>
                <a:t>Avg per Orbit</a:t>
              </a:r>
            </a:p>
            <a:p>
              <a:pPr algn="ctr"/>
              <a:r>
                <a:rPr lang="en-US" sz="1400" dirty="0">
                  <a:solidFill>
                    <a:srgbClr val="800000"/>
                  </a:solidFill>
                </a:rPr>
                <a:t>3.5%</a:t>
              </a:r>
            </a:p>
          </p:txBody>
        </p:sp>
        <p:sp>
          <p:nvSpPr>
            <p:cNvPr id="19" name="TextBox 18"/>
            <p:cNvSpPr txBox="1"/>
            <p:nvPr/>
          </p:nvSpPr>
          <p:spPr>
            <a:xfrm>
              <a:off x="1519971" y="3757757"/>
              <a:ext cx="710451" cy="276999"/>
            </a:xfrm>
            <a:prstGeom prst="rect">
              <a:avLst/>
            </a:prstGeom>
            <a:noFill/>
          </p:spPr>
          <p:txBody>
            <a:bodyPr wrap="none" rtlCol="0">
              <a:spAutoFit/>
            </a:bodyPr>
            <a:lstStyle/>
            <a:p>
              <a:r>
                <a:rPr lang="en-US" sz="1200" dirty="0"/>
                <a:t>radiator</a:t>
              </a:r>
            </a:p>
          </p:txBody>
        </p:sp>
        <p:sp>
          <p:nvSpPr>
            <p:cNvPr id="20" name="TextBox 19"/>
            <p:cNvSpPr txBox="1"/>
            <p:nvPr/>
          </p:nvSpPr>
          <p:spPr>
            <a:xfrm>
              <a:off x="2944654" y="2281206"/>
              <a:ext cx="535273" cy="276999"/>
            </a:xfrm>
            <a:prstGeom prst="rect">
              <a:avLst/>
            </a:prstGeom>
            <a:noFill/>
          </p:spPr>
          <p:txBody>
            <a:bodyPr wrap="none" rtlCol="0">
              <a:spAutoFit/>
            </a:bodyPr>
            <a:lstStyle/>
            <a:p>
              <a:r>
                <a:rPr lang="en-US" sz="1200" dirty="0"/>
                <a:t>array</a:t>
              </a:r>
            </a:p>
          </p:txBody>
        </p:sp>
        <p:sp>
          <p:nvSpPr>
            <p:cNvPr id="21" name="TextBox 20"/>
            <p:cNvSpPr txBox="1"/>
            <p:nvPr/>
          </p:nvSpPr>
          <p:spPr>
            <a:xfrm>
              <a:off x="6781535" y="2270399"/>
              <a:ext cx="535273" cy="276999"/>
            </a:xfrm>
            <a:prstGeom prst="rect">
              <a:avLst/>
            </a:prstGeom>
            <a:noFill/>
          </p:spPr>
          <p:txBody>
            <a:bodyPr wrap="none" rtlCol="0">
              <a:spAutoFit/>
            </a:bodyPr>
            <a:lstStyle/>
            <a:p>
              <a:r>
                <a:rPr lang="en-US" sz="1200" dirty="0"/>
                <a:t>array</a:t>
              </a:r>
            </a:p>
          </p:txBody>
        </p:sp>
        <p:cxnSp>
          <p:nvCxnSpPr>
            <p:cNvPr id="22" name="Straight Connector 21"/>
            <p:cNvCxnSpPr/>
            <p:nvPr/>
          </p:nvCxnSpPr>
          <p:spPr>
            <a:xfrm>
              <a:off x="3736111" y="2477653"/>
              <a:ext cx="685800" cy="0"/>
            </a:xfrm>
            <a:prstGeom prst="line">
              <a:avLst/>
            </a:prstGeom>
            <a:ln w="19050">
              <a:solidFill>
                <a:srgbClr val="800000"/>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41097" y="2266310"/>
              <a:ext cx="1237513" cy="307777"/>
            </a:xfrm>
            <a:prstGeom prst="rect">
              <a:avLst/>
            </a:prstGeom>
            <a:solidFill>
              <a:srgbClr val="FFFFFF"/>
            </a:solidFill>
          </p:spPr>
          <p:txBody>
            <a:bodyPr wrap="none" rtlCol="0">
              <a:spAutoFit/>
            </a:bodyPr>
            <a:lstStyle/>
            <a:p>
              <a:r>
                <a:rPr lang="en-US" sz="1400" dirty="0">
                  <a:solidFill>
                    <a:srgbClr val="800000"/>
                  </a:solidFill>
                </a:rPr>
                <a:t>Max = 12.3%</a:t>
              </a:r>
            </a:p>
          </p:txBody>
        </p:sp>
      </p:grpSp>
      <p:sp>
        <p:nvSpPr>
          <p:cNvPr id="24" name="TextBox 23"/>
          <p:cNvSpPr txBox="1"/>
          <p:nvPr/>
        </p:nvSpPr>
        <p:spPr>
          <a:xfrm>
            <a:off x="5981166" y="3091736"/>
            <a:ext cx="3001896" cy="1513235"/>
          </a:xfrm>
          <a:prstGeom prst="rect">
            <a:avLst/>
          </a:prstGeom>
          <a:noFill/>
        </p:spPr>
        <p:txBody>
          <a:bodyPr wrap="square" rtlCol="0">
            <a:spAutoFit/>
          </a:bodyPr>
          <a:lstStyle/>
          <a:p>
            <a:pPr>
              <a:spcBef>
                <a:spcPts val="500"/>
              </a:spcBef>
            </a:pPr>
            <a:r>
              <a:rPr lang="en-US" sz="1400" dirty="0" smtClean="0">
                <a:solidFill>
                  <a:schemeClr val="accent1">
                    <a:lumMod val="50000"/>
                  </a:schemeClr>
                </a:solidFill>
                <a:latin typeface="Arial Narrow" panose="020B0606020202030204" pitchFamily="34" charset="0"/>
              </a:rPr>
              <a:t>Plot at left shows percent pixel obscuration over one orbit at </a:t>
            </a:r>
            <a:r>
              <a:rPr lang="el-GR" sz="1400" dirty="0" smtClean="0">
                <a:solidFill>
                  <a:schemeClr val="accent1">
                    <a:lumMod val="50000"/>
                  </a:schemeClr>
                </a:solidFill>
                <a:latin typeface="Arial Narrow" panose="020B0606020202030204" pitchFamily="34" charset="0"/>
              </a:rPr>
              <a:t>β</a:t>
            </a:r>
            <a:r>
              <a:rPr lang="en-US" sz="1400" dirty="0" smtClean="0">
                <a:solidFill>
                  <a:schemeClr val="accent1">
                    <a:lumMod val="50000"/>
                  </a:schemeClr>
                </a:solidFill>
                <a:latin typeface="Arial Narrow" panose="020B0606020202030204" pitchFamily="34" charset="0"/>
              </a:rPr>
              <a:t> = -70º (</a:t>
            </a:r>
            <a:r>
              <a:rPr lang="en-US" sz="1400" i="1" dirty="0" smtClean="0">
                <a:solidFill>
                  <a:schemeClr val="accent1">
                    <a:lumMod val="50000"/>
                  </a:schemeClr>
                </a:solidFill>
                <a:latin typeface="Arial Narrow" panose="020B0606020202030204" pitchFamily="34" charset="0"/>
              </a:rPr>
              <a:t>worse case</a:t>
            </a:r>
            <a:r>
              <a:rPr lang="en-US" sz="1400" dirty="0" smtClean="0">
                <a:solidFill>
                  <a:schemeClr val="accent1">
                    <a:lumMod val="50000"/>
                  </a:schemeClr>
                </a:solidFill>
                <a:latin typeface="Arial Narrow" panose="020B0606020202030204" pitchFamily="34" charset="0"/>
              </a:rPr>
              <a:t>). </a:t>
            </a:r>
          </a:p>
          <a:p>
            <a:pPr>
              <a:spcBef>
                <a:spcPts val="500"/>
              </a:spcBef>
            </a:pPr>
            <a:r>
              <a:rPr lang="en-US" sz="1400" dirty="0" smtClean="0">
                <a:solidFill>
                  <a:schemeClr val="accent1">
                    <a:lumMod val="50000"/>
                  </a:schemeClr>
                </a:solidFill>
                <a:latin typeface="Arial Narrow" panose="020B0606020202030204" pitchFamily="34" charset="0"/>
              </a:rPr>
              <a:t>Example starts at end of an array obscuration and proceeds through orbit.</a:t>
            </a:r>
          </a:p>
          <a:p>
            <a:pPr>
              <a:spcBef>
                <a:spcPts val="500"/>
              </a:spcBef>
            </a:pPr>
            <a:r>
              <a:rPr lang="en-US" sz="1400" dirty="0" smtClean="0">
                <a:solidFill>
                  <a:schemeClr val="accent1">
                    <a:lumMod val="50000"/>
                  </a:schemeClr>
                </a:solidFill>
                <a:latin typeface="Arial Narrow" panose="020B0606020202030204" pitchFamily="34" charset="0"/>
              </a:rPr>
              <a:t>On-orbit observations (</a:t>
            </a:r>
            <a:r>
              <a:rPr lang="en-US" sz="1400" i="1" dirty="0" smtClean="0">
                <a:solidFill>
                  <a:schemeClr val="accent1">
                    <a:lumMod val="50000"/>
                  </a:schemeClr>
                </a:solidFill>
                <a:latin typeface="Arial Narrow" panose="020B0606020202030204" pitchFamily="34" charset="0"/>
              </a:rPr>
              <a:t>plot at top right</a:t>
            </a:r>
            <a:r>
              <a:rPr lang="en-US" sz="1400" dirty="0" smtClean="0">
                <a:solidFill>
                  <a:schemeClr val="accent1">
                    <a:lumMod val="50000"/>
                  </a:schemeClr>
                </a:solidFill>
                <a:latin typeface="Arial Narrow" panose="020B0606020202030204" pitchFamily="34" charset="0"/>
              </a:rPr>
              <a:t>) confirm pre-flight STK analysis.</a:t>
            </a:r>
            <a:endParaRPr lang="en-US" sz="1400" dirty="0">
              <a:solidFill>
                <a:schemeClr val="accent1">
                  <a:lumMod val="50000"/>
                </a:schemeClr>
              </a:solidFill>
              <a:latin typeface="Arial Narrow" panose="020B0606020202030204" pitchFamily="34" charset="0"/>
            </a:endParaRPr>
          </a:p>
        </p:txBody>
      </p:sp>
      <p:sp>
        <p:nvSpPr>
          <p:cNvPr id="26" name="TextBox 25"/>
          <p:cNvSpPr txBox="1"/>
          <p:nvPr/>
        </p:nvSpPr>
        <p:spPr>
          <a:xfrm>
            <a:off x="803839" y="2857176"/>
            <a:ext cx="1066223" cy="646331"/>
          </a:xfrm>
          <a:prstGeom prst="rect">
            <a:avLst/>
          </a:prstGeom>
          <a:solidFill>
            <a:schemeClr val="bg1"/>
          </a:solidFill>
          <a:ln>
            <a:solidFill>
              <a:schemeClr val="tx1"/>
            </a:solidFill>
          </a:ln>
        </p:spPr>
        <p:txBody>
          <a:bodyPr wrap="square" rtlCol="0">
            <a:spAutoFit/>
          </a:bodyPr>
          <a:lstStyle/>
          <a:p>
            <a:pPr algn="ctr"/>
            <a:r>
              <a:rPr lang="en-US" sz="1200" b="1" u="sng" dirty="0">
                <a:solidFill>
                  <a:srgbClr val="000090"/>
                </a:solidFill>
              </a:rPr>
              <a:t>Note</a:t>
            </a:r>
          </a:p>
          <a:p>
            <a:pPr algn="ctr"/>
            <a:r>
              <a:rPr lang="en-US" sz="1200" dirty="0">
                <a:solidFill>
                  <a:srgbClr val="000090"/>
                </a:solidFill>
              </a:rPr>
              <a:t>Scale only goes to 14%</a:t>
            </a:r>
          </a:p>
        </p:txBody>
      </p:sp>
      <p:sp>
        <p:nvSpPr>
          <p:cNvPr id="27" name="Title 1"/>
          <p:cNvSpPr txBox="1">
            <a:spLocks/>
          </p:cNvSpPr>
          <p:nvPr/>
        </p:nvSpPr>
        <p:spPr>
          <a:xfrm>
            <a:off x="1989734" y="82955"/>
            <a:ext cx="4803179"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Blockage by Solar Panels</a:t>
            </a:r>
            <a:endParaRPr lang="en-US" sz="3200" b="1" dirty="0">
              <a:solidFill>
                <a:schemeClr val="bg1"/>
              </a:solidFill>
              <a:latin typeface="Arial Narrow" panose="020B0606020202030204" pitchFamily="34" charset="0"/>
            </a:endParaRPr>
          </a:p>
        </p:txBody>
      </p:sp>
      <p:sp>
        <p:nvSpPr>
          <p:cNvPr id="13" name="TextBox 12"/>
          <p:cNvSpPr txBox="1"/>
          <p:nvPr/>
        </p:nvSpPr>
        <p:spPr>
          <a:xfrm>
            <a:off x="3827174" y="2442794"/>
            <a:ext cx="5052921" cy="461665"/>
          </a:xfrm>
          <a:prstGeom prst="rect">
            <a:avLst/>
          </a:prstGeom>
          <a:noFill/>
        </p:spPr>
        <p:txBody>
          <a:bodyPr wrap="square" rtlCol="0">
            <a:spAutoFit/>
          </a:bodyPr>
          <a:lstStyle/>
          <a:p>
            <a:r>
              <a:rPr lang="en-US" sz="1200" dirty="0" smtClean="0"/>
              <a:t>Background images showing solar panel passing through LIS FOV.  The Alpha joint and Beta gimbal angles allow deterministic calculation of the blockage.</a:t>
            </a:r>
            <a:endParaRPr lang="en-US" sz="1200" dirty="0"/>
          </a:p>
        </p:txBody>
      </p:sp>
    </p:spTree>
    <p:extLst>
      <p:ext uri="{BB962C8B-B14F-4D97-AF65-F5344CB8AC3E}">
        <p14:creationId xmlns:p14="http://schemas.microsoft.com/office/powerpoint/2010/main" val="239255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0" y="82955"/>
            <a:ext cx="4648200" cy="470910"/>
          </a:xfrm>
          <a:prstGeom prst="rect">
            <a:avLst/>
          </a:prstGeom>
          <a:noFill/>
          <a:ln w="25400">
            <a:noFill/>
          </a:ln>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Data Maturity Levels</a:t>
            </a:r>
            <a:endParaRPr lang="en-US" sz="3600" b="1" dirty="0">
              <a:solidFill>
                <a:schemeClr val="bg1"/>
              </a:solidFill>
            </a:endParaRPr>
          </a:p>
        </p:txBody>
      </p:sp>
      <p:sp>
        <p:nvSpPr>
          <p:cNvPr id="7" name="Content Placeholder 2"/>
          <p:cNvSpPr txBox="1">
            <a:spLocks/>
          </p:cNvSpPr>
          <p:nvPr/>
        </p:nvSpPr>
        <p:spPr bwMode="auto">
          <a:xfrm>
            <a:off x="419100" y="729390"/>
            <a:ext cx="8520074" cy="41761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spcBef>
                <a:spcPts val="500"/>
              </a:spcBef>
              <a:spcAft>
                <a:spcPct val="0"/>
              </a:spcAft>
              <a:buClrTx/>
              <a:buSzTx/>
              <a:buNone/>
              <a:tabLst/>
              <a:defRPr/>
            </a:pPr>
            <a:r>
              <a:rPr lang="en-US" sz="1800" b="1" kern="0" dirty="0" smtClean="0">
                <a:solidFill>
                  <a:schemeClr val="accent1">
                    <a:lumMod val="50000"/>
                  </a:schemeClr>
                </a:solidFill>
                <a:latin typeface="Arial Narrow" panose="020B0606020202030204" pitchFamily="34" charset="0"/>
              </a:rPr>
              <a:t>Beta</a:t>
            </a:r>
            <a:endParaRPr lang="en-US" sz="1800" kern="0" dirty="0" smtClean="0">
              <a:solidFill>
                <a:schemeClr val="accent1">
                  <a:lumMod val="50000"/>
                </a:schemeClr>
              </a:solidFill>
              <a:latin typeface="Arial Narrow" panose="020B0606020202030204" pitchFamily="34" charset="0"/>
            </a:endParaRPr>
          </a:p>
          <a:p>
            <a:pPr marL="401638" lvl="1">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Product intended to enable users to gain familiarity with the parameters and the data format. Errors, some serious, may exist.</a:t>
            </a:r>
          </a:p>
          <a:p>
            <a:pPr marL="0" indent="-168275">
              <a:spcBef>
                <a:spcPts val="500"/>
              </a:spcBef>
              <a:buNone/>
              <a:defRPr/>
            </a:pPr>
            <a:r>
              <a:rPr lang="en-US" sz="1800" b="1" kern="0" dirty="0" smtClean="0">
                <a:solidFill>
                  <a:schemeClr val="accent1">
                    <a:lumMod val="50000"/>
                  </a:schemeClr>
                </a:solidFill>
                <a:latin typeface="Arial Narrow" panose="020B0606020202030204" pitchFamily="34" charset="0"/>
              </a:rPr>
              <a:t>Provisional</a:t>
            </a:r>
          </a:p>
          <a:p>
            <a:pPr marL="400050" lvl="1">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Product is defined to facilitate data exploration and process studies that do not require rigorous validation.  </a:t>
            </a:r>
          </a:p>
          <a:p>
            <a:pPr marL="400050" lvl="1">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These data are partially validated and improvements are continuing: quality may not be optimal since validation and quality assurance are ongoing.</a:t>
            </a:r>
          </a:p>
          <a:p>
            <a:pPr marL="0" indent="-168275">
              <a:spcBef>
                <a:spcPts val="500"/>
              </a:spcBef>
              <a:buNone/>
              <a:defRPr/>
            </a:pPr>
            <a:r>
              <a:rPr lang="en-US" sz="1800" b="1" kern="0" dirty="0" smtClean="0">
                <a:solidFill>
                  <a:schemeClr val="accent1">
                    <a:lumMod val="50000"/>
                  </a:schemeClr>
                </a:solidFill>
                <a:latin typeface="Arial Narrow" panose="020B0606020202030204" pitchFamily="34" charset="0"/>
              </a:rPr>
              <a:t>Validated</a:t>
            </a:r>
          </a:p>
          <a:p>
            <a:pPr marL="401638" lvl="1" indent="-280988">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Products are high quality data that have been fully validated and quality checked, and are deemed suitable for systematic studies such as climate change, as well as for shorter term process studies.</a:t>
            </a:r>
          </a:p>
          <a:p>
            <a:pPr marL="401638" lvl="1" indent="-280988">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These are publication quality data with well defined uncertainties, but they are also subject to continuing validation, quality assurance and further improvements in subsequent versions.</a:t>
            </a:r>
          </a:p>
          <a:p>
            <a:pPr marL="401638" lvl="1" indent="-280988">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rPr>
              <a:t>Users are expected to be familiar with quality summaries of all data before publication of results; when in doubt, contact the appropriate instrument team.</a:t>
            </a:r>
          </a:p>
        </p:txBody>
      </p:sp>
    </p:spTree>
    <p:extLst>
      <p:ext uri="{BB962C8B-B14F-4D97-AF65-F5344CB8AC3E}">
        <p14:creationId xmlns:p14="http://schemas.microsoft.com/office/powerpoint/2010/main" val="349457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0" y="82955"/>
            <a:ext cx="4648200"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Mission Overview</a:t>
            </a:r>
            <a:endParaRPr lang="en-US" sz="3200" b="1" dirty="0">
              <a:solidFill>
                <a:schemeClr val="bg1"/>
              </a:solidFill>
              <a:latin typeface="Arial Narrow" panose="020B0606020202030204" pitchFamily="34" charset="0"/>
            </a:endParaRPr>
          </a:p>
        </p:txBody>
      </p:sp>
      <p:sp>
        <p:nvSpPr>
          <p:cNvPr id="6" name="Content Placeholder 2"/>
          <p:cNvSpPr txBox="1">
            <a:spLocks/>
          </p:cNvSpPr>
          <p:nvPr/>
        </p:nvSpPr>
        <p:spPr>
          <a:xfrm>
            <a:off x="269028" y="719914"/>
            <a:ext cx="5534608" cy="428625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500"/>
              </a:spcBef>
            </a:pPr>
            <a:r>
              <a:rPr lang="en-US" sz="2000" b="1" dirty="0" smtClean="0">
                <a:solidFill>
                  <a:schemeClr val="accent1">
                    <a:lumMod val="50000"/>
                  </a:schemeClr>
                </a:solidFill>
                <a:latin typeface="Arial Narrow" panose="020B0606020202030204" pitchFamily="34" charset="0"/>
              </a:rPr>
              <a:t>Mission</a:t>
            </a:r>
          </a:p>
          <a:p>
            <a:pPr marL="17145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Fly a flight spare LIS on ISS as a follow-on to TRMM,  taking advantage of unique capabilities provided by the ISS </a:t>
            </a:r>
            <a:r>
              <a:rPr lang="en-US" sz="1800" i="1" dirty="0" smtClean="0">
                <a:solidFill>
                  <a:schemeClr val="accent1">
                    <a:lumMod val="50000"/>
                  </a:schemeClr>
                </a:solidFill>
                <a:latin typeface="Arial Narrow" panose="020B0606020202030204" pitchFamily="34" charset="0"/>
              </a:rPr>
              <a:t>(</a:t>
            </a:r>
            <a:r>
              <a:rPr lang="en-US" sz="1700" i="1" dirty="0" smtClean="0">
                <a:solidFill>
                  <a:schemeClr val="accent1">
                    <a:lumMod val="50000"/>
                  </a:schemeClr>
                </a:solidFill>
                <a:latin typeface="Arial Narrow" panose="020B0606020202030204" pitchFamily="34" charset="0"/>
              </a:rPr>
              <a:t>e.g., high inclination, real time data</a:t>
            </a:r>
            <a:r>
              <a:rPr lang="en-US" sz="1800" i="1" dirty="0" smtClean="0">
                <a:solidFill>
                  <a:schemeClr val="accent1">
                    <a:lumMod val="50000"/>
                  </a:schemeClr>
                </a:solidFill>
                <a:latin typeface="Arial Narrow" panose="020B0606020202030204" pitchFamily="34" charset="0"/>
              </a:rPr>
              <a:t>)</a:t>
            </a:r>
            <a:r>
              <a:rPr lang="en-US" sz="1800" dirty="0" smtClean="0">
                <a:solidFill>
                  <a:schemeClr val="accent1">
                    <a:lumMod val="50000"/>
                  </a:schemeClr>
                </a:solidFill>
                <a:latin typeface="Arial Narrow" panose="020B0606020202030204" pitchFamily="34" charset="0"/>
              </a:rPr>
              <a:t>. </a:t>
            </a:r>
          </a:p>
          <a:p>
            <a:pPr marL="17145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LIS integrated as a hosted payload on the DoD Space Test Program-Houston 5 </a:t>
            </a:r>
            <a:r>
              <a:rPr lang="en-US" sz="1800" i="1" dirty="0" smtClean="0">
                <a:solidFill>
                  <a:schemeClr val="accent1">
                    <a:lumMod val="50000"/>
                  </a:schemeClr>
                </a:solidFill>
                <a:latin typeface="Arial Narrow" panose="020B0606020202030204" pitchFamily="34" charset="0"/>
              </a:rPr>
              <a:t>(</a:t>
            </a:r>
            <a:r>
              <a:rPr lang="en-US" sz="1700" i="1" dirty="0" smtClean="0">
                <a:solidFill>
                  <a:schemeClr val="accent1">
                    <a:lumMod val="50000"/>
                  </a:schemeClr>
                </a:solidFill>
                <a:latin typeface="Arial Narrow" panose="020B0606020202030204" pitchFamily="34" charset="0"/>
              </a:rPr>
              <a:t>STP-H5</a:t>
            </a:r>
            <a:r>
              <a:rPr lang="en-US" sz="1800" i="1" dirty="0" smtClean="0">
                <a:solidFill>
                  <a:schemeClr val="accent1">
                    <a:lumMod val="50000"/>
                  </a:schemeClr>
                </a:solidFill>
                <a:latin typeface="Arial Narrow" panose="020B0606020202030204" pitchFamily="34" charset="0"/>
              </a:rPr>
              <a:t>) </a:t>
            </a:r>
            <a:r>
              <a:rPr lang="en-US" sz="1800" dirty="0" smtClean="0">
                <a:solidFill>
                  <a:schemeClr val="accent1">
                    <a:lumMod val="50000"/>
                  </a:schemeClr>
                </a:solidFill>
                <a:latin typeface="Arial Narrow" panose="020B0606020202030204" pitchFamily="34" charset="0"/>
              </a:rPr>
              <a:t>and launched on a SpaceX rocket for a minimum 2-year mission.</a:t>
            </a:r>
          </a:p>
          <a:p>
            <a:pPr algn="l">
              <a:lnSpc>
                <a:spcPct val="110000"/>
              </a:lnSpc>
              <a:spcBef>
                <a:spcPts val="500"/>
              </a:spcBef>
            </a:pPr>
            <a:r>
              <a:rPr lang="en-US" sz="2000" b="1" dirty="0" smtClean="0">
                <a:solidFill>
                  <a:schemeClr val="accent1">
                    <a:lumMod val="50000"/>
                  </a:schemeClr>
                </a:solidFill>
                <a:latin typeface="Arial Narrow" panose="020B0606020202030204" pitchFamily="34" charset="0"/>
              </a:rPr>
              <a:t>Measurement</a:t>
            </a:r>
            <a:endParaRPr lang="en-US" sz="2000" b="1" dirty="0">
              <a:solidFill>
                <a:schemeClr val="accent1">
                  <a:lumMod val="50000"/>
                </a:schemeClr>
              </a:solidFill>
              <a:latin typeface="Arial Narrow" panose="020B0606020202030204" pitchFamily="34" charset="0"/>
            </a:endParaRPr>
          </a:p>
          <a:p>
            <a:pPr marL="17145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NASA MSFC, the University of Alabama in Huntsville </a:t>
            </a:r>
            <a:r>
              <a:rPr lang="en-US" sz="1800" i="1" dirty="0" smtClean="0">
                <a:solidFill>
                  <a:schemeClr val="accent1">
                    <a:lumMod val="50000"/>
                  </a:schemeClr>
                </a:solidFill>
                <a:latin typeface="Arial Narrow" panose="020B0606020202030204" pitchFamily="34" charset="0"/>
              </a:rPr>
              <a:t>(</a:t>
            </a:r>
            <a:r>
              <a:rPr lang="en-US" sz="1700" i="1" dirty="0" smtClean="0">
                <a:solidFill>
                  <a:schemeClr val="accent1">
                    <a:lumMod val="50000"/>
                  </a:schemeClr>
                </a:solidFill>
                <a:latin typeface="Arial Narrow" panose="020B0606020202030204" pitchFamily="34" charset="0"/>
              </a:rPr>
              <a:t>UAH</a:t>
            </a:r>
            <a:r>
              <a:rPr lang="en-US" sz="1800" i="1" dirty="0" smtClean="0">
                <a:solidFill>
                  <a:schemeClr val="accent1">
                    <a:lumMod val="50000"/>
                  </a:schemeClr>
                </a:solidFill>
                <a:latin typeface="Arial Narrow" panose="020B0606020202030204" pitchFamily="34" charset="0"/>
              </a:rPr>
              <a:t>) </a:t>
            </a:r>
            <a:r>
              <a:rPr lang="en-US" sz="1800" dirty="0" smtClean="0">
                <a:solidFill>
                  <a:schemeClr val="accent1">
                    <a:lumMod val="50000"/>
                  </a:schemeClr>
                </a:solidFill>
                <a:latin typeface="Arial Narrow" panose="020B0606020202030204" pitchFamily="34" charset="0"/>
              </a:rPr>
              <a:t>and their partners developed and demonstrated the effectiveness and value of using space-based lightning observations as a remote sensing tool.</a:t>
            </a:r>
          </a:p>
          <a:p>
            <a:pPr marL="17145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LIS measures lightning </a:t>
            </a:r>
            <a:r>
              <a:rPr lang="en-US" sz="1800" i="1" dirty="0" smtClean="0">
                <a:solidFill>
                  <a:schemeClr val="accent1">
                    <a:lumMod val="50000"/>
                  </a:schemeClr>
                </a:solidFill>
                <a:latin typeface="Arial Narrow" panose="020B0606020202030204" pitchFamily="34" charset="0"/>
              </a:rPr>
              <a:t>(</a:t>
            </a:r>
            <a:r>
              <a:rPr lang="en-US" sz="1700" i="1" dirty="0" smtClean="0">
                <a:solidFill>
                  <a:schemeClr val="accent1">
                    <a:lumMod val="50000"/>
                  </a:schemeClr>
                </a:solidFill>
                <a:latin typeface="Arial Narrow" panose="020B0606020202030204" pitchFamily="34" charset="0"/>
              </a:rPr>
              <a:t>amount, rate, radiant energy</a:t>
            </a:r>
            <a:r>
              <a:rPr lang="en-US" sz="1800" i="1" dirty="0" smtClean="0">
                <a:solidFill>
                  <a:schemeClr val="accent1">
                    <a:lumMod val="50000"/>
                  </a:schemeClr>
                </a:solidFill>
                <a:latin typeface="Arial Narrow" panose="020B0606020202030204" pitchFamily="34" charset="0"/>
              </a:rPr>
              <a:t>) </a:t>
            </a:r>
            <a:r>
              <a:rPr lang="en-US" sz="1800" dirty="0" smtClean="0">
                <a:solidFill>
                  <a:schemeClr val="accent1">
                    <a:lumMod val="50000"/>
                  </a:schemeClr>
                </a:solidFill>
                <a:latin typeface="Arial Narrow" panose="020B0606020202030204" pitchFamily="34" charset="0"/>
              </a:rPr>
              <a:t>during day and night, with storm scale resolution, millisecond timing, and high detection efficiency.</a:t>
            </a:r>
          </a:p>
          <a:p>
            <a:pPr algn="l">
              <a:lnSpc>
                <a:spcPct val="110000"/>
              </a:lnSpc>
              <a:spcBef>
                <a:spcPts val="500"/>
              </a:spcBef>
            </a:pPr>
            <a:r>
              <a:rPr lang="en-US" sz="2000" b="1" dirty="0" smtClean="0">
                <a:solidFill>
                  <a:schemeClr val="accent1">
                    <a:lumMod val="50000"/>
                  </a:schemeClr>
                </a:solidFill>
                <a:latin typeface="Arial Narrow" panose="020B0606020202030204" pitchFamily="34" charset="0"/>
              </a:rPr>
              <a:t>Need and Benefit</a:t>
            </a:r>
            <a:endParaRPr lang="en-US" sz="2000" b="1" dirty="0">
              <a:solidFill>
                <a:schemeClr val="accent1">
                  <a:lumMod val="50000"/>
                </a:schemeClr>
              </a:solidFill>
              <a:latin typeface="Arial Narrow" panose="020B0606020202030204" pitchFamily="34" charset="0"/>
            </a:endParaRPr>
          </a:p>
          <a:p>
            <a:pPr marL="171450" lvl="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LIS on ISS will </a:t>
            </a:r>
            <a:r>
              <a:rPr lang="en-US" sz="1800" dirty="0">
                <a:solidFill>
                  <a:schemeClr val="accent1">
                    <a:lumMod val="50000"/>
                  </a:schemeClr>
                </a:solidFill>
                <a:latin typeface="Arial Narrow" panose="020B0606020202030204" pitchFamily="34" charset="0"/>
              </a:rPr>
              <a:t>extend TRMM time series observations</a:t>
            </a:r>
            <a:r>
              <a:rPr lang="en-US" sz="1800" dirty="0" smtClean="0">
                <a:solidFill>
                  <a:schemeClr val="accent1">
                    <a:lumMod val="50000"/>
                  </a:schemeClr>
                </a:solidFill>
                <a:latin typeface="Arial Narrow" panose="020B0606020202030204" pitchFamily="34" charset="0"/>
              </a:rPr>
              <a:t>,</a:t>
            </a:r>
            <a:r>
              <a:rPr lang="en-US" sz="1800" dirty="0">
                <a:solidFill>
                  <a:srgbClr val="4F81BD">
                    <a:lumMod val="50000"/>
                  </a:srgbClr>
                </a:solidFill>
                <a:latin typeface="Arial Narrow" panose="020B0606020202030204" pitchFamily="34" charset="0"/>
              </a:rPr>
              <a:t> expand latitudinal coverage, provide real time data to operational users, and enable cross-sensor calibration</a:t>
            </a:r>
            <a:r>
              <a:rPr lang="en-US" sz="1800" dirty="0" smtClean="0">
                <a:solidFill>
                  <a:srgbClr val="4F81BD">
                    <a:lumMod val="50000"/>
                  </a:srgbClr>
                </a:solidFill>
                <a:latin typeface="Arial Narrow" panose="020B0606020202030204" pitchFamily="34" charset="0"/>
              </a:rPr>
              <a:t>.</a:t>
            </a:r>
            <a:endParaRPr lang="en-US" sz="1800" dirty="0" smtClean="0">
              <a:solidFill>
                <a:schemeClr val="accent1">
                  <a:lumMod val="50000"/>
                </a:schemeClr>
              </a:solidFill>
              <a:latin typeface="Arial Narrow" panose="020B0606020202030204" pitchFamily="34" charset="0"/>
            </a:endParaRPr>
          </a:p>
          <a:p>
            <a:pPr marL="171450" indent="-171450" algn="l">
              <a:lnSpc>
                <a:spcPct val="110000"/>
              </a:lnSpc>
              <a:spcBef>
                <a:spcPts val="500"/>
              </a:spcBef>
              <a:buFont typeface="Arial" panose="020B0604020202020204" pitchFamily="34" charset="0"/>
              <a:buChar char="•"/>
            </a:pPr>
            <a:r>
              <a:rPr lang="en-US" sz="1800" dirty="0" smtClean="0">
                <a:solidFill>
                  <a:schemeClr val="accent1">
                    <a:lumMod val="50000"/>
                  </a:schemeClr>
                </a:solidFill>
                <a:latin typeface="Arial Narrow" panose="020B0606020202030204" pitchFamily="34" charset="0"/>
              </a:rPr>
              <a:t>Lightning is quantitatively coupled to both thunderstorm and related geophysical processes, and therefore provides important science inputs across a wide range of disciplines </a:t>
            </a:r>
            <a:r>
              <a:rPr lang="en-US" sz="1800" i="1" dirty="0" smtClean="0">
                <a:solidFill>
                  <a:schemeClr val="accent1">
                    <a:lumMod val="50000"/>
                  </a:schemeClr>
                </a:solidFill>
                <a:latin typeface="Arial Narrow" panose="020B0606020202030204" pitchFamily="34" charset="0"/>
              </a:rPr>
              <a:t>(</a:t>
            </a:r>
            <a:r>
              <a:rPr lang="en-US" sz="1700" i="1" dirty="0" smtClean="0">
                <a:solidFill>
                  <a:schemeClr val="accent1">
                    <a:lumMod val="50000"/>
                  </a:schemeClr>
                </a:solidFill>
                <a:latin typeface="Arial Narrow" panose="020B0606020202030204" pitchFamily="34" charset="0"/>
              </a:rPr>
              <a:t>e.g., weather, climate, atmospheric chemistry, lightning physics)</a:t>
            </a:r>
            <a:r>
              <a:rPr lang="en-US" sz="1800" dirty="0" smtClean="0">
                <a:solidFill>
                  <a:schemeClr val="accent1">
                    <a:lumMod val="50000"/>
                  </a:schemeClr>
                </a:solidFill>
                <a:latin typeface="Arial Narrow" panose="020B0606020202030204" pitchFamily="34" charset="0"/>
              </a:rPr>
              <a:t>.</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645" y="690192"/>
            <a:ext cx="3235833" cy="230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249446" y="2948323"/>
            <a:ext cx="2987872" cy="2101074"/>
          </a:xfrm>
          <a:prstGeom prst="rect">
            <a:avLst/>
          </a:prstGeom>
          <a:noFill/>
        </p:spPr>
        <p:txBody>
          <a:bodyPr wrap="square" lIns="79235" tIns="39617" rIns="79235" bIns="39617" rtlCol="0">
            <a:spAutoFit/>
          </a:bodyPr>
          <a:lstStyle/>
          <a:p>
            <a:pPr marL="0" marR="0" lvl="0" indent="0" defTabSz="792351" eaLnBrk="1" fontAlgn="base" latinLnBrk="0" hangingPunct="1">
              <a:spcBef>
                <a:spcPts val="500"/>
              </a:spcBef>
              <a:spcAft>
                <a:spcPct val="0"/>
              </a:spcAft>
              <a:buClrTx/>
              <a:buSzTx/>
              <a:buFontTx/>
              <a:buNone/>
              <a:tabLst/>
              <a:defRPr/>
            </a:pPr>
            <a:r>
              <a:rPr kumimoji="0" lang="en-US" sz="1300" b="1" i="1" u="none" strike="noStrike" kern="0" cap="none" spc="0" normalizeH="0" baseline="0" noProof="0" dirty="0">
                <a:ln>
                  <a:noFill/>
                </a:ln>
                <a:effectLst/>
                <a:uLnTx/>
                <a:uFillTx/>
                <a:latin typeface="Arial Narrow" panose="020B0606020202030204" pitchFamily="34" charset="0"/>
              </a:rPr>
              <a:t>Sensor Unit </a:t>
            </a:r>
            <a:r>
              <a:rPr kumimoji="0" lang="en-US" sz="1300" b="1" i="0" u="none" strike="noStrike" kern="0" cap="none" spc="0" normalizeH="0" baseline="0" noProof="0" dirty="0" smtClean="0">
                <a:ln>
                  <a:noFill/>
                </a:ln>
                <a:effectLst/>
                <a:uLnTx/>
                <a:uFillTx/>
                <a:latin typeface="Arial Narrow" panose="020B0606020202030204" pitchFamily="34" charset="0"/>
              </a:rPr>
              <a:t>(legacy hardware)</a:t>
            </a:r>
          </a:p>
          <a:p>
            <a:pPr marL="241300" marR="0" lvl="0" indent="-241300" defTabSz="792351" eaLnBrk="1" fontAlgn="base" latinLnBrk="0" hangingPunct="1">
              <a:spcBef>
                <a:spcPts val="1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rial Narrow" panose="020B0606020202030204" pitchFamily="34" charset="0"/>
              </a:rPr>
              <a:t>Optical Assembly</a:t>
            </a:r>
          </a:p>
          <a:p>
            <a:pPr marL="241300" marR="0" lvl="0" indent="-241300" defTabSz="792351" eaLnBrk="1" fontAlgn="base" latinLnBrk="0" hangingPunct="1">
              <a:spcAft>
                <a:spcPct val="0"/>
              </a:spcAft>
              <a:buClrTx/>
              <a:buSzTx/>
              <a:buFont typeface="Arial" panose="020B0604020202020204" pitchFamily="34" charset="0"/>
              <a:buChar char="•"/>
              <a:tabLst/>
              <a:defRPr/>
            </a:pPr>
            <a:r>
              <a:rPr lang="en-US" sz="1200" kern="0" dirty="0" smtClean="0">
                <a:latin typeface="Arial Narrow" panose="020B0606020202030204" pitchFamily="34" charset="0"/>
              </a:rPr>
              <a:t>128 x 128 CCD Focal Plane</a:t>
            </a:r>
          </a:p>
          <a:p>
            <a:pPr marL="241300" marR="0" lvl="0" indent="-241300" defTabSz="792351" eaLnBrk="1" fontAlgn="base" latinLnBrk="0" hangingPunct="1">
              <a:spcAft>
                <a:spcPct val="0"/>
              </a:spcAft>
              <a:buClrTx/>
              <a:buSzTx/>
              <a:buFont typeface="Arial" panose="020B0604020202020204" pitchFamily="34" charset="0"/>
              <a:buChar char="•"/>
              <a:tabLst/>
              <a:defRPr/>
            </a:pPr>
            <a:r>
              <a:rPr lang="en-US" sz="1200" kern="0" dirty="0" smtClean="0">
                <a:latin typeface="Arial Narrow" panose="020B0606020202030204" pitchFamily="34" charset="0"/>
              </a:rPr>
              <a:t>Lightning and background detection</a:t>
            </a:r>
            <a:endParaRPr lang="en-US" sz="1200" kern="0" dirty="0">
              <a:latin typeface="Arial Narrow" panose="020B0606020202030204" pitchFamily="34" charset="0"/>
            </a:endParaRPr>
          </a:p>
          <a:p>
            <a:pPr lvl="0" defTabSz="792351" fontAlgn="base">
              <a:spcBef>
                <a:spcPts val="300"/>
              </a:spcBef>
              <a:spcAft>
                <a:spcPct val="0"/>
              </a:spcAft>
            </a:pPr>
            <a:r>
              <a:rPr lang="en-US" sz="1300" b="1" i="1" kern="0" dirty="0">
                <a:latin typeface="Arial Narrow" panose="020B0606020202030204" pitchFamily="34" charset="0"/>
              </a:rPr>
              <a:t>Electronics Unit </a:t>
            </a:r>
            <a:r>
              <a:rPr lang="en-US" sz="1300" b="1" kern="0" dirty="0">
                <a:latin typeface="Arial Narrow" panose="020B0606020202030204" pitchFamily="34" charset="0"/>
              </a:rPr>
              <a:t>(legacy hardware</a:t>
            </a:r>
            <a:r>
              <a:rPr lang="en-US" sz="1300" b="1" kern="0" dirty="0" smtClean="0">
                <a:latin typeface="Arial Narrow" panose="020B0606020202030204" pitchFamily="34" charset="0"/>
              </a:rPr>
              <a:t>)</a:t>
            </a:r>
            <a:endParaRPr kumimoji="0" lang="en-US" sz="1300" b="0" i="0" u="none" strike="noStrike" kern="0" cap="none" spc="0" normalizeH="0" baseline="0" noProof="0" dirty="0" smtClean="0">
              <a:ln>
                <a:noFill/>
              </a:ln>
              <a:effectLst/>
              <a:uLnTx/>
              <a:uFillTx/>
              <a:latin typeface="Arial Narrow" panose="020B0606020202030204" pitchFamily="34" charset="0"/>
            </a:endParaRPr>
          </a:p>
          <a:p>
            <a:pPr marL="241300" marR="0" lvl="0" indent="-241300" defTabSz="792351" eaLnBrk="1" fontAlgn="base" latinLnBrk="0" hangingPunct="1">
              <a:spcBef>
                <a:spcPts val="10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rial Narrow" panose="020B0606020202030204" pitchFamily="34" charset="0"/>
              </a:rPr>
              <a:t>Real</a:t>
            </a:r>
            <a:r>
              <a:rPr kumimoji="0" lang="en-US" sz="1200" b="0" i="0" u="none" strike="noStrike" kern="0" cap="none" spc="0" normalizeH="0" noProof="0" dirty="0" smtClean="0">
                <a:ln>
                  <a:noFill/>
                </a:ln>
                <a:effectLst/>
                <a:uLnTx/>
                <a:uFillTx/>
                <a:latin typeface="Arial Narrow" panose="020B0606020202030204" pitchFamily="34" charset="0"/>
              </a:rPr>
              <a:t> Time Event Processor, Data formatting</a:t>
            </a:r>
          </a:p>
          <a:p>
            <a:pPr marL="241300" marR="0" lvl="0" indent="-241300" defTabSz="792351" eaLnBrk="1" fontAlgn="base" latinLnBrk="0" hangingPunct="1">
              <a:spcAft>
                <a:spcPct val="0"/>
              </a:spcAft>
              <a:buClrTx/>
              <a:buSzTx/>
              <a:buFont typeface="Arial" panose="020B0604020202020204" pitchFamily="34" charset="0"/>
              <a:buChar char="•"/>
              <a:tabLst/>
              <a:defRPr/>
            </a:pPr>
            <a:r>
              <a:rPr lang="en-US" sz="1200" kern="0" baseline="0" dirty="0" smtClean="0">
                <a:latin typeface="Arial Narrow" panose="020B0606020202030204" pitchFamily="34" charset="0"/>
              </a:rPr>
              <a:t>Power conversion and control</a:t>
            </a:r>
          </a:p>
          <a:p>
            <a:pPr marL="237744" lvl="0" indent="-237744" defTabSz="792351" fontAlgn="base">
              <a:spcBef>
                <a:spcPts val="300"/>
              </a:spcBef>
              <a:spcAft>
                <a:spcPct val="0"/>
              </a:spcAft>
              <a:defRPr/>
            </a:pPr>
            <a:r>
              <a:rPr lang="en-US" sz="1300" b="1" i="1" kern="0" dirty="0">
                <a:latin typeface="Arial Narrow" panose="020B0606020202030204" pitchFamily="34" charset="0"/>
              </a:rPr>
              <a:t>Interface Unit </a:t>
            </a:r>
            <a:r>
              <a:rPr lang="en-US" sz="1300" b="1" kern="0" dirty="0">
                <a:latin typeface="Arial Narrow" panose="020B0606020202030204" pitchFamily="34" charset="0"/>
              </a:rPr>
              <a:t>(new hardware</a:t>
            </a:r>
            <a:r>
              <a:rPr lang="en-US" sz="1300" b="1" kern="0" dirty="0" smtClean="0">
                <a:latin typeface="Arial Narrow" panose="020B0606020202030204" pitchFamily="34" charset="0"/>
              </a:rPr>
              <a:t>)</a:t>
            </a:r>
            <a:endParaRPr kumimoji="0" lang="en-US" sz="1300" b="0" i="0" u="none" strike="noStrike" kern="0" cap="none" spc="0" normalizeH="0" noProof="0" dirty="0">
              <a:ln>
                <a:noFill/>
              </a:ln>
              <a:effectLst/>
              <a:uLnTx/>
              <a:uFillTx/>
              <a:latin typeface="Arial Narrow" panose="020B0606020202030204" pitchFamily="34" charset="0"/>
            </a:endParaRPr>
          </a:p>
          <a:p>
            <a:pPr marL="241300" marR="0" lvl="0" indent="-241300" defTabSz="792351" eaLnBrk="1" fontAlgn="base" latinLnBrk="0" hangingPunct="1">
              <a:spcBef>
                <a:spcPts val="100"/>
              </a:spcBef>
              <a:spcAft>
                <a:spcPct val="0"/>
              </a:spcAft>
              <a:buClrTx/>
              <a:buSzTx/>
              <a:buFont typeface="Arial" panose="020B0604020202020204" pitchFamily="34" charset="0"/>
              <a:buChar char="•"/>
              <a:tabLst/>
              <a:defRPr/>
            </a:pPr>
            <a:r>
              <a:rPr lang="en-US" sz="1200" kern="0" dirty="0" smtClean="0">
                <a:latin typeface="Arial Narrow" panose="020B0606020202030204" pitchFamily="34" charset="0"/>
              </a:rPr>
              <a:t>Power conversion, timing, and control</a:t>
            </a:r>
          </a:p>
          <a:p>
            <a:pPr marL="241300" marR="0" lvl="0" indent="-241300" defTabSz="792351" eaLnBrk="1" fontAlgn="base" latinLnBrk="0" hangingPunct="1">
              <a:spcAft>
                <a:spcPct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rial Narrow" panose="020B0606020202030204" pitchFamily="34" charset="0"/>
              </a:rPr>
              <a:t>ISS interface</a:t>
            </a:r>
            <a:endParaRPr kumimoji="0" lang="en-US" sz="1200" b="0" i="0" u="none" strike="noStrike" kern="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8558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0" y="82955"/>
            <a:ext cx="4648200"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Launch and Operation</a:t>
            </a:r>
            <a:endParaRPr lang="en-US" sz="3200" b="1" dirty="0">
              <a:solidFill>
                <a:schemeClr val="bg1"/>
              </a:solidFill>
              <a:latin typeface="Arial Narrow" panose="020B0606020202030204" pitchFamily="34" charset="0"/>
            </a:endParaRPr>
          </a:p>
        </p:txBody>
      </p:sp>
      <p:sp>
        <p:nvSpPr>
          <p:cNvPr id="6" name="Content Placeholder 2"/>
          <p:cNvSpPr txBox="1">
            <a:spLocks/>
          </p:cNvSpPr>
          <p:nvPr/>
        </p:nvSpPr>
        <p:spPr>
          <a:xfrm>
            <a:off x="4999885" y="2369104"/>
            <a:ext cx="4153452" cy="29213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1450" indent="-171450" algn="l">
              <a:spcBef>
                <a:spcPts val="500"/>
              </a:spcBef>
              <a:buFont typeface="Arial" panose="020B0604020202020204" pitchFamily="34" charset="0"/>
              <a:buChar char="•"/>
            </a:pPr>
            <a:r>
              <a:rPr lang="en-US" sz="1400" dirty="0" smtClean="0">
                <a:solidFill>
                  <a:schemeClr val="accent1">
                    <a:lumMod val="50000"/>
                  </a:schemeClr>
                </a:solidFill>
                <a:latin typeface="Arial Narrow" panose="020B0606020202030204" pitchFamily="34" charset="0"/>
              </a:rPr>
              <a:t>LIS launched aboard Space X Cargo Resupply Service-10 </a:t>
            </a:r>
            <a:r>
              <a:rPr lang="en-US" sz="1400" i="1" dirty="0" smtClean="0">
                <a:solidFill>
                  <a:schemeClr val="accent1">
                    <a:lumMod val="50000"/>
                  </a:schemeClr>
                </a:solidFill>
                <a:latin typeface="Arial Narrow" panose="020B0606020202030204" pitchFamily="34" charset="0"/>
              </a:rPr>
              <a:t>(</a:t>
            </a:r>
            <a:r>
              <a:rPr lang="en-US" sz="1300" i="1" dirty="0" smtClean="0">
                <a:solidFill>
                  <a:schemeClr val="accent1">
                    <a:lumMod val="50000"/>
                  </a:schemeClr>
                </a:solidFill>
                <a:latin typeface="Arial Narrow" panose="020B0606020202030204" pitchFamily="34" charset="0"/>
              </a:rPr>
              <a:t>CRS-10</a:t>
            </a:r>
            <a:r>
              <a:rPr lang="en-US" sz="1400" i="1" dirty="0" smtClean="0">
                <a:solidFill>
                  <a:schemeClr val="accent1">
                    <a:lumMod val="50000"/>
                  </a:schemeClr>
                </a:solidFill>
                <a:latin typeface="Arial Narrow" panose="020B0606020202030204" pitchFamily="34" charset="0"/>
              </a:rPr>
              <a:t>) </a:t>
            </a:r>
            <a:r>
              <a:rPr lang="en-US" sz="1400" dirty="0" smtClean="0">
                <a:solidFill>
                  <a:schemeClr val="accent1">
                    <a:lumMod val="50000"/>
                  </a:schemeClr>
                </a:solidFill>
                <a:latin typeface="Arial Narrow" panose="020B0606020202030204" pitchFamily="34" charset="0"/>
              </a:rPr>
              <a:t>mission on 19 February 2017. </a:t>
            </a:r>
          </a:p>
          <a:p>
            <a:pPr marL="171450" indent="-171450" algn="l">
              <a:spcBef>
                <a:spcPts val="500"/>
              </a:spcBef>
              <a:buFont typeface="Arial" panose="020B0604020202020204" pitchFamily="34" charset="0"/>
              <a:buChar char="•"/>
            </a:pPr>
            <a:r>
              <a:rPr lang="en-US" sz="1400" dirty="0" smtClean="0">
                <a:solidFill>
                  <a:schemeClr val="accent1">
                    <a:lumMod val="50000"/>
                  </a:schemeClr>
                </a:solidFill>
                <a:latin typeface="Arial Narrow" panose="020B0606020202030204" pitchFamily="34" charset="0"/>
              </a:rPr>
              <a:t>STP-H5 payload robotically installed with LIS in an Earth viewing position.</a:t>
            </a:r>
          </a:p>
          <a:p>
            <a:pPr marL="171450" indent="-171450" algn="l">
              <a:spcBef>
                <a:spcPts val="500"/>
              </a:spcBef>
              <a:buFont typeface="Arial" panose="020B0604020202020204" pitchFamily="34" charset="0"/>
              <a:buChar char="•"/>
            </a:pPr>
            <a:r>
              <a:rPr lang="en-US" sz="1400" dirty="0">
                <a:solidFill>
                  <a:schemeClr val="accent1">
                    <a:lumMod val="50000"/>
                  </a:schemeClr>
                </a:solidFill>
                <a:latin typeface="Arial Narrow" panose="020B0606020202030204" pitchFamily="34" charset="0"/>
              </a:rPr>
              <a:t>On-orbit activation occurred February 27, 2017.  Data collection has continued with only one short interruption since this date.</a:t>
            </a:r>
            <a:endParaRPr lang="en-US" sz="1400" dirty="0" smtClean="0">
              <a:solidFill>
                <a:schemeClr val="accent1">
                  <a:lumMod val="50000"/>
                </a:schemeClr>
              </a:solidFill>
              <a:latin typeface="Arial Narrow" panose="020B0606020202030204" pitchFamily="34" charset="0"/>
            </a:endParaRPr>
          </a:p>
          <a:p>
            <a:pPr marL="171450" indent="-171450" algn="l">
              <a:spcBef>
                <a:spcPts val="500"/>
              </a:spcBef>
              <a:buFont typeface="Arial" panose="020B0604020202020204" pitchFamily="34" charset="0"/>
              <a:buChar char="•"/>
            </a:pPr>
            <a:r>
              <a:rPr lang="en-US" sz="1400" dirty="0" smtClean="0">
                <a:solidFill>
                  <a:srgbClr val="4F81BD">
                    <a:lumMod val="50000"/>
                  </a:srgbClr>
                </a:solidFill>
                <a:latin typeface="Arial Narrow" panose="020B0606020202030204" pitchFamily="34" charset="0"/>
              </a:rPr>
              <a:t>51.6</a:t>
            </a:r>
            <a:r>
              <a:rPr lang="en-US" sz="1400" baseline="30000" dirty="0" smtClean="0">
                <a:solidFill>
                  <a:srgbClr val="4F81BD">
                    <a:lumMod val="50000"/>
                  </a:srgbClr>
                </a:solidFill>
                <a:latin typeface="Arial Narrow" panose="020B0606020202030204" pitchFamily="34" charset="0"/>
                <a:sym typeface="Symbol"/>
              </a:rPr>
              <a:t></a:t>
            </a:r>
            <a:r>
              <a:rPr lang="en-US" sz="1800" baseline="30000" dirty="0" smtClean="0">
                <a:solidFill>
                  <a:srgbClr val="4F81BD">
                    <a:lumMod val="50000"/>
                  </a:srgbClr>
                </a:solidFill>
                <a:latin typeface="Arial Narrow" panose="020B0606020202030204" pitchFamily="34" charset="0"/>
                <a:sym typeface="Symbol"/>
              </a:rPr>
              <a:t> </a:t>
            </a:r>
            <a:r>
              <a:rPr lang="en-US" sz="1400" dirty="0" smtClean="0">
                <a:solidFill>
                  <a:srgbClr val="4F81BD">
                    <a:lumMod val="50000"/>
                  </a:srgbClr>
                </a:solidFill>
                <a:latin typeface="Arial Narrow" panose="020B0606020202030204" pitchFamily="34" charset="0"/>
                <a:sym typeface="Symbol"/>
              </a:rPr>
              <a:t>inclination orbit, ~405 km altitude </a:t>
            </a:r>
            <a:r>
              <a:rPr lang="en-US" sz="1400" i="1" dirty="0" smtClean="0">
                <a:solidFill>
                  <a:srgbClr val="4F81BD">
                    <a:lumMod val="50000"/>
                  </a:srgbClr>
                </a:solidFill>
                <a:latin typeface="Arial Narrow" panose="020B0606020202030204" pitchFamily="34" charset="0"/>
                <a:sym typeface="Symbol"/>
              </a:rPr>
              <a:t>(LIS detects to      ~</a:t>
            </a:r>
            <a:r>
              <a:rPr lang="en-US" sz="1400" i="1" dirty="0" smtClean="0">
                <a:solidFill>
                  <a:srgbClr val="4F81BD">
                    <a:lumMod val="50000"/>
                  </a:srgbClr>
                </a:solidFill>
                <a:latin typeface="Arial Narrow" panose="020B0606020202030204" pitchFamily="34" charset="0"/>
              </a:rPr>
              <a:t> 55</a:t>
            </a:r>
            <a:r>
              <a:rPr lang="en-US" sz="1400" baseline="30000" dirty="0" smtClean="0">
                <a:solidFill>
                  <a:srgbClr val="4F81BD">
                    <a:lumMod val="50000"/>
                  </a:srgbClr>
                </a:solidFill>
                <a:latin typeface="Arial Narrow" panose="020B0606020202030204" pitchFamily="34" charset="0"/>
                <a:sym typeface="Symbol"/>
              </a:rPr>
              <a:t></a:t>
            </a:r>
            <a:r>
              <a:rPr lang="en-US" sz="1400" i="1" dirty="0">
                <a:solidFill>
                  <a:srgbClr val="4F81BD">
                    <a:lumMod val="50000"/>
                  </a:srgbClr>
                </a:solidFill>
                <a:latin typeface="Arial Narrow" panose="020B0606020202030204" pitchFamily="34" charset="0"/>
                <a:sym typeface="Symbol"/>
              </a:rPr>
              <a:t> </a:t>
            </a:r>
            <a:r>
              <a:rPr lang="en-US" sz="1400" i="1" dirty="0" smtClean="0">
                <a:solidFill>
                  <a:srgbClr val="4F81BD">
                    <a:lumMod val="50000"/>
                  </a:srgbClr>
                </a:solidFill>
                <a:latin typeface="Arial Narrow" panose="020B0606020202030204" pitchFamily="34" charset="0"/>
                <a:sym typeface="Symbol"/>
              </a:rPr>
              <a:t>N/S latitude)</a:t>
            </a:r>
            <a:r>
              <a:rPr lang="en-US" sz="1400" dirty="0" smtClean="0">
                <a:solidFill>
                  <a:srgbClr val="4F81BD">
                    <a:lumMod val="50000"/>
                  </a:srgbClr>
                </a:solidFill>
                <a:latin typeface="Arial Narrow" panose="020B0606020202030204" pitchFamily="34" charset="0"/>
                <a:sym typeface="Symbol"/>
              </a:rPr>
              <a:t> , ~600 x 600 km FOV.</a:t>
            </a:r>
          </a:p>
          <a:p>
            <a:pPr marL="171450" indent="-171450" algn="l">
              <a:spcBef>
                <a:spcPts val="500"/>
              </a:spcBef>
              <a:buFont typeface="Arial" panose="020B0604020202020204" pitchFamily="34" charset="0"/>
              <a:buChar char="•"/>
            </a:pPr>
            <a:r>
              <a:rPr lang="en-US" sz="1400" dirty="0" smtClean="0">
                <a:solidFill>
                  <a:srgbClr val="4F81BD">
                    <a:lumMod val="50000"/>
                  </a:srgbClr>
                </a:solidFill>
                <a:latin typeface="Arial Narrow" panose="020B0606020202030204" pitchFamily="34" charset="0"/>
                <a:sym typeface="Symbol"/>
              </a:rPr>
              <a:t>60 days required for a complete sample of diurnal cycle.</a:t>
            </a:r>
            <a:endParaRPr lang="en-US" sz="1400" dirty="0" smtClean="0">
              <a:solidFill>
                <a:schemeClr val="accent1">
                  <a:lumMod val="50000"/>
                </a:schemeClr>
              </a:solidFill>
              <a:latin typeface="Arial Narrow" panose="020B0606020202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45" y="757008"/>
            <a:ext cx="4742333" cy="4076248"/>
          </a:xfrm>
          <a:prstGeom prst="rect">
            <a:avLst/>
          </a:prstGeom>
        </p:spPr>
      </p:pic>
      <p:grpSp>
        <p:nvGrpSpPr>
          <p:cNvPr id="2" name="Group 1"/>
          <p:cNvGrpSpPr/>
          <p:nvPr/>
        </p:nvGrpSpPr>
        <p:grpSpPr>
          <a:xfrm>
            <a:off x="5057187" y="756804"/>
            <a:ext cx="3909536" cy="1605822"/>
            <a:chOff x="4954546" y="784797"/>
            <a:chExt cx="3909536" cy="1605822"/>
          </a:xfrm>
        </p:grpSpPr>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009" r="583" b="20277"/>
            <a:stretch/>
          </p:blipFill>
          <p:spPr bwMode="auto">
            <a:xfrm>
              <a:off x="4954546" y="784797"/>
              <a:ext cx="3909536" cy="160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561359" y="2055813"/>
              <a:ext cx="2203861" cy="295459"/>
            </a:xfrm>
            <a:prstGeom prst="rect">
              <a:avLst/>
            </a:prstGeom>
            <a:noFill/>
          </p:spPr>
          <p:txBody>
            <a:bodyPr wrap="none" lIns="79242" tIns="39621" rIns="79242" bIns="39621" rtlCol="0">
              <a:spAutoFit/>
            </a:bodyPr>
            <a:lstStyle/>
            <a:p>
              <a:pPr defTabSz="792351" fontAlgn="base">
                <a:spcBef>
                  <a:spcPct val="0"/>
                </a:spcBef>
                <a:spcAft>
                  <a:spcPct val="0"/>
                </a:spcAft>
              </a:pPr>
              <a:r>
                <a:rPr lang="en-US" sz="1400" b="1" dirty="0">
                  <a:solidFill>
                    <a:srgbClr val="FFFF00"/>
                  </a:solidFill>
                  <a:latin typeface="Arial Narrow" panose="020B0606020202030204" pitchFamily="34" charset="0"/>
                </a:rPr>
                <a:t>Operation </a:t>
              </a:r>
              <a:r>
                <a:rPr lang="en-US" sz="1400" b="1" i="1" dirty="0">
                  <a:solidFill>
                    <a:srgbClr val="FFFF00"/>
                  </a:solidFill>
                  <a:latin typeface="Arial Narrow" panose="020B0606020202030204" pitchFamily="34" charset="0"/>
                </a:rPr>
                <a:t>(minimum 2 years)</a:t>
              </a:r>
            </a:p>
          </p:txBody>
        </p:sp>
      </p:grpSp>
    </p:spTree>
    <p:extLst>
      <p:ext uri="{BB962C8B-B14F-4D97-AF65-F5344CB8AC3E}">
        <p14:creationId xmlns:p14="http://schemas.microsoft.com/office/powerpoint/2010/main" val="3163264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0" y="82955"/>
            <a:ext cx="4648200"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Data Handling</a:t>
            </a:r>
            <a:endParaRPr lang="en-US" sz="3200" b="1" dirty="0">
              <a:solidFill>
                <a:schemeClr val="bg1"/>
              </a:solidFill>
              <a:latin typeface="Arial Narrow" panose="020B0606020202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106" y="1001901"/>
            <a:ext cx="4842587" cy="3604469"/>
          </a:xfrm>
          <a:prstGeom prst="rect">
            <a:avLst/>
          </a:prstGeom>
        </p:spPr>
      </p:pic>
      <p:sp>
        <p:nvSpPr>
          <p:cNvPr id="11" name="Content Placeholder 2"/>
          <p:cNvSpPr txBox="1">
            <a:spLocks/>
          </p:cNvSpPr>
          <p:nvPr/>
        </p:nvSpPr>
        <p:spPr bwMode="auto">
          <a:xfrm>
            <a:off x="178085" y="913199"/>
            <a:ext cx="4030021" cy="389613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The well-established and robust data handling infrastructure used for LIS on the Tropical Rainfall Measuring Mission </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500" i="1" kern="0" dirty="0" smtClean="0">
                <a:solidFill>
                  <a:schemeClr val="accent1">
                    <a:lumMod val="50000"/>
                  </a:schemeClr>
                </a:solidFill>
                <a:latin typeface="Arial Narrow" panose="020B0606020202030204" pitchFamily="34" charset="0"/>
                <a:cs typeface="Arial" panose="020B0604020202020204" pitchFamily="34" charset="0"/>
              </a:rPr>
              <a:t>TRMM</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500" i="1"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smtClean="0">
                <a:solidFill>
                  <a:schemeClr val="accent1">
                    <a:lumMod val="50000"/>
                  </a:schemeClr>
                </a:solidFill>
                <a:latin typeface="Arial Narrow" panose="020B0606020202030204" pitchFamily="34" charset="0"/>
                <a:cs typeface="Arial" panose="020B0604020202020204" pitchFamily="34" charset="0"/>
              </a:rPr>
              <a:t>was adapted for ISS.</a:t>
            </a: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Therefore, lightning observations from LIS on ISS can be quickly delivered to and used by science and applications users.</a:t>
            </a:r>
            <a:endParaRPr lang="en-US" sz="1600" kern="0" dirty="0">
              <a:solidFill>
                <a:schemeClr val="accent1">
                  <a:lumMod val="50000"/>
                </a:schemeClr>
              </a:solidFill>
              <a:latin typeface="Arial Narrow" panose="020B0606020202030204" pitchFamily="34" charset="0"/>
              <a:cs typeface="Arial" panose="020B0604020202020204" pitchFamily="34" charset="0"/>
            </a:endParaRP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Data now provided in both the familiar HDF4 format and a new netCDF-4/CF format. </a:t>
            </a:r>
          </a:p>
          <a:p>
            <a:pPr marL="233363" indent="-233363" defTabSz="914322">
              <a:spcBef>
                <a:spcPts val="500"/>
              </a:spcBef>
              <a:buFont typeface="Arial" panose="020B0604020202020204" pitchFamily="34" charset="0"/>
              <a:buChar char="•"/>
              <a:defRPr/>
            </a:pPr>
            <a:r>
              <a:rPr lang="en-US" sz="1600" kern="0" dirty="0">
                <a:solidFill>
                  <a:schemeClr val="accent1">
                    <a:lumMod val="50000"/>
                  </a:schemeClr>
                </a:solidFill>
                <a:latin typeface="Arial Narrow" panose="020B0606020202030204" pitchFamily="34" charset="0"/>
                <a:cs typeface="Arial" panose="020B0604020202020204" pitchFamily="34" charset="0"/>
              </a:rPr>
              <a:t>D</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ata are produced for LIS on ISS, by </a:t>
            </a:r>
            <a:r>
              <a:rPr lang="en-US" sz="1600" kern="0" dirty="0">
                <a:solidFill>
                  <a:schemeClr val="accent1">
                    <a:lumMod val="50000"/>
                  </a:schemeClr>
                </a:solidFill>
                <a:latin typeface="Arial Narrow" panose="020B0606020202030204" pitchFamily="34" charset="0"/>
                <a:cs typeface="Arial" panose="020B0604020202020204" pitchFamily="34" charset="0"/>
              </a:rPr>
              <a:t>NASA’s </a:t>
            </a:r>
            <a:r>
              <a:rPr lang="en-US" sz="1600" kern="0" dirty="0" smtClean="0">
                <a:solidFill>
                  <a:schemeClr val="accent1">
                    <a:lumMod val="50000"/>
                  </a:schemeClr>
                </a:solidFill>
                <a:latin typeface="Arial Narrow" panose="020B0606020202030204" pitchFamily="34" charset="0"/>
                <a:cs typeface="Arial" panose="020B0604020202020204" pitchFamily="34" charset="0"/>
              </a:rPr>
              <a:t>Global Hydrology Resource Center</a:t>
            </a:r>
            <a:r>
              <a:rPr lang="en-US" sz="1600" kern="0" dirty="0">
                <a:solidFill>
                  <a:schemeClr val="accent1">
                    <a:lumMod val="50000"/>
                  </a:schemeClr>
                </a:solidFill>
                <a:latin typeface="Arial Narrow" panose="020B0606020202030204" pitchFamily="34" charset="0"/>
                <a:cs typeface="Arial" panose="020B0604020202020204" pitchFamily="34" charset="0"/>
              </a:rPr>
              <a:t> </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500" i="1" kern="0" dirty="0" smtClean="0">
                <a:solidFill>
                  <a:schemeClr val="accent1">
                    <a:lumMod val="50000"/>
                  </a:schemeClr>
                </a:solidFill>
                <a:latin typeface="Arial Narrow" panose="020B0606020202030204" pitchFamily="34" charset="0"/>
                <a:cs typeface="Arial" panose="020B0604020202020204" pitchFamily="34" charset="0"/>
              </a:rPr>
              <a:t>GHRC</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smtClean="0">
                <a:solidFill>
                  <a:schemeClr val="accent1">
                    <a:lumMod val="50000"/>
                  </a:schemeClr>
                </a:solidFill>
                <a:latin typeface="Arial Narrow" panose="020B0606020202030204" pitchFamily="34" charset="0"/>
                <a:cs typeface="Arial" panose="020B0604020202020204" pitchFamily="34" charset="0"/>
              </a:rPr>
              <a:t>Distributed Active Archive Center </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500" i="1" kern="0" dirty="0" smtClean="0">
                <a:solidFill>
                  <a:schemeClr val="accent1">
                    <a:lumMod val="50000"/>
                  </a:schemeClr>
                </a:solidFill>
                <a:latin typeface="Arial Narrow" panose="020B0606020202030204" pitchFamily="34" charset="0"/>
                <a:cs typeface="Arial" panose="020B0604020202020204" pitchFamily="34" charset="0"/>
              </a:rPr>
              <a:t>DAAC</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
            </a: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LIS data can be obtained from the GHRC DAAC at </a:t>
            </a:r>
            <a:r>
              <a:rPr lang="en-US" sz="1600" b="1" kern="0" dirty="0" smtClean="0">
                <a:solidFill>
                  <a:schemeClr val="accent1">
                    <a:lumMod val="50000"/>
                  </a:schemeClr>
                </a:solidFill>
                <a:latin typeface="Arial Narrow" panose="020B0606020202030204" pitchFamily="34" charset="0"/>
                <a:cs typeface="Arial" panose="020B0604020202020204" pitchFamily="34" charset="0"/>
              </a:rPr>
              <a:t>https</a:t>
            </a:r>
            <a:r>
              <a:rPr lang="en-US" sz="1600" b="1" kern="0" dirty="0">
                <a:solidFill>
                  <a:schemeClr val="accent1">
                    <a:lumMod val="50000"/>
                  </a:schemeClr>
                </a:solidFill>
                <a:latin typeface="Arial Narrow" panose="020B0606020202030204" pitchFamily="34" charset="0"/>
                <a:cs typeface="Arial" panose="020B0604020202020204" pitchFamily="34" charset="0"/>
              </a:rPr>
              <a:t>://ghrc.nsstc.nasa.gov/lightning</a:t>
            </a:r>
            <a:r>
              <a:rPr lang="en-US" sz="1600" b="1" kern="0" dirty="0" smtClean="0">
                <a:solidFill>
                  <a:schemeClr val="accent1">
                    <a:lumMod val="50000"/>
                  </a:schemeClr>
                </a:solidFill>
                <a:latin typeface="Arial Narrow" panose="020B0606020202030204" pitchFamily="34" charset="0"/>
                <a:cs typeface="Arial" panose="020B0604020202020204" pitchFamily="34" charset="0"/>
              </a:rPr>
              <a:t>/</a:t>
            </a:r>
            <a:endParaRPr lang="en-US" sz="1600" kern="0" dirty="0" smtClean="0">
              <a:solidFill>
                <a:schemeClr val="accent1">
                  <a:lumMod val="50000"/>
                </a:schemeClr>
              </a:solidFill>
              <a:latin typeface="Arial Narrow" panose="020B0606020202030204" pitchFamily="34" charset="0"/>
              <a:cs typeface="Arial" panose="020B0604020202020204" pitchFamily="34" charset="0"/>
            </a:endParaRPr>
          </a:p>
          <a:p>
            <a:pPr marL="342871" indent="-342871" defTabSz="914322">
              <a:lnSpc>
                <a:spcPct val="95000"/>
              </a:lnSpc>
              <a:spcBef>
                <a:spcPts val="900"/>
              </a:spcBef>
              <a:defRPr/>
            </a:pPr>
            <a:endParaRPr lang="en-US" sz="1600" kern="0" dirty="0">
              <a:solidFill>
                <a:srgbClr val="000000"/>
              </a:solidFill>
            </a:endParaRPr>
          </a:p>
        </p:txBody>
      </p:sp>
    </p:spTree>
    <p:extLst>
      <p:ext uri="{BB962C8B-B14F-4D97-AF65-F5344CB8AC3E}">
        <p14:creationId xmlns:p14="http://schemas.microsoft.com/office/powerpoint/2010/main" val="134755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LIS Accomplishments</a:t>
            </a:r>
            <a:endParaRPr lang="en-US" sz="3200" b="1" dirty="0">
              <a:solidFill>
                <a:schemeClr val="bg1"/>
              </a:solidFill>
              <a:latin typeface="Arial Narrow" panose="020B0606020202030204" pitchFamily="34" charset="0"/>
            </a:endParaRPr>
          </a:p>
        </p:txBody>
      </p:sp>
      <p:sp>
        <p:nvSpPr>
          <p:cNvPr id="11" name="Content Placeholder 2"/>
          <p:cNvSpPr txBox="1">
            <a:spLocks/>
          </p:cNvSpPr>
          <p:nvPr/>
        </p:nvSpPr>
        <p:spPr bwMode="auto">
          <a:xfrm>
            <a:off x="178085" y="913199"/>
            <a:ext cx="8527376" cy="389613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22">
              <a:spcBef>
                <a:spcPts val="500"/>
              </a:spcBef>
              <a:buNone/>
              <a:defRPr/>
            </a:pPr>
            <a:r>
              <a:rPr lang="en-US" sz="1800" b="1" kern="0" dirty="0" smtClean="0">
                <a:solidFill>
                  <a:schemeClr val="accent1">
                    <a:lumMod val="50000"/>
                  </a:schemeClr>
                </a:solidFill>
                <a:latin typeface="Arial Narrow" panose="020B0606020202030204" pitchFamily="34" charset="0"/>
                <a:cs typeface="Arial" panose="020B0604020202020204" pitchFamily="34" charset="0"/>
              </a:rPr>
              <a:t>Significant LIS Accomplishments since the 2017 GLM Science Team Meeting</a:t>
            </a:r>
          </a:p>
          <a:p>
            <a:pPr marL="233363" indent="-233363" defTabSz="914322">
              <a:spcBef>
                <a:spcPts val="500"/>
              </a:spcBef>
              <a:buFont typeface="Arial" panose="020B0604020202020204" pitchFamily="34" charset="0"/>
              <a:buChar char="•"/>
              <a:defRPr/>
            </a:pPr>
            <a:r>
              <a:rPr lang="en-US" sz="1600" kern="0" dirty="0">
                <a:solidFill>
                  <a:schemeClr val="accent1">
                    <a:lumMod val="50000"/>
                  </a:schemeClr>
                </a:solidFill>
                <a:latin typeface="Arial Narrow" panose="020B0606020202030204" pitchFamily="34" charset="0"/>
                <a:cs typeface="Arial" panose="020B0604020202020204" pitchFamily="34" charset="0"/>
              </a:rPr>
              <a:t>Initial public release of Beta level data occurred September 2017.</a:t>
            </a:r>
            <a:endParaRPr lang="en-US" sz="1600" kern="0" dirty="0" smtClean="0">
              <a:solidFill>
                <a:schemeClr val="accent1">
                  <a:lumMod val="50000"/>
                </a:schemeClr>
              </a:solidFill>
              <a:latin typeface="Arial Narrow" panose="020B0606020202030204" pitchFamily="34" charset="0"/>
              <a:cs typeface="Arial" panose="020B0604020202020204" pitchFamily="34" charset="0"/>
            </a:endParaRP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Post </a:t>
            </a:r>
            <a:r>
              <a:rPr lang="en-US" sz="1600" kern="0" dirty="0">
                <a:solidFill>
                  <a:schemeClr val="accent1">
                    <a:lumMod val="50000"/>
                  </a:schemeClr>
                </a:solidFill>
                <a:latin typeface="Arial Narrow" panose="020B0606020202030204" pitchFamily="34" charset="0"/>
                <a:cs typeface="Arial" panose="020B0604020202020204" pitchFamily="34" charset="0"/>
              </a:rPr>
              <a:t>Launch Assessment Review </a:t>
            </a:r>
            <a:r>
              <a:rPr lang="en-US" sz="1600" i="1" kern="0" dirty="0">
                <a:solidFill>
                  <a:schemeClr val="accent1">
                    <a:lumMod val="50000"/>
                  </a:schemeClr>
                </a:solidFill>
                <a:latin typeface="Arial Narrow" panose="020B0606020202030204" pitchFamily="34" charset="0"/>
                <a:cs typeface="Arial" panose="020B0604020202020204" pitchFamily="34" charset="0"/>
              </a:rPr>
              <a:t>(</a:t>
            </a:r>
            <a:r>
              <a:rPr lang="en-US" sz="1500" i="1" kern="0" dirty="0">
                <a:solidFill>
                  <a:schemeClr val="accent1">
                    <a:lumMod val="50000"/>
                  </a:schemeClr>
                </a:solidFill>
                <a:latin typeface="Arial Narrow" panose="020B0606020202030204" pitchFamily="34" charset="0"/>
                <a:cs typeface="Arial" panose="020B0604020202020204" pitchFamily="34" charset="0"/>
              </a:rPr>
              <a:t>PLAR</a:t>
            </a:r>
            <a:r>
              <a:rPr lang="en-US" sz="1600" i="1" kern="0" dirty="0">
                <a:solidFill>
                  <a:schemeClr val="accent1">
                    <a:lumMod val="50000"/>
                  </a:schemeClr>
                </a:solidFill>
                <a:latin typeface="Arial Narrow" panose="020B0606020202030204" pitchFamily="34" charset="0"/>
                <a:cs typeface="Arial" panose="020B0604020202020204" pitchFamily="34" charset="0"/>
              </a:rPr>
              <a:t>) </a:t>
            </a:r>
            <a:r>
              <a:rPr lang="en-US" sz="1600" kern="0" dirty="0">
                <a:solidFill>
                  <a:schemeClr val="accent1">
                    <a:lumMod val="50000"/>
                  </a:schemeClr>
                </a:solidFill>
                <a:latin typeface="Arial Narrow" panose="020B0606020202030204" pitchFamily="34" charset="0"/>
                <a:cs typeface="Arial" panose="020B0604020202020204" pitchFamily="34" charset="0"/>
              </a:rPr>
              <a:t>was successfully completed in October 2017 following careful assessment </a:t>
            </a:r>
            <a:r>
              <a:rPr lang="en-US" sz="1600" kern="0" dirty="0" smtClean="0">
                <a:solidFill>
                  <a:schemeClr val="accent1">
                    <a:lumMod val="50000"/>
                  </a:schemeClr>
                </a:solidFill>
                <a:latin typeface="Arial Narrow" panose="020B0606020202030204" pitchFamily="34" charset="0"/>
                <a:cs typeface="Arial" panose="020B0604020202020204" pitchFamily="34" charset="0"/>
              </a:rPr>
              <a:t>by </a:t>
            </a:r>
            <a:r>
              <a:rPr lang="en-US" sz="1600" kern="0" dirty="0">
                <a:solidFill>
                  <a:schemeClr val="accent1">
                    <a:lumMod val="50000"/>
                  </a:schemeClr>
                </a:solidFill>
                <a:latin typeface="Arial Narrow" panose="020B0606020202030204" pitchFamily="34" charset="0"/>
                <a:cs typeface="Arial" panose="020B0604020202020204" pitchFamily="34" charset="0"/>
              </a:rPr>
              <a:t>the Science and Operation </a:t>
            </a:r>
            <a:r>
              <a:rPr lang="en-US" sz="1600" kern="0" dirty="0" smtClean="0">
                <a:solidFill>
                  <a:schemeClr val="accent1">
                    <a:lumMod val="50000"/>
                  </a:schemeClr>
                </a:solidFill>
                <a:latin typeface="Arial Narrow" panose="020B0606020202030204" pitchFamily="34" charset="0"/>
                <a:cs typeface="Arial" panose="020B0604020202020204" pitchFamily="34" charset="0"/>
              </a:rPr>
              <a:t>Teams, after which LIS was </a:t>
            </a:r>
            <a:r>
              <a:rPr lang="en-US" sz="1600" kern="0" dirty="0">
                <a:solidFill>
                  <a:schemeClr val="accent1">
                    <a:lumMod val="50000"/>
                  </a:schemeClr>
                </a:solidFill>
                <a:latin typeface="Arial Narrow" panose="020B0606020202030204" pitchFamily="34" charset="0"/>
                <a:cs typeface="Arial" panose="020B0604020202020204" pitchFamily="34" charset="0"/>
              </a:rPr>
              <a:t>declared fully operational, recognizing that it was meeting or had an identified path to meet all of its Level 1 science requirements.</a:t>
            </a:r>
            <a:endParaRPr lang="en-US" sz="1600" kern="0" dirty="0" smtClean="0">
              <a:solidFill>
                <a:schemeClr val="accent1">
                  <a:lumMod val="50000"/>
                </a:schemeClr>
              </a:solidFill>
              <a:latin typeface="Arial Narrow" panose="020B0606020202030204" pitchFamily="34" charset="0"/>
              <a:cs typeface="Arial" panose="020B0604020202020204" pitchFamily="34" charset="0"/>
            </a:endParaRPr>
          </a:p>
          <a:p>
            <a:pPr marL="233363" indent="-233363" defTabSz="914322">
              <a:spcBef>
                <a:spcPts val="500"/>
              </a:spcBef>
              <a:buFont typeface="Arial" panose="020B0604020202020204" pitchFamily="34" charset="0"/>
              <a:buChar char="•"/>
              <a:defRPr/>
            </a:pPr>
            <a:r>
              <a:rPr lang="en-US" sz="1600" kern="0" dirty="0">
                <a:solidFill>
                  <a:schemeClr val="accent1">
                    <a:lumMod val="50000"/>
                  </a:schemeClr>
                </a:solidFill>
                <a:latin typeface="Arial Narrow" panose="020B0606020202030204" pitchFamily="34" charset="0"/>
                <a:cs typeface="Arial" panose="020B0604020202020204" pitchFamily="34" charset="0"/>
              </a:rPr>
              <a:t>Provisional data first publically released in January </a:t>
            </a:r>
            <a:r>
              <a:rPr lang="en-US" sz="1600" kern="0" dirty="0" smtClean="0">
                <a:solidFill>
                  <a:schemeClr val="accent1">
                    <a:lumMod val="50000"/>
                  </a:schemeClr>
                </a:solidFill>
                <a:latin typeface="Arial Narrow" panose="020B0606020202030204" pitchFamily="34" charset="0"/>
                <a:cs typeface="Arial" panose="020B0604020202020204" pitchFamily="34" charset="0"/>
              </a:rPr>
              <a:t>2018 with sub-millisecond timing accuracy.</a:t>
            </a:r>
            <a:endParaRPr lang="en-US" sz="1600" kern="0" dirty="0">
              <a:solidFill>
                <a:schemeClr val="accent1">
                  <a:lumMod val="50000"/>
                </a:schemeClr>
              </a:solidFill>
              <a:latin typeface="Arial Narrow" panose="020B0606020202030204" pitchFamily="34" charset="0"/>
              <a:cs typeface="Arial" panose="020B0604020202020204" pitchFamily="34" charset="0"/>
            </a:endParaRP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Version 2 of the Provisional level data </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500" i="1" kern="0" dirty="0" smtClean="0">
                <a:solidFill>
                  <a:schemeClr val="accent1">
                    <a:lumMod val="50000"/>
                  </a:schemeClr>
                </a:solidFill>
                <a:latin typeface="Arial Narrow" panose="020B0606020202030204" pitchFamily="34" charset="0"/>
                <a:cs typeface="Arial" panose="020B0604020202020204" pitchFamily="34" charset="0"/>
              </a:rPr>
              <a:t>P0.2</a:t>
            </a:r>
            <a:r>
              <a:rPr lang="en-US" sz="1600" i="1"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smtClean="0">
                <a:solidFill>
                  <a:schemeClr val="accent1">
                    <a:lumMod val="50000"/>
                  </a:schemeClr>
                </a:solidFill>
                <a:latin typeface="Arial Narrow" panose="020B0606020202030204" pitchFamily="34" charset="0"/>
                <a:cs typeface="Arial" panose="020B0604020202020204" pitchFamily="34" charset="0"/>
              </a:rPr>
              <a:t>publically released </a:t>
            </a:r>
            <a:r>
              <a:rPr lang="en-US" sz="1600" kern="0" dirty="0">
                <a:solidFill>
                  <a:schemeClr val="accent1">
                    <a:lumMod val="50000"/>
                  </a:schemeClr>
                </a:solidFill>
                <a:latin typeface="Arial Narrow" panose="020B0606020202030204" pitchFamily="34" charset="0"/>
                <a:cs typeface="Arial" panose="020B0604020202020204" pitchFamily="34" charset="0"/>
              </a:rPr>
              <a:t>in June 2018 </a:t>
            </a:r>
            <a:r>
              <a:rPr lang="en-US" sz="1600" kern="0" dirty="0" smtClean="0">
                <a:solidFill>
                  <a:schemeClr val="accent1">
                    <a:lumMod val="50000"/>
                  </a:schemeClr>
                </a:solidFill>
                <a:latin typeface="Arial Narrow" panose="020B0606020202030204" pitchFamily="34" charset="0"/>
                <a:cs typeface="Arial" panose="020B0604020202020204" pitchFamily="34" charset="0"/>
              </a:rPr>
              <a:t>that now also included sub-pixel geolocation accuracy. </a:t>
            </a:r>
            <a:r>
              <a:rPr lang="en-US" sz="1600" b="1" i="1" kern="0" dirty="0" smtClean="0">
                <a:solidFill>
                  <a:schemeClr val="accent1">
                    <a:lumMod val="50000"/>
                  </a:schemeClr>
                </a:solidFill>
                <a:latin typeface="Arial Narrow" panose="020B0606020202030204" pitchFamily="34" charset="0"/>
                <a:cs typeface="Arial" panose="020B0604020202020204" pitchFamily="34" charset="0"/>
              </a:rPr>
              <a:t>If you are using LIS data, P0.2 is the version you need to use</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
            </a: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With P0.2, LIS </a:t>
            </a:r>
            <a:r>
              <a:rPr lang="en-US" sz="1600" kern="0" dirty="0">
                <a:solidFill>
                  <a:schemeClr val="accent1">
                    <a:lumMod val="50000"/>
                  </a:schemeClr>
                </a:solidFill>
                <a:latin typeface="Arial Narrow" panose="020B0606020202030204" pitchFamily="34" charset="0"/>
                <a:cs typeface="Arial" panose="020B0604020202020204" pitchFamily="34" charset="0"/>
              </a:rPr>
              <a:t>has </a:t>
            </a:r>
            <a:r>
              <a:rPr lang="en-US" sz="1600" kern="0" dirty="0" smtClean="0">
                <a:solidFill>
                  <a:schemeClr val="accent1">
                    <a:lumMod val="50000"/>
                  </a:schemeClr>
                </a:solidFill>
                <a:latin typeface="Arial Narrow" panose="020B0606020202030204" pitchFamily="34" charset="0"/>
                <a:cs typeface="Arial" panose="020B0604020202020204" pitchFamily="34" charset="0"/>
              </a:rPr>
              <a:t>now met </a:t>
            </a:r>
            <a:r>
              <a:rPr lang="en-US" sz="1600" kern="0" dirty="0">
                <a:solidFill>
                  <a:schemeClr val="accent1">
                    <a:lumMod val="50000"/>
                  </a:schemeClr>
                </a:solidFill>
                <a:latin typeface="Arial Narrow" panose="020B0606020202030204" pitchFamily="34" charset="0"/>
                <a:cs typeface="Arial" panose="020B0604020202020204" pitchFamily="34" charset="0"/>
              </a:rPr>
              <a:t>all of its Level-1 Science Requirements, with the last two − timing accuracy</a:t>
            </a:r>
            <a:r>
              <a:rPr lang="en-US" sz="1600" kern="0" dirty="0" smtClean="0">
                <a:solidFill>
                  <a:schemeClr val="accent1">
                    <a:lumMod val="50000"/>
                  </a:schemeClr>
                </a:solidFill>
                <a:latin typeface="Arial Narrow" panose="020B0606020202030204" pitchFamily="34" charset="0"/>
                <a:cs typeface="Arial" panose="020B0604020202020204" pitchFamily="34" charset="0"/>
              </a:rPr>
              <a:t>/ stability and </a:t>
            </a:r>
            <a:r>
              <a:rPr lang="en-US" sz="1600" kern="0" dirty="0">
                <a:solidFill>
                  <a:schemeClr val="accent1">
                    <a:lumMod val="50000"/>
                  </a:schemeClr>
                </a:solidFill>
                <a:latin typeface="Arial Narrow" panose="020B0606020202030204" pitchFamily="34" charset="0"/>
                <a:cs typeface="Arial" panose="020B0604020202020204" pitchFamily="34" charset="0"/>
              </a:rPr>
              <a:t>geolocation accuracy </a:t>
            </a:r>
            <a:r>
              <a:rPr lang="en-US" sz="1600" kern="0" dirty="0" smtClean="0">
                <a:solidFill>
                  <a:schemeClr val="accent1">
                    <a:lumMod val="50000"/>
                  </a:schemeClr>
                </a:solidFill>
                <a:latin typeface="Arial Narrow" panose="020B0606020202030204" pitchFamily="34" charset="0"/>
                <a:cs typeface="Arial" panose="020B0604020202020204" pitchFamily="34" charset="0"/>
              </a:rPr>
              <a:t>− </a:t>
            </a:r>
            <a:r>
              <a:rPr lang="en-US" sz="1600" kern="0" dirty="0">
                <a:solidFill>
                  <a:schemeClr val="accent1">
                    <a:lumMod val="50000"/>
                  </a:schemeClr>
                </a:solidFill>
                <a:latin typeface="Arial Narrow" panose="020B0606020202030204" pitchFamily="34" charset="0"/>
                <a:cs typeface="Arial" panose="020B0604020202020204" pitchFamily="34" charset="0"/>
              </a:rPr>
              <a:t>being the successful result of a focused effort by the LIS Science Team</a:t>
            </a:r>
            <a:r>
              <a:rPr lang="en-US" sz="1600" kern="0" dirty="0" smtClean="0">
                <a:solidFill>
                  <a:schemeClr val="accent1">
                    <a:lumMod val="50000"/>
                  </a:schemeClr>
                </a:solidFill>
                <a:latin typeface="Arial Narrow" panose="020B0606020202030204" pitchFamily="34" charset="0"/>
                <a:cs typeface="Arial" panose="020B0604020202020204" pitchFamily="34" charset="0"/>
              </a:rPr>
              <a:t>.</a:t>
            </a:r>
          </a:p>
          <a:p>
            <a:pPr marL="233363" indent="-233363" defTabSz="914322">
              <a:spcBef>
                <a:spcPts val="500"/>
              </a:spcBef>
              <a:buFont typeface="Arial" panose="020B0604020202020204" pitchFamily="34" charset="0"/>
              <a:buChar char="•"/>
              <a:defRPr/>
            </a:pPr>
            <a:r>
              <a:rPr lang="en-US" sz="1600" kern="0" dirty="0" smtClean="0">
                <a:solidFill>
                  <a:schemeClr val="accent1">
                    <a:lumMod val="50000"/>
                  </a:schemeClr>
                </a:solidFill>
                <a:latin typeface="Arial Narrow" panose="020B0606020202030204" pitchFamily="34" charset="0"/>
                <a:cs typeface="Arial" panose="020B0604020202020204" pitchFamily="34" charset="0"/>
              </a:rPr>
              <a:t>Also with P0.2, Cal/</a:t>
            </a:r>
            <a:r>
              <a:rPr lang="en-US" sz="1600" kern="0" dirty="0">
                <a:solidFill>
                  <a:schemeClr val="accent1">
                    <a:lumMod val="50000"/>
                  </a:schemeClr>
                </a:solidFill>
                <a:latin typeface="Arial Narrow" panose="020B0606020202030204" pitchFamily="34" charset="0"/>
                <a:cs typeface="Arial" panose="020B0604020202020204" pitchFamily="34" charset="0"/>
              </a:rPr>
              <a:t>V</a:t>
            </a:r>
            <a:r>
              <a:rPr lang="en-US" sz="1600" kern="0" dirty="0" smtClean="0">
                <a:solidFill>
                  <a:schemeClr val="accent1">
                    <a:lumMod val="50000"/>
                  </a:schemeClr>
                </a:solidFill>
                <a:latin typeface="Arial Narrow" panose="020B0606020202030204" pitchFamily="34" charset="0"/>
                <a:cs typeface="Arial" panose="020B0604020202020204" pitchFamily="34" charset="0"/>
              </a:rPr>
              <a:t>al and initial science studies can now be ramped up. </a:t>
            </a:r>
          </a:p>
          <a:p>
            <a:pPr marL="685800" lvl="1" defTabSz="914322">
              <a:spcBef>
                <a:spcPts val="500"/>
              </a:spcBef>
              <a:buFont typeface="Arial" panose="020B0604020202020204" pitchFamily="34" charset="0"/>
              <a:buChar char="─"/>
              <a:defRPr/>
            </a:pP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a:p>
            <a:pPr marL="112713" lvl="1" indent="0" defTabSz="914322">
              <a:spcBef>
                <a:spcPts val="500"/>
              </a:spcBef>
              <a:buNone/>
              <a:defRPr/>
            </a:pPr>
            <a:r>
              <a:rPr lang="en-US" kern="0" dirty="0" smtClean="0">
                <a:solidFill>
                  <a:schemeClr val="accent1">
                    <a:lumMod val="50000"/>
                  </a:schemeClr>
                </a:solidFill>
                <a:latin typeface="Arial Narrow" panose="020B0606020202030204" pitchFamily="34" charset="0"/>
                <a:cs typeface="Arial" panose="020B0604020202020204" pitchFamily="34" charset="0"/>
              </a:rPr>
              <a:t>Acknowledgements: Katrina Virts, Doug Mach, Dennis Buechler, Amy Lin, and GHRC DAAC team.</a:t>
            </a:r>
          </a:p>
        </p:txBody>
      </p:sp>
    </p:spTree>
    <p:extLst>
      <p:ext uri="{BB962C8B-B14F-4D97-AF65-F5344CB8AC3E}">
        <p14:creationId xmlns:p14="http://schemas.microsoft.com/office/powerpoint/2010/main" val="399539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644775"/>
            <a:ext cx="6854343" cy="2363788"/>
          </a:xfrm>
          <a:prstGeom prst="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10282" y="628651"/>
            <a:ext cx="6433718" cy="1972686"/>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918" y="727785"/>
            <a:ext cx="6247103" cy="162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707" y="2713940"/>
            <a:ext cx="4121701" cy="203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8769" y="773235"/>
            <a:ext cx="2835703" cy="199795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The on-board time-tag for LIS  science data traces to ISS Broadcast time, which the LIS team initially thought corresponded to GPS time.</a:t>
            </a:r>
          </a:p>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Comparison to three reference systems showed the time varied between +/- 1 second from GPS.</a:t>
            </a:r>
          </a:p>
        </p:txBody>
      </p:sp>
      <p:sp>
        <p:nvSpPr>
          <p:cNvPr id="6" name="Content Placeholder 2"/>
          <p:cNvSpPr txBox="1">
            <a:spLocks/>
          </p:cNvSpPr>
          <p:nvPr/>
        </p:nvSpPr>
        <p:spPr bwMode="auto">
          <a:xfrm>
            <a:off x="6759518" y="2656441"/>
            <a:ext cx="2508840" cy="241299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indent="-168275" defTabSz="914322">
              <a:spcBef>
                <a:spcPts val="500"/>
              </a:spcBef>
              <a:buFont typeface="Arial" panose="020B0604020202020204" pitchFamily="34" charset="0"/>
              <a:buChar char="•"/>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ISS </a:t>
            </a:r>
            <a:r>
              <a:rPr lang="en-US" sz="1400" kern="0" dirty="0">
                <a:solidFill>
                  <a:schemeClr val="accent1">
                    <a:lumMod val="50000"/>
                  </a:schemeClr>
                </a:solidFill>
                <a:latin typeface="Arial Narrow" panose="020B0606020202030204" pitchFamily="34" charset="0"/>
                <a:cs typeface="Arial" panose="020B0604020202020204" pitchFamily="34" charset="0"/>
              </a:rPr>
              <a:t>Broadcast time </a:t>
            </a:r>
            <a:r>
              <a:rPr lang="en-US" sz="1400" kern="0" dirty="0" smtClean="0">
                <a:solidFill>
                  <a:schemeClr val="accent1">
                    <a:lumMod val="50000"/>
                  </a:schemeClr>
                </a:solidFill>
                <a:latin typeface="Arial Narrow" panose="020B0606020202030204" pitchFamily="34" charset="0"/>
                <a:cs typeface="Arial" panose="020B0604020202020204" pitchFamily="34" charset="0"/>
              </a:rPr>
              <a:t>is </a:t>
            </a:r>
            <a:r>
              <a:rPr lang="en-US" sz="1400" kern="0" dirty="0">
                <a:solidFill>
                  <a:schemeClr val="accent1">
                    <a:lumMod val="50000"/>
                  </a:schemeClr>
                </a:solidFill>
                <a:latin typeface="Arial Narrow" panose="020B0606020202030204" pitchFamily="34" charset="0"/>
                <a:cs typeface="Arial" panose="020B0604020202020204" pitchFamily="34" charset="0"/>
              </a:rPr>
              <a:t>managed manually to keep it within +/- 1 second of GPS, which would be unacceptable if it were not possible to correct</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p>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Fortunately, an error correction term enables accurate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and stable time to </a:t>
            </a:r>
            <a:r>
              <a:rPr lang="en-US" sz="1400" kern="0" dirty="0">
                <a:solidFill>
                  <a:schemeClr val="accent1">
                    <a:lumMod val="50000"/>
                  </a:schemeClr>
                </a:solidFill>
                <a:latin typeface="Arial Narrow" panose="020B0606020202030204" pitchFamily="34" charset="0"/>
                <a:cs typeface="Arial" panose="020B0604020202020204" pitchFamily="34" charset="0"/>
              </a:rPr>
              <a:t>be </a:t>
            </a:r>
            <a:r>
              <a:rPr lang="en-US" sz="1400" kern="0" dirty="0" smtClean="0">
                <a:solidFill>
                  <a:schemeClr val="accent1">
                    <a:lumMod val="50000"/>
                  </a:schemeClr>
                </a:solidFill>
                <a:latin typeface="Arial Narrow" panose="020B0606020202030204" pitchFamily="34" charset="0"/>
                <a:cs typeface="Arial" panose="020B0604020202020204" pitchFamily="34" charset="0"/>
              </a:rPr>
              <a:t>obtained.</a:t>
            </a:r>
          </a:p>
          <a:p>
            <a:pPr marL="0" indent="0" defTabSz="914322">
              <a:spcBef>
                <a:spcPts val="400"/>
              </a:spcBef>
              <a:buNone/>
              <a:defRPr/>
            </a:pPr>
            <a:r>
              <a:rPr lang="en-US" sz="1100" b="1" i="1" kern="0" dirty="0">
                <a:solidFill>
                  <a:srgbClr val="0000FF"/>
                </a:solidFill>
                <a:latin typeface="Arial Narrow" panose="020B0606020202030204" pitchFamily="34" charset="0"/>
                <a:cs typeface="Arial" panose="020B0604020202020204" pitchFamily="34" charset="0"/>
              </a:rPr>
              <a:t>GPS Time = Broadcast Time – Time Error</a:t>
            </a:r>
          </a:p>
          <a:p>
            <a:pPr marL="117475" indent="0" defTabSz="914322">
              <a:spcBef>
                <a:spcPts val="200"/>
              </a:spcBef>
              <a:buNone/>
              <a:defRPr/>
            </a:pPr>
            <a:r>
              <a:rPr lang="en-US" sz="1000" b="1" kern="0" dirty="0" smtClean="0">
                <a:solidFill>
                  <a:schemeClr val="accent1">
                    <a:lumMod val="50000"/>
                  </a:schemeClr>
                </a:solidFill>
                <a:latin typeface="Arial Narrow" panose="020B0606020202030204" pitchFamily="34" charset="0"/>
                <a:cs typeface="Arial" panose="020B0604020202020204" pitchFamily="34" charset="0"/>
              </a:rPr>
              <a:t>(</a:t>
            </a:r>
            <a:r>
              <a:rPr lang="en-US" sz="1000" b="1" i="1" kern="0" dirty="0">
                <a:solidFill>
                  <a:schemeClr val="accent1">
                    <a:lumMod val="50000"/>
                  </a:schemeClr>
                </a:solidFill>
                <a:latin typeface="Arial Narrow" panose="020B0606020202030204" pitchFamily="34" charset="0"/>
                <a:cs typeface="Arial" panose="020B0604020202020204" pitchFamily="34" charset="0"/>
              </a:rPr>
              <a:t>note: correction applied in both real time </a:t>
            </a:r>
            <a:r>
              <a:rPr lang="en-US" sz="1000" b="1" i="1" kern="0" dirty="0" smtClean="0">
                <a:solidFill>
                  <a:schemeClr val="accent1">
                    <a:lumMod val="50000"/>
                  </a:schemeClr>
                </a:solidFill>
                <a:latin typeface="Arial Narrow" panose="020B0606020202030204" pitchFamily="34" charset="0"/>
                <a:cs typeface="Arial" panose="020B0604020202020204" pitchFamily="34" charset="0"/>
              </a:rPr>
              <a:t>and post processing</a:t>
            </a:r>
            <a:r>
              <a:rPr lang="en-US" sz="1000" b="1" kern="0" dirty="0" smtClean="0">
                <a:solidFill>
                  <a:schemeClr val="accent1">
                    <a:lumMod val="50000"/>
                  </a:schemeClr>
                </a:solidFill>
                <a:latin typeface="Arial Narrow" panose="020B0606020202030204" pitchFamily="34" charset="0"/>
                <a:cs typeface="Arial" panose="020B0604020202020204" pitchFamily="34" charset="0"/>
              </a:rPr>
              <a:t>) </a:t>
            </a:r>
            <a:endParaRPr lang="en-US" sz="1000" b="1" kern="0" dirty="0">
              <a:solidFill>
                <a:schemeClr val="accent1">
                  <a:lumMod val="50000"/>
                </a:schemeClr>
              </a:solidFill>
              <a:latin typeface="Arial Narrow" panose="020B0606020202030204" pitchFamily="34" charset="0"/>
              <a:cs typeface="Arial" panose="020B0604020202020204" pitchFamily="34" charset="0"/>
            </a:endParaRPr>
          </a:p>
        </p:txBody>
      </p:sp>
      <p:sp>
        <p:nvSpPr>
          <p:cNvPr id="7"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Timing Accuracy</a:t>
            </a:r>
            <a:endParaRPr lang="en-US" sz="3200" b="1" dirty="0">
              <a:solidFill>
                <a:schemeClr val="bg1"/>
              </a:solidFill>
              <a:latin typeface="Arial Narrow" panose="020B0606020202030204" pitchFamily="34" charset="0"/>
            </a:endParaRPr>
          </a:p>
        </p:txBody>
      </p:sp>
      <p:sp>
        <p:nvSpPr>
          <p:cNvPr id="2" name="TextBox 1"/>
          <p:cNvSpPr txBox="1"/>
          <p:nvPr/>
        </p:nvSpPr>
        <p:spPr>
          <a:xfrm>
            <a:off x="2841493" y="2347042"/>
            <a:ext cx="6169157" cy="261610"/>
          </a:xfrm>
          <a:prstGeom prst="rect">
            <a:avLst/>
          </a:prstGeom>
          <a:noFill/>
        </p:spPr>
        <p:txBody>
          <a:bodyPr wrap="square" rtlCol="0">
            <a:spAutoFit/>
          </a:bodyPr>
          <a:lstStyle/>
          <a:p>
            <a:r>
              <a:rPr lang="en-US" sz="1100" dirty="0" smtClean="0">
                <a:latin typeface="Arial Narrow" panose="020B0606020202030204" pitchFamily="34" charset="0"/>
              </a:rPr>
              <a:t>Time </a:t>
            </a:r>
            <a:r>
              <a:rPr lang="en-US" sz="1100" dirty="0">
                <a:latin typeface="Arial Narrow" panose="020B0606020202030204" pitchFamily="34" charset="0"/>
              </a:rPr>
              <a:t>offset of LIS data time-tagged with uncorrected ISS broadcast time compared to three </a:t>
            </a:r>
            <a:r>
              <a:rPr lang="en-US" sz="1100" dirty="0" smtClean="0">
                <a:latin typeface="Arial Narrow" panose="020B0606020202030204" pitchFamily="34" charset="0"/>
              </a:rPr>
              <a:t>reference </a:t>
            </a:r>
            <a:r>
              <a:rPr lang="en-US" sz="1100" dirty="0">
                <a:latin typeface="Arial Narrow" panose="020B0606020202030204" pitchFamily="34" charset="0"/>
              </a:rPr>
              <a:t>“truth” sources.</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4" y="2713939"/>
            <a:ext cx="2714909" cy="203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906876" y="4746953"/>
            <a:ext cx="3947467" cy="261610"/>
          </a:xfrm>
          <a:prstGeom prst="rect">
            <a:avLst/>
          </a:prstGeom>
          <a:noFill/>
        </p:spPr>
        <p:txBody>
          <a:bodyPr wrap="square" rtlCol="0">
            <a:spAutoFit/>
          </a:bodyPr>
          <a:lstStyle/>
          <a:p>
            <a:r>
              <a:rPr lang="en-US" sz="1100" dirty="0" smtClean="0">
                <a:latin typeface="Arial Narrow" panose="020B0606020202030204" pitchFamily="34" charset="0"/>
              </a:rPr>
              <a:t>Peak time offsets (</a:t>
            </a:r>
            <a:r>
              <a:rPr lang="en-US" sz="1000" i="1" dirty="0" smtClean="0">
                <a:latin typeface="Arial Narrow" panose="020B0606020202030204" pitchFamily="34" charset="0"/>
              </a:rPr>
              <a:t>30 s bins</a:t>
            </a:r>
            <a:r>
              <a:rPr lang="en-US" sz="1100" dirty="0" smtClean="0">
                <a:latin typeface="Arial Narrow" panose="020B0606020202030204" pitchFamily="34" charset="0"/>
              </a:rPr>
              <a:t>) demonstrate excellent stability over </a:t>
            </a:r>
            <a:r>
              <a:rPr lang="en-US" sz="1100" dirty="0" smtClean="0">
                <a:latin typeface="Arial Narrow" panose="020B0606020202030204" pitchFamily="34" charset="0"/>
              </a:rPr>
              <a:t>6-months.</a:t>
            </a:r>
            <a:endParaRPr lang="en-US" sz="1100" dirty="0">
              <a:latin typeface="Arial Narrow" panose="020B0606020202030204" pitchFamily="34" charset="0"/>
            </a:endParaRPr>
          </a:p>
        </p:txBody>
      </p:sp>
      <p:sp>
        <p:nvSpPr>
          <p:cNvPr id="17" name="TextBox 16"/>
          <p:cNvSpPr txBox="1"/>
          <p:nvPr/>
        </p:nvSpPr>
        <p:spPr>
          <a:xfrm>
            <a:off x="1716361" y="2971985"/>
            <a:ext cx="1059982" cy="1100301"/>
          </a:xfrm>
          <a:prstGeom prst="rect">
            <a:avLst/>
          </a:prstGeom>
          <a:noFill/>
        </p:spPr>
        <p:txBody>
          <a:bodyPr wrap="square" rtlCol="0">
            <a:spAutoFit/>
          </a:bodyPr>
          <a:lstStyle/>
          <a:p>
            <a:r>
              <a:rPr lang="en-US" sz="800" b="1" i="1" dirty="0" smtClean="0">
                <a:solidFill>
                  <a:schemeClr val="accent1">
                    <a:lumMod val="50000"/>
                  </a:schemeClr>
                </a:solidFill>
                <a:latin typeface="Arial Narrow" panose="020B0606020202030204" pitchFamily="34" charset="0"/>
                <a:cs typeface="Arial" panose="020B0604020202020204" pitchFamily="34" charset="0"/>
              </a:rPr>
              <a:t>Reference Lightning “Truth” Data Sources:</a:t>
            </a:r>
          </a:p>
          <a:p>
            <a:pPr marL="227013" indent="-109538">
              <a:spcBef>
                <a:spcPts val="500"/>
              </a:spcBef>
              <a:buFont typeface="Wingdings" panose="05000000000000000000" pitchFamily="2" charset="2"/>
              <a:buChar char="Ø"/>
            </a:pPr>
            <a:r>
              <a:rPr lang="en-US" sz="600" b="1" i="1" dirty="0">
                <a:latin typeface="Arial Narrow" panose="020B0606020202030204" pitchFamily="34" charset="0"/>
              </a:rPr>
              <a:t>Earth Networks </a:t>
            </a:r>
            <a:r>
              <a:rPr lang="en-US" sz="600" b="1" i="1" dirty="0" smtClean="0">
                <a:latin typeface="Arial Narrow" panose="020B0606020202030204" pitchFamily="34" charset="0"/>
              </a:rPr>
              <a:t>   Global </a:t>
            </a:r>
            <a:r>
              <a:rPr lang="en-US" sz="600" b="1" i="1" dirty="0">
                <a:latin typeface="Arial Narrow" panose="020B0606020202030204" pitchFamily="34" charset="0"/>
              </a:rPr>
              <a:t>Lightning Network (ENGLN)</a:t>
            </a:r>
          </a:p>
          <a:p>
            <a:pPr marL="227013" indent="-109538">
              <a:spcBef>
                <a:spcPts val="200"/>
              </a:spcBef>
              <a:buFont typeface="Wingdings" panose="05000000000000000000" pitchFamily="2" charset="2"/>
              <a:buChar char="Ø"/>
            </a:pPr>
            <a:r>
              <a:rPr lang="en-US" sz="600" b="1" i="1" dirty="0">
                <a:solidFill>
                  <a:srgbClr val="3333FF"/>
                </a:solidFill>
                <a:latin typeface="Arial Narrow" panose="020B0606020202030204" pitchFamily="34" charset="0"/>
              </a:rPr>
              <a:t>Vaisala GLD360</a:t>
            </a:r>
          </a:p>
          <a:p>
            <a:pPr marL="227013" indent="-109538">
              <a:spcBef>
                <a:spcPts val="200"/>
              </a:spcBef>
              <a:buFont typeface="Wingdings" panose="05000000000000000000" pitchFamily="2" charset="2"/>
              <a:buChar char="Ø"/>
            </a:pPr>
            <a:r>
              <a:rPr lang="en-US" sz="600" b="1" i="1" dirty="0" smtClean="0">
                <a:solidFill>
                  <a:srgbClr val="FF0000"/>
                </a:solidFill>
                <a:latin typeface="Arial Narrow" panose="020B0606020202030204" pitchFamily="34" charset="0"/>
              </a:rPr>
              <a:t>Geostationary Lightning Mapper (GLM)</a:t>
            </a:r>
          </a:p>
        </p:txBody>
      </p:sp>
      <p:sp>
        <p:nvSpPr>
          <p:cNvPr id="14" name="TextBox 13"/>
          <p:cNvSpPr txBox="1"/>
          <p:nvPr/>
        </p:nvSpPr>
        <p:spPr>
          <a:xfrm>
            <a:off x="-9102" y="4752496"/>
            <a:ext cx="2956341" cy="261610"/>
          </a:xfrm>
          <a:prstGeom prst="rect">
            <a:avLst/>
          </a:prstGeom>
          <a:noFill/>
        </p:spPr>
        <p:txBody>
          <a:bodyPr wrap="square" rtlCol="0">
            <a:spAutoFit/>
          </a:bodyPr>
          <a:lstStyle/>
          <a:p>
            <a:r>
              <a:rPr lang="en-US" sz="1100" dirty="0" smtClean="0">
                <a:latin typeface="Arial Narrow" panose="020B0606020202030204" pitchFamily="34" charset="0"/>
              </a:rPr>
              <a:t>Corrected time now provides sub-millisecond </a:t>
            </a:r>
            <a:r>
              <a:rPr lang="en-US" sz="1100" dirty="0" smtClean="0">
                <a:latin typeface="Arial Narrow" panose="020B0606020202030204" pitchFamily="34" charset="0"/>
              </a:rPr>
              <a:t>timing.</a:t>
            </a:r>
            <a:endParaRPr lang="en-US" sz="1100" dirty="0">
              <a:latin typeface="Arial Narrow" panose="020B0606020202030204" pitchFamily="34" charset="0"/>
            </a:endParaRPr>
          </a:p>
        </p:txBody>
      </p:sp>
    </p:spTree>
    <p:extLst>
      <p:ext uri="{BB962C8B-B14F-4D97-AF65-F5344CB8AC3E}">
        <p14:creationId xmlns:p14="http://schemas.microsoft.com/office/powerpoint/2010/main" val="18053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8084" y="2838295"/>
            <a:ext cx="8804979" cy="2170268"/>
          </a:xfrm>
          <a:prstGeom prst="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Geolocation Accuracy</a:t>
            </a:r>
            <a:endParaRPr lang="en-US" sz="3200" b="1" dirty="0">
              <a:solidFill>
                <a:schemeClr val="bg1"/>
              </a:solidFill>
              <a:latin typeface="Arial Narrow" panose="020B0606020202030204" pitchFamily="34" charset="0"/>
            </a:endParaRPr>
          </a:p>
        </p:txBody>
      </p:sp>
      <p:sp>
        <p:nvSpPr>
          <p:cNvPr id="11" name="Content Placeholder 2"/>
          <p:cNvSpPr txBox="1">
            <a:spLocks/>
          </p:cNvSpPr>
          <p:nvPr/>
        </p:nvSpPr>
        <p:spPr bwMode="auto">
          <a:xfrm>
            <a:off x="178085" y="693749"/>
            <a:ext cx="4949870" cy="268841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17475" indent="-1174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Ephemeris </a:t>
            </a:r>
            <a:r>
              <a:rPr lang="en-US" sz="1400" i="1" kern="0" dirty="0">
                <a:solidFill>
                  <a:schemeClr val="accent1">
                    <a:lumMod val="50000"/>
                  </a:schemeClr>
                </a:solidFill>
                <a:latin typeface="Arial Narrow" panose="020B0606020202030204" pitchFamily="34" charset="0"/>
                <a:cs typeface="Arial" panose="020B0604020202020204" pitchFamily="34" charset="0"/>
              </a:rPr>
              <a:t>(</a:t>
            </a:r>
            <a:r>
              <a:rPr lang="en-US" sz="1300" i="1" kern="0" dirty="0">
                <a:solidFill>
                  <a:schemeClr val="accent1">
                    <a:lumMod val="50000"/>
                  </a:schemeClr>
                </a:solidFill>
                <a:latin typeface="Arial Narrow" panose="020B0606020202030204" pitchFamily="34" charset="0"/>
                <a:cs typeface="Arial" panose="020B0604020202020204" pitchFamily="34" charset="0"/>
              </a:rPr>
              <a:t>position and velocity</a:t>
            </a:r>
            <a:r>
              <a:rPr lang="en-US" sz="1400" i="1" kern="0" dirty="0">
                <a:solidFill>
                  <a:schemeClr val="accent1">
                    <a:lumMod val="50000"/>
                  </a:schemeClr>
                </a:solidFill>
                <a:latin typeface="Arial Narrow" panose="020B0606020202030204" pitchFamily="34" charset="0"/>
                <a:cs typeface="Arial" panose="020B0604020202020204" pitchFamily="34" charset="0"/>
              </a:rPr>
              <a:t>) </a:t>
            </a:r>
            <a:r>
              <a:rPr lang="en-US" sz="1400" kern="0" dirty="0">
                <a:solidFill>
                  <a:schemeClr val="accent1">
                    <a:lumMod val="50000"/>
                  </a:schemeClr>
                </a:solidFill>
                <a:latin typeface="Arial Narrow" panose="020B0606020202030204" pitchFamily="34" charset="0"/>
                <a:cs typeface="Arial" panose="020B0604020202020204" pitchFamily="34" charset="0"/>
              </a:rPr>
              <a:t>is bundled and time-tagged with Pointing and Support </a:t>
            </a:r>
            <a:r>
              <a:rPr lang="en-US" sz="1400" i="1" kern="0" dirty="0">
                <a:solidFill>
                  <a:schemeClr val="accent1">
                    <a:lumMod val="50000"/>
                  </a:schemeClr>
                </a:solidFill>
                <a:latin typeface="Arial Narrow" panose="020B0606020202030204" pitchFamily="34" charset="0"/>
                <a:cs typeface="Arial" panose="020B0604020202020204" pitchFamily="34" charset="0"/>
              </a:rPr>
              <a:t>(</a:t>
            </a:r>
            <a:r>
              <a:rPr lang="en-US" sz="1300" i="1" kern="0" dirty="0">
                <a:solidFill>
                  <a:schemeClr val="accent1">
                    <a:lumMod val="50000"/>
                  </a:schemeClr>
                </a:solidFill>
                <a:latin typeface="Arial Narrow" panose="020B0606020202030204" pitchFamily="34" charset="0"/>
                <a:cs typeface="Arial" panose="020B0604020202020204" pitchFamily="34" charset="0"/>
              </a:rPr>
              <a:t>PS</a:t>
            </a:r>
            <a:r>
              <a:rPr lang="en-US" sz="1400" i="1" kern="0" dirty="0">
                <a:solidFill>
                  <a:schemeClr val="accent1">
                    <a:lumMod val="50000"/>
                  </a:schemeClr>
                </a:solidFill>
                <a:latin typeface="Arial Narrow" panose="020B0606020202030204" pitchFamily="34" charset="0"/>
                <a:cs typeface="Arial" panose="020B0604020202020204" pitchFamily="34" charset="0"/>
              </a:rPr>
              <a:t>) </a:t>
            </a:r>
            <a:r>
              <a:rPr lang="en-US" sz="1400" kern="0" dirty="0">
                <a:solidFill>
                  <a:schemeClr val="accent1">
                    <a:lumMod val="50000"/>
                  </a:schemeClr>
                </a:solidFill>
                <a:latin typeface="Arial Narrow" panose="020B0606020202030204" pitchFamily="34" charset="0"/>
                <a:cs typeface="Arial" panose="020B0604020202020204" pitchFamily="34" charset="0"/>
              </a:rPr>
              <a:t>Time that provides accurate GPS with no correction.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Attitude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quaternion </a:t>
            </a:r>
            <a:r>
              <a:rPr lang="en-US" sz="1300" i="1" kern="0" dirty="0">
                <a:solidFill>
                  <a:schemeClr val="accent1">
                    <a:lumMod val="50000"/>
                  </a:schemeClr>
                </a:solidFill>
                <a:latin typeface="Arial Narrow" panose="020B0606020202030204" pitchFamily="34" charset="0"/>
                <a:cs typeface="Arial" panose="020B0604020202020204" pitchFamily="34" charset="0"/>
              </a:rPr>
              <a:t>and </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rate</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also </a:t>
            </a:r>
            <a:r>
              <a:rPr lang="en-US" sz="1400" kern="0" dirty="0">
                <a:solidFill>
                  <a:schemeClr val="accent1">
                    <a:lumMod val="50000"/>
                  </a:schemeClr>
                </a:solidFill>
                <a:latin typeface="Arial Narrow" panose="020B0606020202030204" pitchFamily="34" charset="0"/>
                <a:cs typeface="Arial" panose="020B0604020202020204" pitchFamily="34" charset="0"/>
              </a:rPr>
              <a:t>use PS time but require </a:t>
            </a:r>
            <a:r>
              <a:rPr lang="en-US" sz="1400" kern="0" dirty="0" smtClean="0">
                <a:solidFill>
                  <a:schemeClr val="accent1">
                    <a:lumMod val="50000"/>
                  </a:schemeClr>
                </a:solidFill>
                <a:latin typeface="Arial Narrow" panose="020B0606020202030204" pitchFamily="34" charset="0"/>
                <a:cs typeface="Arial" panose="020B0604020202020204" pitchFamily="34" charset="0"/>
              </a:rPr>
              <a:t>correction. Star tracker is primary for attitude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but ISS data also good</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p>
          <a:p>
            <a:pPr marL="117475" indent="-1174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Even with correct timing applied to navigation variables, peak distance offsets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as large as </a:t>
            </a:r>
            <a:r>
              <a:rPr lang="en-US" sz="1400" kern="0" dirty="0">
                <a:solidFill>
                  <a:schemeClr val="accent1">
                    <a:lumMod val="50000"/>
                  </a:schemeClr>
                </a:solidFill>
                <a:latin typeface="Arial Narrow" panose="020B0606020202030204" pitchFamily="34" charset="0"/>
                <a:cs typeface="Arial" panose="020B0604020202020204" pitchFamily="34" charset="0"/>
              </a:rPr>
              <a:t>20-30 km still </a:t>
            </a:r>
            <a:r>
              <a:rPr lang="en-US" sz="1400" kern="0" dirty="0" smtClean="0">
                <a:solidFill>
                  <a:schemeClr val="accent1">
                    <a:lumMod val="50000"/>
                  </a:schemeClr>
                </a:solidFill>
                <a:latin typeface="Arial Narrow" panose="020B0606020202030204" pitchFamily="34" charset="0"/>
                <a:cs typeface="Arial" panose="020B0604020202020204" pitchFamily="34" charset="0"/>
              </a:rPr>
              <a:t>remained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plot to the left</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p>
          <a:p>
            <a:pPr marL="117475" indent="-1174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Therefore,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applying fine </a:t>
            </a:r>
            <a:r>
              <a:rPr lang="en-US" sz="1400" kern="0" dirty="0">
                <a:solidFill>
                  <a:schemeClr val="accent1">
                    <a:lumMod val="50000"/>
                  </a:schemeClr>
                </a:solidFill>
                <a:latin typeface="Arial Narrow" panose="020B0606020202030204" pitchFamily="34" charset="0"/>
                <a:cs typeface="Arial" panose="020B0604020202020204" pitchFamily="34" charset="0"/>
              </a:rPr>
              <a:t>turning </a:t>
            </a:r>
            <a:r>
              <a:rPr lang="en-US" sz="1400" kern="0" dirty="0" smtClean="0">
                <a:solidFill>
                  <a:schemeClr val="accent1">
                    <a:lumMod val="50000"/>
                  </a:schemeClr>
                </a:solidFill>
                <a:latin typeface="Arial Narrow" panose="020B0606020202030204" pitchFamily="34" charset="0"/>
                <a:cs typeface="Arial" panose="020B0604020202020204" pitchFamily="34" charset="0"/>
              </a:rPr>
              <a:t>to </a:t>
            </a:r>
            <a:r>
              <a:rPr lang="en-US" sz="1400" kern="0" dirty="0">
                <a:solidFill>
                  <a:schemeClr val="accent1">
                    <a:lumMod val="50000"/>
                  </a:schemeClr>
                </a:solidFill>
                <a:latin typeface="Arial Narrow" panose="020B0606020202030204" pitchFamily="34" charset="0"/>
                <a:cs typeface="Arial" panose="020B0604020202020204" pitchFamily="34" charset="0"/>
              </a:rPr>
              <a:t>r</a:t>
            </a:r>
            <a:r>
              <a:rPr lang="en-US" sz="1400" kern="0" dirty="0" smtClean="0">
                <a:solidFill>
                  <a:schemeClr val="accent1">
                    <a:lumMod val="50000"/>
                  </a:schemeClr>
                </a:solidFill>
                <a:latin typeface="Arial Narrow" panose="020B0606020202030204" pitchFamily="34" charset="0"/>
                <a:cs typeface="Arial" panose="020B0604020202020204" pitchFamily="34" charset="0"/>
              </a:rPr>
              <a:t>oll</a:t>
            </a:r>
            <a:r>
              <a:rPr lang="en-US" sz="1400" kern="0" dirty="0">
                <a:solidFill>
                  <a:schemeClr val="accent1">
                    <a:lumMod val="50000"/>
                  </a:schemeClr>
                </a:solidFill>
                <a:latin typeface="Arial Narrow" panose="020B0606020202030204" pitchFamily="34" charset="0"/>
                <a:cs typeface="Arial" panose="020B0604020202020204" pitchFamily="34" charset="0"/>
              </a:rPr>
              <a:t>, </a:t>
            </a:r>
            <a:r>
              <a:rPr lang="en-US" sz="1400" kern="0" dirty="0" smtClean="0">
                <a:solidFill>
                  <a:schemeClr val="accent1">
                    <a:lumMod val="50000"/>
                  </a:schemeClr>
                </a:solidFill>
                <a:latin typeface="Arial Narrow" panose="020B0606020202030204" pitchFamily="34" charset="0"/>
                <a:cs typeface="Arial" panose="020B0604020202020204" pitchFamily="34" charset="0"/>
              </a:rPr>
              <a:t>pitch</a:t>
            </a:r>
            <a:r>
              <a:rPr lang="en-US" sz="1400" kern="0" dirty="0">
                <a:solidFill>
                  <a:schemeClr val="accent1">
                    <a:lumMod val="50000"/>
                  </a:schemeClr>
                </a:solidFill>
                <a:latin typeface="Arial Narrow" panose="020B0606020202030204" pitchFamily="34" charset="0"/>
                <a:cs typeface="Arial" panose="020B0604020202020204" pitchFamily="34" charset="0"/>
              </a:rPr>
              <a:t>, </a:t>
            </a:r>
            <a:r>
              <a:rPr lang="en-US" sz="1400" kern="0" dirty="0" smtClean="0">
                <a:solidFill>
                  <a:schemeClr val="accent1">
                    <a:lumMod val="50000"/>
                  </a:schemeClr>
                </a:solidFill>
                <a:latin typeface="Arial Narrow" panose="020B0606020202030204" pitchFamily="34" charset="0"/>
                <a:cs typeface="Arial" panose="020B0604020202020204" pitchFamily="34" charset="0"/>
              </a:rPr>
              <a:t>yaw </a:t>
            </a:r>
            <a:r>
              <a:rPr lang="en-US" sz="1400" kern="0" dirty="0">
                <a:solidFill>
                  <a:schemeClr val="accent1">
                    <a:lumMod val="50000"/>
                  </a:schemeClr>
                </a:solidFill>
                <a:latin typeface="Arial Narrow" panose="020B0606020202030204" pitchFamily="34" charset="0"/>
                <a:cs typeface="Arial" panose="020B0604020202020204" pitchFamily="34" charset="0"/>
              </a:rPr>
              <a:t>and </a:t>
            </a:r>
            <a:r>
              <a:rPr lang="en-US" sz="1400" kern="0" dirty="0" smtClean="0">
                <a:solidFill>
                  <a:schemeClr val="accent1">
                    <a:lumMod val="50000"/>
                  </a:schemeClr>
                </a:solidFill>
                <a:latin typeface="Arial Narrow" panose="020B0606020202030204" pitchFamily="34" charset="0"/>
                <a:cs typeface="Arial" panose="020B0604020202020204" pitchFamily="34" charset="0"/>
              </a:rPr>
              <a:t>lens </a:t>
            </a:r>
            <a:r>
              <a:rPr lang="en-US" sz="1400" kern="0" dirty="0">
                <a:solidFill>
                  <a:schemeClr val="accent1">
                    <a:lumMod val="50000"/>
                  </a:schemeClr>
                </a:solidFill>
                <a:latin typeface="Arial Narrow" panose="020B0606020202030204" pitchFamily="34" charset="0"/>
                <a:cs typeface="Arial" panose="020B0604020202020204" pitchFamily="34" charset="0"/>
              </a:rPr>
              <a:t>d</a:t>
            </a:r>
            <a:r>
              <a:rPr lang="en-US" sz="1400" kern="0" dirty="0" smtClean="0">
                <a:solidFill>
                  <a:schemeClr val="accent1">
                    <a:lumMod val="50000"/>
                  </a:schemeClr>
                </a:solidFill>
                <a:latin typeface="Arial Narrow" panose="020B0606020202030204" pitchFamily="34" charset="0"/>
                <a:cs typeface="Arial" panose="020B0604020202020204" pitchFamily="34" charset="0"/>
              </a:rPr>
              <a:t>istortion gives </a:t>
            </a:r>
            <a:r>
              <a:rPr lang="en-US" sz="1400" kern="0" dirty="0">
                <a:solidFill>
                  <a:schemeClr val="accent1">
                    <a:lumMod val="50000"/>
                  </a:schemeClr>
                </a:solidFill>
                <a:latin typeface="Arial Narrow" panose="020B0606020202030204" pitchFamily="34" charset="0"/>
                <a:cs typeface="Arial" panose="020B0604020202020204" pitchFamily="34" charset="0"/>
              </a:rPr>
              <a:t>subpixel </a:t>
            </a:r>
            <a:r>
              <a:rPr lang="en-US" sz="1400" kern="0" dirty="0" smtClean="0">
                <a:solidFill>
                  <a:schemeClr val="accent1">
                    <a:lumMod val="50000"/>
                  </a:schemeClr>
                </a:solidFill>
                <a:latin typeface="Arial Narrow" panose="020B0606020202030204" pitchFamily="34" charset="0"/>
                <a:cs typeface="Arial" panose="020B0604020202020204" pitchFamily="34" charset="0"/>
              </a:rPr>
              <a:t>pointing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see excellent </a:t>
            </a:r>
            <a:r>
              <a:rPr lang="en-US" sz="1300" i="1" kern="0" dirty="0">
                <a:solidFill>
                  <a:schemeClr val="accent1">
                    <a:lumMod val="50000"/>
                  </a:schemeClr>
                </a:solidFill>
                <a:latin typeface="Arial Narrow" panose="020B0606020202030204" pitchFamily="34" charset="0"/>
                <a:cs typeface="Arial" panose="020B0604020202020204" pitchFamily="34" charset="0"/>
              </a:rPr>
              <a:t>agreement </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between </a:t>
            </a:r>
            <a:r>
              <a:rPr lang="en-US" sz="1300" i="1" kern="0" dirty="0">
                <a:solidFill>
                  <a:schemeClr val="accent1">
                    <a:lumMod val="50000"/>
                  </a:schemeClr>
                </a:solidFill>
                <a:latin typeface="Arial Narrow" panose="020B0606020202030204" pitchFamily="34" charset="0"/>
                <a:cs typeface="Arial" panose="020B0604020202020204" pitchFamily="34" charset="0"/>
              </a:rPr>
              <a:t>LIS and GLM </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in overpass </a:t>
            </a:r>
            <a:r>
              <a:rPr lang="en-US" sz="1300" i="1" kern="0" dirty="0">
                <a:solidFill>
                  <a:schemeClr val="accent1">
                    <a:lumMod val="50000"/>
                  </a:schemeClr>
                </a:solidFill>
                <a:latin typeface="Arial Narrow" panose="020B0606020202030204" pitchFamily="34" charset="0"/>
                <a:cs typeface="Arial" panose="020B0604020202020204" pitchFamily="34" charset="0"/>
              </a:rPr>
              <a:t>of a Texas-Oklahoma </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storm </a:t>
            </a:r>
            <a:r>
              <a:rPr lang="en-US" sz="1300" i="1" kern="0" dirty="0">
                <a:solidFill>
                  <a:schemeClr val="accent1">
                    <a:lumMod val="50000"/>
                  </a:schemeClr>
                </a:solidFill>
                <a:latin typeface="Arial Narrow" panose="020B0606020202030204" pitchFamily="34" charset="0"/>
                <a:cs typeface="Arial" panose="020B0604020202020204" pitchFamily="34" charset="0"/>
              </a:rPr>
              <a:t>system in the plot to the </a:t>
            </a:r>
            <a:r>
              <a:rPr lang="en-US" sz="1300" i="1" kern="0" dirty="0" smtClean="0">
                <a:solidFill>
                  <a:schemeClr val="accent1">
                    <a:lumMod val="50000"/>
                  </a:schemeClr>
                </a:solidFill>
                <a:latin typeface="Arial Narrow" panose="020B0606020202030204" pitchFamily="34" charset="0"/>
                <a:cs typeface="Arial" panose="020B0604020202020204" pitchFamily="34" charset="0"/>
              </a:rPr>
              <a:t>right</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endParaRPr lang="en-US" sz="1400" kern="0" dirty="0">
              <a:solidFill>
                <a:schemeClr val="accent1">
                  <a:lumMod val="50000"/>
                </a:schemeClr>
              </a:solidFill>
              <a:latin typeface="Arial Narrow" panose="020B060602020203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15" t="64157" r="29184" b="4557"/>
          <a:stretch/>
        </p:blipFill>
        <p:spPr bwMode="auto">
          <a:xfrm>
            <a:off x="5022907" y="1287474"/>
            <a:ext cx="2193943" cy="155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732" t="3854" r="23203"/>
          <a:stretch/>
        </p:blipFill>
        <p:spPr>
          <a:xfrm>
            <a:off x="7246110" y="641350"/>
            <a:ext cx="1897890" cy="2130422"/>
          </a:xfrm>
          <a:prstGeom prst="rect">
            <a:avLst/>
          </a:prstGeom>
        </p:spPr>
      </p:pic>
      <p:sp>
        <p:nvSpPr>
          <p:cNvPr id="8" name="TextBox 7"/>
          <p:cNvSpPr txBox="1"/>
          <p:nvPr/>
        </p:nvSpPr>
        <p:spPr>
          <a:xfrm>
            <a:off x="8180374" y="2037957"/>
            <a:ext cx="831950" cy="430887"/>
          </a:xfrm>
          <a:prstGeom prst="rect">
            <a:avLst/>
          </a:prstGeom>
          <a:noFill/>
        </p:spPr>
        <p:txBody>
          <a:bodyPr wrap="square" rtlCol="0">
            <a:spAutoFit/>
          </a:bodyPr>
          <a:lstStyle/>
          <a:p>
            <a:r>
              <a:rPr lang="en-US" sz="1100" dirty="0" smtClean="0">
                <a:latin typeface="Arial Narrow" panose="020B0606020202030204" pitchFamily="34" charset="0"/>
              </a:rPr>
              <a:t>Fine-</a:t>
            </a:r>
            <a:r>
              <a:rPr lang="en-US" sz="1100" dirty="0">
                <a:latin typeface="Arial Narrow" panose="020B0606020202030204" pitchFamily="34" charset="0"/>
              </a:rPr>
              <a:t>t</a:t>
            </a:r>
            <a:r>
              <a:rPr lang="en-US" sz="1100" dirty="0" smtClean="0">
                <a:latin typeface="Arial Narrow" panose="020B0606020202030204" pitchFamily="34" charset="0"/>
              </a:rPr>
              <a:t>uned </a:t>
            </a:r>
            <a:r>
              <a:rPr lang="en-US" sz="1100" dirty="0">
                <a:latin typeface="Arial Narrow" panose="020B0606020202030204" pitchFamily="34" charset="0"/>
              </a:rPr>
              <a:t>g</a:t>
            </a:r>
            <a:r>
              <a:rPr lang="en-US" sz="1100" dirty="0" smtClean="0">
                <a:latin typeface="Arial Narrow" panose="020B0606020202030204" pitchFamily="34" charset="0"/>
              </a:rPr>
              <a:t>eolocation</a:t>
            </a:r>
            <a:endParaRPr lang="en-US" sz="1100" dirty="0">
              <a:latin typeface="Arial Narrow" panose="020B0606020202030204" pitchFamily="34" charset="0"/>
            </a:endParaRPr>
          </a:p>
        </p:txBody>
      </p:sp>
      <p:sp>
        <p:nvSpPr>
          <p:cNvPr id="9" name="TextBox 8"/>
          <p:cNvSpPr txBox="1"/>
          <p:nvPr/>
        </p:nvSpPr>
        <p:spPr>
          <a:xfrm>
            <a:off x="4964387" y="1018549"/>
            <a:ext cx="2472538" cy="261610"/>
          </a:xfrm>
          <a:prstGeom prst="rect">
            <a:avLst/>
          </a:prstGeom>
          <a:noFill/>
        </p:spPr>
        <p:txBody>
          <a:bodyPr wrap="square" rtlCol="0">
            <a:spAutoFit/>
          </a:bodyPr>
          <a:lstStyle/>
          <a:p>
            <a:r>
              <a:rPr lang="en-US" sz="1100" dirty="0" smtClean="0">
                <a:latin typeface="Arial Narrow" panose="020B0606020202030204" pitchFamily="34" charset="0"/>
              </a:rPr>
              <a:t>Distance offsets in </a:t>
            </a:r>
            <a:r>
              <a:rPr lang="en-US" sz="1100" dirty="0" err="1" smtClean="0">
                <a:latin typeface="Arial Narrow" panose="020B0606020202030204" pitchFamily="34" charset="0"/>
              </a:rPr>
              <a:t>untuned</a:t>
            </a:r>
            <a:r>
              <a:rPr lang="en-US" sz="1100" dirty="0" smtClean="0">
                <a:latin typeface="Arial Narrow" panose="020B0606020202030204" pitchFamily="34" charset="0"/>
              </a:rPr>
              <a:t> descending orbit</a:t>
            </a:r>
            <a:endParaRPr lang="en-US" sz="1100" dirty="0">
              <a:latin typeface="Arial Narrow" panose="020B0606020202030204"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424" y="2915996"/>
            <a:ext cx="5352213" cy="203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5897506" y="3003297"/>
            <a:ext cx="3085558" cy="199795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Distance offset of LIS compared with </a:t>
            </a:r>
            <a:r>
              <a:rPr lang="en-US" sz="1400" kern="0" dirty="0" smtClean="0">
                <a:solidFill>
                  <a:schemeClr val="accent1">
                    <a:lumMod val="50000"/>
                  </a:schemeClr>
                </a:solidFill>
                <a:latin typeface="Arial Narrow" panose="020B0606020202030204" pitchFamily="34" charset="0"/>
                <a:cs typeface="Arial" panose="020B0604020202020204" pitchFamily="34" charset="0"/>
              </a:rPr>
              <a:t>GLM ( </a:t>
            </a:r>
            <a:r>
              <a:rPr lang="en-US" sz="1400" i="1" kern="0" dirty="0">
                <a:solidFill>
                  <a:schemeClr val="accent1">
                    <a:lumMod val="50000"/>
                  </a:schemeClr>
                </a:solidFill>
                <a:latin typeface="Arial Narrow" panose="020B0606020202030204" pitchFamily="34" charset="0"/>
                <a:cs typeface="Arial" panose="020B0604020202020204" pitchFamily="34" charset="0"/>
              </a:rPr>
              <a:t>“apples – to – apples optical” </a:t>
            </a:r>
            <a:r>
              <a:rPr lang="en-US" sz="1400" kern="0" dirty="0">
                <a:solidFill>
                  <a:schemeClr val="accent1">
                    <a:lumMod val="50000"/>
                  </a:schemeClr>
                </a:solidFill>
                <a:latin typeface="Arial Narrow" panose="020B0606020202030204" pitchFamily="34" charset="0"/>
                <a:cs typeface="Arial" panose="020B0604020202020204" pitchFamily="34" charset="0"/>
              </a:rPr>
              <a:t>) shows  sharp peak with sub-pixel  accuracy of 2-2.5 </a:t>
            </a:r>
            <a:r>
              <a:rPr lang="en-US" sz="1400" kern="0" dirty="0" smtClean="0">
                <a:solidFill>
                  <a:schemeClr val="accent1">
                    <a:lumMod val="50000"/>
                  </a:schemeClr>
                </a:solidFill>
                <a:latin typeface="Arial Narrow" panose="020B0606020202030204" pitchFamily="34" charset="0"/>
                <a:cs typeface="Arial" panose="020B0604020202020204" pitchFamily="34" charset="0"/>
              </a:rPr>
              <a:t>km (</a:t>
            </a:r>
            <a:r>
              <a:rPr lang="en-US" sz="1400" i="1" kern="0" dirty="0" smtClean="0">
                <a:solidFill>
                  <a:schemeClr val="accent1">
                    <a:lumMod val="50000"/>
                  </a:schemeClr>
                </a:solidFill>
                <a:latin typeface="Arial Narrow" panose="020B0606020202030204" pitchFamily="34" charset="0"/>
                <a:cs typeface="Arial" panose="020B0604020202020204" pitchFamily="34" charset="0"/>
              </a:rPr>
              <a:t>plot far left</a:t>
            </a:r>
            <a:r>
              <a:rPr lang="en-US" sz="1400" kern="0" dirty="0" smtClean="0">
                <a:solidFill>
                  <a:schemeClr val="accent1">
                    <a:lumMod val="50000"/>
                  </a:schemeClr>
                </a:solidFill>
                <a:latin typeface="Arial Narrow" panose="020B0606020202030204" pitchFamily="34" charset="0"/>
                <a:cs typeface="Arial" panose="020B0604020202020204" pitchFamily="34" charset="0"/>
              </a:rPr>
              <a:t>).</a:t>
            </a:r>
          </a:p>
          <a:p>
            <a:pPr marL="168275" indent="-168275" defTabSz="914322">
              <a:spcBef>
                <a:spcPts val="500"/>
              </a:spcBef>
              <a:buFont typeface="Arial" panose="020B0604020202020204" pitchFamily="34" charset="0"/>
              <a:buChar char="•"/>
              <a:defRPr/>
            </a:pPr>
            <a:r>
              <a:rPr lang="en-US" sz="1400" kern="0" dirty="0">
                <a:solidFill>
                  <a:schemeClr val="accent1">
                    <a:lumMod val="50000"/>
                  </a:schemeClr>
                </a:solidFill>
                <a:latin typeface="Arial Narrow" panose="020B0606020202030204" pitchFamily="34" charset="0"/>
                <a:cs typeface="Arial" panose="020B0604020202020204" pitchFamily="34" charset="0"/>
              </a:rPr>
              <a:t>Distance offsets of LIS compared with  the long-range Earth Networks and GLD360 RF systems further verifies this excellent geolocation accuracy.</a:t>
            </a:r>
            <a:endParaRPr lang="en-US" sz="1400" kern="0" dirty="0" smtClean="0">
              <a:solidFill>
                <a:schemeClr val="accent1">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4400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200" y="4510825"/>
            <a:ext cx="8037953" cy="478143"/>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97" y="679739"/>
            <a:ext cx="8575205" cy="383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bwMode="auto">
          <a:xfrm>
            <a:off x="696391" y="4488880"/>
            <a:ext cx="7789241" cy="5000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22">
              <a:spcBef>
                <a:spcPts val="500"/>
              </a:spcBef>
              <a:buNone/>
              <a:defRPr/>
            </a:pPr>
            <a:r>
              <a:rPr lang="en-US" sz="1400" kern="0" dirty="0">
                <a:solidFill>
                  <a:schemeClr val="accent1">
                    <a:lumMod val="50000"/>
                  </a:schemeClr>
                </a:solidFill>
                <a:latin typeface="Arial Narrow" panose="020B0606020202030204" pitchFamily="34" charset="0"/>
                <a:cs typeface="Arial" panose="020B0604020202020204" pitchFamily="34" charset="0"/>
              </a:rPr>
              <a:t>Annual global lightning flash rate (Flashes km2 yr-1) from LIS on ISS over </a:t>
            </a:r>
            <a:r>
              <a:rPr lang="en-US" sz="1400" kern="0" dirty="0" smtClean="0">
                <a:solidFill>
                  <a:schemeClr val="accent1">
                    <a:lumMod val="50000"/>
                  </a:schemeClr>
                </a:solidFill>
                <a:latin typeface="Arial Narrow" panose="020B0606020202030204" pitchFamily="34" charset="0"/>
                <a:cs typeface="Arial" panose="020B0604020202020204" pitchFamily="34" charset="0"/>
              </a:rPr>
              <a:t>the first </a:t>
            </a:r>
            <a:r>
              <a:rPr lang="en-US" sz="1400" kern="0" dirty="0">
                <a:solidFill>
                  <a:schemeClr val="accent1">
                    <a:lumMod val="50000"/>
                  </a:schemeClr>
                </a:solidFill>
                <a:latin typeface="Arial Narrow" panose="020B0606020202030204" pitchFamily="34" charset="0"/>
                <a:cs typeface="Arial" panose="020B0604020202020204" pitchFamily="34" charset="0"/>
              </a:rPr>
              <a:t>year with </a:t>
            </a:r>
            <a:r>
              <a:rPr lang="en-US" sz="1400" kern="0" dirty="0" smtClean="0">
                <a:solidFill>
                  <a:schemeClr val="accent1">
                    <a:lumMod val="50000"/>
                  </a:schemeClr>
                </a:solidFill>
                <a:latin typeface="Arial Narrow" panose="020B0606020202030204" pitchFamily="34" charset="0"/>
                <a:cs typeface="Arial" panose="020B0604020202020204" pitchFamily="34" charset="0"/>
              </a:rPr>
              <a:t>corrections for view </a:t>
            </a:r>
            <a:r>
              <a:rPr lang="en-US" sz="1400" kern="0" dirty="0">
                <a:solidFill>
                  <a:schemeClr val="accent1">
                    <a:lumMod val="50000"/>
                  </a:schemeClr>
                </a:solidFill>
                <a:latin typeface="Arial Narrow" panose="020B0606020202030204" pitchFamily="34" charset="0"/>
                <a:cs typeface="Arial" panose="020B0604020202020204" pitchFamily="34" charset="0"/>
              </a:rPr>
              <a:t>time and detection efficiency </a:t>
            </a:r>
            <a:r>
              <a:rPr lang="en-US" sz="1400" kern="0" dirty="0" smtClean="0">
                <a:solidFill>
                  <a:schemeClr val="accent1">
                    <a:lumMod val="50000"/>
                  </a:schemeClr>
                </a:solidFill>
                <a:latin typeface="Arial Narrow" panose="020B0606020202030204" pitchFamily="34" charset="0"/>
                <a:cs typeface="Arial" panose="020B0604020202020204" pitchFamily="34" charset="0"/>
              </a:rPr>
              <a:t>applied</a:t>
            </a:r>
            <a:r>
              <a:rPr lang="en-US" sz="1400" kern="0" dirty="0">
                <a:solidFill>
                  <a:schemeClr val="accent1">
                    <a:lumMod val="50000"/>
                  </a:schemeClr>
                </a:solidFill>
                <a:latin typeface="Arial Narrow" panose="020B0606020202030204" pitchFamily="34" charset="0"/>
                <a:cs typeface="Arial" panose="020B0604020202020204" pitchFamily="34" charset="0"/>
              </a:rPr>
              <a:t>.  Results are similar to prior </a:t>
            </a:r>
            <a:r>
              <a:rPr lang="en-US" sz="1400" kern="0" dirty="0" smtClean="0">
                <a:solidFill>
                  <a:schemeClr val="accent1">
                    <a:lumMod val="50000"/>
                  </a:schemeClr>
                </a:solidFill>
                <a:latin typeface="Arial Narrow" panose="020B0606020202030204" pitchFamily="34" charset="0"/>
                <a:cs typeface="Arial" panose="020B0604020202020204" pitchFamily="34" charset="0"/>
              </a:rPr>
              <a:t>OTD/LIS climatology in both frequency and distribution.</a:t>
            </a:r>
            <a:endParaRPr lang="en-US" sz="1400" kern="0" dirty="0">
              <a:solidFill>
                <a:schemeClr val="accent1">
                  <a:lumMod val="50000"/>
                </a:schemeClr>
              </a:solidFill>
              <a:latin typeface="Arial Narrow" panose="020B0606020202030204" pitchFamily="34" charset="0"/>
              <a:cs typeface="Arial" panose="020B0604020202020204" pitchFamily="34" charset="0"/>
            </a:endParaRPr>
          </a:p>
        </p:txBody>
      </p:sp>
      <p:sp>
        <p:nvSpPr>
          <p:cNvPr id="6" name="Title 1"/>
          <p:cNvSpPr txBox="1">
            <a:spLocks/>
          </p:cNvSpPr>
          <p:nvPr/>
        </p:nvSpPr>
        <p:spPr>
          <a:xfrm>
            <a:off x="2127250" y="82955"/>
            <a:ext cx="4665663"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Annual Global Flash Rate</a:t>
            </a:r>
            <a:endParaRPr lang="en-US"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11094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200" y="4510825"/>
            <a:ext cx="8037953" cy="478143"/>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txBox="1">
            <a:spLocks/>
          </p:cNvSpPr>
          <p:nvPr/>
        </p:nvSpPr>
        <p:spPr bwMode="auto">
          <a:xfrm>
            <a:off x="696391" y="4488880"/>
            <a:ext cx="7789241" cy="5000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800" i="1">
                <a:solidFill>
                  <a:schemeClr val="tx1"/>
                </a:solidFill>
                <a:latin typeface="+mn-lt"/>
              </a:defRPr>
            </a:lvl3pPr>
            <a:lvl4pPr marL="1600200" indent="-228600" algn="l" rtl="0" eaLnBrk="0" fontAlgn="base" hangingPunct="0">
              <a:spcBef>
                <a:spcPct val="20000"/>
              </a:spcBef>
              <a:spcAft>
                <a:spcPct val="0"/>
              </a:spcAft>
              <a:buChar char="–"/>
              <a:defRPr sz="1400" i="1">
                <a:solidFill>
                  <a:schemeClr val="tx1"/>
                </a:solidFill>
                <a:latin typeface="+mn-lt"/>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22">
              <a:spcBef>
                <a:spcPts val="500"/>
              </a:spcBef>
              <a:buNone/>
              <a:defRPr/>
            </a:pPr>
            <a:r>
              <a:rPr lang="en-US" sz="1400" kern="0" dirty="0" smtClean="0">
                <a:solidFill>
                  <a:schemeClr val="accent1">
                    <a:lumMod val="50000"/>
                  </a:schemeClr>
                </a:solidFill>
                <a:latin typeface="Arial Narrow" panose="020B0606020202030204" pitchFamily="34" charset="0"/>
                <a:cs typeface="Arial" panose="020B0604020202020204" pitchFamily="34" charset="0"/>
              </a:rPr>
              <a:t>Seasonal </a:t>
            </a:r>
            <a:r>
              <a:rPr lang="en-US" sz="1400" kern="0" dirty="0">
                <a:solidFill>
                  <a:schemeClr val="accent1">
                    <a:lumMod val="50000"/>
                  </a:schemeClr>
                </a:solidFill>
                <a:latin typeface="Arial Narrow" panose="020B0606020202030204" pitchFamily="34" charset="0"/>
                <a:cs typeface="Arial" panose="020B0604020202020204" pitchFamily="34" charset="0"/>
              </a:rPr>
              <a:t>global lightning flash </a:t>
            </a:r>
            <a:r>
              <a:rPr lang="en-US" sz="1400" kern="0" dirty="0" smtClean="0">
                <a:solidFill>
                  <a:schemeClr val="accent1">
                    <a:lumMod val="50000"/>
                  </a:schemeClr>
                </a:solidFill>
                <a:latin typeface="Arial Narrow" panose="020B0606020202030204" pitchFamily="34" charset="0"/>
                <a:cs typeface="Arial" panose="020B0604020202020204" pitchFamily="34" charset="0"/>
              </a:rPr>
              <a:t>rates from </a:t>
            </a:r>
            <a:r>
              <a:rPr lang="en-US" sz="1400" kern="0" dirty="0">
                <a:solidFill>
                  <a:schemeClr val="accent1">
                    <a:lumMod val="50000"/>
                  </a:schemeClr>
                </a:solidFill>
                <a:latin typeface="Arial Narrow" panose="020B0606020202030204" pitchFamily="34" charset="0"/>
                <a:cs typeface="Arial" panose="020B0604020202020204" pitchFamily="34" charset="0"/>
              </a:rPr>
              <a:t>LIS on ISS </a:t>
            </a:r>
            <a:r>
              <a:rPr lang="en-US" sz="1400" kern="0" dirty="0" smtClean="0">
                <a:solidFill>
                  <a:schemeClr val="accent1">
                    <a:lumMod val="50000"/>
                  </a:schemeClr>
                </a:solidFill>
                <a:latin typeface="Arial Narrow" panose="020B0606020202030204" pitchFamily="34" charset="0"/>
                <a:cs typeface="Arial" panose="020B0604020202020204" pitchFamily="34" charset="0"/>
              </a:rPr>
              <a:t>similar to annual flash rate show in previous slide. Again, the results </a:t>
            </a:r>
            <a:r>
              <a:rPr lang="en-US" sz="1400" kern="0" dirty="0">
                <a:solidFill>
                  <a:schemeClr val="accent1">
                    <a:lumMod val="50000"/>
                  </a:schemeClr>
                </a:solidFill>
                <a:latin typeface="Arial Narrow" panose="020B0606020202030204" pitchFamily="34" charset="0"/>
                <a:cs typeface="Arial" panose="020B0604020202020204" pitchFamily="34" charset="0"/>
              </a:rPr>
              <a:t>are similar to prior </a:t>
            </a:r>
            <a:r>
              <a:rPr lang="en-US" sz="1400" kern="0" dirty="0" smtClean="0">
                <a:solidFill>
                  <a:schemeClr val="accent1">
                    <a:lumMod val="50000"/>
                  </a:schemeClr>
                </a:solidFill>
                <a:latin typeface="Arial Narrow" panose="020B0606020202030204" pitchFamily="34" charset="0"/>
                <a:cs typeface="Arial" panose="020B0604020202020204" pitchFamily="34" charset="0"/>
              </a:rPr>
              <a:t>OTD/LIS climatology in both frequency and distribution.</a:t>
            </a:r>
            <a:endParaRPr lang="en-US" sz="1400" kern="0" dirty="0">
              <a:solidFill>
                <a:schemeClr val="accent1">
                  <a:lumMod val="50000"/>
                </a:schemeClr>
              </a:solidFill>
              <a:latin typeface="Arial Narrow" panose="020B0606020202030204" pitchFamily="34" charset="0"/>
              <a:cs typeface="Arial" panose="020B0604020202020204" pitchFamily="34" charset="0"/>
            </a:endParaRPr>
          </a:p>
        </p:txBody>
      </p:sp>
      <p:sp>
        <p:nvSpPr>
          <p:cNvPr id="6" name="Title 1"/>
          <p:cNvSpPr txBox="1">
            <a:spLocks/>
          </p:cNvSpPr>
          <p:nvPr/>
        </p:nvSpPr>
        <p:spPr>
          <a:xfrm>
            <a:off x="1989734" y="82955"/>
            <a:ext cx="4803179" cy="470910"/>
          </a:xfrm>
          <a:prstGeom prst="rect">
            <a:avLst/>
          </a:prstGeom>
          <a:noFill/>
          <a:ln w="25400">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Arial Narrow" panose="020B0606020202030204" pitchFamily="34" charset="0"/>
              </a:rPr>
              <a:t>Seasonal Global Flash Rate</a:t>
            </a:r>
            <a:endParaRPr lang="en-US" sz="3200" b="1" dirty="0">
              <a:solidFill>
                <a:schemeClr val="bg1"/>
              </a:solidFill>
              <a:latin typeface="Arial Narrow" panose="020B0606020202030204"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42" y="657225"/>
            <a:ext cx="7485121" cy="383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2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16045</TotalTime>
  <Words>1998</Words>
  <Application>Microsoft Office PowerPoint</Application>
  <PresentationFormat>On-screen Show (16:9)</PresentationFormat>
  <Paragraphs>148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Lightning Imaging Sensor (LIS) on International Space Station (ISS): Status and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Boyer, Debora E. (GSFC-6030)</dc:creator>
  <cp:lastModifiedBy>Blakeslee, Richard J. (MSFC-ZP11)</cp:lastModifiedBy>
  <cp:revision>495</cp:revision>
  <cp:lastPrinted>2018-09-09T01:12:34Z</cp:lastPrinted>
  <dcterms:created xsi:type="dcterms:W3CDTF">2014-05-09T20:20:32Z</dcterms:created>
  <dcterms:modified xsi:type="dcterms:W3CDTF">2018-09-11T22:50:03Z</dcterms:modified>
</cp:coreProperties>
</file>