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352" r:id="rId4"/>
    <p:sldId id="349" r:id="rId5"/>
    <p:sldId id="348" r:id="rId6"/>
    <p:sldId id="340" r:id="rId7"/>
    <p:sldId id="339" r:id="rId8"/>
    <p:sldId id="338" r:id="rId9"/>
    <p:sldId id="342" r:id="rId10"/>
    <p:sldId id="344" r:id="rId11"/>
    <p:sldId id="346" r:id="rId12"/>
    <p:sldId id="351" r:id="rId13"/>
    <p:sldId id="332" r:id="rId14"/>
    <p:sldId id="333" r:id="rId15"/>
    <p:sldId id="334" r:id="rId16"/>
    <p:sldId id="343" r:id="rId17"/>
    <p:sldId id="353" r:id="rId18"/>
    <p:sldId id="257" r:id="rId19"/>
    <p:sldId id="336" r:id="rId20"/>
    <p:sldId id="335" r:id="rId21"/>
    <p:sldId id="337" r:id="rId22"/>
    <p:sldId id="347" r:id="rId23"/>
    <p:sldId id="341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4"/>
    <p:restoredTop sz="94605"/>
  </p:normalViewPr>
  <p:slideViewPr>
    <p:cSldViewPr snapToGrid="0" snapToObjects="1">
      <p:cViewPr varScale="1">
        <p:scale>
          <a:sx n="78" d="100"/>
          <a:sy n="78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F9BA5-445D-D64C-898B-491D00566055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44177-A6BA-DA4D-AD51-D6E9DBF1D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3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2F3A25-6C4B-4340-9AE2-8F6733765F28}" type="slidenum">
              <a:rPr lang="en-US"/>
              <a:pPr/>
              <a:t>2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230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44177-A6BA-DA4D-AD51-D6E9DBF1D9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91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8839-1DC0-754E-ADF5-A6326D0B7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0A6409-347A-AA44-AFB1-9EFA4C2FDC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D2AC2-9B7D-5F4B-B612-EF01E883C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1B644-F68C-2542-9A50-DF8FA67A01C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2081B-6B35-8449-A139-302191E6F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4714E-7BA2-984A-8428-02F1C76A8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DEB1-FA50-4D4E-98AD-79EA56A2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17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B45C9-E436-E24B-8FA6-B466DBFEB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747839-F642-4543-92B6-8B825D1B38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733D4-24B7-BD45-A4D6-44FDA08E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1B644-F68C-2542-9A50-DF8FA67A01C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CF992-8DBE-9C40-B39F-1C65CFCEE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7161B-C4E9-A644-8173-8536EE0E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DEB1-FA50-4D4E-98AD-79EA56A2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74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CF2BEE-B480-ED48-AFFB-5F3DE7A17B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2DAA94-59A8-9444-AEED-7B70359F39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8EBD3-8B34-834D-A276-D64ECC09D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1B644-F68C-2542-9A50-DF8FA67A01C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08BC7-D9F3-BF4D-B40E-2CD2C3709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1C82-B067-7246-A180-C12127226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DEB1-FA50-4D4E-98AD-79EA56A2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7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E8FBC-C00A-0F4D-9C31-B09455395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39618-14BF-D549-8C47-6903D46D2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862CA-F110-B94B-A845-B0B2A4BA1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1B644-F68C-2542-9A50-DF8FA67A01C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06770-5255-A045-9908-1BB621E04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9BE6F-ECA4-9F4D-8EDF-3F9057843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DEB1-FA50-4D4E-98AD-79EA56A2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1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95D2-8A80-0743-BD50-9CE02CE2A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1F6EB-821E-7046-9281-E360CD857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43BBB-3DE1-DB47-A726-03BADEDD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1B644-F68C-2542-9A50-DF8FA67A01C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D152D-119F-C64D-8CCF-1DD21BD4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9EB99-B4A2-5C47-BCCD-6AB30052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DEB1-FA50-4D4E-98AD-79EA56A2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21F3B-1DD0-BA4E-8ED3-32E7CF182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07B48-25C1-5748-A793-A6A88B4A48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E3587-E956-F348-9532-7EB136C15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CEF02-DC7A-DF45-88AA-DA678BBDE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1B644-F68C-2542-9A50-DF8FA67A01C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E63402-3B16-A84B-82C0-C0F660507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6CC01E-9BC2-D049-A86C-0DA03DA56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DEB1-FA50-4D4E-98AD-79EA56A2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0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A1286-00A0-D946-A077-1344547DC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D75EF-E8F6-9A45-8346-798E0EDA1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CA032-4042-5F4B-AFBE-34E21712D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5AB3F-2F20-E84B-A426-108C6D6C3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F2ADFB-F621-E041-B871-C7B6BE5A53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32CDE1-B92A-A148-88E4-5ACCAE72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1B644-F68C-2542-9A50-DF8FA67A01C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F54AFF-F5AD-6C42-B273-CAE96A90B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46E921-4288-124A-9A59-F291164DB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DEB1-FA50-4D4E-98AD-79EA56A2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6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9D983-CD6D-2244-8DB7-770B3742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523CF-B49D-584A-89D6-2CCCC53A3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1B644-F68C-2542-9A50-DF8FA67A01C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9416BB-E9D1-EB42-9491-0C28F06A5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C45780-B246-0743-B910-DADC4EEE6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DEB1-FA50-4D4E-98AD-79EA56A2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B06F74-E419-314E-9B8B-E94EC3F77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1B644-F68C-2542-9A50-DF8FA67A01C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DED39F-865A-0F47-BC51-7A848FD05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615CA-55B2-7A4D-859C-F720649E7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DEB1-FA50-4D4E-98AD-79EA56A2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07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1B8D6-6DFC-7447-B9A3-8DC94F274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0D463-BF16-3249-885F-1F9763603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6FB65-52E9-FB4D-A894-972202347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CBA1D-1187-E748-8A3E-3EB49CB8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1B644-F68C-2542-9A50-DF8FA67A01C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5549E1-D36F-7240-8F34-355C4791F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51E73-26EF-CC4F-BE96-BA27D3FB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DEB1-FA50-4D4E-98AD-79EA56A2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11EEC-A269-E14C-8DE9-0F39B3D65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0634A5-3D6B-1F46-8720-E7A877B8C3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767556-6DB3-D24F-B14E-4E0ABABF6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88C3F-4B86-E448-8570-44E13B6F4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1B644-F68C-2542-9A50-DF8FA67A01C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08E96-0F51-AF4D-8F63-B90B5441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53691-4F81-6E43-8FC1-E6A87AFF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9DEB1-FA50-4D4E-98AD-79EA56A21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3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74000">
              <a:schemeClr val="bg2">
                <a:lumMod val="75000"/>
              </a:schemeClr>
            </a:gs>
            <a:gs pos="100000">
              <a:schemeClr val="bg2"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5B8623-C95C-7848-A7C0-AB7E53F48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4F1D1-AA93-4542-9C00-5B96ABE04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5C1FD-F3BC-0B4D-9953-DE35ED6DE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1B644-F68C-2542-9A50-DF8FA67A01C9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77A3E-B14D-FE46-8939-DAE482DC2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02F02-D839-5946-AEB9-1CDD293AAD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9DEB1-FA50-4D4E-98AD-79EA56A21B5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C1060A-8CAD-CE45-A8E5-6F884D8411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</a:blip>
          <a:stretch>
            <a:fillRect/>
          </a:stretch>
        </p:blipFill>
        <p:spPr>
          <a:xfrm>
            <a:off x="10824354" y="5604634"/>
            <a:ext cx="1058892" cy="111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25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2B808-1BC9-B24B-9028-A79E74E3E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8281" y="627244"/>
            <a:ext cx="5209955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FEGS</a:t>
            </a:r>
            <a:br>
              <a:rPr lang="en-US" dirty="0"/>
            </a:br>
            <a:r>
              <a:rPr lang="en-US" dirty="0"/>
              <a:t>Spatial and Temporal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0B67CE-61BA-A04C-9A06-63827A062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7505" y="3983128"/>
            <a:ext cx="4171508" cy="1930783"/>
          </a:xfrm>
        </p:spPr>
        <p:txBody>
          <a:bodyPr/>
          <a:lstStyle/>
          <a:p>
            <a:r>
              <a:rPr lang="en-US" dirty="0"/>
              <a:t>Mason G. Quick</a:t>
            </a:r>
          </a:p>
          <a:p>
            <a:r>
              <a:rPr lang="en-US" dirty="0"/>
              <a:t>September 2019</a:t>
            </a:r>
          </a:p>
          <a:p>
            <a:r>
              <a:rPr lang="en-US" dirty="0"/>
              <a:t>GLM Science Meeting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DC8A3A-DC34-1A4B-A1F1-6E96BBBB5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73" r="15834"/>
          <a:stretch/>
        </p:blipFill>
        <p:spPr>
          <a:xfrm>
            <a:off x="233764" y="542721"/>
            <a:ext cx="6300322" cy="56440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B570D-2B81-844F-887A-DBA3F30D8B4B}"/>
              </a:ext>
            </a:extLst>
          </p:cNvPr>
          <p:cNvSpPr txBox="1"/>
          <p:nvPr/>
        </p:nvSpPr>
        <p:spPr>
          <a:xfrm>
            <a:off x="7267505" y="2995408"/>
            <a:ext cx="4171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FEGS Version 2 Dataset</a:t>
            </a:r>
          </a:p>
        </p:txBody>
      </p:sp>
    </p:spTree>
    <p:extLst>
      <p:ext uri="{BB962C8B-B14F-4D97-AF65-F5344CB8AC3E}">
        <p14:creationId xmlns:p14="http://schemas.microsoft.com/office/powerpoint/2010/main" val="1874717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3CFCBA-419F-104F-B230-B158E2F2B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7993" y="172188"/>
            <a:ext cx="11518455" cy="6479131"/>
          </a:xfrm>
        </p:spPr>
      </p:pic>
      <p:pic>
        <p:nvPicPr>
          <p:cNvPr id="6" name="FZ5_20170422_234549_560_394_f97r720">
            <a:hlinkClick r:id="" action="ppaction://media"/>
            <a:extLst>
              <a:ext uri="{FF2B5EF4-FFF2-40B4-BE49-F238E27FC236}">
                <a16:creationId xmlns:a16="http://schemas.microsoft.com/office/drawing/2014/main" id="{25A2F177-C5D7-0F4C-BD41-DA837A2FC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63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2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525244-198D-6545-BC85-AD56B96EE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62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0AC15-0909-D44B-BA92-B3319B579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7273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End</a:t>
            </a:r>
            <a:br>
              <a:rPr lang="en-US" dirty="0"/>
            </a:br>
            <a:r>
              <a:rPr lang="en-US" i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562666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20754F0-BC57-F049-AE07-01FEA59B7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1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44"/>
          <a:stretch/>
        </p:blipFill>
        <p:spPr>
          <a:xfrm>
            <a:off x="1" y="2530755"/>
            <a:ext cx="12192000" cy="4331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676767-CB98-0B4C-A5F2-86340D5D7C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1000"/>
                    </a14:imgEffect>
                    <a14:imgEffect>
                      <a14:brightnessContrast bright="2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44"/>
          <a:stretch/>
        </p:blipFill>
        <p:spPr>
          <a:xfrm>
            <a:off x="1" y="0"/>
            <a:ext cx="12192000" cy="43312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0C8DEF-3076-CE43-BA84-4749AC015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3833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GOES-R Validation Flight Campaign (2017)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9E19A1-C35F-6041-83D0-F5FCCE97CB9F}"/>
              </a:ext>
            </a:extLst>
          </p:cNvPr>
          <p:cNvSpPr/>
          <p:nvPr/>
        </p:nvSpPr>
        <p:spPr>
          <a:xfrm>
            <a:off x="23532" y="4904879"/>
            <a:ext cx="12147448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/>
              <a:t>From March to May of 2017, </a:t>
            </a:r>
            <a:r>
              <a:rPr lang="en-US" sz="1600" b="1" dirty="0"/>
              <a:t>FEGS</a:t>
            </a:r>
            <a:r>
              <a:rPr lang="en-US" sz="1600" dirty="0"/>
              <a:t> flew as a primary payload on the </a:t>
            </a:r>
            <a:r>
              <a:rPr lang="en-US" sz="1600" b="1" dirty="0"/>
              <a:t>ER2</a:t>
            </a:r>
            <a:r>
              <a:rPr lang="en-US" sz="1600" dirty="0"/>
              <a:t> as part of the </a:t>
            </a:r>
            <a:r>
              <a:rPr lang="en-US" sz="1600" b="1" dirty="0"/>
              <a:t>GOES-R Validation Flight Campaign</a:t>
            </a:r>
            <a:r>
              <a:rPr lang="en-US" sz="1600" dirty="0"/>
              <a:t>.  Of the 16 flights, 11 were </a:t>
            </a:r>
            <a:r>
              <a:rPr lang="en-US" sz="1600" b="1" dirty="0"/>
              <a:t>GLM</a:t>
            </a:r>
            <a:r>
              <a:rPr lang="en-US" sz="1600" dirty="0"/>
              <a:t> focused and targeted thunderstorms.  A variety of thunderstorm phenomenology were observed including </a:t>
            </a:r>
            <a:r>
              <a:rPr lang="en-US" sz="1600" b="1" dirty="0"/>
              <a:t>oceanic</a:t>
            </a:r>
            <a:r>
              <a:rPr lang="en-US" sz="1600" dirty="0"/>
              <a:t>, </a:t>
            </a:r>
            <a:r>
              <a:rPr lang="en-US" sz="1600" b="1" dirty="0"/>
              <a:t>continental</a:t>
            </a:r>
            <a:r>
              <a:rPr lang="en-US" sz="1600" dirty="0"/>
              <a:t>, and </a:t>
            </a:r>
            <a:r>
              <a:rPr lang="en-US" sz="1600" b="1" dirty="0"/>
              <a:t>coastal</a:t>
            </a:r>
            <a:r>
              <a:rPr lang="en-US" sz="1600" dirty="0"/>
              <a:t> storms, </a:t>
            </a:r>
            <a:r>
              <a:rPr lang="en-US" sz="1600" b="1" dirty="0"/>
              <a:t>convective initiation</a:t>
            </a:r>
            <a:r>
              <a:rPr lang="en-US" sz="1600" dirty="0"/>
              <a:t> and </a:t>
            </a:r>
            <a:r>
              <a:rPr lang="en-US" sz="1600" b="1" dirty="0"/>
              <a:t>supercell storms</a:t>
            </a:r>
            <a:r>
              <a:rPr lang="en-US" sz="1600" dirty="0"/>
              <a:t>, during both </a:t>
            </a:r>
            <a:r>
              <a:rPr lang="en-US" sz="1600" b="1" dirty="0"/>
              <a:t>day</a:t>
            </a:r>
            <a:r>
              <a:rPr lang="en-US" sz="1600" dirty="0"/>
              <a:t> and </a:t>
            </a:r>
            <a:r>
              <a:rPr lang="en-US" sz="1600" b="1" dirty="0"/>
              <a:t>night</a:t>
            </a:r>
            <a:r>
              <a:rPr lang="en-US" sz="1600" dirty="0"/>
              <a:t> at locations across the continental United States and Atlantic Ocean.  During the 45 flight hours observing thunderstorms, over </a:t>
            </a:r>
            <a:r>
              <a:rPr lang="en-US" sz="1600" b="1" dirty="0"/>
              <a:t>10,000 lightning flashes </a:t>
            </a:r>
            <a:r>
              <a:rPr lang="en-US" sz="1600" dirty="0"/>
              <a:t>containing over </a:t>
            </a:r>
            <a:r>
              <a:rPr lang="en-US" sz="1600" b="1" dirty="0"/>
              <a:t>100,000 optical pulses </a:t>
            </a:r>
            <a:r>
              <a:rPr lang="en-US" sz="1600" dirty="0"/>
              <a:t>were observed; a factor of 10 increase over datasets collected in previous airborne lightning campaigns.  These measurements were taken in conjunction with ground based observation networks such as </a:t>
            </a:r>
            <a:r>
              <a:rPr lang="en-US" sz="1600" b="1" dirty="0"/>
              <a:t>LMAs</a:t>
            </a:r>
            <a:r>
              <a:rPr lang="en-US" sz="1600" dirty="0"/>
              <a:t>, </a:t>
            </a:r>
            <a:r>
              <a:rPr lang="en-US" sz="1600" b="1" dirty="0"/>
              <a:t>radar</a:t>
            </a:r>
            <a:r>
              <a:rPr lang="en-US" sz="1600" dirty="0"/>
              <a:t>, and </a:t>
            </a:r>
            <a:r>
              <a:rPr lang="en-US" sz="1600" b="1" dirty="0"/>
              <a:t>long range lightning detection networks</a:t>
            </a:r>
            <a:r>
              <a:rPr lang="en-US" sz="16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EBF3FD-A7AD-7E45-9EE8-9CD5AE28FA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65"/>
          <a:stretch/>
        </p:blipFill>
        <p:spPr>
          <a:xfrm>
            <a:off x="8102282" y="1439396"/>
            <a:ext cx="4066188" cy="34654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F64404-BA6A-DB47-B7F0-27D99BB15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7624" y="1439395"/>
            <a:ext cx="3803221" cy="34654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71D212-8EA5-ED4D-8FDB-EAD494CC0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32" y="1439395"/>
            <a:ext cx="4274097" cy="34654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6690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20754F0-BC57-F049-AE07-01FEA59B7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1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44"/>
          <a:stretch/>
        </p:blipFill>
        <p:spPr>
          <a:xfrm>
            <a:off x="1" y="2530755"/>
            <a:ext cx="12192000" cy="4331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676767-CB98-0B4C-A5F2-86340D5D7C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1000"/>
                    </a14:imgEffect>
                    <a14:imgEffect>
                      <a14:brightnessContrast bright="2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44"/>
          <a:stretch/>
        </p:blipFill>
        <p:spPr>
          <a:xfrm>
            <a:off x="1" y="0"/>
            <a:ext cx="12192000" cy="43312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0C8DEF-3076-CE43-BA84-4749AC015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3833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Dataset Quality Control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9E19A1-C35F-6041-83D0-F5FCCE97CB9F}"/>
              </a:ext>
            </a:extLst>
          </p:cNvPr>
          <p:cNvSpPr/>
          <p:nvPr/>
        </p:nvSpPr>
        <p:spPr>
          <a:xfrm>
            <a:off x="23532" y="4904879"/>
            <a:ext cx="12134196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/>
              <a:t>QC dataset </a:t>
            </a:r>
            <a:r>
              <a:rPr lang="en-US" sz="1600" b="1" dirty="0"/>
              <a:t>removes</a:t>
            </a:r>
            <a:r>
              <a:rPr lang="en-US" sz="1600" dirty="0"/>
              <a:t> optical pulses there were: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Observed during a turn (</a:t>
            </a:r>
            <a:r>
              <a:rPr lang="en-US" sz="1600" i="1" dirty="0"/>
              <a:t>bad radiometry</a:t>
            </a:r>
            <a:r>
              <a:rPr lang="en-US" sz="1600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Observed at night (</a:t>
            </a:r>
            <a:r>
              <a:rPr lang="en-US" sz="1600" i="1" dirty="0"/>
              <a:t>amplifier undershoot issue</a:t>
            </a:r>
            <a:r>
              <a:rPr lang="en-US" sz="1600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High likelihood of false detection (</a:t>
            </a:r>
            <a:r>
              <a:rPr lang="en-US" sz="1600" i="1" dirty="0"/>
              <a:t>noisy pixels</a:t>
            </a:r>
            <a:r>
              <a:rPr lang="en-US" sz="1600" dirty="0"/>
              <a:t>)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E826E-1B35-914B-855E-71FF5088A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06" y="1439396"/>
            <a:ext cx="4280147" cy="3470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DEE29E-AC8B-674C-997A-54EB964C1A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906" y="1448816"/>
            <a:ext cx="3792883" cy="34560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6949BA-0CD1-1449-AE1F-7C1795A1CB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682"/>
          <a:stretch/>
        </p:blipFill>
        <p:spPr>
          <a:xfrm>
            <a:off x="8094790" y="1448815"/>
            <a:ext cx="4062938" cy="34560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35F3279-26AA-AB47-9ABE-9EE1851F6B4A}"/>
              </a:ext>
            </a:extLst>
          </p:cNvPr>
          <p:cNvSpPr/>
          <p:nvPr/>
        </p:nvSpPr>
        <p:spPr>
          <a:xfrm>
            <a:off x="5791201" y="4918130"/>
            <a:ext cx="6366528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/>
              <a:t>Quality Detections can be further filtered by: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Simultaneous detection from airborne EFCM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Simultaneous detection with GLM or Ground Network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Distance to simultaneous detection</a:t>
            </a:r>
          </a:p>
        </p:txBody>
      </p:sp>
    </p:spTree>
    <p:extLst>
      <p:ext uri="{BB962C8B-B14F-4D97-AF65-F5344CB8AC3E}">
        <p14:creationId xmlns:p14="http://schemas.microsoft.com/office/powerpoint/2010/main" val="2346950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BF47B-7C8C-604D-9A1B-E33F10F0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FEGS Version 2 Dataset – QC Statistics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B70ECD7-06E8-6B4B-8393-0B57F36664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4490730"/>
              </p:ext>
            </p:extLst>
          </p:nvPr>
        </p:nvGraphicFramePr>
        <p:xfrm>
          <a:off x="1133060" y="1550503"/>
          <a:ext cx="9925880" cy="4492483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692504">
                  <a:extLst>
                    <a:ext uri="{9D8B030D-6E8A-4147-A177-3AD203B41FA5}">
                      <a16:colId xmlns:a16="http://schemas.microsoft.com/office/drawing/2014/main" val="3980626408"/>
                    </a:ext>
                  </a:extLst>
                </a:gridCol>
                <a:gridCol w="1962092">
                  <a:extLst>
                    <a:ext uri="{9D8B030D-6E8A-4147-A177-3AD203B41FA5}">
                      <a16:colId xmlns:a16="http://schemas.microsoft.com/office/drawing/2014/main" val="3183560155"/>
                    </a:ext>
                  </a:extLst>
                </a:gridCol>
                <a:gridCol w="1269589">
                  <a:extLst>
                    <a:ext uri="{9D8B030D-6E8A-4147-A177-3AD203B41FA5}">
                      <a16:colId xmlns:a16="http://schemas.microsoft.com/office/drawing/2014/main" val="205275697"/>
                    </a:ext>
                  </a:extLst>
                </a:gridCol>
                <a:gridCol w="807921">
                  <a:extLst>
                    <a:ext uri="{9D8B030D-6E8A-4147-A177-3AD203B41FA5}">
                      <a16:colId xmlns:a16="http://schemas.microsoft.com/office/drawing/2014/main" val="4008313097"/>
                    </a:ext>
                  </a:extLst>
                </a:gridCol>
                <a:gridCol w="1269589">
                  <a:extLst>
                    <a:ext uri="{9D8B030D-6E8A-4147-A177-3AD203B41FA5}">
                      <a16:colId xmlns:a16="http://schemas.microsoft.com/office/drawing/2014/main" val="462217257"/>
                    </a:ext>
                  </a:extLst>
                </a:gridCol>
                <a:gridCol w="807921">
                  <a:extLst>
                    <a:ext uri="{9D8B030D-6E8A-4147-A177-3AD203B41FA5}">
                      <a16:colId xmlns:a16="http://schemas.microsoft.com/office/drawing/2014/main" val="219366586"/>
                    </a:ext>
                  </a:extLst>
                </a:gridCol>
                <a:gridCol w="1615841">
                  <a:extLst>
                    <a:ext uri="{9D8B030D-6E8A-4147-A177-3AD203B41FA5}">
                      <a16:colId xmlns:a16="http://schemas.microsoft.com/office/drawing/2014/main" val="4216167314"/>
                    </a:ext>
                  </a:extLst>
                </a:gridCol>
                <a:gridCol w="1500423">
                  <a:extLst>
                    <a:ext uri="{9D8B030D-6E8A-4147-A177-3AD203B41FA5}">
                      <a16:colId xmlns:a16="http://schemas.microsoft.com/office/drawing/2014/main" val="2031911348"/>
                    </a:ext>
                  </a:extLst>
                </a:gridCol>
              </a:tblGrid>
              <a:tr h="3963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ID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QC Filter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Flashes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Pulses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Pulse J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Flash J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867907"/>
                  </a:ext>
                </a:extLst>
              </a:tr>
              <a:tr h="39199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0</a:t>
                      </a:r>
                      <a:endParaRPr lang="en-US" sz="2000" b="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All Data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14,146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115,213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100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4.48E-07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1.50E-6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2123731"/>
                  </a:ext>
                </a:extLst>
              </a:tr>
              <a:tr h="39199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1</a:t>
                      </a:r>
                      <a:endParaRPr lang="en-US" sz="2000" b="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Flat Wings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13,144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93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108,249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94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4.52E-07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1.60E-6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1284240"/>
                  </a:ext>
                </a:extLst>
              </a:tr>
              <a:tr h="39199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2</a:t>
                      </a:r>
                      <a:endParaRPr lang="en-US" sz="2000" b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True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12,540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89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113,607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99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4.60E-07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2.36E-6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0656874"/>
                  </a:ext>
                </a:extLst>
              </a:tr>
              <a:tr h="39199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3</a:t>
                      </a:r>
                      <a:endParaRPr lang="en-US" sz="2000" b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Daytime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11,781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83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102,830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89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4.29E-07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1.34E-6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02617333"/>
                  </a:ext>
                </a:extLst>
              </a:tr>
              <a:tr h="42135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4</a:t>
                      </a:r>
                      <a:endParaRPr lang="en-US" sz="2000" b="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AND(1,2,3)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9,704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69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94,850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82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4.47E-07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2.23E-6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249013"/>
                  </a:ext>
                </a:extLst>
              </a:tr>
              <a:tr h="42135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5</a:t>
                      </a:r>
                      <a:endParaRPr lang="en-US" sz="2000" b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GN #1 match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11,027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78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23,949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21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9.57E-07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3.06E-6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77561100"/>
                  </a:ext>
                </a:extLst>
              </a:tr>
              <a:tr h="42135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>
                          <a:effectLst/>
                        </a:rPr>
                        <a:t>6</a:t>
                      </a:r>
                      <a:endParaRPr lang="en-US" sz="2000" b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GN #2 match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8,291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59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10,200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1.20E-06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3.85E-6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9625162"/>
                  </a:ext>
                </a:extLst>
              </a:tr>
              <a:tr h="42135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7</a:t>
                      </a:r>
                      <a:endParaRPr lang="en-US" sz="2000" b="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EFCM match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5,476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39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50,865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44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6.14E-07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5.01E-6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6726192"/>
                  </a:ext>
                </a:extLst>
              </a:tr>
              <a:tr h="42135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8</a:t>
                      </a:r>
                      <a:endParaRPr lang="en-US" sz="2000" b="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OR(5,6,7)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11,433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81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63,186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55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6.35E-07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2.96E-6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5310225"/>
                  </a:ext>
                </a:extLst>
              </a:tr>
              <a:tr h="42135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9</a:t>
                      </a:r>
                      <a:endParaRPr lang="en-US" sz="2000" b="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AND(4,8)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8388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59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49,186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43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6.12E-07</a:t>
                      </a:r>
                      <a:endParaRPr lang="en-US" sz="200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3.28E-6</a:t>
                      </a:r>
                      <a:endParaRPr lang="en-US" sz="2000" dirty="0">
                        <a:effectLst/>
                        <a:latin typeface="Bangla Sangam MN" panose="02000000000000000000" pitchFamily="2" charset="0"/>
                        <a:ea typeface="Calibri" panose="020F0502020204030204" pitchFamily="34" charset="0"/>
                        <a:cs typeface="Bangla Sangam MN" panose="02000000000000000000" pitchFamily="2" charset="0"/>
                      </a:endParaRPr>
                    </a:p>
                  </a:txBody>
                  <a:tcPr marL="68580" marR="68580" marT="0" marB="0" anchor="ctr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87227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2545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D6686-4B90-F341-B880-5C1AFF22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3463"/>
          </a:xfrm>
        </p:spPr>
        <p:txBody>
          <a:bodyPr/>
          <a:lstStyle/>
          <a:p>
            <a:pPr algn="ctr"/>
            <a:r>
              <a:rPr lang="en-US" dirty="0"/>
              <a:t>GLM Daytime Flash Detection Efficiency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4B1D480-C152-8E4D-934A-CD4F6FD6C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7283" y="1284288"/>
            <a:ext cx="5917433" cy="4872276"/>
          </a:xfr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0CAE95-6F04-2D4E-AFDE-EF151A31ED61}"/>
              </a:ext>
            </a:extLst>
          </p:cNvPr>
          <p:cNvSpPr txBox="1"/>
          <p:nvPr/>
        </p:nvSpPr>
        <p:spPr>
          <a:xfrm>
            <a:off x="3137283" y="6156564"/>
            <a:ext cx="3927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22% of FEGS flashes are single pulse</a:t>
            </a:r>
          </a:p>
        </p:txBody>
      </p:sp>
    </p:spTree>
    <p:extLst>
      <p:ext uri="{BB962C8B-B14F-4D97-AF65-F5344CB8AC3E}">
        <p14:creationId xmlns:p14="http://schemas.microsoft.com/office/powerpoint/2010/main" val="4068583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8288E6-0D60-7447-A7F4-ECBE10D22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8862" y="0"/>
            <a:ext cx="8236837" cy="6873214"/>
          </a:xfrm>
        </p:spPr>
      </p:pic>
    </p:spTree>
    <p:extLst>
      <p:ext uri="{BB962C8B-B14F-4D97-AF65-F5344CB8AC3E}">
        <p14:creationId xmlns:p14="http://schemas.microsoft.com/office/powerpoint/2010/main" val="345047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FAFA0-A5F6-E644-B384-C8FEDC5E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GLM Daytime Flash Detection Efficiency</a:t>
            </a:r>
            <a:br>
              <a:rPr lang="en-US" dirty="0"/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Version 2 FEGS dataset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A395416-F9CC-4549-AC3C-128F698A27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453212"/>
              </p:ext>
            </p:extLst>
          </p:nvPr>
        </p:nvGraphicFramePr>
        <p:xfrm>
          <a:off x="1114839" y="1590258"/>
          <a:ext cx="9962322" cy="4454714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954722">
                  <a:extLst>
                    <a:ext uri="{9D8B030D-6E8A-4147-A177-3AD203B41FA5}">
                      <a16:colId xmlns:a16="http://schemas.microsoft.com/office/drawing/2014/main" val="2301923288"/>
                    </a:ext>
                  </a:extLst>
                </a:gridCol>
                <a:gridCol w="1630408">
                  <a:extLst>
                    <a:ext uri="{9D8B030D-6E8A-4147-A177-3AD203B41FA5}">
                      <a16:colId xmlns:a16="http://schemas.microsoft.com/office/drawing/2014/main" val="1298981294"/>
                    </a:ext>
                  </a:extLst>
                </a:gridCol>
                <a:gridCol w="2499804">
                  <a:extLst>
                    <a:ext uri="{9D8B030D-6E8A-4147-A177-3AD203B41FA5}">
                      <a16:colId xmlns:a16="http://schemas.microsoft.com/office/drawing/2014/main" val="339345715"/>
                    </a:ext>
                  </a:extLst>
                </a:gridCol>
                <a:gridCol w="1764160">
                  <a:extLst>
                    <a:ext uri="{9D8B030D-6E8A-4147-A177-3AD203B41FA5}">
                      <a16:colId xmlns:a16="http://schemas.microsoft.com/office/drawing/2014/main" val="542973997"/>
                    </a:ext>
                  </a:extLst>
                </a:gridCol>
                <a:gridCol w="933969">
                  <a:extLst>
                    <a:ext uri="{9D8B030D-6E8A-4147-A177-3AD203B41FA5}">
                      <a16:colId xmlns:a16="http://schemas.microsoft.com/office/drawing/2014/main" val="3905686234"/>
                    </a:ext>
                  </a:extLst>
                </a:gridCol>
                <a:gridCol w="933969">
                  <a:extLst>
                    <a:ext uri="{9D8B030D-6E8A-4147-A177-3AD203B41FA5}">
                      <a16:colId xmlns:a16="http://schemas.microsoft.com/office/drawing/2014/main" val="417757400"/>
                    </a:ext>
                  </a:extLst>
                </a:gridCol>
                <a:gridCol w="1245290">
                  <a:extLst>
                    <a:ext uri="{9D8B030D-6E8A-4147-A177-3AD203B41FA5}">
                      <a16:colId xmlns:a16="http://schemas.microsoft.com/office/drawing/2014/main" val="688432230"/>
                    </a:ext>
                  </a:extLst>
                </a:gridCol>
              </a:tblGrid>
              <a:tr h="8059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DATE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LOCATION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STORM TYPE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DAY/NIGHT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Flash Count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QC Flash Count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QC GLM FDE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286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03/21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California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Active QLCS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Daytime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2289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2181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733361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04/16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Oklahoma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Large MCS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Night/Dawn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390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85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3539608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04/18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Huntsville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Convective Initiation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Day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348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316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9934600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04/20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Toronto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Org. Convection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Dusk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394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58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8888695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04/22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Huntsville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Tornadic QLCS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Day/Dusk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2654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2423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72356414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04/27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Huntsville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Horiz</a:t>
                      </a:r>
                      <a:r>
                        <a:rPr lang="en-US" sz="1800" dirty="0">
                          <a:effectLst/>
                        </a:rPr>
                        <a:t>. Extensive LFR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Night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39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6281215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04/29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Oklahoma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Supercell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Night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1064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-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8331706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05/08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Colorado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Severe Hail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Day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2454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2311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6780518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05/12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Louisiana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Weak QLCS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Day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2674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1714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6007883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05/14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Atlantic/KSC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Org. Convection LFR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Day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1234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640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3246842"/>
                  </a:ext>
                </a:extLst>
              </a:tr>
              <a:tr h="3399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05/17</a:t>
                      </a:r>
                      <a:endParaRPr lang="en-US" sz="1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Oklahoma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Active QLCS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Night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606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096112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Day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11781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9704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403124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Night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2365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15242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F0986AE-2791-594D-9402-09A6421E3CF6}"/>
              </a:ext>
            </a:extLst>
          </p:cNvPr>
          <p:cNvSpPr txBox="1"/>
          <p:nvPr/>
        </p:nvSpPr>
        <p:spPr>
          <a:xfrm>
            <a:off x="1114839" y="6253031"/>
            <a:ext cx="5617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Spatio</a:t>
            </a:r>
            <a:r>
              <a:rPr lang="en-US" dirty="0"/>
              <a:t>-temporal comparison performed by Katrina </a:t>
            </a:r>
            <a:r>
              <a:rPr lang="en-US" dirty="0" err="1"/>
              <a:t>Virts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744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93D3-EEB3-C24A-9C99-709037F5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FEGS </a:t>
            </a:r>
            <a:r>
              <a:rPr lang="en-US" b="1" dirty="0"/>
              <a:t>Pulse </a:t>
            </a:r>
            <a:r>
              <a:rPr lang="en-US" sz="3200" dirty="0"/>
              <a:t>(</a:t>
            </a:r>
            <a:r>
              <a:rPr lang="en-US" sz="3200" i="1" dirty="0"/>
              <a:t>sub-flash</a:t>
            </a:r>
            <a:r>
              <a:rPr lang="en-US" sz="3200" dirty="0"/>
              <a:t>) </a:t>
            </a:r>
            <a:r>
              <a:rPr lang="en-US" dirty="0"/>
              <a:t>Statistics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56D2A834-436B-344D-A265-A5D4C1E01A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0433699"/>
              </p:ext>
            </p:extLst>
          </p:nvPr>
        </p:nvGraphicFramePr>
        <p:xfrm>
          <a:off x="3379872" y="1438339"/>
          <a:ext cx="5432255" cy="4559489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954722">
                  <a:extLst>
                    <a:ext uri="{9D8B030D-6E8A-4147-A177-3AD203B41FA5}">
                      <a16:colId xmlns:a16="http://schemas.microsoft.com/office/drawing/2014/main" val="2301923288"/>
                    </a:ext>
                  </a:extLst>
                </a:gridCol>
                <a:gridCol w="1630408">
                  <a:extLst>
                    <a:ext uri="{9D8B030D-6E8A-4147-A177-3AD203B41FA5}">
                      <a16:colId xmlns:a16="http://schemas.microsoft.com/office/drawing/2014/main" val="1298981294"/>
                    </a:ext>
                  </a:extLst>
                </a:gridCol>
                <a:gridCol w="933969">
                  <a:extLst>
                    <a:ext uri="{9D8B030D-6E8A-4147-A177-3AD203B41FA5}">
                      <a16:colId xmlns:a16="http://schemas.microsoft.com/office/drawing/2014/main" val="3905686234"/>
                    </a:ext>
                  </a:extLst>
                </a:gridCol>
                <a:gridCol w="933969">
                  <a:extLst>
                    <a:ext uri="{9D8B030D-6E8A-4147-A177-3AD203B41FA5}">
                      <a16:colId xmlns:a16="http://schemas.microsoft.com/office/drawing/2014/main" val="417757400"/>
                    </a:ext>
                  </a:extLst>
                </a:gridCol>
                <a:gridCol w="979187">
                  <a:extLst>
                    <a:ext uri="{9D8B030D-6E8A-4147-A177-3AD203B41FA5}">
                      <a16:colId xmlns:a16="http://schemas.microsoft.com/office/drawing/2014/main" val="688432230"/>
                    </a:ext>
                  </a:extLst>
                </a:gridCol>
              </a:tblGrid>
              <a:tr h="8059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DATE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LOCATION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Pulse Count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TQCD Pulse Count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TQCD GLM PDE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286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03/21</a:t>
                      </a:r>
                      <a:endParaRPr lang="en-U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California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29934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28573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733361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04/16</a:t>
                      </a:r>
                      <a:endParaRPr lang="en-U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Oklahoma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3539608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04/18</a:t>
                      </a:r>
                      <a:endParaRPr lang="en-U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Huntsville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9934600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04/20</a:t>
                      </a:r>
                      <a:endParaRPr lang="en-U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Toronto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8888695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04/22</a:t>
                      </a:r>
                      <a:endParaRPr lang="en-U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Huntsville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24150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22269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2356414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04/27</a:t>
                      </a:r>
                      <a:endParaRPr lang="en-U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Huntsville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6281215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04/29</a:t>
                      </a:r>
                      <a:endParaRPr lang="en-U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Oklahoma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8331706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05/08</a:t>
                      </a:r>
                      <a:endParaRPr lang="en-U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Colorado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21428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6780518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05/12</a:t>
                      </a:r>
                      <a:endParaRPr lang="en-U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Louisiana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16353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6007883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05/14</a:t>
                      </a:r>
                      <a:endParaRPr lang="en-U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Atlantic/KSC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7653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6353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246842"/>
                  </a:ext>
                </a:extLst>
              </a:tr>
              <a:tr h="3399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05/17</a:t>
                      </a:r>
                      <a:endParaRPr lang="en-US" sz="18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Oklahoma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3778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096112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 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 Day</a:t>
                      </a:r>
                      <a:endParaRPr lang="en-US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115213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94850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403124"/>
                  </a:ext>
                </a:extLst>
              </a:tr>
              <a:tr h="2686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 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 Night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9736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-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-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11152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3886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67E36-7027-5249-8C80-35739FA08338}"/>
              </a:ext>
            </a:extLst>
          </p:cNvPr>
          <p:cNvSpPr/>
          <p:nvPr/>
        </p:nvSpPr>
        <p:spPr>
          <a:xfrm>
            <a:off x="6268279" y="0"/>
            <a:ext cx="592372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70926" y="3297944"/>
            <a:ext cx="4060848" cy="3117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6281531" y="3007352"/>
            <a:ext cx="5027509" cy="3850648"/>
            <a:chOff x="7573720" y="703675"/>
            <a:chExt cx="5862319" cy="4623061"/>
          </a:xfrm>
          <a:effectLst/>
        </p:grpSpPr>
        <p:sp>
          <p:nvSpPr>
            <p:cNvPr id="26" name="Rectangle 25"/>
            <p:cNvSpPr/>
            <p:nvPr/>
          </p:nvSpPr>
          <p:spPr>
            <a:xfrm>
              <a:off x="7573720" y="703675"/>
              <a:ext cx="5681800" cy="4348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7573720" y="703675"/>
              <a:ext cx="5862319" cy="4623061"/>
              <a:chOff x="1711401" y="1417638"/>
              <a:chExt cx="5862319" cy="4623061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711401" y="1417638"/>
                <a:ext cx="5862319" cy="4623061"/>
                <a:chOff x="1711401" y="1417638"/>
                <a:chExt cx="5862319" cy="4623061"/>
              </a:xfrm>
            </p:grpSpPr>
            <p:pic>
              <p:nvPicPr>
                <p:cNvPr id="37" name="Picture 36" descr="FootprintWCam.tif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1686" t="-2524" r="-4943" b="-2965"/>
                <a:stretch/>
              </p:blipFill>
              <p:spPr>
                <a:xfrm>
                  <a:off x="1711401" y="1417638"/>
                  <a:ext cx="5862319" cy="4348481"/>
                </a:xfrm>
                <a:prstGeom prst="rect">
                  <a:avLst/>
                </a:prstGeom>
              </p:spPr>
            </p:pic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3525520" y="4869917"/>
                  <a:ext cx="227584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 flipV="1">
                  <a:off x="6247773" y="2306320"/>
                  <a:ext cx="0" cy="23368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/>
                <p:nvPr/>
              </p:nvSpPr>
              <p:spPr>
                <a:xfrm>
                  <a:off x="2519678" y="4975788"/>
                  <a:ext cx="4332869" cy="95904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10 km</a:t>
                  </a:r>
                </a:p>
                <a:p>
                  <a:pPr algn="ctr"/>
                  <a:endParaRPr lang="en-US" dirty="0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5957074" y="3362420"/>
                  <a:ext cx="1292742" cy="54802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10 km</a:t>
                  </a: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2789085" y="5538344"/>
                  <a:ext cx="3706950" cy="50235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i="1" dirty="0"/>
                    <a:t>FEGS Footprint</a:t>
                  </a:r>
                </a:p>
              </p:txBody>
            </p:sp>
          </p:grpSp>
          <p:cxnSp>
            <p:nvCxnSpPr>
              <p:cNvPr id="29" name="Straight Connector 28"/>
              <p:cNvCxnSpPr/>
              <p:nvPr/>
            </p:nvCxnSpPr>
            <p:spPr>
              <a:xfrm>
                <a:off x="5724771" y="1964805"/>
                <a:ext cx="158271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5724771" y="2135910"/>
                <a:ext cx="158271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1397" name="Text Box 37"/>
          <p:cNvSpPr txBox="1">
            <a:spLocks noChangeArrowheads="1"/>
          </p:cNvSpPr>
          <p:nvPr/>
        </p:nvSpPr>
        <p:spPr bwMode="auto">
          <a:xfrm>
            <a:off x="527990" y="1987662"/>
            <a:ext cx="554419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Array of 30 radiometers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5 x 5 main radiometer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/>
              <a:t>777 nm OI emission; </a:t>
            </a:r>
          </a:p>
          <a:p>
            <a:pPr marL="742950" lvl="2" indent="-285750">
              <a:buFont typeface="Arial"/>
              <a:buChar char="•"/>
            </a:pPr>
            <a:r>
              <a:rPr lang="en-US" sz="2800" dirty="0"/>
              <a:t>5 additional spectral</a:t>
            </a:r>
            <a:endParaRPr lang="en-US" sz="2800" baseline="30000" dirty="0"/>
          </a:p>
          <a:p>
            <a:pPr marL="285750" lvl="1" indent="-285750">
              <a:buFont typeface="Arial"/>
              <a:buChar char="•"/>
            </a:pPr>
            <a:r>
              <a:rPr lang="en-US" sz="2800" dirty="0"/>
              <a:t>1080p Digital Video Camera</a:t>
            </a:r>
          </a:p>
          <a:p>
            <a:pPr marL="285750" lvl="1" indent="-285750">
              <a:buFont typeface="Arial"/>
              <a:buChar char="•"/>
            </a:pPr>
            <a:r>
              <a:rPr lang="en-US" sz="2800" dirty="0"/>
              <a:t>10x10 km footprint at cloud-top;</a:t>
            </a:r>
          </a:p>
          <a:p>
            <a:pPr marL="285750" lvl="1" indent="-285750">
              <a:buFont typeface="Arial"/>
              <a:buChar char="•"/>
            </a:pPr>
            <a:r>
              <a:rPr lang="en-US" sz="2800" dirty="0"/>
              <a:t>2x2 km nominal resolution;</a:t>
            </a:r>
          </a:p>
          <a:p>
            <a:pPr marL="285750" lvl="1" indent="-285750">
              <a:buFont typeface="Arial"/>
              <a:buChar char="•"/>
            </a:pPr>
            <a:r>
              <a:rPr lang="en-US" sz="2800" dirty="0"/>
              <a:t>100 kHz sample rate</a:t>
            </a:r>
          </a:p>
          <a:p>
            <a:pPr marL="285750" lvl="1" indent="-285750">
              <a:buFont typeface="Arial"/>
              <a:buChar char="•"/>
            </a:pPr>
            <a:endParaRPr lang="en-US" sz="2800" dirty="0"/>
          </a:p>
          <a:p>
            <a:pPr marL="285750" lvl="1" indent="-285750">
              <a:buFont typeface="Arial"/>
              <a:buChar char="•"/>
            </a:pPr>
            <a:r>
              <a:rPr lang="en-US" sz="2800" i="1" dirty="0"/>
              <a:t>Optical to Optical comparison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79602" y="311488"/>
            <a:ext cx="5409574" cy="170121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3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3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3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32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3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3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3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3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chemeClr val="tx1"/>
                </a:solidFill>
              </a:rPr>
              <a:t>Fly’s Eye GLM Simulator (FEGS)</a:t>
            </a:r>
          </a:p>
        </p:txBody>
      </p:sp>
      <p:pic>
        <p:nvPicPr>
          <p:cNvPr id="43" name="Picture 42" descr="ER2.png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0528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242" y="223820"/>
            <a:ext cx="2875612" cy="2193540"/>
          </a:xfrm>
          <a:prstGeom prst="rect">
            <a:avLst/>
          </a:prstGeom>
        </p:spPr>
      </p:pic>
      <p:pic>
        <p:nvPicPr>
          <p:cNvPr id="44" name="Picture 43" descr="LookingAnglesFig_cleancu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9622" y="1341083"/>
            <a:ext cx="3191349" cy="1994328"/>
          </a:xfrm>
          <a:prstGeom prst="rect">
            <a:avLst/>
          </a:prstGeom>
        </p:spPr>
      </p:pic>
      <p:sp>
        <p:nvSpPr>
          <p:cNvPr id="32" name="Title 1"/>
          <p:cNvSpPr txBox="1">
            <a:spLocks/>
          </p:cNvSpPr>
          <p:nvPr/>
        </p:nvSpPr>
        <p:spPr bwMode="auto">
          <a:xfrm>
            <a:off x="9785003" y="1765056"/>
            <a:ext cx="1666948" cy="5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0" i="1" dirty="0">
                <a:latin typeface="+mn-lt"/>
              </a:rPr>
              <a:t>Projected FEGS Viewing Angles</a:t>
            </a:r>
          </a:p>
        </p:txBody>
      </p:sp>
    </p:spTree>
    <p:extLst>
      <p:ext uri="{BB962C8B-B14F-4D97-AF65-F5344CB8AC3E}">
        <p14:creationId xmlns:p14="http://schemas.microsoft.com/office/powerpoint/2010/main" val="3216685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766C73-2F2E-0941-AEDD-F1451C971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22" r="6195"/>
          <a:stretch/>
        </p:blipFill>
        <p:spPr>
          <a:xfrm>
            <a:off x="357808" y="1690688"/>
            <a:ext cx="5755890" cy="44583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C7BB41-3AB2-7545-AA41-9C7900C8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GLM Daytime Radiance Detection Threshold</a:t>
            </a:r>
            <a:br>
              <a:rPr lang="en-US" dirty="0"/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Version 2 FEGS dataset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8D381F-5894-AD48-ABFF-98883D1FC21D}"/>
              </a:ext>
            </a:extLst>
          </p:cNvPr>
          <p:cNvSpPr/>
          <p:nvPr/>
        </p:nvSpPr>
        <p:spPr>
          <a:xfrm>
            <a:off x="4066102" y="3643279"/>
            <a:ext cx="1435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6.4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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J/m</a:t>
            </a:r>
            <a:r>
              <a:rPr lang="en-US" b="1" baseline="30000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-sr</a:t>
            </a:r>
            <a:r>
              <a:rPr lang="en-US" b="1" dirty="0">
                <a:effectLst/>
              </a:rPr>
              <a:t> </a:t>
            </a:r>
            <a:endParaRPr lang="en-US" b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3AFDA1-2A19-8842-ACCA-4B10561ECC86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114262" y="3827945"/>
            <a:ext cx="95184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8B7ABD7-EC40-6247-AA4C-7574C6E32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610" y="1690688"/>
            <a:ext cx="5407776" cy="44583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6093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30EB9-9477-6F4C-B71A-264D755D6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Pulse Widths – IC vs CG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A8698-C9D4-9147-A988-A6DBCE1DB8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832" r="5950"/>
          <a:stretch/>
        </p:blipFill>
        <p:spPr>
          <a:xfrm>
            <a:off x="967410" y="1690688"/>
            <a:ext cx="4890050" cy="3813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EDC983-5560-684E-8BB7-9472AD929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52" r="5515"/>
          <a:stretch/>
        </p:blipFill>
        <p:spPr>
          <a:xfrm>
            <a:off x="6111459" y="1690688"/>
            <a:ext cx="4982819" cy="38087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F20EC2-E3E6-0A4D-BD35-4A0338FBD165}"/>
              </a:ext>
            </a:extLst>
          </p:cNvPr>
          <p:cNvSpPr txBox="1"/>
          <p:nvPr/>
        </p:nvSpPr>
        <p:spPr>
          <a:xfrm>
            <a:off x="1868555" y="1717193"/>
            <a:ext cx="365760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IC</a:t>
            </a:r>
            <a:r>
              <a:rPr lang="en-US" sz="2800" dirty="0"/>
              <a:t>	N=19289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1CA7E-1F5A-AA41-B271-5F94E6FD5D9B}"/>
              </a:ext>
            </a:extLst>
          </p:cNvPr>
          <p:cNvSpPr txBox="1"/>
          <p:nvPr/>
        </p:nvSpPr>
        <p:spPr>
          <a:xfrm>
            <a:off x="6986103" y="1717192"/>
            <a:ext cx="368410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CG</a:t>
            </a:r>
            <a:r>
              <a:rPr lang="en-US" sz="2800" dirty="0"/>
              <a:t>	N=2761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5A8AEF-1646-CF44-A7C4-D2F981FCDB36}"/>
              </a:ext>
            </a:extLst>
          </p:cNvPr>
          <p:cNvSpPr txBox="1"/>
          <p:nvPr/>
        </p:nvSpPr>
        <p:spPr>
          <a:xfrm>
            <a:off x="967410" y="5693842"/>
            <a:ext cx="9395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/>
              <a:t>CG median pulse rise-time and widths are 100-200 us longer than IC (~20% longer).</a:t>
            </a:r>
          </a:p>
          <a:p>
            <a:pPr marL="342900" indent="-342900">
              <a:buFontTx/>
              <a:buChar char="-"/>
            </a:pPr>
            <a:r>
              <a:rPr lang="en-US" sz="2000" dirty="0"/>
              <a:t>No identifiable difference in Peak Radiance or Radiance Energy distributions.</a:t>
            </a:r>
          </a:p>
        </p:txBody>
      </p:sp>
    </p:spTree>
    <p:extLst>
      <p:ext uri="{BB962C8B-B14F-4D97-AF65-F5344CB8AC3E}">
        <p14:creationId xmlns:p14="http://schemas.microsoft.com/office/powerpoint/2010/main" val="2552761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F58D17-94B0-4D49-BBC7-A1EC8064A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78" r="5991"/>
          <a:stretch/>
        </p:blipFill>
        <p:spPr>
          <a:xfrm>
            <a:off x="0" y="0"/>
            <a:ext cx="354486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720E7-2351-7540-A452-BDE08B8397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75" r="6378"/>
          <a:stretch/>
        </p:blipFill>
        <p:spPr>
          <a:xfrm>
            <a:off x="7089732" y="0"/>
            <a:ext cx="360459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9A4CEF-24A0-C54C-80A3-DCC02ADFEB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34" r="6219"/>
          <a:stretch/>
        </p:blipFill>
        <p:spPr>
          <a:xfrm>
            <a:off x="3544866" y="0"/>
            <a:ext cx="3604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24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62628C57-0C18-C44B-A207-9639920D7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159" y="3936702"/>
            <a:ext cx="7391401" cy="260644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3777FF-BB9D-0F44-AB5D-7DF127F9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322"/>
          </a:xfrm>
        </p:spPr>
        <p:txBody>
          <a:bodyPr/>
          <a:lstStyle/>
          <a:p>
            <a:pPr algn="ctr"/>
            <a:r>
              <a:rPr lang="en-US" b="1" i="1" dirty="0"/>
              <a:t>Inner</a:t>
            </a:r>
            <a:r>
              <a:rPr lang="en-US" dirty="0"/>
              <a:t> Pixel Pulses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719C97D3-F26C-E14B-8D80-70246BCD8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59" y="1177448"/>
            <a:ext cx="3699788" cy="2791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63C261-8B6C-274E-9B0F-31B6F89F8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948" y="1177448"/>
            <a:ext cx="3691612" cy="278575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A4CB55-531A-A54F-8599-B4A0011E6554}"/>
              </a:ext>
            </a:extLst>
          </p:cNvPr>
          <p:cNvSpPr/>
          <p:nvPr/>
        </p:nvSpPr>
        <p:spPr>
          <a:xfrm>
            <a:off x="1288002" y="3963203"/>
            <a:ext cx="2523660" cy="34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E57426-B111-2A48-8089-A64F64310D70}"/>
              </a:ext>
            </a:extLst>
          </p:cNvPr>
          <p:cNvSpPr/>
          <p:nvPr/>
        </p:nvSpPr>
        <p:spPr>
          <a:xfrm>
            <a:off x="4508281" y="3963203"/>
            <a:ext cx="2523660" cy="347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FA60B4-1D70-6348-804D-640E7C57890E}"/>
              </a:ext>
            </a:extLst>
          </p:cNvPr>
          <p:cNvSpPr txBox="1"/>
          <p:nvPr/>
        </p:nvSpPr>
        <p:spPr>
          <a:xfrm>
            <a:off x="8069575" y="3336880"/>
            <a:ext cx="37381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 case where FEGS captures the entire cloud-top radiance pattern.</a:t>
            </a:r>
          </a:p>
          <a:p>
            <a:endParaRPr lang="en-US" i="1" dirty="0"/>
          </a:p>
          <a:p>
            <a:pPr marL="285750" indent="-285750">
              <a:buFontTx/>
              <a:buChar char="-"/>
            </a:pPr>
            <a:r>
              <a:rPr lang="en-US" i="1" dirty="0"/>
              <a:t>Max Size: </a:t>
            </a:r>
            <a:r>
              <a:rPr lang="en-US" dirty="0"/>
              <a:t>8 x 8 km</a:t>
            </a:r>
          </a:p>
          <a:p>
            <a:pPr marL="285750" indent="-285750">
              <a:buFontTx/>
              <a:buChar char="-"/>
            </a:pPr>
            <a:r>
              <a:rPr lang="en-US" dirty="0"/>
              <a:t>Most underfill the 3x3 array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6.7% of dataset (N=6329)</a:t>
            </a:r>
          </a:p>
          <a:p>
            <a:pPr marL="285750" indent="-285750">
              <a:buFontTx/>
              <a:buChar char="-"/>
            </a:pPr>
            <a:r>
              <a:rPr lang="en-US" dirty="0"/>
              <a:t>Similar percentage each flight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Low optical power/energy through cloud-top</a:t>
            </a:r>
          </a:p>
          <a:p>
            <a:pPr marL="285750" indent="-285750">
              <a:buFontTx/>
              <a:buChar char="-"/>
            </a:pPr>
            <a:r>
              <a:rPr lang="en-US" dirty="0"/>
              <a:t>Relatively short duration (60% of median)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7" name="Picture 16" descr="FootprintWCam.tif">
            <a:extLst>
              <a:ext uri="{FF2B5EF4-FFF2-40B4-BE49-F238E27FC236}">
                <a16:creationId xmlns:a16="http://schemas.microsoft.com/office/drawing/2014/main" id="{4FB74C31-82EB-F847-9D0E-1F9D42CE0D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543" b="81543" l="27635" r="76435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100000" contrast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667" t="12039" r="21380" b="16139"/>
          <a:stretch/>
        </p:blipFill>
        <p:spPr>
          <a:xfrm>
            <a:off x="8706124" y="771287"/>
            <a:ext cx="2531166" cy="2548153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7921A754-72C4-3E48-8B01-641E4C1A7854}"/>
              </a:ext>
            </a:extLst>
          </p:cNvPr>
          <p:cNvSpPr/>
          <p:nvPr/>
        </p:nvSpPr>
        <p:spPr>
          <a:xfrm>
            <a:off x="9393506" y="1514079"/>
            <a:ext cx="1090246" cy="1104314"/>
          </a:xfrm>
          <a:custGeom>
            <a:avLst/>
            <a:gdLst>
              <a:gd name="connsiteX0" fmla="*/ 0 w 1090246"/>
              <a:gd name="connsiteY0" fmla="*/ 7034 h 1104314"/>
              <a:gd name="connsiteX1" fmla="*/ 49237 w 1090246"/>
              <a:gd name="connsiteY1" fmla="*/ 422031 h 1104314"/>
              <a:gd name="connsiteX2" fmla="*/ 35169 w 1090246"/>
              <a:gd name="connsiteY2" fmla="*/ 710418 h 1104314"/>
              <a:gd name="connsiteX3" fmla="*/ 7034 w 1090246"/>
              <a:gd name="connsiteY3" fmla="*/ 1104314 h 1104314"/>
              <a:gd name="connsiteX4" fmla="*/ 393896 w 1090246"/>
              <a:gd name="connsiteY4" fmla="*/ 1033975 h 1104314"/>
              <a:gd name="connsiteX5" fmla="*/ 717452 w 1090246"/>
              <a:gd name="connsiteY5" fmla="*/ 1033975 h 1104314"/>
              <a:gd name="connsiteX6" fmla="*/ 1090246 w 1090246"/>
              <a:gd name="connsiteY6" fmla="*/ 1069145 h 1104314"/>
              <a:gd name="connsiteX7" fmla="*/ 1041009 w 1090246"/>
              <a:gd name="connsiteY7" fmla="*/ 689317 h 1104314"/>
              <a:gd name="connsiteX8" fmla="*/ 1055077 w 1090246"/>
              <a:gd name="connsiteY8" fmla="*/ 372794 h 1104314"/>
              <a:gd name="connsiteX9" fmla="*/ 1083212 w 1090246"/>
              <a:gd name="connsiteY9" fmla="*/ 0 h 1104314"/>
              <a:gd name="connsiteX10" fmla="*/ 703385 w 1090246"/>
              <a:gd name="connsiteY10" fmla="*/ 42203 h 1104314"/>
              <a:gd name="connsiteX11" fmla="*/ 393896 w 1090246"/>
              <a:gd name="connsiteY11" fmla="*/ 42203 h 1104314"/>
              <a:gd name="connsiteX12" fmla="*/ 0 w 1090246"/>
              <a:gd name="connsiteY12" fmla="*/ 7034 h 110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0246" h="1104314">
                <a:moveTo>
                  <a:pt x="0" y="7034"/>
                </a:moveTo>
                <a:lnTo>
                  <a:pt x="49237" y="422031"/>
                </a:lnTo>
                <a:lnTo>
                  <a:pt x="35169" y="710418"/>
                </a:lnTo>
                <a:lnTo>
                  <a:pt x="7034" y="1104314"/>
                </a:lnTo>
                <a:lnTo>
                  <a:pt x="393896" y="1033975"/>
                </a:lnTo>
                <a:lnTo>
                  <a:pt x="717452" y="1033975"/>
                </a:lnTo>
                <a:lnTo>
                  <a:pt x="1090246" y="1069145"/>
                </a:lnTo>
                <a:lnTo>
                  <a:pt x="1041009" y="689317"/>
                </a:lnTo>
                <a:lnTo>
                  <a:pt x="1055077" y="372794"/>
                </a:lnTo>
                <a:lnTo>
                  <a:pt x="1083212" y="0"/>
                </a:lnTo>
                <a:lnTo>
                  <a:pt x="703385" y="42203"/>
                </a:lnTo>
                <a:lnTo>
                  <a:pt x="393896" y="42203"/>
                </a:lnTo>
                <a:lnTo>
                  <a:pt x="0" y="7034"/>
                </a:lnTo>
                <a:close/>
              </a:path>
            </a:pathLst>
          </a:custGeom>
          <a:solidFill>
            <a:srgbClr val="FF0000">
              <a:alpha val="3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84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50B394-4060-FD49-8BEB-47890C2BE4F9}"/>
              </a:ext>
            </a:extLst>
          </p:cNvPr>
          <p:cNvSpPr txBox="1"/>
          <p:nvPr/>
        </p:nvSpPr>
        <p:spPr>
          <a:xfrm>
            <a:off x="647697" y="957710"/>
            <a:ext cx="843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Estimated Peak Current Distributions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E8B010-3852-FC43-8BA6-99AC53672BE9}"/>
              </a:ext>
            </a:extLst>
          </p:cNvPr>
          <p:cNvSpPr txBox="1"/>
          <p:nvPr/>
        </p:nvSpPr>
        <p:spPr>
          <a:xfrm>
            <a:off x="8369702" y="2146983"/>
            <a:ext cx="223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All Pulses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3162AD-E3E0-AA4F-A837-7AA7099AE1F5}"/>
              </a:ext>
            </a:extLst>
          </p:cNvPr>
          <p:cNvSpPr txBox="1"/>
          <p:nvPr/>
        </p:nvSpPr>
        <p:spPr>
          <a:xfrm>
            <a:off x="8369702" y="4125421"/>
            <a:ext cx="2476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Inner Pulses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3172DE-6698-3048-AAAA-8566D2187D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35" r="6930" b="34424"/>
          <a:stretch/>
        </p:blipFill>
        <p:spPr>
          <a:xfrm>
            <a:off x="647697" y="1536698"/>
            <a:ext cx="7581903" cy="1866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1E5C09-8B60-7E43-932B-91C518EB8A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07" r="6930" b="34423"/>
          <a:stretch/>
        </p:blipFill>
        <p:spPr>
          <a:xfrm>
            <a:off x="647697" y="3399454"/>
            <a:ext cx="7581903" cy="18867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FD2BC9-CBE4-3A4A-8CC9-970B21D81551}"/>
              </a:ext>
            </a:extLst>
          </p:cNvPr>
          <p:cNvSpPr txBox="1"/>
          <p:nvPr/>
        </p:nvSpPr>
        <p:spPr>
          <a:xfrm>
            <a:off x="2933697" y="5379274"/>
            <a:ext cx="38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Peak Current (kA)</a:t>
            </a:r>
          </a:p>
        </p:txBody>
      </p:sp>
    </p:spTree>
    <p:extLst>
      <p:ext uri="{BB962C8B-B14F-4D97-AF65-F5344CB8AC3E}">
        <p14:creationId xmlns:p14="http://schemas.microsoft.com/office/powerpoint/2010/main" val="1472336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A0D4-07A1-5B42-8C9A-2A7D7D751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 GOES-R Validation Flight Campaign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52FABB-9B85-0E45-AC7F-18EB2E2FC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50" b="11892"/>
          <a:stretch/>
        </p:blipFill>
        <p:spPr>
          <a:xfrm>
            <a:off x="224975" y="1804988"/>
            <a:ext cx="5755638" cy="3922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F75B40-42DA-0D49-B58F-1EE1A4C78373}"/>
              </a:ext>
            </a:extLst>
          </p:cNvPr>
          <p:cNvSpPr txBox="1"/>
          <p:nvPr/>
        </p:nvSpPr>
        <p:spPr>
          <a:xfrm>
            <a:off x="6210300" y="1804988"/>
            <a:ext cx="55245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11 GLM flights, over 10k flashes, over 100k pulses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Oceanic, continental, coastal storms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Convective initiation to Supercell storms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Coordinated ground observations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Data Quality Control Removes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Observed during a turn (</a:t>
            </a:r>
            <a:r>
              <a:rPr lang="en-US" i="1" dirty="0"/>
              <a:t>bad radiometry)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Observed at night (</a:t>
            </a:r>
            <a:r>
              <a:rPr lang="en-US" i="1" dirty="0"/>
              <a:t>amplifier undershoot issue</a:t>
            </a:r>
            <a:r>
              <a:rPr lang="en-US" dirty="0"/>
              <a:t>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dirty="0"/>
              <a:t>High likelihood of false detection (</a:t>
            </a:r>
            <a:r>
              <a:rPr lang="en-US" i="1" dirty="0"/>
              <a:t>noisy pixels</a:t>
            </a:r>
            <a:r>
              <a:rPr lang="en-US" dirty="0"/>
              <a:t>)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GLM Overall Daytime </a:t>
            </a:r>
            <a:r>
              <a:rPr lang="en-US" b="1" dirty="0"/>
              <a:t>Flash DE: 61%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i="1" dirty="0"/>
              <a:t>Range 51 – 85%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i="1" dirty="0"/>
              <a:t>Lower limit daytime FDE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b="1" dirty="0"/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016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EC7BB41-3AB2-7545-AA41-9C7900C8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Pulse Radiance Distributions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94157-F587-1F4D-B3C2-9FF8B3EDC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17" y="1410673"/>
            <a:ext cx="5008528" cy="3789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0E1B1E-DC1E-314B-80A6-77AC78385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10673"/>
            <a:ext cx="5008528" cy="37895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6A6072-E85A-5A49-93C3-A8F48BCE39C2}"/>
              </a:ext>
            </a:extLst>
          </p:cNvPr>
          <p:cNvSpPr txBox="1"/>
          <p:nvPr/>
        </p:nvSpPr>
        <p:spPr>
          <a:xfrm>
            <a:off x="2820307" y="5226028"/>
            <a:ext cx="248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GLM MISS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97EC67-9BF3-4A45-9471-FCF3D1FED8E9}"/>
              </a:ext>
            </a:extLst>
          </p:cNvPr>
          <p:cNvSpPr txBox="1"/>
          <p:nvPr/>
        </p:nvSpPr>
        <p:spPr>
          <a:xfrm>
            <a:off x="7844561" y="5262661"/>
            <a:ext cx="2754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GLM MATCH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9727FC-2181-D346-AA94-0FC5FB219F95}"/>
              </a:ext>
            </a:extLst>
          </p:cNvPr>
          <p:cNvSpPr txBox="1"/>
          <p:nvPr/>
        </p:nvSpPr>
        <p:spPr>
          <a:xfrm>
            <a:off x="2299253" y="5631993"/>
            <a:ext cx="2153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25% of the total optical energy observed by FEGS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6E9F93-C486-D146-B1BC-9B23C374444C}"/>
              </a:ext>
            </a:extLst>
          </p:cNvPr>
          <p:cNvSpPr txBox="1"/>
          <p:nvPr/>
        </p:nvSpPr>
        <p:spPr>
          <a:xfrm>
            <a:off x="7444811" y="5709423"/>
            <a:ext cx="212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75% of the total optical energy observed by FEGS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62B82-4944-C84B-A96E-DBFFCD6F7001}"/>
              </a:ext>
            </a:extLst>
          </p:cNvPr>
          <p:cNvSpPr txBox="1"/>
          <p:nvPr/>
        </p:nvSpPr>
        <p:spPr>
          <a:xfrm>
            <a:off x="4873817" y="5724326"/>
            <a:ext cx="214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GLM Pulse DE: 29%</a:t>
            </a:r>
          </a:p>
        </p:txBody>
      </p:sp>
    </p:spTree>
    <p:extLst>
      <p:ext uri="{BB962C8B-B14F-4D97-AF65-F5344CB8AC3E}">
        <p14:creationId xmlns:p14="http://schemas.microsoft.com/office/powerpoint/2010/main" val="3799918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EC7BB41-3AB2-7545-AA41-9C7900C8A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Pulse Temporal Characteristics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9020B-1F2A-6846-8622-CDF82DD0A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01" r="5332"/>
          <a:stretch/>
        </p:blipFill>
        <p:spPr>
          <a:xfrm>
            <a:off x="838200" y="1537253"/>
            <a:ext cx="4871034" cy="37531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6A27FA-0A5C-9E43-A638-59EF67B4A6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16" r="6546"/>
          <a:stretch/>
        </p:blipFill>
        <p:spPr>
          <a:xfrm>
            <a:off x="5917633" y="1537253"/>
            <a:ext cx="4739569" cy="37525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B05D87-4649-B343-A06A-EA528B054A1B}"/>
              </a:ext>
            </a:extLst>
          </p:cNvPr>
          <p:cNvSpPr txBox="1"/>
          <p:nvPr/>
        </p:nvSpPr>
        <p:spPr>
          <a:xfrm>
            <a:off x="993913" y="5592417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10-90% - </a:t>
            </a:r>
            <a:r>
              <a:rPr lang="en-US" i="1" dirty="0"/>
              <a:t>matches have </a:t>
            </a:r>
            <a:r>
              <a:rPr lang="en-US" b="1" dirty="0"/>
              <a:t>44% longer risetime</a:t>
            </a:r>
          </a:p>
          <a:p>
            <a:r>
              <a:rPr lang="en-US" dirty="0"/>
              <a:t>50-50% - </a:t>
            </a:r>
            <a:r>
              <a:rPr lang="en-US" i="1" dirty="0"/>
              <a:t>matches have </a:t>
            </a:r>
            <a:r>
              <a:rPr lang="en-US" b="1" dirty="0"/>
              <a:t>38% longer </a:t>
            </a:r>
            <a:r>
              <a:rPr lang="en-US" b="1" dirty="0" err="1"/>
              <a:t>fwhm</a:t>
            </a:r>
            <a:endParaRPr lang="en-US" b="1" dirty="0"/>
          </a:p>
          <a:p>
            <a:r>
              <a:rPr lang="en-US" dirty="0"/>
              <a:t>10-10% - </a:t>
            </a:r>
            <a:r>
              <a:rPr lang="en-US" i="1" dirty="0"/>
              <a:t>matches have </a:t>
            </a:r>
            <a:r>
              <a:rPr lang="en-US" b="1" dirty="0"/>
              <a:t>46% longer duration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8982F8-89EF-C24D-984B-A19A1F477B09}"/>
              </a:ext>
            </a:extLst>
          </p:cNvPr>
          <p:cNvSpPr txBox="1"/>
          <p:nvPr/>
        </p:nvSpPr>
        <p:spPr>
          <a:xfrm>
            <a:off x="1797450" y="1838831"/>
            <a:ext cx="22520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GLM MISS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2DB0E6-A32E-C945-A855-613AA62A3A77}"/>
              </a:ext>
            </a:extLst>
          </p:cNvPr>
          <p:cNvSpPr txBox="1"/>
          <p:nvPr/>
        </p:nvSpPr>
        <p:spPr>
          <a:xfrm>
            <a:off x="6934636" y="1833187"/>
            <a:ext cx="22520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6"/>
                </a:solidFill>
              </a:rPr>
              <a:t>GLM MATCH</a:t>
            </a:r>
          </a:p>
        </p:txBody>
      </p:sp>
    </p:spTree>
    <p:extLst>
      <p:ext uri="{BB962C8B-B14F-4D97-AF65-F5344CB8AC3E}">
        <p14:creationId xmlns:p14="http://schemas.microsoft.com/office/powerpoint/2010/main" val="2565783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C5C65F-5C10-084B-A7A2-A27B42864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4850" y="0"/>
            <a:ext cx="8217150" cy="6858000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9F8EDC-ABDD-FF4C-81C7-86644084ADCF}"/>
              </a:ext>
            </a:extLst>
          </p:cNvPr>
          <p:cNvSpPr txBox="1"/>
          <p:nvPr/>
        </p:nvSpPr>
        <p:spPr>
          <a:xfrm>
            <a:off x="0" y="391885"/>
            <a:ext cx="397221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How does the source size affect GLM DE?</a:t>
            </a: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A2D16-B92E-6247-82C6-43574F7A4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71" t="11429" r="16271" b="21385"/>
          <a:stretch/>
        </p:blipFill>
        <p:spPr>
          <a:xfrm>
            <a:off x="-1" y="2992582"/>
            <a:ext cx="3972213" cy="38654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8098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verageLobe_60_10">
            <a:hlinkClick r:id="" action="ppaction://media"/>
            <a:extLst>
              <a:ext uri="{FF2B5EF4-FFF2-40B4-BE49-F238E27FC236}">
                <a16:creationId xmlns:a16="http://schemas.microsoft.com/office/drawing/2014/main" id="{4E4ADD7E-615B-4943-9B42-8D6B5CC944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29727" cy="6858000"/>
          </a:xfrm>
        </p:spPr>
      </p:pic>
    </p:spTree>
    <p:extLst>
      <p:ext uri="{BB962C8B-B14F-4D97-AF65-F5344CB8AC3E}">
        <p14:creationId xmlns:p14="http://schemas.microsoft.com/office/powerpoint/2010/main" val="186364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BBAB6-3111-AC41-AD69-C6B6DF40F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i="1" dirty="0"/>
              <a:t>Accumulated Average</a:t>
            </a:r>
            <a:br>
              <a:rPr lang="en-US" i="1" dirty="0"/>
            </a:br>
            <a:r>
              <a:rPr lang="en-US" dirty="0"/>
              <a:t>Pulse Radiance Radial Profiles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D941C3-4F80-2044-9C2B-B5CFCC6D7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5363817" cy="4012930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31C7C5BB-B570-C84E-B669-8150E5B80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02017" y="1825625"/>
            <a:ext cx="4887635" cy="4015787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3986C73-C3D8-E846-BACC-BB2DE6E0B101}"/>
              </a:ext>
            </a:extLst>
          </p:cNvPr>
          <p:cNvSpPr txBox="1"/>
          <p:nvPr/>
        </p:nvSpPr>
        <p:spPr>
          <a:xfrm>
            <a:off x="7938052" y="2663687"/>
            <a:ext cx="2623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u="sng" dirty="0"/>
              <a:t>Median</a:t>
            </a:r>
          </a:p>
          <a:p>
            <a:pPr algn="r"/>
            <a:r>
              <a:rPr lang="en-US" dirty="0"/>
              <a:t>Match:  10.5km (350km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  <a:p>
            <a:pPr algn="r"/>
            <a:r>
              <a:rPr lang="en-US" dirty="0"/>
              <a:t>Miss:  6.6km (140km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50C150-D94C-3148-B322-471A2A026377}"/>
              </a:ext>
            </a:extLst>
          </p:cNvPr>
          <p:cNvSpPr txBox="1"/>
          <p:nvPr/>
        </p:nvSpPr>
        <p:spPr>
          <a:xfrm>
            <a:off x="838200" y="5973492"/>
            <a:ext cx="5232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Campaign GLM median group footprint = 140 km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73055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777FF-BB9D-0F44-AB5D-7DF127F92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4250" y="117410"/>
            <a:ext cx="4546948" cy="5746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i="1" dirty="0"/>
              <a:t>Inner</a:t>
            </a:r>
            <a:r>
              <a:rPr lang="en-US" sz="4000" dirty="0"/>
              <a:t> Pixel Pulses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58D17-94B0-4D49-BBC7-A1EC8064A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78" r="5991"/>
          <a:stretch/>
        </p:blipFill>
        <p:spPr>
          <a:xfrm>
            <a:off x="0" y="0"/>
            <a:ext cx="354486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921854-73D3-494F-98A1-9972F11B6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99" r="5720"/>
          <a:stretch/>
        </p:blipFill>
        <p:spPr>
          <a:xfrm>
            <a:off x="3544866" y="0"/>
            <a:ext cx="3607495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6DC1BB-21C7-6F44-ABCB-73D3EDB09784}"/>
              </a:ext>
            </a:extLst>
          </p:cNvPr>
          <p:cNvSpPr txBox="1"/>
          <p:nvPr/>
        </p:nvSpPr>
        <p:spPr>
          <a:xfrm>
            <a:off x="7431410" y="3210985"/>
            <a:ext cx="44397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6.7% of dataset (N=6329)</a:t>
            </a:r>
          </a:p>
          <a:p>
            <a:pPr marL="285750" indent="-285750">
              <a:buFontTx/>
              <a:buChar char="-"/>
            </a:pPr>
            <a:r>
              <a:rPr lang="en-US" dirty="0"/>
              <a:t>Similar percentage each flight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Low power/energy through cloud-top</a:t>
            </a:r>
          </a:p>
          <a:p>
            <a:pPr marL="285750" indent="-285750">
              <a:buFontTx/>
              <a:buChar char="-"/>
            </a:pPr>
            <a:r>
              <a:rPr lang="en-US" dirty="0"/>
              <a:t>Relatively short duration (60% of median)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GLM detects 3.5 %</a:t>
            </a:r>
          </a:p>
          <a:p>
            <a:pPr marL="285750" indent="-285750">
              <a:buFontTx/>
              <a:buChar char="-"/>
            </a:pPr>
            <a:r>
              <a:rPr lang="en-US" dirty="0"/>
              <a:t>Ground networks detect 5 %</a:t>
            </a:r>
          </a:p>
          <a:p>
            <a:pPr marL="285750" indent="-285750">
              <a:buFontTx/>
              <a:buChar char="-"/>
            </a:pPr>
            <a:r>
              <a:rPr lang="en-US" dirty="0"/>
              <a:t>94% classification IC</a:t>
            </a:r>
          </a:p>
          <a:p>
            <a:pPr marL="285750" indent="-285750">
              <a:buFontTx/>
              <a:buChar char="-"/>
            </a:pPr>
            <a:r>
              <a:rPr lang="en-US" i="1" dirty="0"/>
              <a:t>I</a:t>
            </a:r>
            <a:r>
              <a:rPr lang="en-US" i="1" baseline="-25000" dirty="0"/>
              <a:t>P</a:t>
            </a:r>
            <a:r>
              <a:rPr lang="en-US" dirty="0"/>
              <a:t> distribution skewed toward low amplitude negative ICs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6" name="Picture 5" descr="FootprintWCam.tif">
            <a:extLst>
              <a:ext uri="{FF2B5EF4-FFF2-40B4-BE49-F238E27FC236}">
                <a16:creationId xmlns:a16="http://schemas.microsoft.com/office/drawing/2014/main" id="{641CD312-F9CE-BB43-A5F8-448233746D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43" b="81543" l="27635" r="76435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100000" contrast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667" t="12039" r="21380" b="16139"/>
          <a:stretch/>
        </p:blipFill>
        <p:spPr>
          <a:xfrm>
            <a:off x="7618282" y="1295411"/>
            <a:ext cx="1821317" cy="183354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2CB6A14E-DB7F-CF4B-8852-376514417EA1}"/>
              </a:ext>
            </a:extLst>
          </p:cNvPr>
          <p:cNvSpPr/>
          <p:nvPr/>
        </p:nvSpPr>
        <p:spPr>
          <a:xfrm>
            <a:off x="8123095" y="1835580"/>
            <a:ext cx="757512" cy="794616"/>
          </a:xfrm>
          <a:custGeom>
            <a:avLst/>
            <a:gdLst>
              <a:gd name="connsiteX0" fmla="*/ 0 w 1090246"/>
              <a:gd name="connsiteY0" fmla="*/ 7034 h 1104314"/>
              <a:gd name="connsiteX1" fmla="*/ 49237 w 1090246"/>
              <a:gd name="connsiteY1" fmla="*/ 422031 h 1104314"/>
              <a:gd name="connsiteX2" fmla="*/ 35169 w 1090246"/>
              <a:gd name="connsiteY2" fmla="*/ 710418 h 1104314"/>
              <a:gd name="connsiteX3" fmla="*/ 7034 w 1090246"/>
              <a:gd name="connsiteY3" fmla="*/ 1104314 h 1104314"/>
              <a:gd name="connsiteX4" fmla="*/ 393896 w 1090246"/>
              <a:gd name="connsiteY4" fmla="*/ 1033975 h 1104314"/>
              <a:gd name="connsiteX5" fmla="*/ 717452 w 1090246"/>
              <a:gd name="connsiteY5" fmla="*/ 1033975 h 1104314"/>
              <a:gd name="connsiteX6" fmla="*/ 1090246 w 1090246"/>
              <a:gd name="connsiteY6" fmla="*/ 1069145 h 1104314"/>
              <a:gd name="connsiteX7" fmla="*/ 1041009 w 1090246"/>
              <a:gd name="connsiteY7" fmla="*/ 689317 h 1104314"/>
              <a:gd name="connsiteX8" fmla="*/ 1055077 w 1090246"/>
              <a:gd name="connsiteY8" fmla="*/ 372794 h 1104314"/>
              <a:gd name="connsiteX9" fmla="*/ 1083212 w 1090246"/>
              <a:gd name="connsiteY9" fmla="*/ 0 h 1104314"/>
              <a:gd name="connsiteX10" fmla="*/ 703385 w 1090246"/>
              <a:gd name="connsiteY10" fmla="*/ 42203 h 1104314"/>
              <a:gd name="connsiteX11" fmla="*/ 393896 w 1090246"/>
              <a:gd name="connsiteY11" fmla="*/ 42203 h 1104314"/>
              <a:gd name="connsiteX12" fmla="*/ 0 w 1090246"/>
              <a:gd name="connsiteY12" fmla="*/ 7034 h 110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90246" h="1104314">
                <a:moveTo>
                  <a:pt x="0" y="7034"/>
                </a:moveTo>
                <a:lnTo>
                  <a:pt x="49237" y="422031"/>
                </a:lnTo>
                <a:lnTo>
                  <a:pt x="35169" y="710418"/>
                </a:lnTo>
                <a:lnTo>
                  <a:pt x="7034" y="1104314"/>
                </a:lnTo>
                <a:lnTo>
                  <a:pt x="393896" y="1033975"/>
                </a:lnTo>
                <a:lnTo>
                  <a:pt x="717452" y="1033975"/>
                </a:lnTo>
                <a:lnTo>
                  <a:pt x="1090246" y="1069145"/>
                </a:lnTo>
                <a:lnTo>
                  <a:pt x="1041009" y="689317"/>
                </a:lnTo>
                <a:lnTo>
                  <a:pt x="1055077" y="372794"/>
                </a:lnTo>
                <a:lnTo>
                  <a:pt x="1083212" y="0"/>
                </a:lnTo>
                <a:lnTo>
                  <a:pt x="703385" y="42203"/>
                </a:lnTo>
                <a:lnTo>
                  <a:pt x="393896" y="42203"/>
                </a:lnTo>
                <a:lnTo>
                  <a:pt x="0" y="7034"/>
                </a:lnTo>
                <a:close/>
              </a:path>
            </a:pathLst>
          </a:custGeom>
          <a:solidFill>
            <a:srgbClr val="FF0000">
              <a:alpha val="3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E2F84D-0CA7-7C43-BFDA-80CE2154F39F}"/>
              </a:ext>
            </a:extLst>
          </p:cNvPr>
          <p:cNvSpPr txBox="1"/>
          <p:nvPr/>
        </p:nvSpPr>
        <p:spPr>
          <a:xfrm>
            <a:off x="7711353" y="743634"/>
            <a:ext cx="3701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Special cases where FEGS observes the entire radiance pattern.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7C48FB-9205-0A49-A2E1-106FDB3A7959}"/>
              </a:ext>
            </a:extLst>
          </p:cNvPr>
          <p:cNvSpPr/>
          <p:nvPr/>
        </p:nvSpPr>
        <p:spPr>
          <a:xfrm>
            <a:off x="9439599" y="1987625"/>
            <a:ext cx="3224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Max Size: </a:t>
            </a:r>
            <a:r>
              <a:rPr lang="en-US" dirty="0"/>
              <a:t>8 x 8 km</a:t>
            </a:r>
          </a:p>
        </p:txBody>
      </p:sp>
    </p:spTree>
    <p:extLst>
      <p:ext uri="{BB962C8B-B14F-4D97-AF65-F5344CB8AC3E}">
        <p14:creationId xmlns:p14="http://schemas.microsoft.com/office/powerpoint/2010/main" val="2285144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18976</TotalTime>
  <Words>970</Words>
  <Application>Microsoft Office PowerPoint</Application>
  <PresentationFormat>Widescreen</PresentationFormat>
  <Paragraphs>362</Paragraphs>
  <Slides>24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Bangla Sangam MN</vt:lpstr>
      <vt:lpstr>Calibri</vt:lpstr>
      <vt:lpstr>Calibri Light</vt:lpstr>
      <vt:lpstr>Times New Roman</vt:lpstr>
      <vt:lpstr>Wingdings</vt:lpstr>
      <vt:lpstr>Office Theme</vt:lpstr>
      <vt:lpstr>FEGS Spatial and Temporal Analysis</vt:lpstr>
      <vt:lpstr>PowerPoint Presentation</vt:lpstr>
      <vt:lpstr>2017 GOES-R Validation Flight Campaign</vt:lpstr>
      <vt:lpstr>Pulse Radiance Distributions</vt:lpstr>
      <vt:lpstr>Pulse Temporal Characteristics</vt:lpstr>
      <vt:lpstr>PowerPoint Presentation</vt:lpstr>
      <vt:lpstr>PowerPoint Presentation</vt:lpstr>
      <vt:lpstr>Accumulated Average Pulse Radiance Radial Profiles</vt:lpstr>
      <vt:lpstr>Inner Pixel Pulses</vt:lpstr>
      <vt:lpstr>PowerPoint Presentation</vt:lpstr>
      <vt:lpstr>PowerPoint Presentation</vt:lpstr>
      <vt:lpstr>End Thank You</vt:lpstr>
      <vt:lpstr>GOES-R Validation Flight Campaign (2017)</vt:lpstr>
      <vt:lpstr>Dataset Quality Control</vt:lpstr>
      <vt:lpstr>FEGS Version 2 Dataset – QC Statistics</vt:lpstr>
      <vt:lpstr>GLM Daytime Flash Detection Efficiency</vt:lpstr>
      <vt:lpstr>PowerPoint Presentation</vt:lpstr>
      <vt:lpstr>GLM Daytime Flash Detection Efficiency Version 2 FEGS dataset</vt:lpstr>
      <vt:lpstr>FEGS Pulse (sub-flash) Statistics</vt:lpstr>
      <vt:lpstr>GLM Daytime Radiance Detection Threshold Version 2 FEGS dataset</vt:lpstr>
      <vt:lpstr>Pulse Widths – IC vs CG</vt:lpstr>
      <vt:lpstr>PowerPoint Presentation</vt:lpstr>
      <vt:lpstr>Inner Pixel Pulses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FEGS Spatial and Temporal Analysis</dc:title>
  <dc:creator>Microsoft Office User</dc:creator>
  <cp:lastModifiedBy>Steven Goodman</cp:lastModifiedBy>
  <cp:revision>85</cp:revision>
  <dcterms:created xsi:type="dcterms:W3CDTF">2019-08-07T14:49:15Z</dcterms:created>
  <dcterms:modified xsi:type="dcterms:W3CDTF">2019-09-11T19:23:55Z</dcterms:modified>
</cp:coreProperties>
</file>