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slideLayouts/slideLayout5.xml" ContentType="application/vnd.openxmlformats-officedocument.presentationml.slideLayout+xml"/>
  <Override PartName="/ppt/theme/theme3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5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6.xml" ContentType="application/vnd.openxmlformats-officedocument.theme+xml"/>
  <Override PartName="/ppt/theme/themeOverride1.xml" ContentType="application/vnd.openxmlformats-officedocument.themeOverrid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7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8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50" r:id="rId2"/>
    <p:sldMasterId id="2147483654" r:id="rId3"/>
    <p:sldMasterId id="2147483657" r:id="rId4"/>
    <p:sldMasterId id="2147483681" r:id="rId5"/>
    <p:sldMasterId id="2147483693" r:id="rId6"/>
    <p:sldMasterId id="2147483702" r:id="rId7"/>
    <p:sldMasterId id="2147483707" r:id="rId8"/>
    <p:sldMasterId id="2147483719" r:id="rId9"/>
  </p:sldMasterIdLst>
  <p:notesMasterIdLst>
    <p:notesMasterId r:id="rId23"/>
  </p:notesMasterIdLst>
  <p:sldIdLst>
    <p:sldId id="256" r:id="rId10"/>
    <p:sldId id="851" r:id="rId11"/>
    <p:sldId id="852" r:id="rId12"/>
    <p:sldId id="257" r:id="rId13"/>
    <p:sldId id="723" r:id="rId14"/>
    <p:sldId id="273" r:id="rId15"/>
    <p:sldId id="274" r:id="rId16"/>
    <p:sldId id="314" r:id="rId17"/>
    <p:sldId id="263" r:id="rId18"/>
    <p:sldId id="270" r:id="rId19"/>
    <p:sldId id="272" r:id="rId20"/>
    <p:sldId id="931" r:id="rId21"/>
    <p:sldId id="264" r:id="rId22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56" userDrawn="1">
          <p15:clr>
            <a:srgbClr val="A4A3A4"/>
          </p15:clr>
        </p15:guide>
        <p15:guide id="3" orient="horz" pos="384" userDrawn="1">
          <p15:clr>
            <a:srgbClr val="A4A3A4"/>
          </p15:clr>
        </p15:guide>
        <p15:guide id="4" pos="312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rank, Joan C. (GSFC-410.0)[SGT INC]" initials="FJC(I" lastIdx="5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60" autoAdjust="0"/>
    <p:restoredTop sz="82555" autoAdjust="0"/>
  </p:normalViewPr>
  <p:slideViewPr>
    <p:cSldViewPr snapToGrid="0" snapToObjects="1" showGuides="1">
      <p:cViewPr varScale="1">
        <p:scale>
          <a:sx n="68" d="100"/>
          <a:sy n="68" d="100"/>
        </p:scale>
        <p:origin x="1430" y="53"/>
      </p:cViewPr>
      <p:guideLst>
        <p:guide orient="horz" pos="2160"/>
        <p:guide pos="2856"/>
        <p:guide orient="horz" pos="384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2" tIns="46587" rIns="93172" bIns="46587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2" tIns="46587" rIns="93172" bIns="46587" rtlCol="0"/>
          <a:lstStyle>
            <a:lvl1pPr algn="r">
              <a:defRPr sz="1200"/>
            </a:lvl1pPr>
          </a:lstStyle>
          <a:p>
            <a:fld id="{F60C972F-73AB-4EA5-AFC6-490268068873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2" tIns="46587" rIns="93172" bIns="4658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2" tIns="46587" rIns="93172" bIns="46587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72" tIns="46587" rIns="93172" bIns="46587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3172" tIns="46587" rIns="93172" bIns="46587" rtlCol="0" anchor="b"/>
          <a:lstStyle>
            <a:lvl1pPr algn="r">
              <a:defRPr sz="1200"/>
            </a:lvl1pPr>
          </a:lstStyle>
          <a:p>
            <a:fld id="{1793758C-4687-48C4-851D-4E10231597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9829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93758C-4687-48C4-851D-4E102315974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514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3758C-4687-48C4-851D-4E102315974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6415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TARANIS- Guest </a:t>
            </a:r>
            <a:r>
              <a:rPr lang="en-US"/>
              <a:t>Investigator Program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93758C-4687-48C4-851D-4E102315974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5579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6.xml"/><Relationship Id="rId1" Type="http://schemas.openxmlformats.org/officeDocument/2006/relationships/themeOverride" Target="../theme/themeOverride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255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63605-52CA-4D65-BF5E-5CA57C98A3CC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FCEC6-F74C-4086-8940-13C9468208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3571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63605-52CA-4D65-BF5E-5CA57C98A3CC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FCEC6-F74C-4086-8940-13C9468208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059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63605-52CA-4D65-BF5E-5CA57C98A3CC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FCEC6-F74C-4086-8940-13C9468208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742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63605-52CA-4D65-BF5E-5CA57C98A3CC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FCEC6-F74C-4086-8940-13C9468208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297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63605-52CA-4D65-BF5E-5CA57C98A3CC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FCEC6-F74C-4086-8940-13C9468208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2917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63605-52CA-4D65-BF5E-5CA57C98A3CC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FCEC6-F74C-4086-8940-13C9468208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02583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63605-52CA-4D65-BF5E-5CA57C98A3CC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FCEC6-F74C-4086-8940-13C9468208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2632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5BBBB-4293-4974-8A87-2054A7126DCF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E1388-FD4D-4D06-8658-1580C5A92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95255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5BBBB-4293-4974-8A87-2054A7126DCF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E1388-FD4D-4D06-8658-1580C5A92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0419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5BBBB-4293-4974-8A87-2054A7126DCF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E1388-FD4D-4D06-8658-1580C5A92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251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algn="r"/>
            <a:fld id="{6FB173BF-C508-4302-8AEB-2C97BF30CCBF}" type="slidenum">
              <a:rPr lang="en-US" altLang="en-US" smtClean="0"/>
              <a:pPr algn="r"/>
              <a:t>‹#›</a:t>
            </a:fld>
            <a:r>
              <a:rPr lang="en-US" alt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524601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5BBBB-4293-4974-8A87-2054A7126DCF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E1388-FD4D-4D06-8658-1580C5A92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0490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5BBBB-4293-4974-8A87-2054A7126DCF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E1388-FD4D-4D06-8658-1580C5A92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1185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5BBBB-4293-4974-8A87-2054A7126DCF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E1388-FD4D-4D06-8658-1580C5A92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7532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5BBBB-4293-4974-8A87-2054A7126DCF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E1388-FD4D-4D06-8658-1580C5A92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9023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5BBBB-4293-4974-8A87-2054A7126DCF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E1388-FD4D-4D06-8658-1580C5A92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7111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5BBBB-4293-4974-8A87-2054A7126DCF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E1388-FD4D-4D06-8658-1580C5A92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8370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5BBBB-4293-4974-8A87-2054A7126DCF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E1388-FD4D-4D06-8658-1580C5A92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6069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5BBBB-4293-4974-8A87-2054A7126DCF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9E1388-FD4D-4D06-8658-1580C5A92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1888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33142" y="4648200"/>
            <a:ext cx="6400800" cy="106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42642" y="685800"/>
            <a:ext cx="6781800" cy="1828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A29F38-5EC6-D140-80EF-CFE0A6945C10}" type="datetime1">
              <a:rPr lang="en-US" smtClean="0"/>
              <a:pPr>
                <a:defRPr/>
              </a:pPr>
              <a:t>9/12/2019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F5610-794B-43F9-A0D9-AF1E5933AB5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47094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4b566dac80219blue-earth-wallpaper.jpg"/>
          <p:cNvPicPr>
            <a:picLocks noChangeAspect="1"/>
          </p:cNvPicPr>
          <p:nvPr userDrawn="1"/>
        </p:nvPicPr>
        <p:blipFill>
          <a:blip r:embed="rId2" cstate="print"/>
          <a:srcRect l="10479" t="408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0" y="1"/>
            <a:ext cx="9144000" cy="6858000"/>
          </a:xfrm>
          <a:prstGeom prst="rect">
            <a:avLst/>
          </a:prstGeom>
          <a:solidFill>
            <a:schemeClr val="bg1">
              <a:lumMod val="95000"/>
              <a:lumOff val="5000"/>
              <a:alpha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0150" y="921910"/>
            <a:ext cx="70866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Footer Placeholder 4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4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CF5EF8-31B4-4F78-B46E-860652303D3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2" name="Picture 21" descr="GOES-R_logo.pn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76200" y="48890"/>
            <a:ext cx="914400" cy="583250"/>
          </a:xfrm>
          <a:prstGeom prst="rect">
            <a:avLst/>
          </a:prstGeom>
        </p:spPr>
      </p:pic>
      <p:pic>
        <p:nvPicPr>
          <p:cNvPr id="25" name="Picture 24" descr="NASA_Logo.pn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8072435" y="139225"/>
            <a:ext cx="542204" cy="457200"/>
          </a:xfrm>
          <a:prstGeom prst="rect">
            <a:avLst/>
          </a:prstGeom>
        </p:spPr>
      </p:pic>
      <p:pic>
        <p:nvPicPr>
          <p:cNvPr id="26" name="Picture 25" descr="NOAA_logo.pn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8605834" y="139225"/>
            <a:ext cx="456236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825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616"/>
            <a:ext cx="9144000" cy="80470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11988"/>
            <a:ext cx="9144000" cy="58302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04803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28B839-8756-C94C-A47D-583F8BA95CCB}" type="datetime1">
              <a:rPr lang="en-US" smtClean="0"/>
              <a:pPr>
                <a:defRPr/>
              </a:pPr>
              <a:t>9/12/2019</a:t>
            </a:fld>
            <a:endParaRPr lang="en-US" dirty="0"/>
          </a:p>
        </p:txBody>
      </p:sp>
      <p:sp>
        <p:nvSpPr>
          <p:cNvPr id="14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BB978-F783-4560-B5F8-459943D3045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8006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A9001-4838-5A4A-AF6B-307A42C382F7}" type="datetime1">
              <a:rPr lang="en-US" smtClean="0"/>
              <a:pPr>
                <a:defRPr/>
              </a:pPr>
              <a:t>9/12/2019</a:t>
            </a:fld>
            <a:endParaRPr lang="en-US" dirty="0"/>
          </a:p>
        </p:txBody>
      </p:sp>
      <p:sp>
        <p:nvSpPr>
          <p:cNvPr id="16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7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FEE794-286C-43E6-A7E2-0D551E93D8D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4824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D26652-F626-454A-851B-0656F6A0F770}" type="datetime1">
              <a:rPr lang="en-US" smtClean="0"/>
              <a:pPr>
                <a:defRPr/>
              </a:pPr>
              <a:t>9/12/2019</a:t>
            </a:fld>
            <a:endParaRPr lang="en-US" dirty="0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880D5D-487B-49EF-ADB5-2AA03D04BA2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67758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BE1055-48A6-3246-B91B-18BA09128D84}" type="datetime1">
              <a:rPr lang="en-US" smtClean="0"/>
              <a:pPr>
                <a:defRPr/>
              </a:pPr>
              <a:t>9/12/2019</a:t>
            </a:fld>
            <a:endParaRPr lang="en-US" dirty="0"/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9AC741-1BF0-41AA-9B51-622F501F52C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0" name="Picture 19" descr="GOES-R_logo_v2.pn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76200" y="0"/>
            <a:ext cx="1143000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68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DCB09A-BA5E-4AB7-91E1-C59162FD57D5}" type="datetime1">
              <a:rPr lang="en-US" smtClean="0"/>
              <a:pPr>
                <a:defRPr/>
              </a:pPr>
              <a:t>9/12/2019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B7CDD12-FE8D-4106-B4D7-32F5C435D54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258632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 with D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10068"/>
            <a:ext cx="8229600" cy="521453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81889" y="6487723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May 14,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90800" y="6487723"/>
            <a:ext cx="3962400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SENSITIVE AND PRIVILEGED:  FOR OFFICIAL USE ONLY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46273" y="6487723"/>
            <a:ext cx="2133600" cy="365125"/>
          </a:xfrm>
          <a:prstGeom prst="rect">
            <a:avLst/>
          </a:prstGeom>
        </p:spPr>
        <p:txBody>
          <a:bodyPr/>
          <a:lstStyle/>
          <a:p>
            <a:fld id="{7C81C18B-989A-4738-B9CF-989732883A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8719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0890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616"/>
            <a:ext cx="9144000" cy="804706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811988"/>
            <a:ext cx="9144000" cy="583021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1822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37882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FECD78-3C8E-49F2-8FAB-59489D168ABB}" type="datetimeFigureOut">
              <a:rPr lang="en-US" smtClean="0">
                <a:solidFill>
                  <a:prstClr val="black"/>
                </a:solidFill>
              </a:rPr>
              <a:pPr/>
              <a:t>9/12/2019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2E28C10-53D9-4629-9606-A827DF48417F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382520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8407" y="638292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algn="r"/>
            <a:fld id="{6FB173BF-C508-4302-8AEB-2C97BF30CCBF}" type="slidenum">
              <a:rPr lang="en-US" altLang="en-US" smtClean="0"/>
              <a:pPr algn="r"/>
              <a:t>‹#›</a:t>
            </a:fld>
            <a:r>
              <a:rPr lang="en-US" alt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4868064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28F45-460F-4D6E-B1D5-EAF1F60B102E}" type="datetime1">
              <a:rPr lang="en-US" smtClean="0"/>
              <a:pPr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8EDAB-E8B0-4B66-AF16-10B344D506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461101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35527"/>
            <a:ext cx="7086600" cy="83127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1C326-8D7C-4FB0-AA99-1B95BAAA7779}" type="datetime1">
              <a:rPr lang="en-US" smtClean="0"/>
              <a:pPr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8EDAB-E8B0-4B66-AF16-10B344D506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462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17226-597F-4F9F-A8D9-FF9E51F0C1AB}" type="datetime1">
              <a:rPr lang="en-US" smtClean="0"/>
              <a:pPr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8EDAB-E8B0-4B66-AF16-10B344D506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90305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03612-1336-4EA6-B8B1-3073444F47A6}" type="datetime1">
              <a:rPr lang="en-US" smtClean="0"/>
              <a:pPr/>
              <a:t>9/12/2019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8EDAB-E8B0-4B66-AF16-10B344D506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715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A0223-05EE-44FF-993D-94E086F84CE6}" type="datetime1">
              <a:rPr lang="en-US" smtClean="0"/>
              <a:pPr/>
              <a:t>9/12/2019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8EDAB-E8B0-4B66-AF16-10B344D506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8958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93F7F-1F27-481F-B888-8D753FEB968C}" type="datetime1">
              <a:rPr lang="en-US" smtClean="0"/>
              <a:pPr/>
              <a:t>9/12/2019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8EDAB-E8B0-4B66-AF16-10B344D506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262561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75EA83-FBCD-4BEC-8978-374526032340}" type="datetime1">
              <a:rPr lang="en-US" smtClean="0"/>
              <a:pPr/>
              <a:t>9/12/2019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8EDAB-E8B0-4B66-AF16-10B344D506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77692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C06FC7-195E-4E9D-AE31-AFD56FE75566}" type="datetime1">
              <a:rPr lang="en-US" smtClean="0"/>
              <a:pPr/>
              <a:t>9/12/2019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8EDAB-E8B0-4B66-AF16-10B344D506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02505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38832-2007-4168-99DE-9ED416F3A225}" type="datetime1">
              <a:rPr lang="en-US" smtClean="0"/>
              <a:pPr/>
              <a:t>9/12/2019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8EDAB-E8B0-4B66-AF16-10B344D506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571977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DA54F9-26F7-4128-BDA6-62C9560255BF}" type="datetime1">
              <a:rPr lang="en-US" smtClean="0"/>
              <a:pPr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8EDAB-E8B0-4B66-AF16-10B344D506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408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170549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937700-884D-44D9-97B5-214ECB12E1E7}" type="datetime1">
              <a:rPr lang="en-US" smtClean="0"/>
              <a:pPr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A8EDAB-E8B0-4B66-AF16-10B344D506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13292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0FB9B-9F5C-4AB1-B484-6E7BBC27B0FA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962F8-2F8F-457A-8B94-E2C2E30A8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9496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0FB9B-9F5C-4AB1-B484-6E7BBC27B0FA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962F8-2F8F-457A-8B94-E2C2E30A8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3488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0FB9B-9F5C-4AB1-B484-6E7BBC27B0FA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962F8-2F8F-457A-8B94-E2C2E30A8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48160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0FB9B-9F5C-4AB1-B484-6E7BBC27B0FA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962F8-2F8F-457A-8B94-E2C2E30A8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8547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0FB9B-9F5C-4AB1-B484-6E7BBC27B0FA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962F8-2F8F-457A-8B94-E2C2E30A8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5143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0FB9B-9F5C-4AB1-B484-6E7BBC27B0FA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962F8-2F8F-457A-8B94-E2C2E30A8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87353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0FB9B-9F5C-4AB1-B484-6E7BBC27B0FA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962F8-2F8F-457A-8B94-E2C2E30A8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86296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0FB9B-9F5C-4AB1-B484-6E7BBC27B0FA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962F8-2F8F-457A-8B94-E2C2E30A8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5028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0FB9B-9F5C-4AB1-B484-6E7BBC27B0FA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962F8-2F8F-457A-8B94-E2C2E30A8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363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63605-52CA-4D65-BF5E-5CA57C98A3CC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FCEC6-F74C-4086-8940-13C9468208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45868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0FB9B-9F5C-4AB1-B484-6E7BBC27B0FA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962F8-2F8F-457A-8B94-E2C2E30A8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1199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90FB9B-9F5C-4AB1-B484-6E7BBC27B0FA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7962F8-2F8F-457A-8B94-E2C2E30A8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9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Font typeface="Arial" pitchFamily="34" charset="0"/>
              <a:buChar char="»"/>
              <a:defRPr/>
            </a:lvl1pPr>
            <a:lvl2pPr>
              <a:buFont typeface="Wingdings" pitchFamily="2" charset="2"/>
              <a:buChar char="§"/>
              <a:defRPr/>
            </a:lvl2pPr>
            <a:lvl5pPr>
              <a:buFont typeface="Courier New" pitchFamily="49" charset="0"/>
              <a:buChar char="o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63605-52CA-4D65-BF5E-5CA57C98A3CC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FCEC6-F74C-4086-8940-13C9468208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6137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solidFill>
            <a:schemeClr val="tx1">
              <a:lumMod val="85000"/>
              <a:lumOff val="15000"/>
            </a:schemeClr>
          </a:solidFill>
        </p:spPr>
        <p:txBody>
          <a:bodyPr anchor="t"/>
          <a:lstStyle>
            <a:lvl1pPr algn="l">
              <a:defRPr sz="4000" b="1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63605-52CA-4D65-BF5E-5CA57C98A3CC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FCEC6-F74C-4086-8940-13C9468208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238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tx1">
              <a:lumMod val="85000"/>
              <a:lumOff val="15000"/>
            </a:schemeClr>
          </a:soli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A63605-52CA-4D65-BF5E-5CA57C98A3CC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9FCEC6-F74C-4086-8940-13C9468208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48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5" Type="http://schemas.openxmlformats.org/officeDocument/2006/relationships/slideLayout" Target="../slideLayouts/slideLayout32.xml"/><Relationship Id="rId4" Type="http://schemas.openxmlformats.org/officeDocument/2006/relationships/slideLayout" Target="../slideLayouts/slideLayout31.xml"/><Relationship Id="rId9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9.jp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3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-16-17_GOES-R_PPT-Pres_1.jp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665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6" r:id="rId3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3-16-17_GOES-R_PPT-Pres_2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28407" y="6382921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pPr algn="r"/>
            <a:fld id="{6FB173BF-C508-4302-8AEB-2C97BF30CCBF}" type="slidenum">
              <a:rPr lang="en-US" altLang="en-US" smtClean="0"/>
              <a:pPr algn="r"/>
              <a:t>‹#›</a:t>
            </a:fld>
            <a:r>
              <a:rPr lang="en-US" altLang="en-US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93040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3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324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A63605-52CA-4D65-BF5E-5CA57C98A3CC}" type="datetimeFigureOut">
              <a:rPr lang="en-US" smtClean="0"/>
              <a:pPr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9FCEC6-F74C-4086-8940-13C94682082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995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  <p:sldLayoutId id="2147483661" r:id="rId4"/>
    <p:sldLayoutId id="2147483662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5BBBB-4293-4974-8A87-2054A7126DCF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E1388-FD4D-4D06-8658-1580C5A92D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633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76400"/>
            <a:ext cx="8229600" cy="444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41AB6D1-6459-4441-BBE4-74E809A15251}" type="datetime1">
              <a:rPr lang="en-US" smtClean="0"/>
              <a:pPr>
                <a:defRPr/>
              </a:pPr>
              <a:t>9/12/2019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416675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AB7CDD12-FE8D-4106-B4D7-32F5C435D54A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30" name="Title Placeholder 1"/>
          <p:cNvSpPr>
            <a:spLocks noGrp="1"/>
          </p:cNvSpPr>
          <p:nvPr>
            <p:ph type="title"/>
          </p:nvPr>
        </p:nvSpPr>
        <p:spPr bwMode="auto">
          <a:xfrm>
            <a:off x="1143000" y="274638"/>
            <a:ext cx="7086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1182809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3-16-17_GOES-R_PPT-Pres2.jp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192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83126"/>
            <a:ext cx="7086600" cy="8312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2296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F7B000-1763-4D3B-92F6-0F3E5509C81F}" type="datetime1">
              <a:rPr lang="en-US" smtClean="0"/>
              <a:pPr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8EDAB-E8B0-4B66-AF16-10B344D5068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726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0FB9B-9F5C-4AB1-B484-6E7BBC27B0FA}" type="datetimeFigureOut">
              <a:rPr lang="en-US" smtClean="0"/>
              <a:t>9/12/2019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7962F8-2F8F-457A-8B94-E2C2E30A8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405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om/imgres?imgurl=http://www.airforce-technology.com/projects/global/images/4_global_hawk.jpg&amp;imgrefurl=http://www.airforce-technology.com/projects/global/global4.html&amp;h=347&amp;w=550&amp;sz=45&amp;tbnid=SFsW30cDemxi6M:&amp;tbnh=84&amp;tbnw=133&amp;prev=/images?q=global+hawk&amp;zoom=1&amp;q=global+hawk&amp;hl=en&amp;usg=__2e1B7u8XvEa3I_8AWGxglvr0SCk=&amp;sa=X&amp;ei=Rk6LTZaWMKqZ0QGl3qSKDg&amp;sqi=2&amp;ved=0CCgQ9QEwAA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airbornescience.nasa.gov/instrument/S-HIS" TargetMode="External"/><Relationship Id="rId2" Type="http://schemas.openxmlformats.org/officeDocument/2006/relationships/hyperlink" Target="http://airbornescience.jpl.nasa.gov/instruments/avirisng" TargetMode="External"/><Relationship Id="rId1" Type="http://schemas.openxmlformats.org/officeDocument/2006/relationships/slideLayout" Target="../slideLayouts/slideLayout41.xml"/><Relationship Id="rId6" Type="http://schemas.openxmlformats.org/officeDocument/2006/relationships/hyperlink" Target="http://har.gsfc.nasa.gov/index.php?section=12" TargetMode="External"/><Relationship Id="rId5" Type="http://schemas.openxmlformats.org/officeDocument/2006/relationships/hyperlink" Target="http://cpl.gsfc.nasa.gov/" TargetMode="External"/><Relationship Id="rId4" Type="http://schemas.openxmlformats.org/officeDocument/2006/relationships/hyperlink" Target="https://espo.nasa.gov/trmmlba/lip.html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slide" Target="slide3.xml"/><Relationship Id="rId7" Type="http://schemas.openxmlformats.org/officeDocument/2006/relationships/slide" Target="slide8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Relationship Id="rId6" Type="http://schemas.openxmlformats.org/officeDocument/2006/relationships/slide" Target="slide7.xml"/><Relationship Id="rId11" Type="http://schemas.openxmlformats.org/officeDocument/2006/relationships/slide" Target="slide13.xml"/><Relationship Id="rId5" Type="http://schemas.openxmlformats.org/officeDocument/2006/relationships/slide" Target="slide6.xml"/><Relationship Id="rId10" Type="http://schemas.openxmlformats.org/officeDocument/2006/relationships/slide" Target="slide11.xml"/><Relationship Id="rId4" Type="http://schemas.openxmlformats.org/officeDocument/2006/relationships/slide" Target="slide5.xml"/><Relationship Id="rId9" Type="http://schemas.openxmlformats.org/officeDocument/2006/relationships/slide" Target="slide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4.png"/><Relationship Id="rId5" Type="http://schemas.openxmlformats.org/officeDocument/2006/relationships/slide" Target="slide8.xml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/>
          <p:cNvSpPr txBox="1">
            <a:spLocks/>
          </p:cNvSpPr>
          <p:nvPr/>
        </p:nvSpPr>
        <p:spPr>
          <a:xfrm>
            <a:off x="5094819" y="2505501"/>
            <a:ext cx="4000790" cy="2439679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1" i="0" kern="1200">
                <a:solidFill>
                  <a:schemeClr val="bg1"/>
                </a:solidFill>
                <a:latin typeface="Myriad Pro Cond"/>
                <a:ea typeface="+mn-ea"/>
                <a:cs typeface="Myriad Pro Cond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800" dirty="0">
                <a:solidFill>
                  <a:srgbClr val="FFFF00"/>
                </a:solidFill>
                <a:latin typeface="+mj-lt"/>
                <a:cs typeface="Myriad Pro"/>
              </a:rPr>
              <a:t>Steve Goodman</a:t>
            </a:r>
          </a:p>
          <a:p>
            <a:pPr algn="ctr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200" dirty="0">
                <a:solidFill>
                  <a:srgbClr val="FFFF00"/>
                </a:solidFill>
                <a:latin typeface="+mj-lt"/>
                <a:cs typeface="Myriad Pro"/>
              </a:rPr>
              <a:t>GOES-R Program Senior Advisor</a:t>
            </a:r>
          </a:p>
          <a:p>
            <a:pPr algn="ctr" fontAlgn="auto">
              <a:spcBef>
                <a:spcPts val="0"/>
              </a:spcBef>
              <a:spcAft>
                <a:spcPts val="600"/>
              </a:spcAft>
              <a:defRPr/>
            </a:pPr>
            <a:endParaRPr lang="en-US" dirty="0">
              <a:solidFill>
                <a:srgbClr val="FFFF00"/>
              </a:solidFill>
              <a:latin typeface="+mj-lt"/>
              <a:cs typeface="Myriad Pro"/>
            </a:endParaRPr>
          </a:p>
          <a:p>
            <a:pPr algn="ctr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dirty="0">
                <a:latin typeface="+mj-lt"/>
                <a:cs typeface="Myriad Pro"/>
              </a:rPr>
              <a:t>2019 GLM Science Meeting</a:t>
            </a:r>
          </a:p>
          <a:p>
            <a:pPr algn="ctr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dirty="0">
                <a:latin typeface="+mj-lt"/>
                <a:cs typeface="Myriad Pro"/>
              </a:rPr>
              <a:t>NSSTC, Huntsville, AL</a:t>
            </a:r>
          </a:p>
          <a:p>
            <a:pPr algn="ctr" fontAlgn="auto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2400" dirty="0">
                <a:latin typeface="+mj-lt"/>
                <a:cs typeface="Myriad Pro"/>
              </a:rPr>
              <a:t>September 10-12, 2019</a:t>
            </a:r>
          </a:p>
          <a:p>
            <a:pPr algn="ctr" fontAlgn="auto">
              <a:spcAft>
                <a:spcPts val="0"/>
              </a:spcAft>
              <a:defRPr/>
            </a:pPr>
            <a:endParaRPr lang="en-US" sz="1800" dirty="0">
              <a:latin typeface="+mj-lt"/>
              <a:cs typeface="Myriad Pro"/>
            </a:endParaRPr>
          </a:p>
        </p:txBody>
      </p:sp>
      <p:pic>
        <p:nvPicPr>
          <p:cNvPr id="6" name="Picture 5" descr="GOES-R_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196" y="47299"/>
            <a:ext cx="2032001" cy="130048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651023" y="1379235"/>
            <a:ext cx="4572000" cy="1094811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chemeClr val="bg1"/>
                </a:solidFill>
              </a:rPr>
              <a:t>GOES-16/17 Candidate Field Campaigns </a:t>
            </a:r>
          </a:p>
        </p:txBody>
      </p:sp>
    </p:spTree>
    <p:extLst>
      <p:ext uri="{BB962C8B-B14F-4D97-AF65-F5344CB8AC3E}">
        <p14:creationId xmlns:p14="http://schemas.microsoft.com/office/powerpoint/2010/main" val="114622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6146390"/>
            <a:ext cx="9144000" cy="711610"/>
            <a:chOff x="0" y="6146390"/>
            <a:chExt cx="9144000" cy="711610"/>
          </a:xfrm>
        </p:grpSpPr>
        <p:sp>
          <p:nvSpPr>
            <p:cNvPr id="11" name="Rectangle 10"/>
            <p:cNvSpPr/>
            <p:nvPr/>
          </p:nvSpPr>
          <p:spPr>
            <a:xfrm>
              <a:off x="0" y="6146390"/>
              <a:ext cx="9144000" cy="71161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ounded Rectangle 11">
              <a:hlinkClick r:id="rId2" action="ppaction://hlinksldjump"/>
            </p:cNvPr>
            <p:cNvSpPr/>
            <p:nvPr/>
          </p:nvSpPr>
          <p:spPr>
            <a:xfrm>
              <a:off x="152665" y="6317557"/>
              <a:ext cx="1695299" cy="369277"/>
            </a:xfrm>
            <a:prstGeom prst="roundRect">
              <a:avLst/>
            </a:prstGeom>
            <a:gradFill>
              <a:gsLst>
                <a:gs pos="0">
                  <a:srgbClr val="2A9245"/>
                </a:gs>
                <a:gs pos="100000">
                  <a:srgbClr val="10361A"/>
                </a:gs>
              </a:gsLst>
            </a:gradFill>
            <a:ln w="28575">
              <a:solidFill>
                <a:schemeClr val="bg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Table Summary</a:t>
              </a:r>
            </a:p>
          </p:txBody>
        </p:sp>
        <p:sp>
          <p:nvSpPr>
            <p:cNvPr id="13" name="Rounded Rectangle 12">
              <a:hlinkClick r:id="rId3" action="ppaction://hlinksldjump"/>
            </p:cNvPr>
            <p:cNvSpPr/>
            <p:nvPr/>
          </p:nvSpPr>
          <p:spPr>
            <a:xfrm>
              <a:off x="2013834" y="6317557"/>
              <a:ext cx="1695299" cy="369277"/>
            </a:xfrm>
            <a:prstGeom prst="roundRect">
              <a:avLst/>
            </a:prstGeom>
            <a:gradFill>
              <a:gsLst>
                <a:gs pos="0">
                  <a:srgbClr val="175A91"/>
                </a:gs>
                <a:gs pos="100000">
                  <a:srgbClr val="092135"/>
                </a:gs>
              </a:gsLst>
            </a:gradFill>
            <a:ln w="28575">
              <a:solidFill>
                <a:schemeClr val="bg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Map Summary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801494" y="6468802"/>
              <a:ext cx="1736373" cy="369332"/>
            </a:xfrm>
            <a:prstGeom prst="rect">
              <a:avLst/>
            </a:prstGeom>
            <a:noFill/>
            <a:effectLst>
              <a:outerShdw blurRad="50800" dist="25400" dir="2700000" algn="tl" rotWithShape="0">
                <a:prstClr val="black">
                  <a:alpha val="43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Mission Number</a:t>
              </a:r>
            </a:p>
          </p:txBody>
        </p:sp>
      </p:grpSp>
      <p:sp>
        <p:nvSpPr>
          <p:cNvPr id="1024" name="Rectangle 1023"/>
          <p:cNvSpPr/>
          <p:nvPr/>
        </p:nvSpPr>
        <p:spPr>
          <a:xfrm>
            <a:off x="0" y="0"/>
            <a:ext cx="4572000" cy="2246769"/>
          </a:xfrm>
          <a:prstGeom prst="rect">
            <a:avLst/>
          </a:prstGeom>
          <a:solidFill>
            <a:srgbClr val="000000">
              <a:alpha val="85882"/>
            </a:srgb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GOES-R Field Campaign Phase 2 Operations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Date: 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 8, 2017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Mission Objective: 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GLM Validation – CO LMA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Takeoff: 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1857 Z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Landing: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0358 Z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Flight Duration: 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hrs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Mission Scientist: 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Steve Goodman, Hugh Christian, Francis Padula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Weather Forecast Leads: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Austin Clark, David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Haliczer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Nathan Curtis, Cameron Kowalski</a:t>
            </a:r>
          </a:p>
        </p:txBody>
      </p:sp>
      <p:sp>
        <p:nvSpPr>
          <p:cNvPr id="1025" name="TextBox 1024"/>
          <p:cNvSpPr txBox="1"/>
          <p:nvPr/>
        </p:nvSpPr>
        <p:spPr>
          <a:xfrm>
            <a:off x="0" y="2329961"/>
            <a:ext cx="48921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Major Highlights: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Collected 3 hours of a variety of compact and horizontally extensive high flash rate lightning producing storms coincident and co-located with the Colorado total lightning supersite during daylight and early twilight hours.</a:t>
            </a:r>
          </a:p>
        </p:txBody>
      </p:sp>
      <p:sp>
        <p:nvSpPr>
          <p:cNvPr id="9" name="Oval 8"/>
          <p:cNvSpPr/>
          <p:nvPr/>
        </p:nvSpPr>
        <p:spPr>
          <a:xfrm>
            <a:off x="8502161" y="6242951"/>
            <a:ext cx="521208" cy="521208"/>
          </a:xfrm>
          <a:prstGeom prst="ellipse">
            <a:avLst/>
          </a:prstGeom>
          <a:ln>
            <a:solidFill>
              <a:srgbClr val="AF5EB0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566237" y="6334278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l="6735" t="18385" r="8821" b="12053"/>
          <a:stretch/>
        </p:blipFill>
        <p:spPr>
          <a:xfrm>
            <a:off x="4572000" y="-14513"/>
            <a:ext cx="4572000" cy="226422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572000" y="1885609"/>
            <a:ext cx="3058851" cy="369332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Crude FEGS Flash Count: 1,962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109" y="2304844"/>
            <a:ext cx="4131260" cy="207927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7" t="4709" r="1791" b="3374"/>
          <a:stretch/>
        </p:blipFill>
        <p:spPr>
          <a:xfrm>
            <a:off x="2786743" y="4412343"/>
            <a:ext cx="6241143" cy="17272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2262" y="4086922"/>
            <a:ext cx="27044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33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ABI 30-second imagery collected coincident and collocated with the ER-2 aircraft</a:t>
            </a:r>
          </a:p>
        </p:txBody>
      </p:sp>
      <p:sp>
        <p:nvSpPr>
          <p:cNvPr id="18" name="Right Arrow 17"/>
          <p:cNvSpPr/>
          <p:nvPr/>
        </p:nvSpPr>
        <p:spPr>
          <a:xfrm rot="17963654">
            <a:off x="4860194" y="687176"/>
            <a:ext cx="365760" cy="182880"/>
          </a:xfrm>
          <a:prstGeom prst="rightArrow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776827" y="1007950"/>
            <a:ext cx="1638676" cy="307777"/>
          </a:xfrm>
          <a:prstGeom prst="rect">
            <a:avLst/>
          </a:prstGeom>
          <a:solidFill>
            <a:srgbClr val="FFFFFF">
              <a:alpha val="6902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Lightning Collection</a:t>
            </a:r>
          </a:p>
        </p:txBody>
      </p:sp>
    </p:spTree>
    <p:extLst>
      <p:ext uri="{BB962C8B-B14F-4D97-AF65-F5344CB8AC3E}">
        <p14:creationId xmlns:p14="http://schemas.microsoft.com/office/powerpoint/2010/main" val="3584848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6146390"/>
            <a:ext cx="9144000" cy="711610"/>
            <a:chOff x="0" y="6146390"/>
            <a:chExt cx="9144000" cy="711610"/>
          </a:xfrm>
        </p:grpSpPr>
        <p:sp>
          <p:nvSpPr>
            <p:cNvPr id="11" name="Rectangle 10"/>
            <p:cNvSpPr/>
            <p:nvPr/>
          </p:nvSpPr>
          <p:spPr>
            <a:xfrm>
              <a:off x="0" y="6146390"/>
              <a:ext cx="9144000" cy="71161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ounded Rectangle 11">
              <a:hlinkClick r:id="rId2" action="ppaction://hlinksldjump"/>
            </p:cNvPr>
            <p:cNvSpPr/>
            <p:nvPr/>
          </p:nvSpPr>
          <p:spPr>
            <a:xfrm>
              <a:off x="152665" y="6317557"/>
              <a:ext cx="1695299" cy="369277"/>
            </a:xfrm>
            <a:prstGeom prst="roundRect">
              <a:avLst/>
            </a:prstGeom>
            <a:gradFill>
              <a:gsLst>
                <a:gs pos="0">
                  <a:srgbClr val="2A9245"/>
                </a:gs>
                <a:gs pos="100000">
                  <a:srgbClr val="10361A"/>
                </a:gs>
              </a:gsLst>
            </a:gradFill>
            <a:ln w="28575">
              <a:solidFill>
                <a:schemeClr val="bg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Table Summary</a:t>
              </a:r>
            </a:p>
          </p:txBody>
        </p:sp>
        <p:sp>
          <p:nvSpPr>
            <p:cNvPr id="13" name="Rounded Rectangle 12">
              <a:hlinkClick r:id="rId3" action="ppaction://hlinksldjump"/>
            </p:cNvPr>
            <p:cNvSpPr/>
            <p:nvPr/>
          </p:nvSpPr>
          <p:spPr>
            <a:xfrm>
              <a:off x="2013834" y="6317557"/>
              <a:ext cx="1695299" cy="369277"/>
            </a:xfrm>
            <a:prstGeom prst="roundRect">
              <a:avLst/>
            </a:prstGeom>
            <a:gradFill>
              <a:gsLst>
                <a:gs pos="0">
                  <a:srgbClr val="175A91"/>
                </a:gs>
                <a:gs pos="100000">
                  <a:srgbClr val="092135"/>
                </a:gs>
              </a:gsLst>
            </a:gradFill>
            <a:ln w="28575">
              <a:solidFill>
                <a:schemeClr val="bg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Map Summary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801494" y="6468802"/>
              <a:ext cx="1736373" cy="369332"/>
            </a:xfrm>
            <a:prstGeom prst="rect">
              <a:avLst/>
            </a:prstGeom>
            <a:noFill/>
            <a:effectLst>
              <a:outerShdw blurRad="50800" dist="25400" dir="2700000" algn="tl" rotWithShape="0">
                <a:prstClr val="black">
                  <a:alpha val="43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Mission Number</a:t>
              </a:r>
            </a:p>
          </p:txBody>
        </p:sp>
      </p:grpSp>
      <p:sp>
        <p:nvSpPr>
          <p:cNvPr id="1024" name="Rectangle 1023"/>
          <p:cNvSpPr/>
          <p:nvPr/>
        </p:nvSpPr>
        <p:spPr>
          <a:xfrm>
            <a:off x="0" y="0"/>
            <a:ext cx="4572000" cy="2246769"/>
          </a:xfrm>
          <a:prstGeom prst="rect">
            <a:avLst/>
          </a:prstGeom>
          <a:solidFill>
            <a:srgbClr val="000000">
              <a:alpha val="85882"/>
            </a:srgb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GOES-R Field Campaign Phase 2 Operations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Date: 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May 17, 2017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Mission Objective: 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GLM Validation – OK/West TX LMA 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Takeoff: 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0200 Z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Landing: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0951 Z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Flight Duration: 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7.8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hrs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Mission Scientist: 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Dan Cecil, Hugh Christian, Francis Padula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Flight Coordinator (All Flights): 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Jan Nystrom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Weather Forecast Leads: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Austin Clark, Nicholas McVey, David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Haliczer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Cameron Kowalski</a:t>
            </a:r>
          </a:p>
        </p:txBody>
      </p:sp>
      <p:sp>
        <p:nvSpPr>
          <p:cNvPr id="1025" name="TextBox 1024"/>
          <p:cNvSpPr txBox="1"/>
          <p:nvPr/>
        </p:nvSpPr>
        <p:spPr>
          <a:xfrm>
            <a:off x="0" y="2254655"/>
            <a:ext cx="914400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Major Highlights: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Collected 3 hours of a variety of compact &amp; horizontally extensive high flash rate lightning producing storms co-located with the Oklahoma &amp; West Texas total lightning supersites at night. A coincident and co-located ISS/LIS overpass was collected over an active line of high flash rate thunderstorms near the Southern Oklahoma/Northern Texas border. 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33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ABI 30-second imagery collected coincident and collocated with the ER-2 aircraft</a:t>
            </a:r>
          </a:p>
        </p:txBody>
      </p:sp>
      <p:sp>
        <p:nvSpPr>
          <p:cNvPr id="9" name="Oval 8"/>
          <p:cNvSpPr/>
          <p:nvPr/>
        </p:nvSpPr>
        <p:spPr>
          <a:xfrm>
            <a:off x="8502161" y="6242951"/>
            <a:ext cx="521208" cy="521208"/>
          </a:xfrm>
          <a:prstGeom prst="ellipse">
            <a:avLst/>
          </a:prstGeom>
          <a:ln>
            <a:solidFill>
              <a:srgbClr val="595959"/>
            </a:solidFill>
            <a:prstDash val="solid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566237" y="6334278"/>
            <a:ext cx="3930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16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279" y="4084400"/>
            <a:ext cx="3474719" cy="20413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18817" t="12834" r="23495" b="40209"/>
          <a:stretch/>
        </p:blipFill>
        <p:spPr>
          <a:xfrm>
            <a:off x="4571999" y="0"/>
            <a:ext cx="4588933" cy="2245648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572000" y="1885609"/>
            <a:ext cx="2884123" cy="369332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Crude FEGS Flash Count: 894</a:t>
            </a:r>
          </a:p>
        </p:txBody>
      </p:sp>
      <p:sp>
        <p:nvSpPr>
          <p:cNvPr id="20" name="Right Arrow 19"/>
          <p:cNvSpPr/>
          <p:nvPr/>
        </p:nvSpPr>
        <p:spPr>
          <a:xfrm rot="2132564">
            <a:off x="6648687" y="813870"/>
            <a:ext cx="365760" cy="182880"/>
          </a:xfrm>
          <a:prstGeom prst="rightArrow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69280" y="393898"/>
            <a:ext cx="1638676" cy="307777"/>
          </a:xfrm>
          <a:prstGeom prst="rect">
            <a:avLst/>
          </a:prstGeom>
          <a:solidFill>
            <a:srgbClr val="FFFFFF">
              <a:alpha val="6902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Lightning Collection</a:t>
            </a:r>
          </a:p>
        </p:txBody>
      </p:sp>
      <p:pic>
        <p:nvPicPr>
          <p:cNvPr id="22" name="Picture 21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63" y="4334037"/>
            <a:ext cx="3655445" cy="1759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664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415" y="1136772"/>
            <a:ext cx="5444331" cy="441197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945744" y="6464325"/>
            <a:ext cx="21336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733824-2D8B-1A4D-BAE7-D7080C211F3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5233" y="1073064"/>
            <a:ext cx="4394111" cy="45952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56436" y="1052823"/>
            <a:ext cx="631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GLM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16418" y="3039525"/>
            <a:ext cx="4635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ISS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383308" y="358313"/>
            <a:ext cx="8229600" cy="1143000"/>
          </a:xfrm>
        </p:spPr>
        <p:txBody>
          <a:bodyPr/>
          <a:lstStyle/>
          <a:p>
            <a:r>
              <a:rPr lang="en-US" sz="3200" b="1" dirty="0">
                <a:solidFill>
                  <a:schemeClr val="bg1"/>
                </a:solidFill>
              </a:rPr>
              <a:t>Post Launch Testing: GLM/ABI-ISS-ER2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61757" y="5776858"/>
            <a:ext cx="62204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0541 Z Lightning, May 17, 2017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67452" y="2839119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44610" y="6488668"/>
            <a:ext cx="3602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AWG GLM and Field Campaign Team</a:t>
            </a:r>
          </a:p>
        </p:txBody>
      </p:sp>
    </p:spTree>
    <p:extLst>
      <p:ext uri="{BB962C8B-B14F-4D97-AF65-F5344CB8AC3E}">
        <p14:creationId xmlns:p14="http://schemas.microsoft.com/office/powerpoint/2010/main" val="10152728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516270" y="890621"/>
            <a:ext cx="3581399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sz="36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</a:rPr>
              <a:t>Thank you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772965" y="1554863"/>
            <a:ext cx="7336052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</a:rPr>
              <a:t>For more information visit </a:t>
            </a:r>
            <a:r>
              <a:rPr lang="en-US" sz="2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</a:rPr>
              <a:t>www.goes-r.gov</a:t>
            </a:r>
          </a:p>
          <a:p>
            <a:pPr algn="ctr">
              <a:defRPr/>
            </a:pPr>
            <a:endParaRPr lang="en-US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</a:endParaRPr>
          </a:p>
          <a:p>
            <a:pPr algn="ctr">
              <a:defRPr/>
            </a:pPr>
            <a:endParaRPr lang="en-US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</a:endParaRPr>
          </a:p>
          <a:p>
            <a:pPr algn="ctr">
              <a:defRPr/>
            </a:pPr>
            <a:endParaRPr lang="en-US" sz="2000" b="1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</a:endParaRPr>
          </a:p>
          <a:p>
            <a:pPr algn="ctr">
              <a:defRPr/>
            </a:pPr>
            <a:endParaRPr lang="en-US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</a:endParaRPr>
          </a:p>
          <a:p>
            <a:pPr algn="ctr">
              <a:defRPr/>
            </a:pPr>
            <a:endParaRPr lang="en-US" sz="2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</a:endParaRPr>
          </a:p>
          <a:p>
            <a:pPr algn="ctr">
              <a:defRPr/>
            </a:pPr>
            <a:r>
              <a:rPr 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</a:rPr>
              <a:t>www.facebook.com/GOESRsatellite</a:t>
            </a:r>
          </a:p>
          <a:p>
            <a:pPr algn="ctr">
              <a:defRPr/>
            </a:pPr>
            <a:endParaRPr lang="en-US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</a:endParaRPr>
          </a:p>
          <a:p>
            <a:pPr algn="ctr">
              <a:defRPr/>
            </a:pPr>
            <a:r>
              <a:rPr 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</a:rPr>
              <a:t>www.youtube.com/user/NOAASatellites</a:t>
            </a:r>
          </a:p>
          <a:p>
            <a:pPr algn="ctr">
              <a:defRPr/>
            </a:pPr>
            <a:endParaRPr lang="en-US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</a:endParaRPr>
          </a:p>
          <a:p>
            <a:pPr algn="ctr">
              <a:defRPr/>
            </a:pPr>
            <a:r>
              <a:rPr 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</a:rPr>
              <a:t>twitter.com/</a:t>
            </a:r>
            <a:r>
              <a:rPr lang="en-US" sz="2400" b="1" dirty="0" err="1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+mn-ea"/>
              </a:rPr>
              <a:t>NOAASatellites</a:t>
            </a:r>
            <a:endParaRPr lang="en-US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</a:endParaRPr>
          </a:p>
          <a:p>
            <a:pPr algn="ctr">
              <a:defRPr/>
            </a:pPr>
            <a:endParaRPr lang="en-US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algn="ctr">
              <a:defRPr/>
            </a:pPr>
            <a:r>
              <a:rPr 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Steven.J.Goodman@noaa.gov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steven.goodman@nasa.gov</a:t>
            </a:r>
          </a:p>
          <a:p>
            <a:pPr algn="ctr">
              <a:defRPr/>
            </a:pPr>
            <a:endParaRPr lang="en-US" sz="24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+mn-ea"/>
            </a:endParaRPr>
          </a:p>
        </p:txBody>
      </p:sp>
      <p:pic>
        <p:nvPicPr>
          <p:cNvPr id="5" name="Picture 4" descr="SocialMedia_Icon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813" y="2124597"/>
            <a:ext cx="2459115" cy="945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754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75225" y="3898900"/>
            <a:ext cx="3898379" cy="2834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Rectangle 1026"/>
          <p:cNvSpPr>
            <a:spLocks noChangeArrowheads="1"/>
          </p:cNvSpPr>
          <p:nvPr/>
        </p:nvSpPr>
        <p:spPr bwMode="auto">
          <a:xfrm>
            <a:off x="609600" y="219075"/>
            <a:ext cx="784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GLM Validation Data</a:t>
            </a:r>
          </a:p>
        </p:txBody>
      </p:sp>
      <p:sp>
        <p:nvSpPr>
          <p:cNvPr id="22531" name="Rectangle 9"/>
          <p:cNvSpPr txBox="1">
            <a:spLocks noChangeArrowheads="1"/>
          </p:cNvSpPr>
          <p:nvPr/>
        </p:nvSpPr>
        <p:spPr bwMode="auto">
          <a:xfrm>
            <a:off x="47625" y="1320800"/>
            <a:ext cx="8885238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Ground Truth Datasets: 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Short-Medium Range Lightning</a:t>
            </a:r>
          </a:p>
          <a:p>
            <a:pPr marL="1200150" marR="0" lvl="2" indent="-28575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LMA North Alabama (NASA-NOAA), DC (NASA-NOAA), Oklahoma (OU CIMMS-NSSL), West Texas (TTU),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NMTech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, Colorado Front Range (CSU), NASA-KSC and Wallops, Atlanta (GTRI), Toronto, Canada (EC)</a:t>
            </a:r>
          </a:p>
          <a:p>
            <a:pPr marL="1200150" marR="0" lvl="2" indent="-28575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HAMMA/Delta-E Array (North Alabama) </a:t>
            </a:r>
          </a:p>
          <a:p>
            <a:pPr marL="1200150" marR="0" lvl="2" indent="-28575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High Speed Video Cameras</a:t>
            </a:r>
          </a:p>
          <a:p>
            <a:pPr marL="1200150" marR="0" lvl="2" indent="-28575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KSC Field Mills (KSC Florida)</a:t>
            </a:r>
          </a:p>
          <a:p>
            <a:pPr marL="1200150" marR="0" lvl="2" indent="-28575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NLDN  (CONUS)</a:t>
            </a:r>
          </a:p>
          <a:p>
            <a:pPr marL="742950" marR="0" lvl="1" indent="-28575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charset="0"/>
              <a:buChar char="–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Long Range Lightning</a:t>
            </a:r>
          </a:p>
          <a:p>
            <a:pPr marL="1200150" marR="0" lvl="2" indent="-28575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GLD360	</a:t>
            </a:r>
          </a:p>
          <a:p>
            <a:pPr marL="1200150" marR="0" lvl="2" indent="-28575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WWLLN</a:t>
            </a:r>
          </a:p>
          <a:p>
            <a:pPr marL="1200150" marR="0" lvl="2" indent="-28575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ENGLN</a:t>
            </a:r>
          </a:p>
        </p:txBody>
      </p:sp>
      <p:sp>
        <p:nvSpPr>
          <p:cNvPr id="22532" name="TextBox 30"/>
          <p:cNvSpPr txBox="1">
            <a:spLocks noChangeArrowheads="1"/>
          </p:cNvSpPr>
          <p:nvPr/>
        </p:nvSpPr>
        <p:spPr bwMode="auto">
          <a:xfrm>
            <a:off x="5684838" y="4014788"/>
            <a:ext cx="1506794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GLM optical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outline</a:t>
            </a:r>
          </a:p>
        </p:txBody>
      </p:sp>
      <p:cxnSp>
        <p:nvCxnSpPr>
          <p:cNvPr id="22533" name="Straight Arrow Connector 29"/>
          <p:cNvCxnSpPr>
            <a:cxnSpLocks noChangeShapeType="1"/>
          </p:cNvCxnSpPr>
          <p:nvPr/>
        </p:nvCxnSpPr>
        <p:spPr bwMode="auto">
          <a:xfrm>
            <a:off x="6576751" y="4394200"/>
            <a:ext cx="776549" cy="201613"/>
          </a:xfrm>
          <a:prstGeom prst="straightConnector1">
            <a:avLst/>
          </a:prstGeom>
          <a:noFill/>
          <a:ln w="41275" algn="ctr">
            <a:solidFill>
              <a:srgbClr val="00B0F0"/>
            </a:solidFill>
            <a:round/>
            <a:headEnd/>
            <a:tailEnd type="arrow" w="med" len="med"/>
          </a:ln>
        </p:spPr>
      </p:cxnSp>
      <p:sp>
        <p:nvSpPr>
          <p:cNvPr id="22534" name="TextBox 28"/>
          <p:cNvSpPr txBox="1">
            <a:spLocks noChangeArrowheads="1"/>
          </p:cNvSpPr>
          <p:nvPr/>
        </p:nvSpPr>
        <p:spPr bwMode="auto">
          <a:xfrm>
            <a:off x="5548313" y="5111750"/>
            <a:ext cx="623887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LMA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VHF</a:t>
            </a:r>
          </a:p>
        </p:txBody>
      </p:sp>
      <p:cxnSp>
        <p:nvCxnSpPr>
          <p:cNvPr id="22535" name="Straight Arrow Connector 29"/>
          <p:cNvCxnSpPr>
            <a:cxnSpLocks noChangeShapeType="1"/>
          </p:cNvCxnSpPr>
          <p:nvPr/>
        </p:nvCxnSpPr>
        <p:spPr bwMode="auto">
          <a:xfrm>
            <a:off x="6146800" y="5459413"/>
            <a:ext cx="696913" cy="200025"/>
          </a:xfrm>
          <a:prstGeom prst="straightConnector1">
            <a:avLst/>
          </a:prstGeom>
          <a:noFill/>
          <a:ln w="41275" algn="ctr">
            <a:solidFill>
              <a:srgbClr val="00B0F0"/>
            </a:solidFill>
            <a:round/>
            <a:headEnd/>
            <a:tailEnd type="arrow" w="med" len="med"/>
          </a:ln>
        </p:spPr>
      </p:cxnSp>
      <p:sp>
        <p:nvSpPr>
          <p:cNvPr id="34818" name="Slide Number Placeholder 36"/>
          <p:cNvSpPr txBox="1">
            <a:spLocks noGrp="1"/>
          </p:cNvSpPr>
          <p:nvPr/>
        </p:nvSpPr>
        <p:spPr bwMode="auto">
          <a:xfrm>
            <a:off x="7010400" y="6492875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8EFF7E-5CAF-426B-B9FF-34F09BD52C0F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ＭＳ Ｐゴシック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ＭＳ Ｐゴシック"/>
            </a:endParaRPr>
          </a:p>
        </p:txBody>
      </p:sp>
      <p:pic>
        <p:nvPicPr>
          <p:cNvPr id="22538" name="Picture 21" descr="[KSC FM Image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91275" y="1087222"/>
            <a:ext cx="1323975" cy="1176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9" name="Picture 23" descr="[ALDF Image]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86713" y="1085635"/>
            <a:ext cx="1074737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0" name="Picture 12" descr="[LDAR Image]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919663" y="1090397"/>
            <a:ext cx="122555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26091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026"/>
          <p:cNvSpPr>
            <a:spLocks noChangeArrowheads="1"/>
          </p:cNvSpPr>
          <p:nvPr/>
        </p:nvSpPr>
        <p:spPr bwMode="auto">
          <a:xfrm>
            <a:off x="609600" y="30840"/>
            <a:ext cx="78486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GLM Validation Data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7650" name="Rectangle 9"/>
          <p:cNvSpPr txBox="1">
            <a:spLocks noChangeArrowheads="1"/>
          </p:cNvSpPr>
          <p:nvPr/>
        </p:nvSpPr>
        <p:spPr bwMode="auto">
          <a:xfrm>
            <a:off x="129381" y="748160"/>
            <a:ext cx="8885238" cy="54268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Airborne GLM Simulator</a:t>
            </a: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Airborne (ER-2) high resolution optical  (and electrical) measurements as a GLM simulator (pre- and post-launch)</a:t>
            </a: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Post launch field campaigns- 2017 and beyond</a:t>
            </a:r>
            <a:r>
              <a:rPr lang="en-US" sz="2000" dirty="0">
                <a:solidFill>
                  <a:prstClr val="white"/>
                </a:solidFill>
                <a:latin typeface="Arial" charset="0"/>
              </a:rPr>
              <a:t> (GOES-R PLT, RELAMPAGO, VORTEX-SE)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Satellite Observations </a:t>
            </a: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LIS for GLM proxy data development</a:t>
            </a: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Pre-post launch validation simulations (including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val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tool  testing)</a:t>
            </a: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ISS-LIS International Space Station (Feb. 2017)-transfer radiometer</a:t>
            </a:r>
          </a:p>
          <a:p>
            <a:pPr marL="800100" lvl="1" indent="-342900" defTabSz="914400" eaLnBrk="0" fontAlgn="base" hangingPunct="0">
              <a:spcBef>
                <a:spcPts val="60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ISS-ASIM (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Atmosphere-Space Interactions Monitor)</a:t>
            </a:r>
            <a:endParaRPr lang="en-US" b="1" dirty="0">
              <a:solidFill>
                <a:srgbClr val="FFFF99"/>
              </a:solidFill>
              <a:latin typeface="Arial" charset="0"/>
            </a:endParaRPr>
          </a:p>
          <a:p>
            <a:pPr marL="800100" marR="0" lvl="1" indent="-342900" algn="l" defTabSz="914400" rtl="0" eaLnBrk="0" fontAlgn="base" latinLnBrk="0" hangingPunct="0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TARANIS (</a:t>
            </a:r>
            <a:r>
              <a:rPr kumimoji="0" lang="en-US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ool for the </a:t>
            </a:r>
            <a:r>
              <a:rPr kumimoji="0" lang="en-US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A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nalysis of </a:t>
            </a:r>
            <a:r>
              <a:rPr kumimoji="0" lang="en-US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RA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diation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from 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light</a:t>
            </a:r>
            <a:r>
              <a:rPr kumimoji="0" lang="en-US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NI</a:t>
            </a:r>
            <a:r>
              <a:rPr kumimoji="0" lang="en-US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ng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and </a:t>
            </a:r>
            <a:r>
              <a:rPr kumimoji="0" lang="en-US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S</a:t>
            </a: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prites)</a:t>
            </a:r>
          </a:p>
          <a:p>
            <a:pPr marL="800100" lvl="1" indent="-342900" defTabSz="914400" eaLnBrk="0" fontAlgn="base" hangingPunct="0">
              <a:spcBef>
                <a:spcPts val="600"/>
              </a:spcBef>
              <a:spcAft>
                <a:spcPct val="0"/>
              </a:spcAft>
              <a:buFontTx/>
              <a:buChar char="•"/>
            </a:pPr>
            <a:r>
              <a:rPr lang="en-US" dirty="0">
                <a:solidFill>
                  <a:prstClr val="white"/>
                </a:solidFill>
                <a:latin typeface="Arial" charset="0"/>
              </a:rPr>
              <a:t>STPSat-6 SENSER (</a:t>
            </a:r>
            <a:r>
              <a:rPr lang="en-US" dirty="0"/>
              <a:t>Space and Endo-atmospheric Nuclear detonation detection Surveillance Experimentation and Risk-reduction)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5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Cross-Calibration of GLM and MTG LI at 777.4 nm (2021)</a:t>
            </a:r>
          </a:p>
          <a:p>
            <a:pPr marL="800100" lvl="1" indent="-342900" defTabSz="914400" eaLnBrk="0" fontAlgn="base" hangingPunct="0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charset="0"/>
              </a:rPr>
              <a:t>NESDIS-EUMETSAT Cooperation (MOU)</a:t>
            </a:r>
          </a:p>
          <a:p>
            <a:pPr marL="800100" lvl="1" indent="-342900" defTabSz="914400" eaLnBrk="0" fontAlgn="base" hangingPunct="0"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charset="0"/>
              </a:rPr>
              <a:t>EUMETSAT Visiting Scientist Program</a:t>
            </a:r>
            <a:endParaRPr kumimoji="0" lang="en-US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charset="0"/>
            </a:endParaRPr>
          </a:p>
        </p:txBody>
      </p:sp>
      <p:sp>
        <p:nvSpPr>
          <p:cNvPr id="27651" name="AutoShape 6" descr="data:image/jpg;base64,/9j/4AAQSkZJRgABAQAAAQABAAD/2wBDAAkGBwgHBgkIBwgKCgkLDRYPDQwMDRsUFRAWIB0iIiAdHx8kKDQsJCYxJx8fLT0tMTU3Ojo6Iys/RD84QzQ5Ojf/2wBDAQoKCg0MDRoPDxo3JR8lNzc3Nzc3Nzc3Nzc3Nzc3Nzc3Nzc3Nzc3Nzc3Nzc3Nzc3Nzc3Nzc3Nzc3Nzc3Nzc3Nzf/wAARCABUAIUDASIAAhEBAxEB/8QAGwAAAgMBAQEAAAAAAAAAAAAAAAECAwQFBgf/xAA3EAABAwIEBAQCBwkAAAAAAAABAAIDBBEFEhMhBjFBgVFhcZEVIhQyQqGxwdEHJDNDUoPh8PH/xAAZAQEBAQEBAQAAAAAAAAAAAAAAAQIDBAX/xAAhEQACAgICAgMBAAAAAAAAAAAAAQIRAxIhMQRBEzJRkf/aAAwDAQACEQMRAD8A+UlAUiEAbr7NHhCyRCmAiyUUrslbdW5UiEoECNlGyuylLKrRCsKSkWosUoCsmpBqYbulAikplqWXySgQLUi1WWRa6lApI3QrcqEoFuktTsIrW0rao0zzA7lI2zh3ty7qNloo6upoZNSkmfE7rlOx9R1WpKXoqr2QwnDviGI01HqCLXkbGHkXDSTbkunxPwnVcP6T5Zo54ZbgPYCLEdCD6rXQ4zQzVUU2JUTY545GvbU0wym4IO7eR5L6NxphZxbAJ44m5pYyJogOpHTuCfuXky5pQnFPhHaMIyi6PiBZYclFsd+i6zcKrHVkVK6B7JZHWGdth69l3MW4Zhp6dooG1c9Re1g3MD2A2913eWCaV9nNQbVnjzGQE2xrst4fxd3LDKs/2XforI+Gcbe2/wAKqx5OjsVreH6Z1l+HBdFsnp2C6lfhNdh2X6bSSwB31S9tgfQrEWrcafRHx2UCNMMVllLKtuJmyktSyq90Tmi5aR6hRLbc1KRSksRlAVjgo2TUWQshTIQpQNFkWVuVRyrpRkiBfYr7lhlYx/D1JWyBz2/RWPc1jS4uIaLgAcyTsviAbYr2vDPG0mF0kVFU04fBEwtjkj+s25J3B2PPyXi83DLJFaro9GCai+Tr4YasYTB8ShyVxc90gc0BzQXHK0+Fhb89woYFJildxJNBRVBgw6nDTVOEbXF7tyGguB3N+nLc+CcVRQYm8OhxeKPMN2ySOjdf0I/BemweGiw+hEFNNG8El8kmYXkeebj/ALsAF8uSce0epNPo3T1FPTRmSd7WNHUj8B15qccsUsYfG5rmHk5puD3WKrNBMwNqZ4flN2nWDHNPkQQR7rTRSUjow2mkg02C1o3NytHbkudGrMPEEEVfhNRSy0k0zZGHLpsBLXdCN/FfM6TgjGalwD4WRDqXuvb2X1+YhtyJJBcW+VvLluPb71ifPCXNa6oqWG1r59jta5XXD5GTEmomJY4y7PI4X+zmmjIdiM7pTbdjPlb+q9XQ4FhdCwCmo4GEfaDLn35rfma6xbuD3VFbWUlDEZqyaKCMfae63/eySy5Mj5ZYwjHpCqqOnmiMcsTHsPRzQQvAcWcHQxwSVmGNyOYMz4hyI6keB8l16rjqgdO5lEBpt/nVAeA70a1pPc2XNxbi6GWhmZBMx0725WhlO4AX63c78l2wwzQkqTMzlja5PnTsv9Q91HKuvJiuJO51s/Z5H4LDKXSyGSVznvPNzjcnuvsK/Z4OPRnIQrCEIC8pE2VhYkWLRCm5uptLlPJ5JhiFI3KRG1iBbwsrMiMilIWQYA0fKAPQKxr3N3aSOmxsmGJ5E1QtlkFdWU7mup6qaMt5ZJCLLrU/Fde0/vYZUN8XCzvcfouLkRkWJYoT+yKpyXTPcYdxFFLDJK2SaBrC0SZmFzGk8rkcr2Kx4nhMWJudUwVr3SHcXkMrT6HmPvXlA02Iv2Uo3SRuzRuc13i02XnXiay2g6OvzWqki2rw2rpbmWIlg+23cf47rFuuxFi9WG5Zi2dvK0g390nOw2oHzQyUz/FhzN9iuqlkj91/DDjF/VnHIUSLrqHC3SXNLLFP5NNnexWWWlmh/ixPZ0+ZpG66RyRl0zLg0YizdC0FqFshoMaNPyWrTRprOwoy6aZituVpEaempsUy6aYj8lp00ZE2JRn00xGtGRPT3TYUZsnklprVpp6abAy6aNNahGjTV2Bm09kaa06aNNNhRlLFKR8sjAySR7mt+q1ziQO3c+6vMaiY/JRtMpkMfkhaCzdCuwo3FgHRLIEIXIoZR4J5RZCEAFotyRlCEKFGGDwTyjwQhCDyNugtHghCqIPKAgtFkIQoso8EZAhCFIlouoFoQhAiBYLoQhAf/9k=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84138" y="-381000"/>
            <a:ext cx="1266825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4818" name="Slide Number Placeholder 36"/>
          <p:cNvSpPr txBox="1">
            <a:spLocks noGrp="1"/>
          </p:cNvSpPr>
          <p:nvPr/>
        </p:nvSpPr>
        <p:spPr bwMode="auto">
          <a:xfrm>
            <a:off x="7010400" y="6492875"/>
            <a:ext cx="2133600" cy="3651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ctr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08753C-230A-4534-9013-9204CA36A3C0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ＭＳ Ｐゴシック"/>
                <a:cs typeface="ＭＳ Ｐゴシック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ＭＳ Ｐゴシック"/>
              <a:cs typeface="ＭＳ Ｐゴシック"/>
            </a:endParaRPr>
          </a:p>
        </p:txBody>
      </p:sp>
      <p:pic>
        <p:nvPicPr>
          <p:cNvPr id="27655" name="Picture 10" descr="http://lightning.nsstc.nasa.gov/lis/images/trmm_earth_sm2.g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48741" y="2348643"/>
            <a:ext cx="1692325" cy="136611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098" name="Picture 2" descr="http://www.redorbit.com/media/uploads/2014/03/lightning-from-space-617x41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436" y="2348644"/>
            <a:ext cx="2026183" cy="1366114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652" name="TextBox 8"/>
          <p:cNvSpPr txBox="1">
            <a:spLocks noChangeArrowheads="1"/>
          </p:cNvSpPr>
          <p:nvPr/>
        </p:nvSpPr>
        <p:spPr bwMode="auto">
          <a:xfrm>
            <a:off x="7649435" y="3097571"/>
            <a:ext cx="70724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ISS LIS</a:t>
            </a:r>
          </a:p>
        </p:txBody>
      </p:sp>
      <p:sp>
        <p:nvSpPr>
          <p:cNvPr id="12" name="TextBox 8"/>
          <p:cNvSpPr txBox="1">
            <a:spLocks noChangeArrowheads="1"/>
          </p:cNvSpPr>
          <p:nvPr/>
        </p:nvSpPr>
        <p:spPr bwMode="auto">
          <a:xfrm>
            <a:off x="5433850" y="3084694"/>
            <a:ext cx="920445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TRMM LIS</a:t>
            </a:r>
          </a:p>
        </p:txBody>
      </p:sp>
    </p:spTree>
    <p:extLst>
      <p:ext uri="{BB962C8B-B14F-4D97-AF65-F5344CB8AC3E}">
        <p14:creationId xmlns:p14="http://schemas.microsoft.com/office/powerpoint/2010/main" val="5349906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5437268"/>
            <a:ext cx="9144000" cy="1077218"/>
          </a:xfrm>
          <a:prstGeom prst="rect">
            <a:avLst/>
          </a:prstGeom>
          <a:solidFill>
            <a:srgbClr val="000000">
              <a:alpha val="58039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ER-2 high-altitude aircraft preparing for GOES-16 validation flights</a:t>
            </a:r>
          </a:p>
        </p:txBody>
      </p:sp>
    </p:spTree>
    <p:extLst>
      <p:ext uri="{BB962C8B-B14F-4D97-AF65-F5344CB8AC3E}">
        <p14:creationId xmlns:p14="http://schemas.microsoft.com/office/powerpoint/2010/main" val="7415886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rapezoid 14"/>
          <p:cNvSpPr/>
          <p:nvPr/>
        </p:nvSpPr>
        <p:spPr>
          <a:xfrm>
            <a:off x="588442" y="2566416"/>
            <a:ext cx="7945958" cy="1295400"/>
          </a:xfrm>
          <a:prstGeom prst="trapezoid">
            <a:avLst>
              <a:gd name="adj" fmla="val 54494"/>
            </a:avLst>
          </a:prstGeom>
          <a:solidFill>
            <a:schemeClr val="tx1">
              <a:alpha val="48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1116419" y="831541"/>
          <a:ext cx="6900530" cy="1943475"/>
        </p:xfrm>
        <a:graphic>
          <a:graphicData uri="http://schemas.openxmlformats.org/drawingml/2006/table">
            <a:tbl>
              <a:tblPr/>
              <a:tblGrid>
                <a:gridCol w="1286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14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36638"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</a:rPr>
                        <a:t>Candidate Instruments</a:t>
                      </a:r>
                      <a:endParaRPr lang="en-US" sz="24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</a:endParaRPr>
                    </a:p>
                  </a:txBody>
                  <a:tcPr marL="60240" marR="6024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108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strike="noStrike" dirty="0">
                          <a:latin typeface="Times New Roman"/>
                          <a:ea typeface="Times New Roman"/>
                        </a:rPr>
                        <a:t>AVIRISng</a:t>
                      </a:r>
                      <a:endParaRPr lang="en-US" sz="2000" b="1" strike="noStrike" dirty="0">
                        <a:latin typeface="Times New Roman"/>
                        <a:ea typeface="Times New Roman"/>
                      </a:endParaRPr>
                    </a:p>
                  </a:txBody>
                  <a:tcPr marL="60240" marR="6024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u="sng" strike="noStrike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2"/>
                        </a:rPr>
                        <a:t>Next-Generation Airborne Visible/Infrared Imaging Spectrometer</a:t>
                      </a:r>
                      <a:endParaRPr lang="en-US" sz="2000" b="0" strike="noStrike" dirty="0">
                        <a:latin typeface="Times New Roman"/>
                        <a:ea typeface="Times New Roman"/>
                      </a:endParaRPr>
                    </a:p>
                  </a:txBody>
                  <a:tcPr marL="60240" marR="602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51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Times New Roman"/>
                        </a:rPr>
                        <a:t>S-HIS</a:t>
                      </a:r>
                      <a:endParaRPr lang="en-US" sz="2000" b="1" dirty="0">
                        <a:latin typeface="Times New Roman"/>
                        <a:ea typeface="Times New Roman"/>
                      </a:endParaRPr>
                    </a:p>
                  </a:txBody>
                  <a:tcPr marL="60240" marR="6024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u="sng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3"/>
                        </a:rPr>
                        <a:t>Scanning High-resolution Interferometer Sounder</a:t>
                      </a:r>
                      <a:endParaRPr lang="en-US" sz="2000" b="0" dirty="0">
                        <a:latin typeface="Times New Roman"/>
                        <a:ea typeface="Times New Roman"/>
                      </a:endParaRPr>
                    </a:p>
                  </a:txBody>
                  <a:tcPr marL="60240" marR="602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51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Times New Roman"/>
                        </a:rPr>
                        <a:t>FEGS</a:t>
                      </a:r>
                      <a:endParaRPr lang="en-US" sz="2000" b="1" dirty="0">
                        <a:latin typeface="Times New Roman"/>
                        <a:ea typeface="Times New Roman"/>
                      </a:endParaRPr>
                    </a:p>
                  </a:txBody>
                  <a:tcPr marL="60240" marR="6024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baseline="0" dirty="0">
                          <a:latin typeface="Times New Roman"/>
                          <a:ea typeface="Times New Roman"/>
                        </a:rPr>
                        <a:t> Fly’s Eye </a:t>
                      </a:r>
                      <a:r>
                        <a:rPr lang="en-US" sz="1400" b="0" dirty="0">
                          <a:latin typeface="Times New Roman"/>
                          <a:ea typeface="Times New Roman"/>
                        </a:rPr>
                        <a:t>GLM Simulator</a:t>
                      </a:r>
                      <a:endParaRPr lang="en-US" sz="2000" b="0" dirty="0">
                        <a:latin typeface="Times New Roman"/>
                        <a:ea typeface="Times New Roman"/>
                      </a:endParaRPr>
                    </a:p>
                  </a:txBody>
                  <a:tcPr marL="60240" marR="602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51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Times New Roman"/>
                        </a:rPr>
                        <a:t>LIP</a:t>
                      </a:r>
                      <a:endParaRPr lang="en-US" sz="2000" b="1" dirty="0">
                        <a:latin typeface="Times New Roman"/>
                        <a:ea typeface="Times New Roman"/>
                      </a:endParaRPr>
                    </a:p>
                  </a:txBody>
                  <a:tcPr marL="60240" marR="6024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u="sng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4"/>
                        </a:rPr>
                        <a:t>Lightning Instrument Package</a:t>
                      </a:r>
                      <a:endParaRPr lang="en-US" sz="2000" b="0" dirty="0">
                        <a:latin typeface="Times New Roman"/>
                        <a:ea typeface="Times New Roman"/>
                      </a:endParaRPr>
                    </a:p>
                  </a:txBody>
                  <a:tcPr marL="60240" marR="602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51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Times New Roman"/>
                        </a:rPr>
                        <a:t>CPL</a:t>
                      </a:r>
                      <a:endParaRPr lang="en-US" sz="2000" b="1" dirty="0">
                        <a:latin typeface="Times New Roman"/>
                        <a:ea typeface="Times New Roman"/>
                      </a:endParaRPr>
                    </a:p>
                  </a:txBody>
                  <a:tcPr marL="60240" marR="6024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u="sng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5"/>
                        </a:rPr>
                        <a:t>Cloud Physics Lidar</a:t>
                      </a:r>
                      <a:endParaRPr lang="en-US" sz="2000" b="0" dirty="0">
                        <a:latin typeface="Times New Roman"/>
                        <a:ea typeface="Times New Roman"/>
                      </a:endParaRPr>
                    </a:p>
                  </a:txBody>
                  <a:tcPr marL="60240" marR="602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251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Times New Roman"/>
                        </a:rPr>
                        <a:t>CRS</a:t>
                      </a:r>
                      <a:endParaRPr lang="en-US" sz="2000" b="1" dirty="0">
                        <a:latin typeface="Times New Roman"/>
                        <a:ea typeface="Times New Roman"/>
                      </a:endParaRPr>
                    </a:p>
                  </a:txBody>
                  <a:tcPr marL="60240" marR="6024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u="sng" dirty="0">
                          <a:solidFill>
                            <a:srgbClr val="0000FF"/>
                          </a:solidFill>
                          <a:latin typeface="Times New Roman"/>
                          <a:ea typeface="Times New Roman"/>
                          <a:cs typeface="Times New Roman"/>
                          <a:hlinkClick r:id="rId6"/>
                        </a:rPr>
                        <a:t>94-GHz (W-band) Cloud Radar System (CRS)</a:t>
                      </a:r>
                      <a:endParaRPr lang="en-US" sz="2000" b="0" dirty="0">
                        <a:latin typeface="Times New Roman"/>
                        <a:ea typeface="Times New Roman"/>
                      </a:endParaRPr>
                    </a:p>
                  </a:txBody>
                  <a:tcPr marL="60240" marR="602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2510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latin typeface="Times New Roman"/>
                          <a:ea typeface="Times New Roman"/>
                        </a:rPr>
                        <a:t>GCAS</a:t>
                      </a:r>
                    </a:p>
                  </a:txBody>
                  <a:tcPr marL="60240" marR="6024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latin typeface="Times New Roman"/>
                          <a:ea typeface="Times New Roman"/>
                        </a:rPr>
                        <a:t>GeoCAPE Airborne Simulator (GCAS)</a:t>
                      </a:r>
                    </a:p>
                  </a:txBody>
                  <a:tcPr marL="60240" marR="6024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693502" y="6084040"/>
            <a:ext cx="5181600" cy="606626"/>
          </a:xfrm>
          <a:prstGeom prst="round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ABI &amp; GLM combined campaign provides an opportunity for data collection with broad suite of instruments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822"/>
            <a:ext cx="8229600" cy="762000"/>
          </a:xfrm>
        </p:spPr>
        <p:txBody>
          <a:bodyPr>
            <a:noAutofit/>
          </a:bodyPr>
          <a:lstStyle/>
          <a:p>
            <a:r>
              <a:rPr lang="en-US" sz="3200" dirty="0"/>
              <a:t>GOES-R Field Campaign ER-2 Based Instruments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24587" y="3048000"/>
          <a:ext cx="8305100" cy="2844866"/>
        </p:xfrm>
        <a:graphic>
          <a:graphicData uri="http://schemas.openxmlformats.org/drawingml/2006/table">
            <a:tbl>
              <a:tblPr/>
              <a:tblGrid>
                <a:gridCol w="12549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666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0200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293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357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5387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239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8602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Instrument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Type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Spectral Range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Spectral Res.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GSD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FOV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Swath Width</a:t>
                      </a:r>
                      <a:endParaRPr lang="en-US" sz="2000" b="1" dirty="0">
                        <a:solidFill>
                          <a:schemeClr val="bg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884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strike="noStrike" dirty="0">
                          <a:latin typeface="Times New Roman"/>
                          <a:ea typeface="Times New Roman"/>
                          <a:cs typeface="Times New Roman"/>
                        </a:rPr>
                        <a:t>AVIRISng</a:t>
                      </a:r>
                      <a:endParaRPr lang="en-US" sz="1200" strike="noStrike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Times New Roman"/>
                          <a:ea typeface="Times New Roman"/>
                          <a:cs typeface="Times New Roman"/>
                        </a:rPr>
                        <a:t>HSI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Times New Roman"/>
                          <a:ea typeface="Times New Roman"/>
                          <a:cs typeface="Times New Roman"/>
                        </a:rPr>
                        <a:t>380 – 2510 nm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Times New Roman"/>
                          <a:ea typeface="Times New Roman"/>
                          <a:cs typeface="Times New Roman"/>
                        </a:rPr>
                        <a:t>5 nm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Times New Roman"/>
                          <a:ea typeface="Times New Roman"/>
                          <a:cs typeface="Times New Roman"/>
                        </a:rPr>
                        <a:t>0.3</a:t>
                      </a:r>
                      <a:r>
                        <a:rPr lang="en-US" sz="1000" baseline="0" dirty="0">
                          <a:latin typeface="Times New Roman"/>
                          <a:ea typeface="Times New Roman"/>
                          <a:cs typeface="Times New Roman"/>
                        </a:rPr>
                        <a:t> m to 20 m</a:t>
                      </a:r>
                      <a:endParaRPr lang="en-US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Times New Roman"/>
                          <a:ea typeface="Times New Roman"/>
                          <a:cs typeface="Times New Roman"/>
                        </a:rPr>
                        <a:t>34 deg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Times New Roman"/>
                          <a:ea typeface="Times New Roman"/>
                          <a:cs typeface="Times New Roman"/>
                        </a:rPr>
                        <a:t>~11 km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884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Times New Roman"/>
                          <a:ea typeface="Times New Roman"/>
                          <a:cs typeface="Times New Roman"/>
                        </a:rPr>
                        <a:t>S-HIS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Times New Roman"/>
                          <a:ea typeface="Times New Roman"/>
                          <a:cs typeface="Times New Roman"/>
                        </a:rPr>
                        <a:t>Hyperspectral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Times New Roman"/>
                          <a:ea typeface="Times New Roman"/>
                          <a:cs typeface="Times New Roman"/>
                        </a:rPr>
                        <a:t>3.3 - 18 µm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Times New Roman"/>
                          <a:ea typeface="Times New Roman"/>
                          <a:cs typeface="Times New Roman"/>
                        </a:rPr>
                        <a:t>0.5</a:t>
                      </a:r>
                      <a:r>
                        <a:rPr lang="en-US" sz="100" dirty="0">
                          <a:latin typeface="Times New Roman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n-US" sz="1000" dirty="0">
                          <a:latin typeface="Times New Roman"/>
                          <a:ea typeface="Times New Roman"/>
                          <a:cs typeface="Times New Roman"/>
                        </a:rPr>
                        <a:t>cm</a:t>
                      </a:r>
                      <a:r>
                        <a:rPr lang="en-US" sz="600" baseline="30000" dirty="0">
                          <a:latin typeface="Times New Roman"/>
                          <a:ea typeface="Times New Roman"/>
                          <a:cs typeface="Times New Roman"/>
                        </a:rPr>
                        <a:t>-</a:t>
                      </a:r>
                      <a:r>
                        <a:rPr lang="en-US" sz="1000" baseline="30000" dirty="0"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Times New Roman"/>
                          <a:ea typeface="Times New Roman"/>
                          <a:cs typeface="Times New Roman"/>
                        </a:rPr>
                        <a:t>2 km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latin typeface="Times New Roman"/>
                          <a:ea typeface="Times New Roman"/>
                          <a:cs typeface="Times New Roman"/>
                        </a:rPr>
                        <a:t>40 deg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Times New Roman"/>
                          <a:ea typeface="Times New Roman"/>
                          <a:cs typeface="Times New Roman"/>
                        </a:rPr>
                        <a:t>40 km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884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Times New Roman"/>
                          <a:ea typeface="Times New Roman"/>
                          <a:cs typeface="Times New Roman"/>
                        </a:rPr>
                        <a:t>FEGS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Times New Roman"/>
                          <a:ea typeface="Times New Roman"/>
                          <a:cs typeface="Times New Roman"/>
                        </a:rPr>
                        <a:t>Passive EO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kern="1200" dirty="0">
                          <a:solidFill>
                            <a:schemeClr val="tx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near-infrared  (777.4 </a:t>
                      </a:r>
                      <a:r>
                        <a:rPr lang="en-US" sz="1000" dirty="0">
                          <a:latin typeface="Times New Roman"/>
                          <a:ea typeface="Times New Roman"/>
                          <a:cs typeface="Times New Roman"/>
                        </a:rPr>
                        <a:t> nm)</a:t>
                      </a:r>
                      <a:endParaRPr lang="en-US" sz="1200" dirty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Times New Roman"/>
                          <a:ea typeface="Times New Roman"/>
                          <a:cs typeface="Times New Roman"/>
                        </a:rPr>
                        <a:t>10 nm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Times New Roman"/>
                          <a:ea typeface="Times New Roman"/>
                          <a:cs typeface="Times New Roman"/>
                        </a:rPr>
                        <a:t>~10 km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884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LIP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latin typeface="Times New Roman"/>
                          <a:ea typeface="Times New Roman"/>
                          <a:cs typeface="Times New Roman"/>
                        </a:rPr>
                        <a:t>Passive</a:t>
                      </a:r>
                      <a:r>
                        <a:rPr lang="en-US" sz="1200" baseline="0" dirty="0">
                          <a:latin typeface="Times New Roman"/>
                          <a:ea typeface="Times New Roman"/>
                          <a:cs typeface="Times New Roman"/>
                        </a:rPr>
                        <a:t> Electrical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884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Times New Roman"/>
                          <a:ea typeface="Times New Roman"/>
                          <a:cs typeface="Times New Roman"/>
                        </a:rPr>
                        <a:t>CPL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Times New Roman"/>
                          <a:ea typeface="Times New Roman"/>
                          <a:cs typeface="Times New Roman"/>
                        </a:rPr>
                        <a:t>Lidar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Times New Roman"/>
                          <a:ea typeface="Times New Roman"/>
                          <a:cs typeface="Times New Roman"/>
                        </a:rPr>
                        <a:t>1064, 532, &amp; 355 nm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Times New Roman"/>
                          <a:ea typeface="Times New Roman"/>
                          <a:cs typeface="Times New Roman"/>
                        </a:rPr>
                        <a:t>30x200 m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884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Times New Roman"/>
                          <a:ea typeface="Times New Roman"/>
                          <a:cs typeface="Times New Roman"/>
                        </a:rPr>
                        <a:t>CRS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Times New Roman"/>
                          <a:ea typeface="Times New Roman"/>
                          <a:cs typeface="Times New Roman"/>
                        </a:rPr>
                        <a:t>Doppler Radar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/>
                        <a:t>94 GHz (W-band; 3 mm wavelength)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 err="1">
                          <a:latin typeface="Times New Roman"/>
                          <a:ea typeface="Times New Roman"/>
                          <a:cs typeface="Times New Roman"/>
                        </a:rPr>
                        <a:t>na</a:t>
                      </a: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2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884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Times New Roman"/>
                          <a:ea typeface="Times New Roman"/>
                          <a:cs typeface="Times New Roman"/>
                        </a:rPr>
                        <a:t>GCAS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Times New Roman"/>
                          <a:ea typeface="Times New Roman"/>
                          <a:cs typeface="Times New Roman"/>
                        </a:rPr>
                        <a:t>Hyperspectral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Times New Roman"/>
                          <a:ea typeface="Times New Roman"/>
                          <a:cs typeface="Times New Roman"/>
                        </a:rPr>
                        <a:t>300 – 490</a:t>
                      </a:r>
                      <a:r>
                        <a:rPr lang="en-US" sz="1000" baseline="0" dirty="0">
                          <a:latin typeface="Times New Roman"/>
                          <a:ea typeface="Times New Roman"/>
                          <a:cs typeface="Times New Roman"/>
                        </a:rPr>
                        <a:t> nm; 480 -900 nm</a:t>
                      </a:r>
                      <a:endParaRPr lang="en-US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Times New Roman"/>
                          <a:ea typeface="Times New Roman"/>
                          <a:cs typeface="Times New Roman"/>
                        </a:rPr>
                        <a:t>0.6</a:t>
                      </a:r>
                      <a:r>
                        <a:rPr lang="en-US" sz="1000" baseline="0" dirty="0">
                          <a:latin typeface="Times New Roman"/>
                          <a:ea typeface="Times New Roman"/>
                          <a:cs typeface="Times New Roman"/>
                        </a:rPr>
                        <a:t> nm; 2.8 nm</a:t>
                      </a:r>
                      <a:endParaRPr lang="en-US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Times New Roman"/>
                          <a:ea typeface="Times New Roman"/>
                          <a:cs typeface="Times New Roman"/>
                        </a:rPr>
                        <a:t>350 x 1000 m; 250 x 250 m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Times New Roman"/>
                          <a:ea typeface="Times New Roman"/>
                          <a:cs typeface="Times New Roman"/>
                        </a:rPr>
                        <a:t>45 deg; 70 deg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6477000" y="6149216"/>
          <a:ext cx="1981200" cy="476275"/>
        </p:xfrm>
        <a:graphic>
          <a:graphicData uri="http://schemas.openxmlformats.org/drawingml/2006/table">
            <a:tbl>
              <a:tblPr/>
              <a:tblGrid>
                <a:gridCol w="1981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34547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Times New Roman"/>
                          <a:ea typeface="Times New Roman"/>
                          <a:cs typeface="Times New Roman"/>
                        </a:rPr>
                        <a:t>Critical Set of Instruments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1728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latin typeface="Times New Roman"/>
                          <a:ea typeface="Times New Roman"/>
                          <a:cs typeface="Times New Roman"/>
                        </a:rPr>
                        <a:t>Add-on</a:t>
                      </a:r>
                      <a:r>
                        <a:rPr lang="en-US" sz="1000" baseline="0" dirty="0">
                          <a:latin typeface="Times New Roman"/>
                          <a:ea typeface="Times New Roman"/>
                          <a:cs typeface="Times New Roman"/>
                        </a:rPr>
                        <a:t> Capability</a:t>
                      </a:r>
                      <a:endParaRPr lang="en-US" sz="10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421240" y="3048000"/>
            <a:ext cx="8311794" cy="285442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6416675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A8EDAB-E8B0-4B66-AF16-10B344D506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NASA operates two Airborne Science ER-2 aircraft for a wide variety of environmental science, atmospheric sampling and satellite data verification missions."/>
          <p:cNvPicPr>
            <a:picLocks noChangeAspect="1" noChangeArrowheads="1"/>
          </p:cNvPicPr>
          <p:nvPr/>
        </p:nvPicPr>
        <p:blipFill>
          <a:blip r:embed="rId2" cstate="print"/>
          <a:srcRect l="8889" r="1452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235527"/>
            <a:ext cx="7086600" cy="831273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GOES-R Field Campaign Overview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64275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A8EDAB-E8B0-4B66-AF16-10B344D506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5483" y="1371600"/>
            <a:ext cx="3693459" cy="4760259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029200"/>
          </a:xfrm>
          <a:solidFill>
            <a:schemeClr val="tx1">
              <a:alpha val="76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en-US" sz="1200" b="1" dirty="0">
              <a:solidFill>
                <a:schemeClr val="bg1"/>
              </a:solidFill>
            </a:endParaRPr>
          </a:p>
          <a:p>
            <a:pPr lvl="1">
              <a:buFont typeface="Wingdings" pitchFamily="2" charset="2"/>
              <a:buChar char="§"/>
            </a:pPr>
            <a:endParaRPr lang="en-US" sz="25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pPr lvl="4">
              <a:buFont typeface="Wingdings" pitchFamily="2" charset="2"/>
              <a:buChar char="§"/>
            </a:pP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4362" y="1447800"/>
            <a:ext cx="3695700" cy="469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The purpose of the GOES-R field campaign is to support post-launch validation of L1b &amp; L2+ products: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2250" marR="0" lvl="0" indent="-1682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9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222250" marR="0" lvl="0" indent="-1682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Advanced Baseline Imager (ABI) &amp; Geostationary Lighting Mapper (GLM):</a:t>
            </a:r>
          </a:p>
          <a:p>
            <a:pPr marL="222250" marR="0" lvl="0" indent="-1682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sz="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11175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itchFamily="34" charset="0"/>
              <a:buChar char="−"/>
              <a:tabLst>
                <a:tab pos="914400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Planning ~6 week field campaign (~100 flight hours) with the high-altitude NASA ER-2 platform coordinated with ground based and near surface observations over several Earth targets</a:t>
            </a:r>
          </a:p>
          <a:p>
            <a:pPr marL="511175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itchFamily="34" charset="0"/>
              <a:buChar char="−"/>
              <a:tabLst>
                <a:tab pos="914400" algn="l"/>
              </a:tabLst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511175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alibri" pitchFamily="34" charset="0"/>
              <a:buChar char="−"/>
              <a:tabLst>
                <a:tab pos="914400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 official flight request  has been submitted to the NASA ER-2</a:t>
            </a:r>
          </a:p>
          <a:p>
            <a:pPr marL="511175" marR="0" lvl="1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914400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Program: </a:t>
            </a:r>
          </a:p>
          <a:p>
            <a:pPr marL="968375" marR="0" lvl="2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>
                <a:tab pos="914400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April – June 2017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714589" y="2398059"/>
            <a:ext cx="3400211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43691" y="1456764"/>
            <a:ext cx="4504473" cy="449179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348726" y="1981200"/>
            <a:ext cx="19570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GOES-R Spacecraft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NASA operates two Airborne Science ER-2 aircraft for a wide variety of environmental science, atmospheric sampling and satellite data verification missions."/>
          <p:cNvPicPr>
            <a:picLocks noChangeAspect="1" noChangeArrowheads="1"/>
          </p:cNvPicPr>
          <p:nvPr/>
        </p:nvPicPr>
        <p:blipFill>
          <a:blip r:embed="rId2" cstate="print"/>
          <a:srcRect l="8889" r="14524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5" name="Rectangle 14"/>
          <p:cNvSpPr/>
          <p:nvPr/>
        </p:nvSpPr>
        <p:spPr>
          <a:xfrm>
            <a:off x="590550" y="2381250"/>
            <a:ext cx="3032593" cy="2762249"/>
          </a:xfrm>
          <a:prstGeom prst="rect">
            <a:avLst/>
          </a:prstGeom>
          <a:solidFill>
            <a:schemeClr val="tx1">
              <a:alpha val="6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235527"/>
            <a:ext cx="7086600" cy="831273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GOES-R Field Campaign Overview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264275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A8EDAB-E8B0-4B66-AF16-10B344D5068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029200"/>
          </a:xfrm>
          <a:solidFill>
            <a:schemeClr val="tx1">
              <a:alpha val="76000"/>
            </a:schemeClr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endParaRPr lang="en-US" sz="1200" b="1" dirty="0">
              <a:solidFill>
                <a:schemeClr val="bg1"/>
              </a:solidFill>
            </a:endParaRPr>
          </a:p>
          <a:p>
            <a:pPr lvl="1">
              <a:buFont typeface="Wingdings" pitchFamily="2" charset="2"/>
              <a:buChar char="§"/>
            </a:pPr>
            <a:endParaRPr lang="en-US" sz="2500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pPr lvl="4">
              <a:buFont typeface="Wingdings" pitchFamily="2" charset="2"/>
              <a:buChar char="§"/>
            </a:pPr>
            <a:endParaRPr lang="en-US" sz="17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45459" y="1371600"/>
            <a:ext cx="8001000" cy="4816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GOES-R Field Campaign Workshop – April 8-9, 2015: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Established a baseline consensus of the GOES-R field campaign validation plan for L1b &amp; L2+ products -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http://www.goes-r.gov/users/2015-Campaign-Workshop.html</a:t>
            </a:r>
          </a:p>
          <a:p>
            <a:pPr marL="0" marR="0" lvl="0" indent="-1682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828800" marR="0" lvl="5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28800" algn="l"/>
              </a:tabLst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828800" marR="0" lvl="5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28800" algn="l"/>
              </a:tabLst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828800" marR="0" lvl="5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28800" algn="l"/>
              </a:tabLst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828800" marR="0" lvl="5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28800" algn="l"/>
              </a:tabLst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828800" marR="0" lvl="5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28800" algn="l"/>
              </a:tabLst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828800" marR="0" lvl="5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28800" algn="l"/>
              </a:tabLst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828800" marR="0" lvl="5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28800" algn="l"/>
              </a:tabLst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828800" marR="0" lvl="5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28800" algn="l"/>
              </a:tabLst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828800" marR="0" lvl="5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28800" algn="l"/>
              </a:tabLst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828800" marR="0" lvl="5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28800" algn="l"/>
              </a:tabLst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828800" marR="0" lvl="5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28800" algn="l"/>
              </a:tabLst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828800" marR="0" lvl="5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28800" algn="l"/>
              </a:tabLst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68275" marR="0" lvl="0" indent="-1682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Underflights to be collected, when possible, with low Earth orbit environmental satellites</a:t>
            </a:r>
          </a:p>
          <a:p>
            <a:pPr marL="168275" marR="0" lvl="0" indent="-1682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which may include S-NPP, Terra/Aqua, METOP, Landsat, ISS &amp; GPM</a:t>
            </a:r>
          </a:p>
          <a:p>
            <a:pPr marL="168275" marR="0" lvl="0" indent="-1682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-16827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We plan to have an open data access policy</a:t>
            </a:r>
          </a:p>
        </p:txBody>
      </p:sp>
      <p:sp>
        <p:nvSpPr>
          <p:cNvPr id="10" name="Rectangle 9"/>
          <p:cNvSpPr/>
          <p:nvPr/>
        </p:nvSpPr>
        <p:spPr>
          <a:xfrm>
            <a:off x="638176" y="2438400"/>
            <a:ext cx="2990850" cy="23929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Two Phased Approach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April – June 2017 </a:t>
            </a:r>
          </a:p>
          <a:p>
            <a:pPr marL="174625" marR="0" lvl="2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174625" marR="0" lvl="2" indent="-1746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Phase 1 (2 weeks)</a:t>
            </a:r>
          </a:p>
          <a:p>
            <a:pPr marL="349250" marR="0" lvl="4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ER-2 Based at Palmdale, CA                 (U.S. West Coast)</a:t>
            </a:r>
          </a:p>
          <a:p>
            <a:pPr marL="349250" marR="0" lvl="4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4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Phase 2 (4 weeks)</a:t>
            </a:r>
          </a:p>
          <a:p>
            <a:pPr marL="349250" marR="0" lvl="4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>
                <a:tab pos="1828800" algn="l"/>
              </a:tabLst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ER-2 Based at Warner Robins AFB, GA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717141" y="2761142"/>
            <a:ext cx="2197509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76761" y="2383881"/>
            <a:ext cx="4940342" cy="275961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/>
          <p:cNvSpPr/>
          <p:nvPr/>
        </p:nvSpPr>
        <p:spPr>
          <a:xfrm>
            <a:off x="-94129" y="1181522"/>
            <a:ext cx="9372600" cy="536311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451" y="6551112"/>
            <a:ext cx="69756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*Flight #10 - April 27, 2017 - Huntsville, AL not shown due to aircraft navigation not reporting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2" t="7217" r="6249" b="3288"/>
          <a:stretch/>
        </p:blipFill>
        <p:spPr>
          <a:xfrm>
            <a:off x="657" y="1243804"/>
            <a:ext cx="9169913" cy="5235390"/>
          </a:xfrm>
          <a:prstGeom prst="rect">
            <a:avLst/>
          </a:prstGeom>
          <a:ln>
            <a:noFill/>
            <a:prstDash val="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Oval 4">
            <a:hlinkClick r:id="rId3" action="ppaction://hlinksldjump"/>
          </p:cNvPr>
          <p:cNvSpPr/>
          <p:nvPr/>
        </p:nvSpPr>
        <p:spPr>
          <a:xfrm>
            <a:off x="501863" y="3079087"/>
            <a:ext cx="306019" cy="306019"/>
          </a:xfrm>
          <a:prstGeom prst="ellipse">
            <a:avLst/>
          </a:prstGeom>
          <a:ln>
            <a:solidFill>
              <a:srgbClr val="71A9C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6" name="Oval 5">
            <a:hlinkClick r:id="rId4" action="ppaction://hlinksldjump"/>
          </p:cNvPr>
          <p:cNvSpPr/>
          <p:nvPr/>
        </p:nvSpPr>
        <p:spPr>
          <a:xfrm>
            <a:off x="1309133" y="4531235"/>
            <a:ext cx="306019" cy="306019"/>
          </a:xfrm>
          <a:prstGeom prst="ellipse">
            <a:avLst/>
          </a:prstGeom>
          <a:ln>
            <a:solidFill>
              <a:srgbClr val="5B55FE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7" name="Oval 6">
            <a:hlinkClick r:id="rId5" action="ppaction://hlinksldjump"/>
          </p:cNvPr>
          <p:cNvSpPr/>
          <p:nvPr/>
        </p:nvSpPr>
        <p:spPr>
          <a:xfrm>
            <a:off x="1362263" y="3691804"/>
            <a:ext cx="306019" cy="306019"/>
          </a:xfrm>
          <a:prstGeom prst="ellipse">
            <a:avLst/>
          </a:prstGeom>
          <a:ln>
            <a:solidFill>
              <a:srgbClr val="FE535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8" name="Oval 7">
            <a:hlinkClick r:id="rId6" action="ppaction://hlinksldjump"/>
          </p:cNvPr>
          <p:cNvSpPr/>
          <p:nvPr/>
        </p:nvSpPr>
        <p:spPr>
          <a:xfrm>
            <a:off x="2839235" y="3868191"/>
            <a:ext cx="306019" cy="306019"/>
          </a:xfrm>
          <a:prstGeom prst="ellipse">
            <a:avLst/>
          </a:prstGeom>
          <a:ln>
            <a:solidFill>
              <a:srgbClr val="9A9A9A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9" name="Oval 8">
            <a:hlinkClick r:id="rId7" action="ppaction://hlinksldjump"/>
          </p:cNvPr>
          <p:cNvSpPr/>
          <p:nvPr/>
        </p:nvSpPr>
        <p:spPr>
          <a:xfrm>
            <a:off x="6356345" y="6076210"/>
            <a:ext cx="306019" cy="306019"/>
          </a:xfrm>
          <a:prstGeom prst="ellipse">
            <a:avLst/>
          </a:prstGeom>
          <a:ln>
            <a:solidFill>
              <a:srgbClr val="5BC61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0" name="Oval 9">
            <a:hlinkClick r:id="rId8" action="ppaction://hlinksldjump"/>
          </p:cNvPr>
          <p:cNvSpPr/>
          <p:nvPr/>
        </p:nvSpPr>
        <p:spPr>
          <a:xfrm>
            <a:off x="4245020" y="3652193"/>
            <a:ext cx="306019" cy="306019"/>
          </a:xfrm>
          <a:prstGeom prst="ellipse">
            <a:avLst/>
          </a:prstGeom>
          <a:ln>
            <a:solidFill>
              <a:srgbClr val="7E96E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1" name="Oval 10">
            <a:hlinkClick r:id="rId7" action="ppaction://hlinksldjump"/>
          </p:cNvPr>
          <p:cNvSpPr/>
          <p:nvPr/>
        </p:nvSpPr>
        <p:spPr>
          <a:xfrm>
            <a:off x="6784563" y="4021201"/>
            <a:ext cx="306019" cy="306019"/>
          </a:xfrm>
          <a:prstGeom prst="ellipse">
            <a:avLst/>
          </a:prstGeom>
          <a:ln>
            <a:solidFill>
              <a:srgbClr val="6EBC68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2" name="Oval 11">
            <a:hlinkClick r:id="rId8" action="ppaction://hlinksldjump"/>
          </p:cNvPr>
          <p:cNvSpPr/>
          <p:nvPr/>
        </p:nvSpPr>
        <p:spPr>
          <a:xfrm>
            <a:off x="8289164" y="2652597"/>
            <a:ext cx="306019" cy="306019"/>
          </a:xfrm>
          <a:prstGeom prst="ellipse">
            <a:avLst/>
          </a:prstGeom>
          <a:ln>
            <a:solidFill>
              <a:srgbClr val="EB615F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3" name="Oval 12">
            <a:hlinkClick r:id="rId9" action="ppaction://hlinksldjump"/>
          </p:cNvPr>
          <p:cNvSpPr/>
          <p:nvPr/>
        </p:nvSpPr>
        <p:spPr>
          <a:xfrm>
            <a:off x="6083265" y="3931927"/>
            <a:ext cx="306019" cy="306019"/>
          </a:xfrm>
          <a:prstGeom prst="ellipse">
            <a:avLst/>
          </a:prstGeom>
          <a:ln>
            <a:solidFill>
              <a:srgbClr val="E6A2E3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3941240" y="4114841"/>
            <a:ext cx="367408" cy="312263"/>
            <a:chOff x="3849658" y="4276959"/>
            <a:chExt cx="333518" cy="28345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6" name="Oval 15"/>
            <p:cNvSpPr/>
            <p:nvPr/>
          </p:nvSpPr>
          <p:spPr>
            <a:xfrm>
              <a:off x="3865947" y="4282627"/>
              <a:ext cx="277791" cy="277791"/>
            </a:xfrm>
            <a:prstGeom prst="ellipse">
              <a:avLst/>
            </a:prstGeom>
            <a:ln>
              <a:solidFill>
                <a:srgbClr val="FFC000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hlinkClick r:id="" action="ppaction://noaction"/>
            </p:cNvPr>
            <p:cNvSpPr txBox="1"/>
            <p:nvPr/>
          </p:nvSpPr>
          <p:spPr>
            <a:xfrm>
              <a:off x="3849658" y="4276959"/>
              <a:ext cx="333518" cy="279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11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707340" y="4773509"/>
            <a:ext cx="367408" cy="311807"/>
            <a:chOff x="7268367" y="4874869"/>
            <a:chExt cx="333518" cy="28304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9" name="Oval 18"/>
            <p:cNvSpPr/>
            <p:nvPr/>
          </p:nvSpPr>
          <p:spPr>
            <a:xfrm>
              <a:off x="7293982" y="4874869"/>
              <a:ext cx="277791" cy="277791"/>
            </a:xfrm>
            <a:prstGeom prst="ellipse">
              <a:avLst/>
            </a:prstGeom>
            <a:ln>
              <a:solidFill>
                <a:srgbClr val="5FA0BD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hlinkClick r:id="" action="ppaction://noaction"/>
            </p:cNvPr>
            <p:cNvSpPr txBox="1"/>
            <p:nvPr/>
          </p:nvSpPr>
          <p:spPr>
            <a:xfrm>
              <a:off x="7268367" y="4878527"/>
              <a:ext cx="333518" cy="27938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422699" y="2614496"/>
            <a:ext cx="367408" cy="312263"/>
            <a:chOff x="3378948" y="2915011"/>
            <a:chExt cx="333518" cy="28345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2" name="Oval 21"/>
            <p:cNvSpPr/>
            <p:nvPr/>
          </p:nvSpPr>
          <p:spPr>
            <a:xfrm>
              <a:off x="3395237" y="2920679"/>
              <a:ext cx="277791" cy="277791"/>
            </a:xfrm>
            <a:prstGeom prst="ellipse">
              <a:avLst/>
            </a:prstGeom>
            <a:ln>
              <a:solidFill>
                <a:srgbClr val="AE5DAF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hlinkClick r:id="rId9" action="ppaction://hlinksldjump"/>
            </p:cNvPr>
            <p:cNvSpPr txBox="1"/>
            <p:nvPr/>
          </p:nvSpPr>
          <p:spPr>
            <a:xfrm>
              <a:off x="3378948" y="2915011"/>
              <a:ext cx="333518" cy="27938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13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5566961" y="4822519"/>
            <a:ext cx="367408" cy="312263"/>
            <a:chOff x="5325420" y="4919359"/>
            <a:chExt cx="333518" cy="283459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5" name="Oval 24"/>
            <p:cNvSpPr/>
            <p:nvPr/>
          </p:nvSpPr>
          <p:spPr>
            <a:xfrm>
              <a:off x="5341709" y="4925027"/>
              <a:ext cx="277791" cy="277791"/>
            </a:xfrm>
            <a:prstGeom prst="ellipse">
              <a:avLst/>
            </a:prstGeom>
            <a:ln>
              <a:solidFill>
                <a:srgbClr val="5D59DF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hlinkClick r:id="" action="ppaction://noaction"/>
            </p:cNvPr>
            <p:cNvSpPr txBox="1"/>
            <p:nvPr/>
          </p:nvSpPr>
          <p:spPr>
            <a:xfrm>
              <a:off x="5325420" y="4919359"/>
              <a:ext cx="333518" cy="27938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14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8739806" y="5527934"/>
            <a:ext cx="367408" cy="311807"/>
            <a:chOff x="8205596" y="5559704"/>
            <a:chExt cx="333518" cy="28304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28" name="Oval 27"/>
            <p:cNvSpPr/>
            <p:nvPr/>
          </p:nvSpPr>
          <p:spPr>
            <a:xfrm>
              <a:off x="8221885" y="5559704"/>
              <a:ext cx="277791" cy="277791"/>
            </a:xfrm>
            <a:prstGeom prst="ellipse">
              <a:avLst/>
            </a:prstGeom>
            <a:ln>
              <a:solidFill>
                <a:srgbClr val="AAC017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hlinkClick r:id="rId5" action="ppaction://hlinksldjump"/>
            </p:cNvPr>
            <p:cNvSpPr txBox="1"/>
            <p:nvPr/>
          </p:nvSpPr>
          <p:spPr>
            <a:xfrm>
              <a:off x="8205596" y="5563362"/>
              <a:ext cx="333518" cy="2793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189874" y="4650250"/>
            <a:ext cx="367408" cy="311807"/>
            <a:chOff x="4075358" y="4762980"/>
            <a:chExt cx="333518" cy="283045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31" name="Oval 30"/>
            <p:cNvSpPr/>
            <p:nvPr/>
          </p:nvSpPr>
          <p:spPr>
            <a:xfrm>
              <a:off x="4091647" y="4762980"/>
              <a:ext cx="277791" cy="277791"/>
            </a:xfrm>
            <a:prstGeom prst="ellipse">
              <a:avLst/>
            </a:prstGeom>
            <a:ln>
              <a:solidFill>
                <a:srgbClr val="595959"/>
              </a:solidFill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2" name="TextBox 31">
              <a:hlinkClick r:id="rId10" action="ppaction://hlinksldjump"/>
            </p:cNvPr>
            <p:cNvSpPr txBox="1"/>
            <p:nvPr/>
          </p:nvSpPr>
          <p:spPr>
            <a:xfrm>
              <a:off x="4075358" y="4766638"/>
              <a:ext cx="333518" cy="27938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16</a:t>
              </a:r>
            </a:p>
          </p:txBody>
        </p:sp>
      </p:grpSp>
      <p:sp>
        <p:nvSpPr>
          <p:cNvPr id="33" name="Rectangle 32"/>
          <p:cNvSpPr/>
          <p:nvPr/>
        </p:nvSpPr>
        <p:spPr>
          <a:xfrm>
            <a:off x="1475116" y="609610"/>
            <a:ext cx="6193769" cy="454241"/>
          </a:xfrm>
          <a:prstGeom prst="rect">
            <a:avLst/>
          </a:prstGeom>
          <a:solidFill>
            <a:schemeClr val="tx1">
              <a:alpha val="86000"/>
            </a:schemeClr>
          </a:solidFill>
          <a:ln>
            <a:solidFill>
              <a:schemeClr val="bg1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&lt;&lt; 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Click on the Mission Number Icon for More Information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&gt;&gt;</a:t>
            </a:r>
          </a:p>
        </p:txBody>
      </p:sp>
      <p:sp>
        <p:nvSpPr>
          <p:cNvPr id="45" name="Oval 44"/>
          <p:cNvSpPr/>
          <p:nvPr/>
        </p:nvSpPr>
        <p:spPr>
          <a:xfrm>
            <a:off x="6417502" y="3612535"/>
            <a:ext cx="306018" cy="306019"/>
          </a:xfrm>
          <a:prstGeom prst="ellips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TextBox 45">
            <a:hlinkClick r:id="rId11" action="ppaction://hlinksldjump"/>
          </p:cNvPr>
          <p:cNvSpPr txBox="1"/>
          <p:nvPr/>
        </p:nvSpPr>
        <p:spPr>
          <a:xfrm>
            <a:off x="6389284" y="3616565"/>
            <a:ext cx="367408" cy="30777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0" y="-116056"/>
            <a:ext cx="9144000" cy="71965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GOES-R Field Campaign Validation Flight Summary</a:t>
            </a:r>
          </a:p>
        </p:txBody>
      </p:sp>
    </p:spTree>
    <p:extLst>
      <p:ext uri="{BB962C8B-B14F-4D97-AF65-F5344CB8AC3E}">
        <p14:creationId xmlns:p14="http://schemas.microsoft.com/office/powerpoint/2010/main" val="12533270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4629" t="27684" r="9772" b="18524"/>
          <a:stretch/>
        </p:blipFill>
        <p:spPr>
          <a:xfrm>
            <a:off x="4581063" y="0"/>
            <a:ext cx="4562937" cy="22494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26602" t="23991" r="27374" b="43371"/>
          <a:stretch/>
        </p:blipFill>
        <p:spPr>
          <a:xfrm>
            <a:off x="205382" y="4314499"/>
            <a:ext cx="4287006" cy="182777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/>
          <a:srcRect l="26602" t="57547" r="27374" b="9143"/>
          <a:stretch/>
        </p:blipFill>
        <p:spPr>
          <a:xfrm>
            <a:off x="4642906" y="4314499"/>
            <a:ext cx="4287006" cy="186537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0" y="6146390"/>
            <a:ext cx="9144000" cy="711610"/>
            <a:chOff x="0" y="6146390"/>
            <a:chExt cx="9144000" cy="711610"/>
          </a:xfrm>
        </p:grpSpPr>
        <p:sp>
          <p:nvSpPr>
            <p:cNvPr id="11" name="Rectangle 10"/>
            <p:cNvSpPr/>
            <p:nvPr/>
          </p:nvSpPr>
          <p:spPr>
            <a:xfrm>
              <a:off x="0" y="6146390"/>
              <a:ext cx="9144000" cy="711610"/>
            </a:xfrm>
            <a:prstGeom prst="rect">
              <a:avLst/>
            </a:prstGeom>
            <a:solidFill>
              <a:schemeClr val="bg2">
                <a:lumMod val="90000"/>
              </a:schemeClr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Rounded Rectangle 11">
              <a:hlinkClick r:id="rId4" action="ppaction://hlinksldjump"/>
            </p:cNvPr>
            <p:cNvSpPr/>
            <p:nvPr/>
          </p:nvSpPr>
          <p:spPr>
            <a:xfrm>
              <a:off x="152665" y="6317557"/>
              <a:ext cx="1695299" cy="369277"/>
            </a:xfrm>
            <a:prstGeom prst="roundRect">
              <a:avLst/>
            </a:prstGeom>
            <a:gradFill>
              <a:gsLst>
                <a:gs pos="0">
                  <a:srgbClr val="2A9245"/>
                </a:gs>
                <a:gs pos="100000">
                  <a:srgbClr val="10361A"/>
                </a:gs>
              </a:gsLst>
            </a:gradFill>
            <a:ln w="28575">
              <a:solidFill>
                <a:schemeClr val="bg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Table Summary</a:t>
              </a:r>
            </a:p>
          </p:txBody>
        </p:sp>
        <p:sp>
          <p:nvSpPr>
            <p:cNvPr id="13" name="Rounded Rectangle 12">
              <a:hlinkClick r:id="rId5" action="ppaction://hlinksldjump"/>
            </p:cNvPr>
            <p:cNvSpPr/>
            <p:nvPr/>
          </p:nvSpPr>
          <p:spPr>
            <a:xfrm>
              <a:off x="2013834" y="6317557"/>
              <a:ext cx="1695299" cy="369277"/>
            </a:xfrm>
            <a:prstGeom prst="roundRect">
              <a:avLst/>
            </a:prstGeom>
            <a:gradFill>
              <a:gsLst>
                <a:gs pos="0">
                  <a:srgbClr val="175A91"/>
                </a:gs>
                <a:gs pos="100000">
                  <a:srgbClr val="092135"/>
                </a:gs>
              </a:gsLst>
            </a:gradFill>
            <a:ln w="28575">
              <a:solidFill>
                <a:schemeClr val="bg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Map Summary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801494" y="6468802"/>
              <a:ext cx="1736373" cy="369332"/>
            </a:xfrm>
            <a:prstGeom prst="rect">
              <a:avLst/>
            </a:prstGeom>
            <a:noFill/>
            <a:effectLst>
              <a:outerShdw blurRad="50800" dist="25400" dir="2700000" algn="tl" rotWithShape="0">
                <a:prstClr val="black">
                  <a:alpha val="43000"/>
                </a:prstClr>
              </a:outerShdw>
            </a:effectLst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Mission Number</a:t>
              </a:r>
            </a:p>
          </p:txBody>
        </p:sp>
      </p:grpSp>
      <p:sp>
        <p:nvSpPr>
          <p:cNvPr id="1024" name="Rectangle 1023"/>
          <p:cNvSpPr/>
          <p:nvPr/>
        </p:nvSpPr>
        <p:spPr>
          <a:xfrm>
            <a:off x="0" y="0"/>
            <a:ext cx="4572000" cy="2246769"/>
          </a:xfrm>
          <a:prstGeom prst="rect">
            <a:avLst/>
          </a:prstGeom>
          <a:solidFill>
            <a:srgbClr val="000000">
              <a:alpha val="85882"/>
            </a:srgb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GOES-R Field Campaign Phase 2 Operations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Date: 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April 16, 2017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Mission Objective: 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GLM Primary Validation - Norman, OK Supersite (Night, Twilight, Day)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Takeoff: 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0631 Z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Landing: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1417 Z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Flight Duration: 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7.8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hrs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Mission Scientist: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Timothy Lang, Francis Padula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Weather Forecast Leads: 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Austin Clark, Bruno Medina (Forecast support: Emily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Kinkle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Alex McVey)</a:t>
            </a:r>
          </a:p>
        </p:txBody>
      </p:sp>
      <p:sp>
        <p:nvSpPr>
          <p:cNvPr id="1025" name="TextBox 1024"/>
          <p:cNvSpPr txBox="1"/>
          <p:nvPr/>
        </p:nvSpPr>
        <p:spPr>
          <a:xfrm>
            <a:off x="0" y="2275097"/>
            <a:ext cx="5825421" cy="21082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Major Highlights: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33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Targeted a large Mesoscale Convective System (MCS) during the transition from late night into daylight hours that produced near continuous lightning over the northern range of the Norman, OK total lightning supersite.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ABI 30-second imagery collected coincident and collocated with the ER-2 aircraft</a:t>
            </a:r>
          </a:p>
        </p:txBody>
      </p:sp>
      <p:sp>
        <p:nvSpPr>
          <p:cNvPr id="9" name="Oval 8"/>
          <p:cNvSpPr/>
          <p:nvPr/>
        </p:nvSpPr>
        <p:spPr>
          <a:xfrm>
            <a:off x="8502161" y="6242951"/>
            <a:ext cx="521208" cy="521208"/>
          </a:xfrm>
          <a:prstGeom prst="ellipse">
            <a:avLst/>
          </a:prstGeom>
          <a:ln>
            <a:solidFill>
              <a:srgbClr val="7E96EB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5" name="Right Arrow 14"/>
          <p:cNvSpPr/>
          <p:nvPr/>
        </p:nvSpPr>
        <p:spPr>
          <a:xfrm rot="14309036">
            <a:off x="5359262" y="808465"/>
            <a:ext cx="365760" cy="182880"/>
          </a:xfrm>
          <a:prstGeom prst="rightArrow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81063" y="1127436"/>
            <a:ext cx="1638676" cy="307777"/>
          </a:xfrm>
          <a:prstGeom prst="rect">
            <a:avLst/>
          </a:prstGeom>
          <a:solidFill>
            <a:srgbClr val="FFFFFF">
              <a:alpha val="6902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Lightning Collection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26569" t="50475" r="33061" b="9604"/>
          <a:stretch/>
        </p:blipFill>
        <p:spPr>
          <a:xfrm>
            <a:off x="5870448" y="2310688"/>
            <a:ext cx="3273552" cy="194614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563898" y="1883785"/>
            <a:ext cx="2884123" cy="369332"/>
          </a:xfrm>
          <a:prstGeom prst="rect">
            <a:avLst/>
          </a:prstGeom>
          <a:solidFill>
            <a:srgbClr val="000000">
              <a:alpha val="50196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Crude FEGS Flash Count: 430</a:t>
            </a:r>
          </a:p>
        </p:txBody>
      </p:sp>
    </p:spTree>
    <p:extLst>
      <p:ext uri="{BB962C8B-B14F-4D97-AF65-F5344CB8AC3E}">
        <p14:creationId xmlns:p14="http://schemas.microsoft.com/office/powerpoint/2010/main" val="3840111160"/>
      </p:ext>
    </p:extLst>
  </p:cSld>
  <p:clrMapOvr>
    <a:masterClrMapping/>
  </p:clrMapOvr>
</p:sld>
</file>

<file path=ppt/theme/theme1.xml><?xml version="1.0" encoding="utf-8"?>
<a:theme xmlns:a="http://schemas.openxmlformats.org/drawingml/2006/main" name="Normal_Launch_ShowTemp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Normal_Launch_ShowTemp</Template>
  <TotalTime>5812</TotalTime>
  <Words>1000</Words>
  <Application>Microsoft Office PowerPoint</Application>
  <PresentationFormat>On-screen Show (4:3)</PresentationFormat>
  <Paragraphs>230</Paragraphs>
  <Slides>13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13</vt:i4>
      </vt:variant>
    </vt:vector>
  </HeadingPairs>
  <TitlesOfParts>
    <vt:vector size="28" baseType="lpstr">
      <vt:lpstr>Arial</vt:lpstr>
      <vt:lpstr>Calibri</vt:lpstr>
      <vt:lpstr>Calibri Light</vt:lpstr>
      <vt:lpstr>Courier New</vt:lpstr>
      <vt:lpstr>Times New Roman</vt:lpstr>
      <vt:lpstr>Wingdings</vt:lpstr>
      <vt:lpstr>Normal_Launch_ShowTemp</vt:lpstr>
      <vt:lpstr>Custom Design</vt:lpstr>
      <vt:lpstr>1_Custom Design</vt:lpstr>
      <vt:lpstr>Office Theme</vt:lpstr>
      <vt:lpstr>1_Office Theme</vt:lpstr>
      <vt:lpstr>2_Office Theme</vt:lpstr>
      <vt:lpstr>10_Custom Design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GOES-R Field Campaign ER-2 Based Instruments</vt:lpstr>
      <vt:lpstr>GOES-R Field Campaign Overview</vt:lpstr>
      <vt:lpstr>GOES-R Field Campaign Overview</vt:lpstr>
      <vt:lpstr>PowerPoint Presentation</vt:lpstr>
      <vt:lpstr>PowerPoint Presentation</vt:lpstr>
      <vt:lpstr>PowerPoint Presentation</vt:lpstr>
      <vt:lpstr>PowerPoint Presentation</vt:lpstr>
      <vt:lpstr>Post Launch Testing: GLM/ABI-ISS-ER2</vt:lpstr>
      <vt:lpstr>PowerPoint Presentation</vt:lpstr>
    </vt:vector>
  </TitlesOfParts>
  <Company>GOES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Smith, Michelle (GSFC-417.0)[ADNET SYSTEMS INC]</dc:creator>
  <cp:lastModifiedBy>Steven Goodman</cp:lastModifiedBy>
  <cp:revision>247</cp:revision>
  <cp:lastPrinted>2016-12-09T15:54:30Z</cp:lastPrinted>
  <dcterms:created xsi:type="dcterms:W3CDTF">2016-10-07T13:19:50Z</dcterms:created>
  <dcterms:modified xsi:type="dcterms:W3CDTF">2019-09-12T20:02:38Z</dcterms:modified>
</cp:coreProperties>
</file>