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A99D-7F84-4039-BCEA-15008CA13F0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9DEC2-0EC0-4546-81A6-F8DEAFAB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63a9121f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63a9121f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3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3a9121f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3a9121f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67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3a9121f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3a9121f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41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3a9121f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3a9121f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2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9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5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404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3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E78B-2D51-4863-A89A-60482702155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428B-1FF5-47D9-BA14-92957DEFB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Geostationary Lightning Mapper Flash Characteristics in Electrified Snowfall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7644"/>
            <a:ext cx="9144000" cy="952709"/>
          </a:xfrm>
        </p:spPr>
        <p:txBody>
          <a:bodyPr/>
          <a:lstStyle/>
          <a:p>
            <a:r>
              <a:rPr lang="en-US" dirty="0" smtClean="0"/>
              <a:t>Sebastian Harkema</a:t>
            </a:r>
          </a:p>
          <a:p>
            <a:r>
              <a:rPr lang="en-US" sz="1800" dirty="0" smtClean="0"/>
              <a:t>The University of Alabama in Huntsville, NASA </a:t>
            </a:r>
            <a:r>
              <a:rPr lang="en-US" sz="1800" dirty="0" err="1" smtClean="0"/>
              <a:t>SPoRT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11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8"/>
          <p:cNvGrpSpPr/>
          <p:nvPr/>
        </p:nvGrpSpPr>
        <p:grpSpPr>
          <a:xfrm>
            <a:off x="0" y="203201"/>
            <a:ext cx="12192000" cy="1940700"/>
            <a:chOff x="0" y="0"/>
            <a:chExt cx="9144000" cy="1455525"/>
          </a:xfrm>
        </p:grpSpPr>
        <p:sp>
          <p:nvSpPr>
            <p:cNvPr id="98" name="Google Shape;98;p18"/>
            <p:cNvSpPr/>
            <p:nvPr/>
          </p:nvSpPr>
          <p:spPr>
            <a:xfrm>
              <a:off x="0" y="0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99" name="Google Shape;9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8" name="Google Shape;91;p17"/>
          <p:cNvSpPr txBox="1"/>
          <p:nvPr/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 err="1">
                <a:latin typeface="Raleway"/>
                <a:ea typeface="Raleway"/>
                <a:cs typeface="Raleway"/>
                <a:sym typeface="Raleway"/>
              </a:rPr>
              <a:t>Snowbands</a:t>
            </a:r>
            <a:r>
              <a:rPr lang="en-US" sz="3733" dirty="0">
                <a:latin typeface="Raleway"/>
                <a:ea typeface="Raleway"/>
                <a:cs typeface="Raleway"/>
                <a:sym typeface="Raleway"/>
              </a:rPr>
              <a:t> in East Coast Snowstorms</a:t>
            </a:r>
            <a:endParaRPr sz="3733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" name="Picture 9" descr="IM0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" y="1950986"/>
            <a:ext cx="4672277" cy="4493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6408" y="2021811"/>
            <a:ext cx="7265593" cy="1107988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3200" b="1" dirty="0">
                <a:solidFill>
                  <a:srgbClr val="582965"/>
                </a:solidFill>
              </a:rPr>
              <a:t>Science Questions and Hypotheses: </a:t>
            </a:r>
            <a:r>
              <a:rPr lang="en-US" sz="3200" b="1" dirty="0">
                <a:solidFill>
                  <a:srgbClr val="582965"/>
                </a:solidFill>
              </a:rPr>
              <a:t>‘Understand</a:t>
            </a:r>
            <a:r>
              <a:rPr lang="en-US" sz="3200" b="1" dirty="0">
                <a:solidFill>
                  <a:srgbClr val="582965"/>
                </a:solidFill>
              </a:rPr>
              <a:t>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403" y="3136402"/>
            <a:ext cx="6799447" cy="344708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380962" indent="-380962">
              <a:buFont typeface="Arial"/>
              <a:buChar char="•"/>
            </a:pPr>
            <a:r>
              <a:rPr lang="en-US" sz="2400" dirty="0">
                <a:solidFill>
                  <a:srgbClr val="6C3B78"/>
                </a:solidFill>
              </a:rPr>
              <a:t>What dynamical and </a:t>
            </a:r>
            <a:r>
              <a:rPr lang="en-US" sz="2400" dirty="0" err="1">
                <a:solidFill>
                  <a:srgbClr val="6C3B78"/>
                </a:solidFill>
              </a:rPr>
              <a:t>thermodynamical</a:t>
            </a:r>
            <a:r>
              <a:rPr lang="en-US" sz="2400" dirty="0">
                <a:solidFill>
                  <a:srgbClr val="6C3B78"/>
                </a:solidFill>
              </a:rPr>
              <a:t> processes determine the initiation, size, evolution and longevity of </a:t>
            </a:r>
            <a:r>
              <a:rPr lang="en-US" sz="2400" dirty="0" err="1">
                <a:solidFill>
                  <a:srgbClr val="6C3B78"/>
                </a:solidFill>
              </a:rPr>
              <a:t>snowbands</a:t>
            </a:r>
            <a:r>
              <a:rPr lang="en-US" sz="2400" dirty="0">
                <a:solidFill>
                  <a:srgbClr val="6C3B78"/>
                </a:solidFill>
              </a:rPr>
              <a:t>?</a:t>
            </a:r>
          </a:p>
          <a:p>
            <a:pPr marL="380962" indent="-380962">
              <a:buFont typeface="Arial"/>
              <a:buChar char="•"/>
            </a:pPr>
            <a:r>
              <a:rPr lang="en-US" sz="2400" dirty="0">
                <a:solidFill>
                  <a:srgbClr val="6C3B78"/>
                </a:solidFill>
              </a:rPr>
              <a:t>What </a:t>
            </a:r>
            <a:r>
              <a:rPr lang="en-US" sz="2400" dirty="0" err="1">
                <a:solidFill>
                  <a:srgbClr val="6C3B78"/>
                </a:solidFill>
              </a:rPr>
              <a:t>mesoscale</a:t>
            </a:r>
            <a:r>
              <a:rPr lang="en-US" sz="2400" dirty="0">
                <a:solidFill>
                  <a:srgbClr val="6C3B78"/>
                </a:solidFill>
              </a:rPr>
              <a:t> processes (gravity waves, elevated convection?) are associated with multi-bands?</a:t>
            </a:r>
          </a:p>
          <a:p>
            <a:pPr marL="380962" indent="-380962">
              <a:buFont typeface="Arial"/>
              <a:buChar char="•"/>
            </a:pPr>
            <a:r>
              <a:rPr lang="en-US" sz="2400" dirty="0">
                <a:solidFill>
                  <a:srgbClr val="6C3B78"/>
                </a:solidFill>
              </a:rPr>
              <a:t>Are areas of enhanced reflectivity in bands related to increased snow water content or changes in particle characteristics?</a:t>
            </a:r>
          </a:p>
        </p:txBody>
      </p:sp>
    </p:spTree>
    <p:extLst>
      <p:ext uri="{BB962C8B-B14F-4D97-AF65-F5344CB8AC3E}">
        <p14:creationId xmlns:p14="http://schemas.microsoft.com/office/powerpoint/2010/main" val="45020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9"/>
          <p:cNvGrpSpPr/>
          <p:nvPr/>
        </p:nvGrpSpPr>
        <p:grpSpPr>
          <a:xfrm>
            <a:off x="0" y="203201"/>
            <a:ext cx="12192000" cy="1940700"/>
            <a:chOff x="0" y="0"/>
            <a:chExt cx="9144000" cy="1455525"/>
          </a:xfrm>
        </p:grpSpPr>
        <p:sp>
          <p:nvSpPr>
            <p:cNvPr id="107" name="Google Shape;107;p19"/>
            <p:cNvSpPr/>
            <p:nvPr/>
          </p:nvSpPr>
          <p:spPr>
            <a:xfrm>
              <a:off x="0" y="0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08" name="Google Shape;108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7" name="Google Shape;91;p17"/>
          <p:cNvSpPr txBox="1"/>
          <p:nvPr/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 err="1">
                <a:latin typeface="Raleway"/>
                <a:ea typeface="Raleway"/>
                <a:cs typeface="Raleway"/>
                <a:sym typeface="Raleway"/>
              </a:rPr>
              <a:t>Snowbands</a:t>
            </a:r>
            <a:r>
              <a:rPr lang="en-US" sz="3733" dirty="0">
                <a:latin typeface="Raleway"/>
                <a:ea typeface="Raleway"/>
                <a:cs typeface="Raleway"/>
                <a:sym typeface="Raleway"/>
              </a:rPr>
              <a:t> in East Coast Snowstorms</a:t>
            </a:r>
            <a:endParaRPr sz="3733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" name="Picture 8" descr="IM0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80307"/>
            <a:ext cx="8516783" cy="2888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687" y="1542947"/>
            <a:ext cx="10212029" cy="6155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3200" b="1" dirty="0">
                <a:solidFill>
                  <a:srgbClr val="582965"/>
                </a:solidFill>
              </a:rPr>
              <a:t>Science Questions and Hypotheses: </a:t>
            </a:r>
            <a:r>
              <a:rPr lang="en-US" sz="3200" b="1" dirty="0">
                <a:solidFill>
                  <a:srgbClr val="582965"/>
                </a:solidFill>
              </a:rPr>
              <a:t>‘Apply’</a:t>
            </a:r>
            <a:endParaRPr lang="en-US" sz="3200" b="1" dirty="0">
              <a:solidFill>
                <a:srgbClr val="582965"/>
              </a:solidFill>
            </a:endParaRPr>
          </a:p>
        </p:txBody>
      </p:sp>
      <p:pic>
        <p:nvPicPr>
          <p:cNvPr id="11" name="Picture 10" descr="IM01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63" y="2146103"/>
            <a:ext cx="2890120" cy="2630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907784"/>
            <a:ext cx="12192000" cy="176425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380962" indent="-380962">
              <a:buFont typeface="Arial"/>
              <a:buChar char="•"/>
            </a:pPr>
            <a:r>
              <a:rPr lang="en-US" sz="2133" dirty="0">
                <a:solidFill>
                  <a:srgbClr val="6C3B78"/>
                </a:solidFill>
              </a:rPr>
              <a:t>Microphysics schemes exhibit large differences in mixing ratios for all hydrometeor types</a:t>
            </a:r>
          </a:p>
          <a:p>
            <a:pPr marL="380962" indent="-380962">
              <a:buFont typeface="Arial"/>
              <a:buChar char="•"/>
            </a:pPr>
            <a:r>
              <a:rPr lang="en-US" sz="2133" dirty="0">
                <a:solidFill>
                  <a:srgbClr val="6C3B78"/>
                </a:solidFill>
              </a:rPr>
              <a:t>IMPACTS will make direct measurements of these quantities to help determine which schemes best simulate vertical structure of cloud water, ice and snow mixing ratios.</a:t>
            </a:r>
          </a:p>
          <a:p>
            <a:pPr marL="380962" indent="-380962">
              <a:buFont typeface="Arial"/>
              <a:buChar char="•"/>
            </a:pPr>
            <a:r>
              <a:rPr lang="en-US" sz="2133" dirty="0">
                <a:solidFill>
                  <a:srgbClr val="6C3B78"/>
                </a:solidFill>
              </a:rPr>
              <a:t>Remote sensing of snow and ice in winter storms faces several challenges that will be addressed by IMPACTS in situ and remote sensing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80064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186" y="101237"/>
            <a:ext cx="950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Utility of the Lightning Instrument Package for IMPACTS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3282" y="784551"/>
            <a:ext cx="4035559" cy="3015446"/>
            <a:chOff x="1850949" y="1460738"/>
            <a:chExt cx="4010456" cy="31661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"/>
            <a:stretch/>
          </p:blipFill>
          <p:spPr>
            <a:xfrm>
              <a:off x="1850949" y="1460738"/>
              <a:ext cx="4010456" cy="316615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12191" y="1473784"/>
              <a:ext cx="3661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KDIX 1801 UTC 7 March 2018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3661" y="4026425"/>
            <a:ext cx="4114800" cy="2198413"/>
            <a:chOff x="3802033" y="3335387"/>
            <a:chExt cx="4114800" cy="23801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033" y="3335387"/>
              <a:ext cx="4114800" cy="23801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44218" y="4686715"/>
              <a:ext cx="2052484" cy="99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GLM Flash Extent Density 1801 UTC 7 March 2018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569284" y="837304"/>
            <a:ext cx="7494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Lightning flashes observed in heavy snowfall events are in the top 90</a:t>
            </a:r>
            <a:r>
              <a:rPr lang="en-US" baseline="30000" dirty="0" smtClean="0"/>
              <a:t>th</a:t>
            </a:r>
            <a:r>
              <a:rPr lang="en-US" dirty="0" smtClean="0"/>
              <a:t> percentile of flash size, total flash energy, and flash duration (Schultz et al. 2018, Rudlosky et al. 2019, Harkema et al. 2019, WAF, submitted)</a:t>
            </a:r>
          </a:p>
          <a:p>
            <a:endParaRPr lang="en-US" dirty="0"/>
          </a:p>
          <a:p>
            <a:r>
              <a:rPr lang="en-US" dirty="0" smtClean="0"/>
              <a:t>The flash properties are dependent upon the mixed phase microphysical structure within </a:t>
            </a:r>
            <a:r>
              <a:rPr lang="en-US" dirty="0" err="1" smtClean="0"/>
              <a:t>snowbands</a:t>
            </a:r>
            <a:r>
              <a:rPr lang="en-US" dirty="0" smtClean="0"/>
              <a:t> that will be studied by IMPACTS, specifically coupling cloud liquid water </a:t>
            </a:r>
            <a:r>
              <a:rPr lang="en-US" smtClean="0"/>
              <a:t>content and </a:t>
            </a:r>
            <a:r>
              <a:rPr lang="en-US" dirty="0" smtClean="0"/>
              <a:t>the magnitude of the electric field of the cloud (both lightning producing and non-lightning producing clouds).</a:t>
            </a:r>
          </a:p>
          <a:p>
            <a:endParaRPr lang="en-US" dirty="0"/>
          </a:p>
          <a:p>
            <a:r>
              <a:rPr lang="en-US" dirty="0" smtClean="0"/>
              <a:t>Furthermore, given the LIP information can be disseminated in real-time, the electric field observations can provide an idea of the most electrified clouds, helping the P-3 aircraft avoid areas of potential lightning and severe icing. 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88862" y="4558854"/>
            <a:ext cx="1494965" cy="21175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399467" y="4656216"/>
            <a:ext cx="5768340" cy="1922780"/>
            <a:chOff x="4399467" y="4656216"/>
            <a:chExt cx="5768340" cy="1922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467" y="4656216"/>
              <a:ext cx="5768340" cy="192278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7498080" y="5638618"/>
              <a:ext cx="215537" cy="5862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298075" y="4709160"/>
              <a:ext cx="238502" cy="4164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875992" y="4928155"/>
              <a:ext cx="347447" cy="3949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9093743" y="5532522"/>
              <a:ext cx="152452" cy="514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02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2205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Thundersnow – overlap of GLM groups and NESDIS merged Snowfall Rate (mSFR) product data</a:t>
            </a:r>
          </a:p>
          <a:p>
            <a:r>
              <a:rPr lang="en-US" dirty="0" smtClean="0"/>
              <a:t>Created an algorithm that can objectively identify this phenomena</a:t>
            </a:r>
          </a:p>
          <a:p>
            <a:pPr lvl="1"/>
            <a:r>
              <a:rPr lang="en-US" dirty="0" smtClean="0"/>
              <a:t>Collected 21 heavy snowfall cases from January-April 2018 in eastern CONUS</a:t>
            </a:r>
          </a:p>
          <a:p>
            <a:r>
              <a:rPr lang="en-US" dirty="0" smtClean="0"/>
              <a:t>Compared thundersnow flashes identified by GLM to NLDN flashes</a:t>
            </a:r>
          </a:p>
          <a:p>
            <a:pPr lvl="1"/>
            <a:r>
              <a:rPr lang="en-US" dirty="0" smtClean="0"/>
              <a:t>Classification: Tower, non-tower, IC-only, no NLDN</a:t>
            </a:r>
          </a:p>
          <a:p>
            <a:r>
              <a:rPr lang="en-US" dirty="0" smtClean="0"/>
              <a:t>Characterized snowfall rates, accumulations, and snow-to-liquid ratios of locations that experienced thundersnow </a:t>
            </a:r>
            <a:r>
              <a:rPr lang="en-US" dirty="0"/>
              <a:t>identified by GLM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82515" y="1632566"/>
            <a:ext cx="3810332" cy="3918757"/>
            <a:chOff x="7901796" y="1471149"/>
            <a:chExt cx="3810332" cy="45827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1" t="34896" r="40405" b="13506"/>
            <a:stretch/>
          </p:blipFill>
          <p:spPr>
            <a:xfrm>
              <a:off x="7901796" y="1471149"/>
              <a:ext cx="3810332" cy="458276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9471803" y="3572516"/>
              <a:ext cx="1051560" cy="122974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982515" y="5493201"/>
            <a:ext cx="381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GLM data overlaid on mSFR product in AWIPS at 2018-01-04 1410 UTC</a:t>
            </a:r>
          </a:p>
        </p:txBody>
      </p:sp>
    </p:spTree>
    <p:extLst>
      <p:ext uri="{BB962C8B-B14F-4D97-AF65-F5344CB8AC3E}">
        <p14:creationId xmlns:p14="http://schemas.microsoft.com/office/powerpoint/2010/main" val="15323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Thundersnow Flash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0046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50,000+ potential thundersnow flashes observed by GLM</a:t>
            </a:r>
          </a:p>
          <a:p>
            <a:pPr lvl="1"/>
            <a:r>
              <a:rPr lang="en-US" dirty="0" smtClean="0"/>
              <a:t>2,214 were classified as thundersnow</a:t>
            </a:r>
          </a:p>
          <a:p>
            <a:r>
              <a:rPr lang="en-US" dirty="0" smtClean="0"/>
              <a:t>Mean thundersnow flash observed by GLM</a:t>
            </a:r>
          </a:p>
          <a:p>
            <a:pPr lvl="1"/>
            <a:r>
              <a:rPr lang="en-US" dirty="0" smtClean="0"/>
              <a:t>Flash area (</a:t>
            </a:r>
            <a:r>
              <a:rPr lang="en-US" dirty="0" smtClean="0">
                <a:sym typeface="Wingdings" panose="05000000000000000000" pitchFamily="2" charset="2"/>
              </a:rPr>
              <a:t>754 km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), Flash duration (402 </a:t>
            </a:r>
            <a:r>
              <a:rPr lang="en-US" dirty="0" err="1" smtClean="0">
                <a:sym typeface="Wingdings" panose="05000000000000000000" pitchFamily="2" charset="2"/>
              </a:rPr>
              <a:t>ms</a:t>
            </a:r>
            <a:r>
              <a:rPr lang="en-US" dirty="0" smtClean="0">
                <a:sym typeface="Wingdings" panose="05000000000000000000" pitchFamily="2" charset="2"/>
              </a:rPr>
              <a:t>), Flash energy (1,342 fJ)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Values between the 50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and 99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percentile of all flashes within the GLM field-of-view (Rudlosky et al. 2019)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Thundersnow flashes observed by GLM also appear to have more total optical energy per flash area than non-thundersnow flashes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Tend to have less variability in the flash energy/area spectrum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6" y="2198608"/>
            <a:ext cx="5157832" cy="34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Thundersnow Flash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65815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2,214 thundersnow flashes observed by GLM were matched up with NLDN flashes</a:t>
            </a:r>
          </a:p>
          <a:p>
            <a:pPr lvl="1"/>
            <a:r>
              <a:rPr lang="en-US" dirty="0" smtClean="0"/>
              <a:t>10,005 NLDN flashes corresponded to 1,709 thundersnow flashes observed by GLM</a:t>
            </a:r>
          </a:p>
          <a:p>
            <a:pPr lvl="1"/>
            <a:r>
              <a:rPr lang="en-US" dirty="0" smtClean="0"/>
              <a:t>On average, 5.85 NLDN flashes were assigned to a single GLM flash</a:t>
            </a:r>
          </a:p>
          <a:p>
            <a:r>
              <a:rPr lang="en-US" dirty="0" smtClean="0"/>
              <a:t>Statistically significant (p&lt;0.01) differences in flash area and flash energy were found between GLM flashes that were observed by the NLDN and those that were not</a:t>
            </a:r>
          </a:p>
          <a:p>
            <a:r>
              <a:rPr lang="en-US" dirty="0" smtClean="0"/>
              <a:t>On average, thundersnow flashes observed by GLM and associated with NLDN CGs were:</a:t>
            </a:r>
          </a:p>
          <a:p>
            <a:pPr lvl="1"/>
            <a:r>
              <a:rPr lang="en-US" dirty="0" smtClean="0"/>
              <a:t>Spatially larger (</a:t>
            </a:r>
            <a:r>
              <a:rPr lang="en-US" dirty="0"/>
              <a:t>1,013 vs. 572 km</a:t>
            </a:r>
            <a:r>
              <a:rPr lang="en-US" baseline="30000" dirty="0"/>
              <a:t>2</a:t>
            </a:r>
            <a:r>
              <a:rPr lang="en-US" dirty="0" smtClean="0"/>
              <a:t>), contain more total optical energy (</a:t>
            </a:r>
            <a:r>
              <a:rPr lang="en-US" dirty="0"/>
              <a:t>2,098 vs. 732 fJ</a:t>
            </a:r>
            <a:r>
              <a:rPr lang="en-US" dirty="0" smtClean="0"/>
              <a:t>), and have a longer duration (</a:t>
            </a:r>
            <a:r>
              <a:rPr lang="en-US" dirty="0"/>
              <a:t>476 vs. 358 </a:t>
            </a:r>
            <a:r>
              <a:rPr lang="en-US" dirty="0" err="1"/>
              <a:t>ms</a:t>
            </a:r>
            <a:r>
              <a:rPr lang="en-US" dirty="0" smtClean="0"/>
              <a:t>) than thundersnow flashes associated with only NLDN ICs</a:t>
            </a:r>
          </a:p>
          <a:p>
            <a:r>
              <a:rPr lang="en-US" dirty="0" smtClean="0"/>
              <a:t>11.1% of thundersnow flashes observed </a:t>
            </a:r>
            <a:r>
              <a:rPr lang="en-US" dirty="0"/>
              <a:t>by GLM </a:t>
            </a:r>
            <a:r>
              <a:rPr lang="en-US" dirty="0" smtClean="0"/>
              <a:t>were </a:t>
            </a:r>
            <a:r>
              <a:rPr lang="en-US" dirty="0"/>
              <a:t>associated with </a:t>
            </a:r>
            <a:r>
              <a:rPr lang="en-US" dirty="0" smtClean="0"/>
              <a:t>NLDN CG flashes that occurred within 500 m of a tall human-built object like an antenna or wind turbine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877908" y="1600988"/>
            <a:ext cx="3896716" cy="4679231"/>
            <a:chOff x="4690256" y="176242"/>
            <a:chExt cx="5047498" cy="60611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256" y="176242"/>
              <a:ext cx="5047498" cy="31638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256" y="3073518"/>
              <a:ext cx="5047498" cy="3163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Snowfall Related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8426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Thundersnow does not occur in locations that experience the largest amounts of snowfall accumulation</a:t>
            </a:r>
          </a:p>
          <a:p>
            <a:pPr lvl="1"/>
            <a:r>
              <a:rPr lang="en-US" dirty="0" smtClean="0"/>
              <a:t>On average ~10 in. of snow accumulation can be expected if thundersnow is observed when snowfall accumulation is expected</a:t>
            </a:r>
          </a:p>
          <a:p>
            <a:r>
              <a:rPr lang="en-US" dirty="0" smtClean="0"/>
              <a:t>More likely to occur in:</a:t>
            </a:r>
          </a:p>
          <a:p>
            <a:pPr lvl="1"/>
            <a:r>
              <a:rPr lang="en-US" dirty="0" smtClean="0"/>
              <a:t>Snow-to-liquid ratios between 8:1-10:1</a:t>
            </a:r>
          </a:p>
          <a:p>
            <a:pPr lvl="1"/>
            <a:r>
              <a:rPr lang="en-US" dirty="0" smtClean="0"/>
              <a:t>Snowfall rates less than 1.0 in h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Spatial offsets of 131±65 km between lightning flash and heaviest snowfall rates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59" y="1355667"/>
            <a:ext cx="4140872" cy="27418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00849" y="4097546"/>
            <a:ext cx="3472233" cy="2760453"/>
            <a:chOff x="6800849" y="4097546"/>
            <a:chExt cx="3472233" cy="27604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849" y="4097546"/>
              <a:ext cx="3472233" cy="2760453"/>
            </a:xfrm>
            <a:prstGeom prst="rect">
              <a:avLst/>
            </a:prstGeom>
          </p:spPr>
        </p:pic>
        <p:sp>
          <p:nvSpPr>
            <p:cNvPr id="4" name="Lightning Bolt 3"/>
            <p:cNvSpPr/>
            <p:nvPr/>
          </p:nvSpPr>
          <p:spPr>
            <a:xfrm>
              <a:off x="8108829" y="5361315"/>
              <a:ext cx="129396" cy="232913"/>
            </a:xfrm>
            <a:prstGeom prst="lightningBol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22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Related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650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Occurred in MRMS isothermal reflectivity values less than 30 </a:t>
            </a:r>
            <a:r>
              <a:rPr lang="en-US" dirty="0" err="1" smtClean="0"/>
              <a:t>dBZ</a:t>
            </a:r>
            <a:endParaRPr lang="en-US" dirty="0" smtClean="0"/>
          </a:p>
          <a:p>
            <a:r>
              <a:rPr lang="en-US" dirty="0" smtClean="0"/>
              <a:t>VII and VIL mean values of 1.70 and 0.57 kg m</a:t>
            </a:r>
            <a:r>
              <a:rPr lang="en-US" baseline="30000" dirty="0" smtClean="0"/>
              <a:t>-2</a:t>
            </a:r>
          </a:p>
          <a:p>
            <a:r>
              <a:rPr lang="en-US" dirty="0" smtClean="0"/>
              <a:t>Tower thundersnow flashes occurred in higher snowfall rates and snow-to-liquid ratio values while also occurring in regions with lower isothermal reflectivity, VIL, and VII compared to non-tower and IC-only thundersnow flashes</a:t>
            </a:r>
          </a:p>
          <a:p>
            <a:r>
              <a:rPr lang="en-US" dirty="0" smtClean="0"/>
              <a:t>Thundersnow is more likely to occur on the equator-side of snow bands and potentially connected with mesoscale processes that drive heavy-banded snowfall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09" y="786783"/>
            <a:ext cx="4248521" cy="2700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37" y="3487365"/>
            <a:ext cx="3437021" cy="31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Mean thundersnow flashes observed by GLM are between the 50</a:t>
            </a:r>
            <a:r>
              <a:rPr lang="en-US" baseline="30000" dirty="0" smtClean="0"/>
              <a:t>th</a:t>
            </a:r>
            <a:r>
              <a:rPr lang="en-US" dirty="0" smtClean="0"/>
              <a:t> and 99</a:t>
            </a:r>
            <a:r>
              <a:rPr lang="en-US" baseline="30000" dirty="0" smtClean="0"/>
              <a:t>th</a:t>
            </a:r>
            <a:r>
              <a:rPr lang="en-US" dirty="0" smtClean="0"/>
              <a:t> percentiles of all flashes within GLM field-of-view for flash area, flash energy, and flash duration</a:t>
            </a:r>
          </a:p>
          <a:p>
            <a:r>
              <a:rPr lang="en-US" dirty="0">
                <a:sym typeface="Wingdings" panose="05000000000000000000" pitchFamily="2" charset="2"/>
              </a:rPr>
              <a:t>Thundersnow flashes observed by GLM also appear to have more total optical energy per flash area than non-thundersnow </a:t>
            </a:r>
            <a:r>
              <a:rPr lang="en-US" dirty="0" smtClean="0">
                <a:sym typeface="Wingdings" panose="05000000000000000000" pitchFamily="2" charset="2"/>
              </a:rPr>
              <a:t>flashes</a:t>
            </a:r>
            <a:endParaRPr lang="en-US" dirty="0" smtClean="0"/>
          </a:p>
          <a:p>
            <a:r>
              <a:rPr lang="en-US" dirty="0"/>
              <a:t>Spatial offsets of 131±65 km between </a:t>
            </a:r>
            <a:r>
              <a:rPr lang="en-US" dirty="0" smtClean="0"/>
              <a:t>thundersnow flashes </a:t>
            </a:r>
            <a:r>
              <a:rPr lang="en-US" dirty="0"/>
              <a:t>and heaviest snowfall </a:t>
            </a:r>
            <a:r>
              <a:rPr lang="en-US" dirty="0" smtClean="0"/>
              <a:t>rates</a:t>
            </a:r>
          </a:p>
          <a:p>
            <a:r>
              <a:rPr lang="en-US" dirty="0"/>
              <a:t>Thundersnow is more likely to occur on the equator-side of snow bands and potentially connected with mesoscale processes that drive heavy-banded </a:t>
            </a:r>
            <a:r>
              <a:rPr lang="en-US" dirty="0" smtClean="0"/>
              <a:t>snowfall</a:t>
            </a:r>
          </a:p>
          <a:p>
            <a:r>
              <a:rPr lang="en-US" dirty="0" smtClean="0"/>
              <a:t>NASA Investigation of Microphysics and Precipitation for Atlantic Coast-Threatening Snowstorms (IMPACTS) provides a great opportunity for the investigation of thundersnow in much greater detail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7"/>
          <p:cNvGrpSpPr/>
          <p:nvPr/>
        </p:nvGrpSpPr>
        <p:grpSpPr>
          <a:xfrm>
            <a:off x="0" y="203201"/>
            <a:ext cx="12192000" cy="1940700"/>
            <a:chOff x="0" y="0"/>
            <a:chExt cx="9144000" cy="1455525"/>
          </a:xfrm>
        </p:grpSpPr>
        <p:sp>
          <p:nvSpPr>
            <p:cNvPr id="89" name="Google Shape;89;p17"/>
            <p:cNvSpPr/>
            <p:nvPr/>
          </p:nvSpPr>
          <p:spPr>
            <a:xfrm>
              <a:off x="0" y="0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90" name="Google Shape;9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91" name="Google Shape;91;p17"/>
          <p:cNvSpPr txBox="1"/>
          <p:nvPr/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 err="1">
                <a:latin typeface="Raleway"/>
                <a:ea typeface="Raleway"/>
                <a:cs typeface="Raleway"/>
                <a:sym typeface="Raleway"/>
              </a:rPr>
              <a:t>Snowbands</a:t>
            </a:r>
            <a:r>
              <a:rPr lang="en-US" sz="3733" dirty="0">
                <a:latin typeface="Raleway"/>
                <a:ea typeface="Raleway"/>
                <a:cs typeface="Raleway"/>
                <a:sym typeface="Raleway"/>
              </a:rPr>
              <a:t> in East Coast Snowstorms</a:t>
            </a:r>
            <a:endParaRPr sz="3733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" name="Picture 6" descr="IM048_late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0" y="1739256"/>
            <a:ext cx="6528843" cy="5075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5615" y="2796609"/>
            <a:ext cx="4716439" cy="430905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380962" indent="-380962">
              <a:buFont typeface="Arial"/>
              <a:buChar char="•"/>
            </a:pPr>
            <a:r>
              <a:rPr lang="en-US" sz="2667" b="1" dirty="0">
                <a:solidFill>
                  <a:srgbClr val="6C3B78"/>
                </a:solidFill>
              </a:rPr>
              <a:t>Characterize</a:t>
            </a:r>
            <a:r>
              <a:rPr lang="en-US" sz="2400" dirty="0">
                <a:solidFill>
                  <a:srgbClr val="6C3B78"/>
                </a:solidFill>
              </a:rPr>
              <a:t> spatial and temporal scales and structures of </a:t>
            </a:r>
            <a:r>
              <a:rPr lang="en-US" sz="2400" dirty="0" err="1">
                <a:solidFill>
                  <a:srgbClr val="6C3B78"/>
                </a:solidFill>
              </a:rPr>
              <a:t>snowbands</a:t>
            </a:r>
            <a:endParaRPr lang="en-US" sz="2400" dirty="0">
              <a:solidFill>
                <a:srgbClr val="6C3B78"/>
              </a:solidFill>
            </a:endParaRPr>
          </a:p>
          <a:p>
            <a:pPr marL="380962" indent="-380962">
              <a:buFont typeface="Arial"/>
              <a:buChar char="•"/>
            </a:pPr>
            <a:endParaRPr lang="en-US" sz="2400" dirty="0">
              <a:solidFill>
                <a:srgbClr val="6C3B78"/>
              </a:solidFill>
            </a:endParaRPr>
          </a:p>
          <a:p>
            <a:pPr marL="380962" indent="-380962">
              <a:buFont typeface="Arial"/>
              <a:buChar char="•"/>
            </a:pPr>
            <a:r>
              <a:rPr lang="en-US" sz="2667" b="1" dirty="0">
                <a:solidFill>
                  <a:srgbClr val="6C3B78"/>
                </a:solidFill>
              </a:rPr>
              <a:t>Understand</a:t>
            </a:r>
            <a:r>
              <a:rPr lang="en-US" sz="2400" dirty="0">
                <a:solidFill>
                  <a:srgbClr val="6C3B78"/>
                </a:solidFill>
              </a:rPr>
              <a:t> the dynamical, </a:t>
            </a:r>
            <a:r>
              <a:rPr lang="en-US" sz="2400" dirty="0" err="1">
                <a:solidFill>
                  <a:srgbClr val="6C3B78"/>
                </a:solidFill>
              </a:rPr>
              <a:t>thermodynamical</a:t>
            </a:r>
            <a:r>
              <a:rPr lang="en-US" sz="2400" dirty="0">
                <a:solidFill>
                  <a:srgbClr val="6C3B78"/>
                </a:solidFill>
              </a:rPr>
              <a:t> and microphysical processes</a:t>
            </a:r>
          </a:p>
          <a:p>
            <a:pPr marL="380962" indent="-380962">
              <a:buFont typeface="Arial"/>
              <a:buChar char="•"/>
            </a:pPr>
            <a:endParaRPr lang="en-US" sz="2400" dirty="0">
              <a:solidFill>
                <a:srgbClr val="6C3B78"/>
              </a:solidFill>
            </a:endParaRPr>
          </a:p>
          <a:p>
            <a:pPr marL="380962" indent="-380962">
              <a:buFont typeface="Arial"/>
              <a:buChar char="•"/>
            </a:pPr>
            <a:r>
              <a:rPr lang="en-US" sz="2667" b="1" dirty="0">
                <a:solidFill>
                  <a:srgbClr val="6C3B78"/>
                </a:solidFill>
              </a:rPr>
              <a:t>Apply</a:t>
            </a:r>
            <a:r>
              <a:rPr lang="en-US" sz="2400" dirty="0">
                <a:solidFill>
                  <a:srgbClr val="6C3B78"/>
                </a:solidFill>
              </a:rPr>
              <a:t> this understanding to remote sensing and modeling of snowfall</a:t>
            </a:r>
          </a:p>
        </p:txBody>
      </p:sp>
    </p:spTree>
    <p:extLst>
      <p:ext uri="{BB962C8B-B14F-4D97-AF65-F5344CB8AC3E}">
        <p14:creationId xmlns:p14="http://schemas.microsoft.com/office/powerpoint/2010/main" val="12417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8"/>
          <p:cNvGrpSpPr/>
          <p:nvPr/>
        </p:nvGrpSpPr>
        <p:grpSpPr>
          <a:xfrm>
            <a:off x="0" y="203201"/>
            <a:ext cx="12192000" cy="1940700"/>
            <a:chOff x="0" y="0"/>
            <a:chExt cx="9144000" cy="1455525"/>
          </a:xfrm>
        </p:grpSpPr>
        <p:sp>
          <p:nvSpPr>
            <p:cNvPr id="98" name="Google Shape;98;p18"/>
            <p:cNvSpPr/>
            <p:nvPr/>
          </p:nvSpPr>
          <p:spPr>
            <a:xfrm>
              <a:off x="0" y="0"/>
              <a:ext cx="9144000" cy="9864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rgbClr val="C9DAF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99" name="Google Shape;9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98000" y="150450"/>
              <a:ext cx="1308725" cy="13050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8" name="Google Shape;91;p17"/>
          <p:cNvSpPr txBox="1"/>
          <p:nvPr/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 err="1">
                <a:latin typeface="Raleway"/>
                <a:ea typeface="Raleway"/>
                <a:cs typeface="Raleway"/>
                <a:sym typeface="Raleway"/>
              </a:rPr>
              <a:t>Snowbands</a:t>
            </a:r>
            <a:r>
              <a:rPr lang="en-US" sz="3733" dirty="0">
                <a:latin typeface="Raleway"/>
                <a:ea typeface="Raleway"/>
                <a:cs typeface="Raleway"/>
                <a:sym typeface="Raleway"/>
              </a:rPr>
              <a:t> in East Coast Snowstorms</a:t>
            </a:r>
            <a:endParaRPr sz="3733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" name="Picture 9" descr="IM0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" y="1950986"/>
            <a:ext cx="4672277" cy="4493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6408" y="2021811"/>
            <a:ext cx="7265593" cy="1107988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en-US" sz="3200" b="1" dirty="0">
                <a:solidFill>
                  <a:srgbClr val="582965"/>
                </a:solidFill>
              </a:rPr>
              <a:t>Science Questions and Hypotheses: ‘</a:t>
            </a:r>
            <a:r>
              <a:rPr lang="en-US" sz="3200" b="1" dirty="0">
                <a:solidFill>
                  <a:srgbClr val="582965"/>
                </a:solidFill>
              </a:rPr>
              <a:t>Characterize’</a:t>
            </a:r>
            <a:endParaRPr lang="en-US" sz="3200" b="1" dirty="0">
              <a:solidFill>
                <a:srgbClr val="58296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3403" y="3136401"/>
            <a:ext cx="6799447" cy="1231098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marL="380962" indent="-380962">
              <a:buFont typeface="Arial"/>
              <a:buChar char="•"/>
            </a:pPr>
            <a:r>
              <a:rPr lang="en-US" sz="2400" dirty="0">
                <a:solidFill>
                  <a:srgbClr val="6C3B78"/>
                </a:solidFill>
              </a:rPr>
              <a:t>What are the vertical and horizontal structures and scales of bands and how do these structures evolve with development of the cyclone?</a:t>
            </a:r>
          </a:p>
        </p:txBody>
      </p:sp>
    </p:spTree>
    <p:extLst>
      <p:ext uri="{BB962C8B-B14F-4D97-AF65-F5344CB8AC3E}">
        <p14:creationId xmlns:p14="http://schemas.microsoft.com/office/powerpoint/2010/main" val="78519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828</TotalTime>
  <Words>967</Words>
  <Application>Microsoft Office PowerPoint</Application>
  <PresentationFormat>Widescreen</PresentationFormat>
  <Paragraphs>77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Wingdings</vt:lpstr>
      <vt:lpstr>Office Theme</vt:lpstr>
      <vt:lpstr>Geostationary Lightning Mapper Flash Characteristics in Electrified Snowfall Events</vt:lpstr>
      <vt:lpstr>Methodology</vt:lpstr>
      <vt:lpstr>Thundersnow Flash Characteristics</vt:lpstr>
      <vt:lpstr>Thundersnow Flash Characteristics</vt:lpstr>
      <vt:lpstr>Snowfall Related Characteristics</vt:lpstr>
      <vt:lpstr>Other Related Characteristics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Investigation of Microphysics and Precipitation for Atlantic Coast-Threatening Snowstorms (IMPACTS)</dc:title>
  <dc:creator>Harkema, Sebastian (MSFC-ST11)[UAH]</dc:creator>
  <cp:lastModifiedBy>Schultz, Christopher J. (MSFC-ST11)</cp:lastModifiedBy>
  <cp:revision>38</cp:revision>
  <dcterms:created xsi:type="dcterms:W3CDTF">2019-09-03T14:52:42Z</dcterms:created>
  <dcterms:modified xsi:type="dcterms:W3CDTF">2019-09-12T03:26:07Z</dcterms:modified>
</cp:coreProperties>
</file>