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15"/>
  </p:notesMasterIdLst>
  <p:handoutMasterIdLst>
    <p:handoutMasterId r:id="rId16"/>
  </p:handoutMasterIdLst>
  <p:sldIdLst>
    <p:sldId id="316" r:id="rId3"/>
    <p:sldId id="382" r:id="rId4"/>
    <p:sldId id="394" r:id="rId5"/>
    <p:sldId id="378" r:id="rId6"/>
    <p:sldId id="384" r:id="rId7"/>
    <p:sldId id="383" r:id="rId8"/>
    <p:sldId id="387" r:id="rId9"/>
    <p:sldId id="380" r:id="rId10"/>
    <p:sldId id="390" r:id="rId11"/>
    <p:sldId id="391" r:id="rId12"/>
    <p:sldId id="389" r:id="rId13"/>
    <p:sldId id="385" r:id="rId14"/>
  </p:sldIdLst>
  <p:sldSz cx="9144000" cy="5143500" type="screen16x9"/>
  <p:notesSz cx="9220200" cy="6934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33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88" y="72"/>
      </p:cViewPr>
      <p:guideLst>
        <p:guide orient="horz" pos="2160"/>
        <p:guide pos="2880"/>
        <p:guide orient="horz" pos="162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95420" cy="346710"/>
          </a:xfrm>
          <a:prstGeom prst="rect">
            <a:avLst/>
          </a:prstGeom>
        </p:spPr>
        <p:txBody>
          <a:bodyPr vert="horz" lIns="92301" tIns="46150" rIns="92301" bIns="46150" rtlCol="0"/>
          <a:lstStyle>
            <a:lvl1pPr algn="l">
              <a:defRPr sz="1200"/>
            </a:lvl1pPr>
          </a:lstStyle>
          <a:p>
            <a:endParaRPr lang="en-US"/>
          </a:p>
        </p:txBody>
      </p:sp>
      <p:sp>
        <p:nvSpPr>
          <p:cNvPr id="3" name="Date Placeholder 2"/>
          <p:cNvSpPr>
            <a:spLocks noGrp="1"/>
          </p:cNvSpPr>
          <p:nvPr>
            <p:ph type="dt" sz="quarter" idx="1"/>
          </p:nvPr>
        </p:nvSpPr>
        <p:spPr>
          <a:xfrm>
            <a:off x="5222646" y="0"/>
            <a:ext cx="3995420" cy="346710"/>
          </a:xfrm>
          <a:prstGeom prst="rect">
            <a:avLst/>
          </a:prstGeom>
        </p:spPr>
        <p:txBody>
          <a:bodyPr vert="horz" lIns="92301" tIns="46150" rIns="92301" bIns="46150" rtlCol="0"/>
          <a:lstStyle>
            <a:lvl1pPr algn="r">
              <a:defRPr sz="1200"/>
            </a:lvl1pPr>
          </a:lstStyle>
          <a:p>
            <a:fld id="{34328BF2-0DCD-43E2-AD4E-FC3626440B5A}" type="datetimeFigureOut">
              <a:rPr lang="en-US" smtClean="0"/>
              <a:t>9/9/2019</a:t>
            </a:fld>
            <a:endParaRPr lang="en-US"/>
          </a:p>
        </p:txBody>
      </p:sp>
      <p:sp>
        <p:nvSpPr>
          <p:cNvPr id="4" name="Footer Placeholder 3"/>
          <p:cNvSpPr>
            <a:spLocks noGrp="1"/>
          </p:cNvSpPr>
          <p:nvPr>
            <p:ph type="ftr" sz="quarter" idx="2"/>
          </p:nvPr>
        </p:nvSpPr>
        <p:spPr>
          <a:xfrm>
            <a:off x="0" y="6586287"/>
            <a:ext cx="3995420" cy="346710"/>
          </a:xfrm>
          <a:prstGeom prst="rect">
            <a:avLst/>
          </a:prstGeom>
        </p:spPr>
        <p:txBody>
          <a:bodyPr vert="horz" lIns="92301" tIns="46150" rIns="92301" bIns="46150" rtlCol="0" anchor="b"/>
          <a:lstStyle>
            <a:lvl1pPr algn="l">
              <a:defRPr sz="1200"/>
            </a:lvl1pPr>
          </a:lstStyle>
          <a:p>
            <a:endParaRPr lang="en-US"/>
          </a:p>
        </p:txBody>
      </p:sp>
      <p:sp>
        <p:nvSpPr>
          <p:cNvPr id="5" name="Slide Number Placeholder 4"/>
          <p:cNvSpPr>
            <a:spLocks noGrp="1"/>
          </p:cNvSpPr>
          <p:nvPr>
            <p:ph type="sldNum" sz="quarter" idx="3"/>
          </p:nvPr>
        </p:nvSpPr>
        <p:spPr>
          <a:xfrm>
            <a:off x="5222646" y="6586287"/>
            <a:ext cx="3995420" cy="346710"/>
          </a:xfrm>
          <a:prstGeom prst="rect">
            <a:avLst/>
          </a:prstGeom>
        </p:spPr>
        <p:txBody>
          <a:bodyPr vert="horz" lIns="92301" tIns="46150" rIns="92301" bIns="46150" rtlCol="0" anchor="b"/>
          <a:lstStyle>
            <a:lvl1pPr algn="r">
              <a:defRPr sz="1200"/>
            </a:lvl1pPr>
          </a:lstStyle>
          <a:p>
            <a:fld id="{93362BE3-989A-4B03-8EC9-83C517F6AE1B}" type="slidenum">
              <a:rPr lang="en-US" smtClean="0"/>
              <a:t>‹#›</a:t>
            </a:fld>
            <a:endParaRPr lang="en-US"/>
          </a:p>
        </p:txBody>
      </p:sp>
    </p:spTree>
    <p:extLst>
      <p:ext uri="{BB962C8B-B14F-4D97-AF65-F5344CB8AC3E}">
        <p14:creationId xmlns:p14="http://schemas.microsoft.com/office/powerpoint/2010/main" val="1499363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995420" cy="346710"/>
          </a:xfrm>
          <a:prstGeom prst="rect">
            <a:avLst/>
          </a:prstGeom>
          <a:noFill/>
          <a:ln>
            <a:noFill/>
          </a:ln>
        </p:spPr>
        <p:txBody>
          <a:bodyPr wrap="square" lIns="92285" tIns="92285" rIns="92285" bIns="9228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1501" marR="0" lvl="1" indent="0" algn="l" rtl="0">
              <a:spcBef>
                <a:spcPts val="0"/>
              </a:spcBef>
              <a:buNone/>
              <a:defRPr sz="1800" b="0" i="0" u="none" strike="noStrike" cap="none">
                <a:solidFill>
                  <a:schemeClr val="dk1"/>
                </a:solidFill>
                <a:latin typeface="Calibri"/>
                <a:ea typeface="Calibri"/>
                <a:cs typeface="Calibri"/>
                <a:sym typeface="Calibri"/>
              </a:defRPr>
            </a:lvl2pPr>
            <a:lvl3pPr marL="923004" marR="0" lvl="2" indent="0" algn="l" rtl="0">
              <a:spcBef>
                <a:spcPts val="0"/>
              </a:spcBef>
              <a:buNone/>
              <a:defRPr sz="1800" b="0" i="0" u="none" strike="noStrike" cap="none">
                <a:solidFill>
                  <a:schemeClr val="dk1"/>
                </a:solidFill>
                <a:latin typeface="Calibri"/>
                <a:ea typeface="Calibri"/>
                <a:cs typeface="Calibri"/>
                <a:sym typeface="Calibri"/>
              </a:defRPr>
            </a:lvl3pPr>
            <a:lvl4pPr marL="1384505" marR="0" lvl="3" indent="0" algn="l" rtl="0">
              <a:spcBef>
                <a:spcPts val="0"/>
              </a:spcBef>
              <a:buNone/>
              <a:defRPr sz="1800" b="0" i="0" u="none" strike="noStrike" cap="none">
                <a:solidFill>
                  <a:schemeClr val="dk1"/>
                </a:solidFill>
                <a:latin typeface="Calibri"/>
                <a:ea typeface="Calibri"/>
                <a:cs typeface="Calibri"/>
                <a:sym typeface="Calibri"/>
              </a:defRPr>
            </a:lvl4pPr>
            <a:lvl5pPr marL="1846007" marR="0" lvl="4" indent="0" algn="l" rtl="0">
              <a:spcBef>
                <a:spcPts val="0"/>
              </a:spcBef>
              <a:buNone/>
              <a:defRPr sz="1800" b="0" i="0" u="none" strike="noStrike" cap="none">
                <a:solidFill>
                  <a:schemeClr val="dk1"/>
                </a:solidFill>
                <a:latin typeface="Calibri"/>
                <a:ea typeface="Calibri"/>
                <a:cs typeface="Calibri"/>
                <a:sym typeface="Calibri"/>
              </a:defRPr>
            </a:lvl5pPr>
            <a:lvl6pPr marL="2307509" marR="0" lvl="5" indent="0" algn="l" rtl="0">
              <a:spcBef>
                <a:spcPts val="0"/>
              </a:spcBef>
              <a:buNone/>
              <a:defRPr sz="1800" b="0" i="0" u="none" strike="noStrike" cap="none">
                <a:solidFill>
                  <a:schemeClr val="dk1"/>
                </a:solidFill>
                <a:latin typeface="Calibri"/>
                <a:ea typeface="Calibri"/>
                <a:cs typeface="Calibri"/>
                <a:sym typeface="Calibri"/>
              </a:defRPr>
            </a:lvl6pPr>
            <a:lvl7pPr marL="2769010" marR="0" lvl="6" indent="0" algn="l" rtl="0">
              <a:spcBef>
                <a:spcPts val="0"/>
              </a:spcBef>
              <a:buNone/>
              <a:defRPr sz="1800" b="0" i="0" u="none" strike="noStrike" cap="none">
                <a:solidFill>
                  <a:schemeClr val="dk1"/>
                </a:solidFill>
                <a:latin typeface="Calibri"/>
                <a:ea typeface="Calibri"/>
                <a:cs typeface="Calibri"/>
                <a:sym typeface="Calibri"/>
              </a:defRPr>
            </a:lvl7pPr>
            <a:lvl8pPr marL="3230512" marR="0" lvl="7" indent="0" algn="l" rtl="0">
              <a:spcBef>
                <a:spcPts val="0"/>
              </a:spcBef>
              <a:buNone/>
              <a:defRPr sz="1800" b="0" i="0" u="none" strike="noStrike" cap="none">
                <a:solidFill>
                  <a:schemeClr val="dk1"/>
                </a:solidFill>
                <a:latin typeface="Calibri"/>
                <a:ea typeface="Calibri"/>
                <a:cs typeface="Calibri"/>
                <a:sym typeface="Calibri"/>
              </a:defRPr>
            </a:lvl8pPr>
            <a:lvl9pPr marL="369201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5222646" y="0"/>
            <a:ext cx="3995420" cy="346710"/>
          </a:xfrm>
          <a:prstGeom prst="rect">
            <a:avLst/>
          </a:prstGeom>
          <a:noFill/>
          <a:ln>
            <a:noFill/>
          </a:ln>
        </p:spPr>
        <p:txBody>
          <a:bodyPr wrap="square" lIns="92285" tIns="92285" rIns="92285" bIns="9228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1501" marR="0" lvl="1" indent="0" algn="l" rtl="0">
              <a:spcBef>
                <a:spcPts val="0"/>
              </a:spcBef>
              <a:buNone/>
              <a:defRPr sz="1800" b="0" i="0" u="none" strike="noStrike" cap="none">
                <a:solidFill>
                  <a:schemeClr val="dk1"/>
                </a:solidFill>
                <a:latin typeface="Calibri"/>
                <a:ea typeface="Calibri"/>
                <a:cs typeface="Calibri"/>
                <a:sym typeface="Calibri"/>
              </a:defRPr>
            </a:lvl2pPr>
            <a:lvl3pPr marL="923004" marR="0" lvl="2" indent="0" algn="l" rtl="0">
              <a:spcBef>
                <a:spcPts val="0"/>
              </a:spcBef>
              <a:buNone/>
              <a:defRPr sz="1800" b="0" i="0" u="none" strike="noStrike" cap="none">
                <a:solidFill>
                  <a:schemeClr val="dk1"/>
                </a:solidFill>
                <a:latin typeface="Calibri"/>
                <a:ea typeface="Calibri"/>
                <a:cs typeface="Calibri"/>
                <a:sym typeface="Calibri"/>
              </a:defRPr>
            </a:lvl3pPr>
            <a:lvl4pPr marL="1384505" marR="0" lvl="3" indent="0" algn="l" rtl="0">
              <a:spcBef>
                <a:spcPts val="0"/>
              </a:spcBef>
              <a:buNone/>
              <a:defRPr sz="1800" b="0" i="0" u="none" strike="noStrike" cap="none">
                <a:solidFill>
                  <a:schemeClr val="dk1"/>
                </a:solidFill>
                <a:latin typeface="Calibri"/>
                <a:ea typeface="Calibri"/>
                <a:cs typeface="Calibri"/>
                <a:sym typeface="Calibri"/>
              </a:defRPr>
            </a:lvl4pPr>
            <a:lvl5pPr marL="1846007" marR="0" lvl="4" indent="0" algn="l" rtl="0">
              <a:spcBef>
                <a:spcPts val="0"/>
              </a:spcBef>
              <a:buNone/>
              <a:defRPr sz="1800" b="0" i="0" u="none" strike="noStrike" cap="none">
                <a:solidFill>
                  <a:schemeClr val="dk1"/>
                </a:solidFill>
                <a:latin typeface="Calibri"/>
                <a:ea typeface="Calibri"/>
                <a:cs typeface="Calibri"/>
                <a:sym typeface="Calibri"/>
              </a:defRPr>
            </a:lvl5pPr>
            <a:lvl6pPr marL="2307509" marR="0" lvl="5" indent="0" algn="l" rtl="0">
              <a:spcBef>
                <a:spcPts val="0"/>
              </a:spcBef>
              <a:buNone/>
              <a:defRPr sz="1800" b="0" i="0" u="none" strike="noStrike" cap="none">
                <a:solidFill>
                  <a:schemeClr val="dk1"/>
                </a:solidFill>
                <a:latin typeface="Calibri"/>
                <a:ea typeface="Calibri"/>
                <a:cs typeface="Calibri"/>
                <a:sym typeface="Calibri"/>
              </a:defRPr>
            </a:lvl6pPr>
            <a:lvl7pPr marL="2769010" marR="0" lvl="6" indent="0" algn="l" rtl="0">
              <a:spcBef>
                <a:spcPts val="0"/>
              </a:spcBef>
              <a:buNone/>
              <a:defRPr sz="1800" b="0" i="0" u="none" strike="noStrike" cap="none">
                <a:solidFill>
                  <a:schemeClr val="dk1"/>
                </a:solidFill>
                <a:latin typeface="Calibri"/>
                <a:ea typeface="Calibri"/>
                <a:cs typeface="Calibri"/>
                <a:sym typeface="Calibri"/>
              </a:defRPr>
            </a:lvl7pPr>
            <a:lvl8pPr marL="3230512" marR="0" lvl="7" indent="0" algn="l" rtl="0">
              <a:spcBef>
                <a:spcPts val="0"/>
              </a:spcBef>
              <a:buNone/>
              <a:defRPr sz="1800" b="0" i="0" u="none" strike="noStrike" cap="none">
                <a:solidFill>
                  <a:schemeClr val="dk1"/>
                </a:solidFill>
                <a:latin typeface="Calibri"/>
                <a:ea typeface="Calibri"/>
                <a:cs typeface="Calibri"/>
                <a:sym typeface="Calibri"/>
              </a:defRPr>
            </a:lvl8pPr>
            <a:lvl9pPr marL="369201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298700"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22020" y="3293745"/>
            <a:ext cx="7376160" cy="3120390"/>
          </a:xfrm>
          <a:prstGeom prst="rect">
            <a:avLst/>
          </a:prstGeom>
          <a:noFill/>
          <a:ln>
            <a:noFill/>
          </a:ln>
        </p:spPr>
        <p:txBody>
          <a:bodyPr wrap="square" lIns="92285" tIns="92285" rIns="92285" bIns="9228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586287"/>
            <a:ext cx="3995420" cy="346710"/>
          </a:xfrm>
          <a:prstGeom prst="rect">
            <a:avLst/>
          </a:prstGeom>
          <a:noFill/>
          <a:ln>
            <a:noFill/>
          </a:ln>
        </p:spPr>
        <p:txBody>
          <a:bodyPr wrap="square" lIns="92285" tIns="92285" rIns="92285" bIns="9228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1501" marR="0" lvl="1" indent="0" algn="l" rtl="0">
              <a:spcBef>
                <a:spcPts val="0"/>
              </a:spcBef>
              <a:buNone/>
              <a:defRPr sz="1800" b="0" i="0" u="none" strike="noStrike" cap="none">
                <a:solidFill>
                  <a:schemeClr val="dk1"/>
                </a:solidFill>
                <a:latin typeface="Calibri"/>
                <a:ea typeface="Calibri"/>
                <a:cs typeface="Calibri"/>
                <a:sym typeface="Calibri"/>
              </a:defRPr>
            </a:lvl2pPr>
            <a:lvl3pPr marL="923004" marR="0" lvl="2" indent="0" algn="l" rtl="0">
              <a:spcBef>
                <a:spcPts val="0"/>
              </a:spcBef>
              <a:buNone/>
              <a:defRPr sz="1800" b="0" i="0" u="none" strike="noStrike" cap="none">
                <a:solidFill>
                  <a:schemeClr val="dk1"/>
                </a:solidFill>
                <a:latin typeface="Calibri"/>
                <a:ea typeface="Calibri"/>
                <a:cs typeface="Calibri"/>
                <a:sym typeface="Calibri"/>
              </a:defRPr>
            </a:lvl3pPr>
            <a:lvl4pPr marL="1384505" marR="0" lvl="3" indent="0" algn="l" rtl="0">
              <a:spcBef>
                <a:spcPts val="0"/>
              </a:spcBef>
              <a:buNone/>
              <a:defRPr sz="1800" b="0" i="0" u="none" strike="noStrike" cap="none">
                <a:solidFill>
                  <a:schemeClr val="dk1"/>
                </a:solidFill>
                <a:latin typeface="Calibri"/>
                <a:ea typeface="Calibri"/>
                <a:cs typeface="Calibri"/>
                <a:sym typeface="Calibri"/>
              </a:defRPr>
            </a:lvl4pPr>
            <a:lvl5pPr marL="1846007" marR="0" lvl="4" indent="0" algn="l" rtl="0">
              <a:spcBef>
                <a:spcPts val="0"/>
              </a:spcBef>
              <a:buNone/>
              <a:defRPr sz="1800" b="0" i="0" u="none" strike="noStrike" cap="none">
                <a:solidFill>
                  <a:schemeClr val="dk1"/>
                </a:solidFill>
                <a:latin typeface="Calibri"/>
                <a:ea typeface="Calibri"/>
                <a:cs typeface="Calibri"/>
                <a:sym typeface="Calibri"/>
              </a:defRPr>
            </a:lvl5pPr>
            <a:lvl6pPr marL="2307509" marR="0" lvl="5" indent="0" algn="l" rtl="0">
              <a:spcBef>
                <a:spcPts val="0"/>
              </a:spcBef>
              <a:buNone/>
              <a:defRPr sz="1800" b="0" i="0" u="none" strike="noStrike" cap="none">
                <a:solidFill>
                  <a:schemeClr val="dk1"/>
                </a:solidFill>
                <a:latin typeface="Calibri"/>
                <a:ea typeface="Calibri"/>
                <a:cs typeface="Calibri"/>
                <a:sym typeface="Calibri"/>
              </a:defRPr>
            </a:lvl6pPr>
            <a:lvl7pPr marL="2769010" marR="0" lvl="6" indent="0" algn="l" rtl="0">
              <a:spcBef>
                <a:spcPts val="0"/>
              </a:spcBef>
              <a:buNone/>
              <a:defRPr sz="1800" b="0" i="0" u="none" strike="noStrike" cap="none">
                <a:solidFill>
                  <a:schemeClr val="dk1"/>
                </a:solidFill>
                <a:latin typeface="Calibri"/>
                <a:ea typeface="Calibri"/>
                <a:cs typeface="Calibri"/>
                <a:sym typeface="Calibri"/>
              </a:defRPr>
            </a:lvl7pPr>
            <a:lvl8pPr marL="3230512" marR="0" lvl="7" indent="0" algn="l" rtl="0">
              <a:spcBef>
                <a:spcPts val="0"/>
              </a:spcBef>
              <a:buNone/>
              <a:defRPr sz="1800" b="0" i="0" u="none" strike="noStrike" cap="none">
                <a:solidFill>
                  <a:schemeClr val="dk1"/>
                </a:solidFill>
                <a:latin typeface="Calibri"/>
                <a:ea typeface="Calibri"/>
                <a:cs typeface="Calibri"/>
                <a:sym typeface="Calibri"/>
              </a:defRPr>
            </a:lvl8pPr>
            <a:lvl9pPr marL="369201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5222646" y="6586287"/>
            <a:ext cx="3995420" cy="346710"/>
          </a:xfrm>
          <a:prstGeom prst="rect">
            <a:avLst/>
          </a:prstGeom>
          <a:noFill/>
          <a:ln>
            <a:noFill/>
          </a:ln>
        </p:spPr>
        <p:txBody>
          <a:bodyPr wrap="square" lIns="92285" tIns="46130" rIns="92285" bIns="46130"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486906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1901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1901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605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0373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54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549275" y="80682"/>
            <a:ext cx="8042276" cy="1002717"/>
          </a:xfrm>
          <a:prstGeom prst="rect">
            <a:avLst/>
          </a:prstGeom>
          <a:noFill/>
          <a:ln>
            <a:noFill/>
          </a:ln>
        </p:spPr>
        <p:txBody>
          <a:bodyPr wrap="square" lIns="91425" tIns="91425" rIns="91425" bIns="91425" anchor="b" anchorCtr="0"/>
          <a:lstStyle>
            <a:lvl1pPr marL="0" marR="0" lvl="0" indent="0" algn="ctr" rtl="0">
              <a:spcBef>
                <a:spcPts val="0"/>
              </a:spcBef>
              <a:buClr>
                <a:schemeClr val="accent1"/>
              </a:buClr>
              <a:buFont typeface="Source Sans Pro"/>
              <a:buNone/>
              <a:defRPr sz="4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txBox="1">
            <a:spLocks noGrp="1"/>
          </p:cNvSpPr>
          <p:nvPr>
            <p:ph type="body" idx="1"/>
          </p:nvPr>
        </p:nvSpPr>
        <p:spPr>
          <a:xfrm>
            <a:off x="549275" y="1200151"/>
            <a:ext cx="8042276" cy="3257550"/>
          </a:xfrm>
          <a:prstGeom prst="rect">
            <a:avLst/>
          </a:prstGeom>
          <a:noFill/>
          <a:ln>
            <a:noFill/>
          </a:ln>
        </p:spPr>
        <p:txBody>
          <a:bodyPr wrap="square" lIns="91425" tIns="91425" rIns="91425" bIns="91425" anchor="t" anchorCtr="0"/>
          <a:lstStyle>
            <a:lvl1pPr marL="349250" marR="0" lvl="0" indent="-181610"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800" marR="0" lvl="1" indent="-189230" algn="l" rtl="0">
              <a:spcBef>
                <a:spcPts val="600"/>
              </a:spcBef>
              <a:buClr>
                <a:srgbClr val="205C77"/>
              </a:buClr>
              <a:buSzPct val="11000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968375" marR="0" lvl="2" indent="-142875"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50" marR="0" lvl="3" indent="-172719" algn="l" rtl="0">
              <a:spcBef>
                <a:spcPts val="600"/>
              </a:spcBef>
              <a:buClr>
                <a:srgbClr val="205C7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1546225" marR="0" lvl="4" indent="-163194" algn="l" rtl="0">
              <a:spcBef>
                <a:spcPts val="60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1828800" marR="0" lvl="5" indent="-166370" algn="l" rtl="0">
              <a:spcBef>
                <a:spcPts val="360"/>
              </a:spcBef>
              <a:buClr>
                <a:schemeClr val="accent2"/>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6pPr>
            <a:lvl7pPr marL="2117725" marR="0" lvl="6" indent="-163195" algn="l" rtl="0">
              <a:spcBef>
                <a:spcPts val="36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7pPr>
            <a:lvl8pPr marL="2398713" marR="0" lvl="7" indent="-164783" algn="l" rtl="0">
              <a:spcBef>
                <a:spcPts val="360"/>
              </a:spcBef>
              <a:buClr>
                <a:schemeClr val="accent2"/>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8pPr>
            <a:lvl9pPr marL="2689225" marR="0" lvl="8" indent="-163195" algn="l" rtl="0">
              <a:spcBef>
                <a:spcPts val="36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9pPr>
          </a:lstStyle>
          <a:p>
            <a:endParaRPr dirty="0"/>
          </a:p>
        </p:txBody>
      </p:sp>
      <p:sp>
        <p:nvSpPr>
          <p:cNvPr id="25" name="Shape 25"/>
          <p:cNvSpPr txBox="1">
            <a:spLocks noGrp="1"/>
          </p:cNvSpPr>
          <p:nvPr>
            <p:ph type="dt" idx="10"/>
          </p:nvPr>
        </p:nvSpPr>
        <p:spPr>
          <a:xfrm>
            <a:off x="5629835" y="4706751"/>
            <a:ext cx="2133600" cy="273844"/>
          </a:xfrm>
          <a:prstGeom prst="rect">
            <a:avLst/>
          </a:prstGeom>
          <a:noFill/>
          <a:ln>
            <a:noFill/>
          </a:ln>
        </p:spPr>
        <p:txBody>
          <a:bodyPr wrap="square" lIns="91425" tIns="91425" rIns="91425" bIns="91425" anchor="ctr" anchorCtr="0"/>
          <a:lstStyle>
            <a:lvl1pPr marL="0" marR="0" lvl="0" indent="0" algn="r"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6" name="Shape 26"/>
          <p:cNvSpPr txBox="1">
            <a:spLocks noGrp="1"/>
          </p:cNvSpPr>
          <p:nvPr>
            <p:ph type="ftr" idx="11"/>
          </p:nvPr>
        </p:nvSpPr>
        <p:spPr>
          <a:xfrm>
            <a:off x="264459" y="4706751"/>
            <a:ext cx="4840941" cy="273844"/>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7" name="Shape 27"/>
          <p:cNvSpPr txBox="1">
            <a:spLocks noGrp="1"/>
          </p:cNvSpPr>
          <p:nvPr>
            <p:ph type="sldNum" idx="12"/>
          </p:nvPr>
        </p:nvSpPr>
        <p:spPr>
          <a:xfrm>
            <a:off x="7799294" y="4869657"/>
            <a:ext cx="1268506" cy="273844"/>
          </a:xfrm>
          <a:prstGeom prst="rect">
            <a:avLst/>
          </a:prstGeom>
          <a:noFill/>
          <a:ln>
            <a:noFill/>
          </a:ln>
        </p:spPr>
        <p:txBody>
          <a:bodyPr wrap="square" lIns="91425" tIns="45700" rIns="91425" bIns="45700" anchor="ctr" anchorCtr="0">
            <a:noAutofit/>
          </a:bodyPr>
          <a:lstStyle>
            <a:lvl1pPr>
              <a:defRPr sz="1400" b="1">
                <a:solidFill>
                  <a:schemeClr val="tx2"/>
                </a:solidFill>
              </a:defRPr>
            </a:lvl1pPr>
          </a:lstStyle>
          <a:p>
            <a:pPr algn="r">
              <a:buSzPct val="25000"/>
            </a:pPr>
            <a:r>
              <a:rPr lang="en-US" dirty="0" smtClean="0">
                <a:latin typeface="Source Sans Pro"/>
                <a:ea typeface="Source Sans Pro"/>
                <a:cs typeface="Source Sans Pro"/>
                <a:sym typeface="Source Sans Pro"/>
              </a:rPr>
              <a:t>Slide </a:t>
            </a:r>
            <a:fld id="{00000000-1234-1234-1234-123412341234}" type="slidenum">
              <a:rPr lang="en-US" smtClean="0">
                <a:latin typeface="Source Sans Pro"/>
                <a:ea typeface="Source Sans Pro"/>
                <a:cs typeface="Source Sans Pro"/>
                <a:sym typeface="Source Sans Pro"/>
              </a:rPr>
              <a:pPr algn="r">
                <a:buSzPct val="25000"/>
              </a:pPr>
              <a:t>‹#›</a:t>
            </a:fld>
            <a:r>
              <a:rPr lang="en-US" dirty="0" smtClean="0">
                <a:latin typeface="Source Sans Pro"/>
                <a:ea typeface="Source Sans Pro"/>
                <a:cs typeface="Source Sans Pro"/>
                <a:sym typeface="Source Sans Pro"/>
              </a:rPr>
              <a:t> of 26</a:t>
            </a:r>
            <a:endParaRPr lang="en-US" dirty="0">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E2E1A0-FBF6-BE43-948C-9D12049AB3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802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E2E1A0-FBF6-BE43-948C-9D12049AB3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52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E2E1A0-FBF6-BE43-948C-9D12049AB3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026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E2E1A0-FBF6-BE43-948C-9D12049AB3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14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E2E1A0-FBF6-BE43-948C-9D12049AB3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316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E2E1A0-FBF6-BE43-948C-9D12049AB3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924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E2E1A0-FBF6-BE43-948C-9D12049AB3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80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49275" y="80682"/>
            <a:ext cx="8042276" cy="1002717"/>
          </a:xfrm>
          <a:prstGeom prst="rect">
            <a:avLst/>
          </a:prstGeom>
          <a:noFill/>
          <a:ln>
            <a:noFill/>
          </a:ln>
        </p:spPr>
        <p:txBody>
          <a:bodyPr wrap="square" lIns="91425" tIns="91425" rIns="91425" bIns="91425" anchor="b" anchorCtr="0"/>
          <a:lstStyle>
            <a:lvl1pPr marL="0" marR="0" lvl="0" indent="0" algn="ctr" rtl="0">
              <a:spcBef>
                <a:spcPts val="0"/>
              </a:spcBef>
              <a:buClr>
                <a:schemeClr val="accent1"/>
              </a:buClr>
              <a:buFont typeface="Source Sans Pro"/>
              <a:buNone/>
              <a:defRPr sz="4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9" name="Shape 59"/>
          <p:cNvSpPr txBox="1">
            <a:spLocks noGrp="1"/>
          </p:cNvSpPr>
          <p:nvPr>
            <p:ph type="dt" idx="10"/>
          </p:nvPr>
        </p:nvSpPr>
        <p:spPr>
          <a:xfrm>
            <a:off x="5629835" y="4706751"/>
            <a:ext cx="2133600" cy="273844"/>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0" name="Shape 60"/>
          <p:cNvSpPr txBox="1">
            <a:spLocks noGrp="1"/>
          </p:cNvSpPr>
          <p:nvPr>
            <p:ph type="ftr" idx="11"/>
          </p:nvPr>
        </p:nvSpPr>
        <p:spPr>
          <a:xfrm>
            <a:off x="264459" y="4706751"/>
            <a:ext cx="4840941" cy="273844"/>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1" name="Shape 61"/>
          <p:cNvSpPr txBox="1">
            <a:spLocks noGrp="1"/>
          </p:cNvSpPr>
          <p:nvPr>
            <p:ph type="sldNum" idx="12"/>
          </p:nvPr>
        </p:nvSpPr>
        <p:spPr>
          <a:xfrm>
            <a:off x="7897906" y="4706751"/>
            <a:ext cx="990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t>‹#›</a:t>
            </a:fld>
            <a:endParaRPr lang="en-US" sz="3600">
              <a:solidFill>
                <a:schemeClr val="lt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2"/>
        <p:cNvGrpSpPr/>
        <p:nvPr/>
      </p:nvGrpSpPr>
      <p:grpSpPr>
        <a:xfrm>
          <a:off x="0" y="0"/>
          <a:ext cx="0" cy="0"/>
          <a:chOff x="0" y="0"/>
          <a:chExt cx="0" cy="0"/>
        </a:xfrm>
      </p:grpSpPr>
      <p:sp>
        <p:nvSpPr>
          <p:cNvPr id="63" name="Shape 63"/>
          <p:cNvSpPr txBox="1">
            <a:spLocks noGrp="1"/>
          </p:cNvSpPr>
          <p:nvPr>
            <p:ph type="dt" idx="10"/>
          </p:nvPr>
        </p:nvSpPr>
        <p:spPr>
          <a:xfrm>
            <a:off x="5629835" y="4706751"/>
            <a:ext cx="2133600" cy="273844"/>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4" name="Shape 64"/>
          <p:cNvSpPr txBox="1">
            <a:spLocks noGrp="1"/>
          </p:cNvSpPr>
          <p:nvPr>
            <p:ph type="ftr" idx="11"/>
          </p:nvPr>
        </p:nvSpPr>
        <p:spPr>
          <a:xfrm>
            <a:off x="264459" y="4706751"/>
            <a:ext cx="4840941" cy="273844"/>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5" name="Shape 65"/>
          <p:cNvSpPr txBox="1">
            <a:spLocks noGrp="1"/>
          </p:cNvSpPr>
          <p:nvPr>
            <p:ph type="sldNum" idx="12"/>
          </p:nvPr>
        </p:nvSpPr>
        <p:spPr>
          <a:xfrm>
            <a:off x="7897906" y="4706751"/>
            <a:ext cx="990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t>‹#›</a:t>
            </a:fld>
            <a:endParaRPr lang="en-US" sz="3600">
              <a:solidFill>
                <a:schemeClr val="lt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533399" y="458904"/>
            <a:ext cx="3840480" cy="871538"/>
          </a:xfrm>
          <a:prstGeom prst="rect">
            <a:avLst/>
          </a:prstGeom>
          <a:noFill/>
          <a:ln>
            <a:noFill/>
          </a:ln>
        </p:spPr>
        <p:txBody>
          <a:bodyPr wrap="square" lIns="91425" tIns="91425" rIns="91425" bIns="91425" anchor="b" anchorCtr="0"/>
          <a:lstStyle>
            <a:lvl1pPr marL="0" marR="0" lvl="0" indent="0" algn="ctr" rtl="0">
              <a:spcBef>
                <a:spcPts val="0"/>
              </a:spcBef>
              <a:buClr>
                <a:schemeClr val="accent1"/>
              </a:buClr>
              <a:buFont typeface="Source Sans Pro"/>
              <a:buNone/>
              <a:defRPr sz="3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8" name="Shape 68"/>
          <p:cNvSpPr txBox="1">
            <a:spLocks noGrp="1"/>
          </p:cNvSpPr>
          <p:nvPr>
            <p:ph type="body" idx="1"/>
          </p:nvPr>
        </p:nvSpPr>
        <p:spPr>
          <a:xfrm>
            <a:off x="4742824" y="276225"/>
            <a:ext cx="3840480" cy="4181475"/>
          </a:xfrm>
          <a:prstGeom prst="rect">
            <a:avLst/>
          </a:prstGeom>
          <a:noFill/>
          <a:ln>
            <a:noFill/>
          </a:ln>
        </p:spPr>
        <p:txBody>
          <a:bodyPr wrap="square" lIns="91425" tIns="91425" rIns="91425" bIns="91425" anchor="t" anchorCtr="0"/>
          <a:lstStyle>
            <a:lvl1pPr marL="349250" marR="0" lvl="0" indent="-195580" algn="l" rtl="0">
              <a:spcBef>
                <a:spcPts val="2000"/>
              </a:spcBef>
              <a:buClr>
                <a:srgbClr val="6DB7D7"/>
              </a:buClr>
              <a:buSzPct val="110000"/>
              <a:buFont typeface="Noto Sans Symbols"/>
              <a:buChar char="●"/>
              <a:defRPr sz="2200" b="0" i="0" u="none" strike="noStrike" cap="none">
                <a:solidFill>
                  <a:srgbClr val="595959"/>
                </a:solidFill>
                <a:latin typeface="Source Sans Pro"/>
                <a:ea typeface="Source Sans Pro"/>
                <a:cs typeface="Source Sans Pro"/>
                <a:sym typeface="Source Sans Pro"/>
              </a:defRPr>
            </a:lvl1pPr>
            <a:lvl2pPr marL="685800" marR="0" lvl="1" indent="-203200" algn="l" rtl="0">
              <a:spcBef>
                <a:spcPts val="600"/>
              </a:spcBef>
              <a:buClr>
                <a:srgbClr val="205C7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2pPr>
            <a:lvl3pPr marL="968375" marR="0" lvl="2" indent="-156844" algn="l" rtl="0">
              <a:spcBef>
                <a:spcPts val="60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3pPr>
            <a:lvl4pPr marL="1263650" marR="0" lvl="3" indent="-172719" algn="l" rtl="0">
              <a:spcBef>
                <a:spcPts val="600"/>
              </a:spcBef>
              <a:buClr>
                <a:srgbClr val="205C7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1546225" marR="0" lvl="4" indent="-163194" algn="l" rtl="0">
              <a:spcBef>
                <a:spcPts val="60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1828800" marR="0" lvl="5" indent="-152400" algn="l" rtl="0">
              <a:spcBef>
                <a:spcPts val="400"/>
              </a:spcBef>
              <a:buClr>
                <a:schemeClr val="accent2"/>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6pPr>
            <a:lvl7pPr marL="2117725" marR="0" lvl="6" indent="-149225" algn="l" rtl="0">
              <a:spcBef>
                <a:spcPts val="4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7pPr>
            <a:lvl8pPr marL="2398713" marR="0" lvl="7" indent="-150813" algn="l" rtl="0">
              <a:spcBef>
                <a:spcPts val="400"/>
              </a:spcBef>
              <a:buClr>
                <a:schemeClr val="accent2"/>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8pPr>
            <a:lvl9pPr marL="2689225" marR="0" lvl="8" indent="-149225" algn="l" rtl="0">
              <a:spcBef>
                <a:spcPts val="4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9pPr>
          </a:lstStyle>
          <a:p>
            <a:endParaRPr/>
          </a:p>
        </p:txBody>
      </p:sp>
      <p:sp>
        <p:nvSpPr>
          <p:cNvPr id="69" name="Shape 69"/>
          <p:cNvSpPr txBox="1">
            <a:spLocks noGrp="1"/>
          </p:cNvSpPr>
          <p:nvPr>
            <p:ph type="body" idx="2"/>
          </p:nvPr>
        </p:nvSpPr>
        <p:spPr>
          <a:xfrm>
            <a:off x="533399" y="1340892"/>
            <a:ext cx="3840480" cy="2790114"/>
          </a:xfrm>
          <a:prstGeom prst="rect">
            <a:avLst/>
          </a:prstGeom>
          <a:noFill/>
          <a:ln>
            <a:noFill/>
          </a:ln>
        </p:spPr>
        <p:txBody>
          <a:bodyPr wrap="square" lIns="91425" tIns="91425" rIns="91425" bIns="91425" anchor="t" anchorCtr="0"/>
          <a:lstStyle>
            <a:lvl1pPr marL="0" marR="0" lvl="0" indent="0" algn="ctr" rtl="0">
              <a:spcBef>
                <a:spcPts val="600"/>
              </a:spcBef>
              <a:buClr>
                <a:srgbClr val="6DB7D7"/>
              </a:buClr>
              <a:buFont typeface="Noto Sans Symbols"/>
              <a:buNone/>
              <a:defRPr sz="1800" b="0" i="0" u="none" strike="noStrike" cap="none">
                <a:solidFill>
                  <a:srgbClr val="595959"/>
                </a:solidFill>
                <a:latin typeface="Source Sans Pro"/>
                <a:ea typeface="Source Sans Pro"/>
                <a:cs typeface="Source Sans Pro"/>
                <a:sym typeface="Source Sans Pro"/>
              </a:defRPr>
            </a:lvl1pPr>
            <a:lvl2pPr marL="457200" marR="0" lvl="1" indent="0" algn="l" rtl="0">
              <a:spcBef>
                <a:spcPts val="600"/>
              </a:spcBef>
              <a:buClr>
                <a:srgbClr val="205C77"/>
              </a:buClr>
              <a:buFont typeface="Noto Sans Symbols"/>
              <a:buNone/>
              <a:defRPr sz="1200" b="0" i="0" u="none" strike="noStrike" cap="none">
                <a:solidFill>
                  <a:srgbClr val="595959"/>
                </a:solidFill>
                <a:latin typeface="Source Sans Pro"/>
                <a:ea typeface="Source Sans Pro"/>
                <a:cs typeface="Source Sans Pro"/>
                <a:sym typeface="Source Sans Pro"/>
              </a:defRPr>
            </a:lvl2pPr>
            <a:lvl3pPr marL="914400" marR="0" lvl="2" indent="0" algn="l" rtl="0">
              <a:spcBef>
                <a:spcPts val="600"/>
              </a:spcBef>
              <a:buClr>
                <a:srgbClr val="6DB7D7"/>
              </a:buClr>
              <a:buFont typeface="Noto Sans Symbols"/>
              <a:buNone/>
              <a:defRPr sz="1000" b="0" i="0" u="none" strike="noStrike" cap="none">
                <a:solidFill>
                  <a:srgbClr val="595959"/>
                </a:solidFill>
                <a:latin typeface="Source Sans Pro"/>
                <a:ea typeface="Source Sans Pro"/>
                <a:cs typeface="Source Sans Pro"/>
                <a:sym typeface="Source Sans Pro"/>
              </a:defRPr>
            </a:lvl3pPr>
            <a:lvl4pPr marL="1371600" marR="0" lvl="3" indent="0" algn="l" rtl="0">
              <a:spcBef>
                <a:spcPts val="600"/>
              </a:spcBef>
              <a:buClr>
                <a:srgbClr val="205C77"/>
              </a:buClr>
              <a:buFont typeface="Noto Sans Symbols"/>
              <a:buNone/>
              <a:defRPr sz="900" b="0" i="0" u="none" strike="noStrike" cap="none">
                <a:solidFill>
                  <a:srgbClr val="595959"/>
                </a:solidFill>
                <a:latin typeface="Source Sans Pro"/>
                <a:ea typeface="Source Sans Pro"/>
                <a:cs typeface="Source Sans Pro"/>
                <a:sym typeface="Source Sans Pro"/>
              </a:defRPr>
            </a:lvl4pPr>
            <a:lvl5pPr marL="1828800" marR="0" lvl="4" indent="0" algn="l" rtl="0">
              <a:spcBef>
                <a:spcPts val="60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5pPr>
            <a:lvl6pPr marL="2286000" marR="0" lvl="5" indent="0"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6pPr>
            <a:lvl7pPr marL="2743200" marR="0" lvl="6" indent="0"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7pPr>
            <a:lvl8pPr marL="3200400" marR="0" lvl="7" indent="0"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8pPr>
            <a:lvl9pPr marL="3657600" marR="0" lvl="8" indent="0"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9pPr>
          </a:lstStyle>
          <a:p>
            <a:endParaRPr/>
          </a:p>
        </p:txBody>
      </p:sp>
      <p:sp>
        <p:nvSpPr>
          <p:cNvPr id="70" name="Shape 70"/>
          <p:cNvSpPr txBox="1">
            <a:spLocks noGrp="1"/>
          </p:cNvSpPr>
          <p:nvPr>
            <p:ph type="dt" idx="10"/>
          </p:nvPr>
        </p:nvSpPr>
        <p:spPr>
          <a:xfrm>
            <a:off x="5629835" y="4706751"/>
            <a:ext cx="2133600" cy="273844"/>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1" name="Shape 71"/>
          <p:cNvSpPr txBox="1">
            <a:spLocks noGrp="1"/>
          </p:cNvSpPr>
          <p:nvPr>
            <p:ph type="ftr" idx="11"/>
          </p:nvPr>
        </p:nvSpPr>
        <p:spPr>
          <a:xfrm>
            <a:off x="264459" y="4706751"/>
            <a:ext cx="4840941" cy="273844"/>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2" name="Shape 72"/>
          <p:cNvSpPr txBox="1">
            <a:spLocks noGrp="1"/>
          </p:cNvSpPr>
          <p:nvPr>
            <p:ph type="sldNum" idx="12"/>
          </p:nvPr>
        </p:nvSpPr>
        <p:spPr>
          <a:xfrm>
            <a:off x="7897906" y="4706751"/>
            <a:ext cx="990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t>‹#›</a:t>
            </a:fld>
            <a:endParaRPr lang="en-US" sz="36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533399" y="458904"/>
            <a:ext cx="4079545" cy="871538"/>
          </a:xfrm>
          <a:prstGeom prst="rect">
            <a:avLst/>
          </a:prstGeom>
          <a:noFill/>
          <a:ln>
            <a:noFill/>
          </a:ln>
        </p:spPr>
        <p:txBody>
          <a:bodyPr wrap="square" lIns="91425" tIns="91425" rIns="91425" bIns="91425" anchor="b" anchorCtr="0"/>
          <a:lstStyle>
            <a:lvl1pPr marL="0" marR="0" lvl="0" indent="0" algn="ctr" rtl="0">
              <a:spcBef>
                <a:spcPts val="0"/>
              </a:spcBef>
              <a:buClr>
                <a:schemeClr val="accent1"/>
              </a:buClr>
              <a:buFont typeface="Source Sans Pro"/>
              <a:buNone/>
              <a:defRPr sz="3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a:off x="533399" y="1340892"/>
            <a:ext cx="4079545" cy="2790114"/>
          </a:xfrm>
          <a:prstGeom prst="rect">
            <a:avLst/>
          </a:prstGeom>
          <a:noFill/>
          <a:ln>
            <a:noFill/>
          </a:ln>
        </p:spPr>
        <p:txBody>
          <a:bodyPr wrap="square" lIns="91425" tIns="91425" rIns="91425" bIns="91425" anchor="t" anchorCtr="0"/>
          <a:lstStyle>
            <a:lvl1pPr marL="0" marR="0" lvl="0" indent="0" algn="ctr" rtl="0">
              <a:spcBef>
                <a:spcPts val="600"/>
              </a:spcBef>
              <a:buClr>
                <a:srgbClr val="6DB7D7"/>
              </a:buClr>
              <a:buFont typeface="Noto Sans Symbols"/>
              <a:buNone/>
              <a:defRPr sz="1800" b="0" i="0" u="none" strike="noStrike" cap="none">
                <a:solidFill>
                  <a:srgbClr val="595959"/>
                </a:solidFill>
                <a:latin typeface="Source Sans Pro"/>
                <a:ea typeface="Source Sans Pro"/>
                <a:cs typeface="Source Sans Pro"/>
                <a:sym typeface="Source Sans Pro"/>
              </a:defRPr>
            </a:lvl1pPr>
            <a:lvl2pPr marL="457200" marR="0" lvl="1" indent="0" algn="l" rtl="0">
              <a:spcBef>
                <a:spcPts val="600"/>
              </a:spcBef>
              <a:buClr>
                <a:srgbClr val="205C77"/>
              </a:buClr>
              <a:buFont typeface="Noto Sans Symbols"/>
              <a:buNone/>
              <a:defRPr sz="1200" b="0" i="0" u="none" strike="noStrike" cap="none">
                <a:solidFill>
                  <a:srgbClr val="595959"/>
                </a:solidFill>
                <a:latin typeface="Source Sans Pro"/>
                <a:ea typeface="Source Sans Pro"/>
                <a:cs typeface="Source Sans Pro"/>
                <a:sym typeface="Source Sans Pro"/>
              </a:defRPr>
            </a:lvl2pPr>
            <a:lvl3pPr marL="914400" marR="0" lvl="2" indent="0" algn="l" rtl="0">
              <a:spcBef>
                <a:spcPts val="600"/>
              </a:spcBef>
              <a:buClr>
                <a:srgbClr val="6DB7D7"/>
              </a:buClr>
              <a:buFont typeface="Noto Sans Symbols"/>
              <a:buNone/>
              <a:defRPr sz="1000" b="0" i="0" u="none" strike="noStrike" cap="none">
                <a:solidFill>
                  <a:srgbClr val="595959"/>
                </a:solidFill>
                <a:latin typeface="Source Sans Pro"/>
                <a:ea typeface="Source Sans Pro"/>
                <a:cs typeface="Source Sans Pro"/>
                <a:sym typeface="Source Sans Pro"/>
              </a:defRPr>
            </a:lvl3pPr>
            <a:lvl4pPr marL="1371600" marR="0" lvl="3" indent="0" algn="l" rtl="0">
              <a:spcBef>
                <a:spcPts val="600"/>
              </a:spcBef>
              <a:buClr>
                <a:srgbClr val="205C77"/>
              </a:buClr>
              <a:buFont typeface="Noto Sans Symbols"/>
              <a:buNone/>
              <a:defRPr sz="900" b="0" i="0" u="none" strike="noStrike" cap="none">
                <a:solidFill>
                  <a:srgbClr val="595959"/>
                </a:solidFill>
                <a:latin typeface="Source Sans Pro"/>
                <a:ea typeface="Source Sans Pro"/>
                <a:cs typeface="Source Sans Pro"/>
                <a:sym typeface="Source Sans Pro"/>
              </a:defRPr>
            </a:lvl4pPr>
            <a:lvl5pPr marL="1828800" marR="0" lvl="4" indent="0" algn="l" rtl="0">
              <a:spcBef>
                <a:spcPts val="60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5pPr>
            <a:lvl6pPr marL="2286000" marR="0" lvl="5" indent="0"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6pPr>
            <a:lvl7pPr marL="2743200" marR="0" lvl="6" indent="0"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7pPr>
            <a:lvl8pPr marL="3200400" marR="0" lvl="7" indent="0"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8pPr>
            <a:lvl9pPr marL="3657600" marR="0" lvl="8" indent="0"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9pPr>
          </a:lstStyle>
          <a:p>
            <a:endParaRPr/>
          </a:p>
        </p:txBody>
      </p:sp>
      <p:sp>
        <p:nvSpPr>
          <p:cNvPr id="76" name="Shape 76"/>
          <p:cNvSpPr txBox="1">
            <a:spLocks noGrp="1"/>
          </p:cNvSpPr>
          <p:nvPr>
            <p:ph type="dt" idx="10"/>
          </p:nvPr>
        </p:nvSpPr>
        <p:spPr>
          <a:xfrm>
            <a:off x="5629835" y="4706751"/>
            <a:ext cx="2133600" cy="273844"/>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7" name="Shape 77"/>
          <p:cNvSpPr txBox="1">
            <a:spLocks noGrp="1"/>
          </p:cNvSpPr>
          <p:nvPr>
            <p:ph type="ftr" idx="11"/>
          </p:nvPr>
        </p:nvSpPr>
        <p:spPr>
          <a:xfrm>
            <a:off x="264459" y="4706751"/>
            <a:ext cx="4840941" cy="273844"/>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8" name="Shape 78"/>
          <p:cNvSpPr txBox="1">
            <a:spLocks noGrp="1"/>
          </p:cNvSpPr>
          <p:nvPr>
            <p:ph type="sldNum" idx="12"/>
          </p:nvPr>
        </p:nvSpPr>
        <p:spPr>
          <a:xfrm>
            <a:off x="7897906" y="4706751"/>
            <a:ext cx="990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t>‹#›</a:t>
            </a:fld>
            <a:endParaRPr lang="en-US" sz="3600">
              <a:solidFill>
                <a:schemeClr val="lt1"/>
              </a:solidFill>
              <a:latin typeface="Source Sans Pro"/>
              <a:ea typeface="Source Sans Pro"/>
              <a:cs typeface="Source Sans Pro"/>
              <a:sym typeface="Source Sans Pro"/>
            </a:endParaRPr>
          </a:p>
        </p:txBody>
      </p:sp>
      <p:sp>
        <p:nvSpPr>
          <p:cNvPr id="79" name="Shape 79"/>
          <p:cNvSpPr>
            <a:spLocks noGrp="1"/>
          </p:cNvSpPr>
          <p:nvPr>
            <p:ph type="pic" idx="2"/>
          </p:nvPr>
        </p:nvSpPr>
        <p:spPr>
          <a:xfrm>
            <a:off x="5090617" y="269544"/>
            <a:ext cx="3657600" cy="3988558"/>
          </a:xfrm>
          <a:prstGeom prst="rect">
            <a:avLst/>
          </a:prstGeom>
          <a:noFill/>
          <a:ln w="9525" cap="flat" cmpd="sng">
            <a:solidFill>
              <a:schemeClr val="lt1"/>
            </a:solidFill>
            <a:prstDash val="solid"/>
            <a:round/>
            <a:headEnd type="none" w="med" len="med"/>
            <a:tailEnd type="none" w="med" len="med"/>
          </a:ln>
          <a:effectLst>
            <a:outerShdw blurRad="63500" sx="100500" sy="100500" algn="ctr" rotWithShape="0">
              <a:srgbClr val="000000">
                <a:alpha val="49803"/>
              </a:srgbClr>
            </a:outerShdw>
          </a:effectLst>
        </p:spPr>
        <p:txBody>
          <a:bodyPr wrap="square" lIns="91425" tIns="91425" rIns="91425" bIns="91425" anchor="t" anchorCtr="0"/>
          <a:lstStyle>
            <a:lvl1pPr marL="0" marR="0" lvl="0" indent="0" algn="l" rtl="0">
              <a:spcBef>
                <a:spcPts val="2000"/>
              </a:spcBef>
              <a:buClr>
                <a:srgbClr val="6DB7D7"/>
              </a:buClr>
              <a:buFont typeface="Noto Sans Symbols"/>
              <a:buNone/>
              <a:defRPr sz="3200" b="0" i="0" u="none" strike="noStrike" cap="none">
                <a:solidFill>
                  <a:srgbClr val="595959"/>
                </a:solidFill>
                <a:latin typeface="Source Sans Pro"/>
                <a:ea typeface="Source Sans Pro"/>
                <a:cs typeface="Source Sans Pro"/>
                <a:sym typeface="Source Sans Pro"/>
              </a:defRPr>
            </a:lvl1pPr>
            <a:lvl2pPr marL="457200" marR="0" lvl="1" indent="0" algn="l" rtl="0">
              <a:spcBef>
                <a:spcPts val="600"/>
              </a:spcBef>
              <a:buClr>
                <a:srgbClr val="205C77"/>
              </a:buClr>
              <a:buFont typeface="Noto Sans Symbols"/>
              <a:buNone/>
              <a:defRPr sz="2800" b="0" i="0" u="none" strike="noStrike" cap="none">
                <a:solidFill>
                  <a:srgbClr val="595959"/>
                </a:solidFill>
                <a:latin typeface="Source Sans Pro"/>
                <a:ea typeface="Source Sans Pro"/>
                <a:cs typeface="Source Sans Pro"/>
                <a:sym typeface="Source Sans Pro"/>
              </a:defRPr>
            </a:lvl2pPr>
            <a:lvl3pPr marL="914400" marR="0" lvl="2" indent="0" algn="l" rtl="0">
              <a:spcBef>
                <a:spcPts val="600"/>
              </a:spcBef>
              <a:buClr>
                <a:srgbClr val="6DB7D7"/>
              </a:buClr>
              <a:buFont typeface="Noto Sans Symbols"/>
              <a:buNone/>
              <a:defRPr sz="2400" b="0" i="0" u="none" strike="noStrike" cap="none">
                <a:solidFill>
                  <a:srgbClr val="595959"/>
                </a:solidFill>
                <a:latin typeface="Source Sans Pro"/>
                <a:ea typeface="Source Sans Pro"/>
                <a:cs typeface="Source Sans Pro"/>
                <a:sym typeface="Source Sans Pro"/>
              </a:defRPr>
            </a:lvl3pPr>
            <a:lvl4pPr marL="1371600" marR="0" lvl="3" indent="0" algn="l" rtl="0">
              <a:spcBef>
                <a:spcPts val="600"/>
              </a:spcBef>
              <a:buClr>
                <a:srgbClr val="205C77"/>
              </a:buClr>
              <a:buFont typeface="Noto Sans Symbols"/>
              <a:buNone/>
              <a:defRPr sz="2000" b="0" i="0" u="none" strike="noStrike" cap="none">
                <a:solidFill>
                  <a:srgbClr val="595959"/>
                </a:solidFill>
                <a:latin typeface="Source Sans Pro"/>
                <a:ea typeface="Source Sans Pro"/>
                <a:cs typeface="Source Sans Pro"/>
                <a:sym typeface="Source Sans Pro"/>
              </a:defRPr>
            </a:lvl4pPr>
            <a:lvl5pPr marL="1828800" marR="0" lvl="4" indent="0" algn="l" rtl="0">
              <a:spcBef>
                <a:spcPts val="6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5pPr>
            <a:lvl6pPr marL="2286000" marR="0" lvl="5" indent="0" algn="l" rtl="0">
              <a:spcBef>
                <a:spcPts val="400"/>
              </a:spcBef>
              <a:buClr>
                <a:schemeClr val="accent2"/>
              </a:buClr>
              <a:buFont typeface="Noto Sans Symbols"/>
              <a:buNone/>
              <a:defRPr sz="2000" b="0" i="0" u="none" strike="noStrike" cap="none">
                <a:solidFill>
                  <a:srgbClr val="595959"/>
                </a:solidFill>
                <a:latin typeface="Source Sans Pro"/>
                <a:ea typeface="Source Sans Pro"/>
                <a:cs typeface="Source Sans Pro"/>
                <a:sym typeface="Source Sans Pro"/>
              </a:defRPr>
            </a:lvl6pPr>
            <a:lvl7pPr marL="2743200" marR="0" lvl="6" indent="0" algn="l" rtl="0">
              <a:spcBef>
                <a:spcPts val="4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7pPr>
            <a:lvl8pPr marL="3200400" marR="0" lvl="7" indent="0" algn="l" rtl="0">
              <a:spcBef>
                <a:spcPts val="400"/>
              </a:spcBef>
              <a:buClr>
                <a:schemeClr val="accent2"/>
              </a:buClr>
              <a:buFont typeface="Noto Sans Symbols"/>
              <a:buNone/>
              <a:defRPr sz="2000" b="0" i="0" u="none" strike="noStrike" cap="none">
                <a:solidFill>
                  <a:srgbClr val="595959"/>
                </a:solidFill>
                <a:latin typeface="Source Sans Pro"/>
                <a:ea typeface="Source Sans Pro"/>
                <a:cs typeface="Source Sans Pro"/>
                <a:sym typeface="Source Sans Pro"/>
              </a:defRPr>
            </a:lvl8pPr>
            <a:lvl9pPr marL="3657600" marR="0" lvl="8" indent="0" algn="l" rtl="0">
              <a:spcBef>
                <a:spcPts val="4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549275" y="80682"/>
            <a:ext cx="8042276" cy="1002717"/>
          </a:xfrm>
          <a:prstGeom prst="rect">
            <a:avLst/>
          </a:prstGeom>
          <a:noFill/>
          <a:ln>
            <a:noFill/>
          </a:ln>
        </p:spPr>
        <p:txBody>
          <a:bodyPr wrap="square" lIns="91425" tIns="91425" rIns="91425" bIns="91425" anchor="b" anchorCtr="0"/>
          <a:lstStyle>
            <a:lvl1pPr marL="0" marR="0" lvl="0" indent="0" algn="ctr" rtl="0">
              <a:spcBef>
                <a:spcPts val="0"/>
              </a:spcBef>
              <a:buClr>
                <a:schemeClr val="accent1"/>
              </a:buClr>
              <a:buFont typeface="Source Sans Pro"/>
              <a:buNone/>
              <a:defRPr sz="4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rot="5400000">
            <a:off x="2941638" y="-1192212"/>
            <a:ext cx="3257550" cy="8042276"/>
          </a:xfrm>
          <a:prstGeom prst="rect">
            <a:avLst/>
          </a:prstGeom>
          <a:noFill/>
          <a:ln>
            <a:noFill/>
          </a:ln>
        </p:spPr>
        <p:txBody>
          <a:bodyPr wrap="square" lIns="91425" tIns="91425" rIns="91425" bIns="91425" anchor="t" anchorCtr="0"/>
          <a:lstStyle>
            <a:lvl1pPr marL="349250" marR="0" lvl="0" indent="-181610"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800" marR="0" lvl="1" indent="-189230" algn="l" rtl="0">
              <a:spcBef>
                <a:spcPts val="600"/>
              </a:spcBef>
              <a:buClr>
                <a:srgbClr val="205C77"/>
              </a:buClr>
              <a:buSzPct val="11000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968375" marR="0" lvl="2" indent="-142875"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50" marR="0" lvl="3" indent="-172719" algn="l" rtl="0">
              <a:spcBef>
                <a:spcPts val="600"/>
              </a:spcBef>
              <a:buClr>
                <a:srgbClr val="205C7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1546225" marR="0" lvl="4" indent="-163194" algn="l" rtl="0">
              <a:spcBef>
                <a:spcPts val="60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1828800" marR="0" lvl="5" indent="-166370" algn="l" rtl="0">
              <a:spcBef>
                <a:spcPts val="360"/>
              </a:spcBef>
              <a:buClr>
                <a:schemeClr val="accent2"/>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6pPr>
            <a:lvl7pPr marL="2117725" marR="0" lvl="6" indent="-163195" algn="l" rtl="0">
              <a:spcBef>
                <a:spcPts val="36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7pPr>
            <a:lvl8pPr marL="2398713" marR="0" lvl="7" indent="-164783" algn="l" rtl="0">
              <a:spcBef>
                <a:spcPts val="360"/>
              </a:spcBef>
              <a:buClr>
                <a:schemeClr val="accent2"/>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8pPr>
            <a:lvl9pPr marL="2689225" marR="0" lvl="8" indent="-163195" algn="l" rtl="0">
              <a:spcBef>
                <a:spcPts val="36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9pPr>
          </a:lstStyle>
          <a:p>
            <a:endParaRPr/>
          </a:p>
        </p:txBody>
      </p:sp>
      <p:sp>
        <p:nvSpPr>
          <p:cNvPr id="83" name="Shape 83"/>
          <p:cNvSpPr txBox="1">
            <a:spLocks noGrp="1"/>
          </p:cNvSpPr>
          <p:nvPr>
            <p:ph type="dt" idx="10"/>
          </p:nvPr>
        </p:nvSpPr>
        <p:spPr>
          <a:xfrm>
            <a:off x="5629835" y="4706751"/>
            <a:ext cx="2133600" cy="273844"/>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4" name="Shape 84"/>
          <p:cNvSpPr txBox="1">
            <a:spLocks noGrp="1"/>
          </p:cNvSpPr>
          <p:nvPr>
            <p:ph type="ftr" idx="11"/>
          </p:nvPr>
        </p:nvSpPr>
        <p:spPr>
          <a:xfrm>
            <a:off x="264459" y="4706751"/>
            <a:ext cx="4840941" cy="273844"/>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5" name="Shape 85"/>
          <p:cNvSpPr txBox="1">
            <a:spLocks noGrp="1"/>
          </p:cNvSpPr>
          <p:nvPr>
            <p:ph type="sldNum" idx="12"/>
          </p:nvPr>
        </p:nvSpPr>
        <p:spPr>
          <a:xfrm>
            <a:off x="7897906" y="4706751"/>
            <a:ext cx="990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t>‹#›</a:t>
            </a:fld>
            <a:endParaRPr lang="en-US" sz="36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rot="5400000">
            <a:off x="6041054" y="1604963"/>
            <a:ext cx="4181475" cy="1524000"/>
          </a:xfrm>
          <a:prstGeom prst="rect">
            <a:avLst/>
          </a:prstGeom>
          <a:noFill/>
          <a:ln>
            <a:noFill/>
          </a:ln>
        </p:spPr>
        <p:txBody>
          <a:bodyPr wrap="square" lIns="91425" tIns="91425" rIns="91425" bIns="91425" anchor="b" anchorCtr="0"/>
          <a:lstStyle>
            <a:lvl1pPr marL="0" marR="0" lvl="0" indent="0" algn="ctr" rtl="0">
              <a:spcBef>
                <a:spcPts val="0"/>
              </a:spcBef>
              <a:buClr>
                <a:schemeClr val="accent1"/>
              </a:buClr>
              <a:buFont typeface="Source Sans Pro"/>
              <a:buNone/>
              <a:defRPr sz="4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8" name="Shape 88"/>
          <p:cNvSpPr txBox="1">
            <a:spLocks noGrp="1"/>
          </p:cNvSpPr>
          <p:nvPr>
            <p:ph type="body" idx="1"/>
          </p:nvPr>
        </p:nvSpPr>
        <p:spPr>
          <a:xfrm rot="5400000">
            <a:off x="1803400" y="-977900"/>
            <a:ext cx="4181475" cy="6689726"/>
          </a:xfrm>
          <a:prstGeom prst="rect">
            <a:avLst/>
          </a:prstGeom>
          <a:noFill/>
          <a:ln>
            <a:noFill/>
          </a:ln>
        </p:spPr>
        <p:txBody>
          <a:bodyPr wrap="square" lIns="91425" tIns="91425" rIns="91425" bIns="91425" anchor="t" anchorCtr="0"/>
          <a:lstStyle>
            <a:lvl1pPr marL="349250" marR="0" lvl="0" indent="-181610"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800" marR="0" lvl="1" indent="-189230" algn="l" rtl="0">
              <a:spcBef>
                <a:spcPts val="600"/>
              </a:spcBef>
              <a:buClr>
                <a:srgbClr val="205C77"/>
              </a:buClr>
              <a:buSzPct val="11000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968375" marR="0" lvl="2" indent="-142875"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50" marR="0" lvl="3" indent="-172719" algn="l" rtl="0">
              <a:spcBef>
                <a:spcPts val="600"/>
              </a:spcBef>
              <a:buClr>
                <a:srgbClr val="205C7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1546225" marR="0" lvl="4" indent="-163194" algn="l" rtl="0">
              <a:spcBef>
                <a:spcPts val="60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1828800" marR="0" lvl="5" indent="-166370" algn="l" rtl="0">
              <a:spcBef>
                <a:spcPts val="360"/>
              </a:spcBef>
              <a:buClr>
                <a:schemeClr val="accent2"/>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6pPr>
            <a:lvl7pPr marL="2117725" marR="0" lvl="6" indent="-163195" algn="l" rtl="0">
              <a:spcBef>
                <a:spcPts val="36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7pPr>
            <a:lvl8pPr marL="2398713" marR="0" lvl="7" indent="-164783" algn="l" rtl="0">
              <a:spcBef>
                <a:spcPts val="360"/>
              </a:spcBef>
              <a:buClr>
                <a:schemeClr val="accent2"/>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8pPr>
            <a:lvl9pPr marL="2689225" marR="0" lvl="8" indent="-163195" algn="l" rtl="0">
              <a:spcBef>
                <a:spcPts val="36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9pPr>
          </a:lstStyle>
          <a:p>
            <a:endParaRPr/>
          </a:p>
        </p:txBody>
      </p:sp>
      <p:sp>
        <p:nvSpPr>
          <p:cNvPr id="89" name="Shape 89"/>
          <p:cNvSpPr txBox="1">
            <a:spLocks noGrp="1"/>
          </p:cNvSpPr>
          <p:nvPr>
            <p:ph type="dt" idx="10"/>
          </p:nvPr>
        </p:nvSpPr>
        <p:spPr>
          <a:xfrm>
            <a:off x="5629835" y="4706751"/>
            <a:ext cx="2133600" cy="273844"/>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0" name="Shape 90"/>
          <p:cNvSpPr txBox="1">
            <a:spLocks noGrp="1"/>
          </p:cNvSpPr>
          <p:nvPr>
            <p:ph type="ftr" idx="11"/>
          </p:nvPr>
        </p:nvSpPr>
        <p:spPr>
          <a:xfrm>
            <a:off x="264459" y="4706751"/>
            <a:ext cx="4840941" cy="273844"/>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1" name="Shape 91"/>
          <p:cNvSpPr txBox="1">
            <a:spLocks noGrp="1"/>
          </p:cNvSpPr>
          <p:nvPr>
            <p:ph type="sldNum" idx="12"/>
          </p:nvPr>
        </p:nvSpPr>
        <p:spPr>
          <a:xfrm>
            <a:off x="7897906" y="4706751"/>
            <a:ext cx="990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t>‹#›</a:t>
            </a:fld>
            <a:endParaRPr lang="en-US" sz="36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15" name="Picture 2" descr="C:\Users\rudlosky.AD\Desktop\NESDIS\Projects\GOESR_GLM\Imagery\Michael\wallpapers\irma_conus.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004" r="9999"/>
          <a:stretch/>
        </p:blipFill>
        <p:spPr bwMode="auto">
          <a:xfrm>
            <a:off x="8481" y="-1725178"/>
            <a:ext cx="9135520" cy="68516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6755" y="2676417"/>
            <a:ext cx="9144000" cy="2467083"/>
          </a:xfrm>
          <a:prstGeom prst="rect">
            <a:avLst/>
          </a:prstGeom>
          <a:solidFill>
            <a:srgbClr val="19469D">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008000"/>
              </a:solidFill>
            </a:endParaRPr>
          </a:p>
        </p:txBody>
      </p:sp>
      <p:sp>
        <p:nvSpPr>
          <p:cNvPr id="8" name="Rectangle 7"/>
          <p:cNvSpPr/>
          <p:nvPr userDrawn="1"/>
        </p:nvSpPr>
        <p:spPr>
          <a:xfrm>
            <a:off x="6755" y="2676418"/>
            <a:ext cx="9144000" cy="280370"/>
          </a:xfrm>
          <a:prstGeom prst="rect">
            <a:avLst/>
          </a:prstGeom>
          <a:solidFill>
            <a:srgbClr val="0C69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0" name="Title 1"/>
          <p:cNvSpPr>
            <a:spLocks noGrp="1"/>
          </p:cNvSpPr>
          <p:nvPr>
            <p:ph type="title"/>
          </p:nvPr>
        </p:nvSpPr>
        <p:spPr>
          <a:xfrm>
            <a:off x="3427719" y="3183511"/>
            <a:ext cx="5140543" cy="426777"/>
          </a:xfrm>
        </p:spPr>
        <p:txBody>
          <a:bodyPr anchor="t" anchorCtr="0">
            <a:noAutofit/>
          </a:bodyPr>
          <a:lstStyle>
            <a:lvl1pPr algn="l">
              <a:lnSpc>
                <a:spcPts val="3800"/>
              </a:lnSpc>
              <a:defRPr sz="4000">
                <a:solidFill>
                  <a:schemeClr val="bg1"/>
                </a:solidFill>
              </a:defRPr>
            </a:lvl1pPr>
          </a:lstStyle>
          <a:p>
            <a:r>
              <a:rPr lang="en-US" dirty="0" smtClean="0"/>
              <a:t>Click to edit Master title style</a:t>
            </a:r>
            <a:endParaRPr lang="en-US" dirty="0"/>
          </a:p>
        </p:txBody>
      </p:sp>
      <p:sp>
        <p:nvSpPr>
          <p:cNvPr id="12" name="Text Placeholder 3"/>
          <p:cNvSpPr>
            <a:spLocks noGrp="1"/>
          </p:cNvSpPr>
          <p:nvPr>
            <p:ph type="body" sz="half" idx="2" hasCustomPrompt="1"/>
          </p:nvPr>
        </p:nvSpPr>
        <p:spPr>
          <a:xfrm>
            <a:off x="255455" y="3259498"/>
            <a:ext cx="1708124" cy="1287102"/>
          </a:xfrm>
        </p:spPr>
        <p:txBody>
          <a:bodyPr>
            <a:noAutofit/>
          </a:bodyPr>
          <a:lstStyle>
            <a:lvl1pPr marL="0" indent="0">
              <a:lnSpc>
                <a:spcPts val="1500"/>
              </a:lnSpc>
              <a:spcBef>
                <a:spcPts val="336"/>
              </a:spcBef>
              <a:buNone/>
              <a:defRPr sz="1500" b="0" i="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Instructor: </a:t>
            </a:r>
          </a:p>
        </p:txBody>
      </p:sp>
      <p:cxnSp>
        <p:nvCxnSpPr>
          <p:cNvPr id="13" name="Straight Connector 12"/>
          <p:cNvCxnSpPr/>
          <p:nvPr userDrawn="1"/>
        </p:nvCxnSpPr>
        <p:spPr>
          <a:xfrm>
            <a:off x="6755" y="2676417"/>
            <a:ext cx="91440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480" y="2952177"/>
            <a:ext cx="91440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userDrawn="1"/>
        </p:nvSpPr>
        <p:spPr>
          <a:xfrm>
            <a:off x="0" y="4705350"/>
            <a:ext cx="9143999" cy="430887"/>
          </a:xfrm>
          <a:prstGeom prst="rect">
            <a:avLst/>
          </a:prstGeom>
          <a:noFill/>
        </p:spPr>
        <p:txBody>
          <a:bodyPr wrap="square" rtlCol="0">
            <a:spAutoFit/>
          </a:bodyPr>
          <a:lstStyle/>
          <a:p>
            <a:pPr algn="ctr" defTabSz="457200"/>
            <a:r>
              <a:rPr lang="en-US" sz="1100" kern="1200" dirty="0" smtClean="0">
                <a:solidFill>
                  <a:prstClr val="white"/>
                </a:solidFill>
                <a:latin typeface="Calibri"/>
                <a:ea typeface="+mn-ea"/>
                <a:cs typeface="+mn-cs"/>
              </a:rPr>
              <a:t>https://lightning.umd.edu/glm/</a:t>
            </a:r>
          </a:p>
          <a:p>
            <a:pPr algn="ctr" defTabSz="457200"/>
            <a:r>
              <a:rPr lang="en-US" sz="1100" kern="1200" dirty="0" smtClean="0">
                <a:solidFill>
                  <a:prstClr val="white"/>
                </a:solidFill>
                <a:latin typeface="Calibri"/>
                <a:ea typeface="+mn-ea"/>
                <a:cs typeface="+mn-cs"/>
              </a:rPr>
              <a:t>https://vlab.ncep.noaa.gov/web/geostationary-lightning-mapper/</a:t>
            </a:r>
            <a:endParaRPr lang="en-US" sz="1100" kern="1200" dirty="0">
              <a:solidFill>
                <a:prstClr val="white"/>
              </a:solidFill>
              <a:latin typeface="Calibri"/>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4486910"/>
            <a:ext cx="582887" cy="582887"/>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1000" y="4781550"/>
            <a:ext cx="1080880" cy="308051"/>
          </a:xfrm>
          <a:prstGeom prst="rect">
            <a:avLst/>
          </a:prstGeom>
        </p:spPr>
      </p:pic>
    </p:spTree>
    <p:extLst>
      <p:ext uri="{BB962C8B-B14F-4D97-AF65-F5344CB8AC3E}">
        <p14:creationId xmlns:p14="http://schemas.microsoft.com/office/powerpoint/2010/main" val="29078888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E2E1A0-FBF6-BE43-948C-9D12049AB3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207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549275" y="80682"/>
            <a:ext cx="8042276" cy="1002717"/>
          </a:xfrm>
          <a:prstGeom prst="rect">
            <a:avLst/>
          </a:prstGeom>
          <a:noFill/>
          <a:ln>
            <a:noFill/>
          </a:ln>
        </p:spPr>
        <p:txBody>
          <a:bodyPr wrap="square" lIns="91425" tIns="91425" rIns="91425" bIns="91425" anchor="b" anchorCtr="0"/>
          <a:lstStyle>
            <a:lvl1pPr marL="0" marR="0" lvl="0" indent="0" algn="ctr" rtl="0">
              <a:spcBef>
                <a:spcPts val="0"/>
              </a:spcBef>
              <a:buClr>
                <a:schemeClr val="accent1"/>
              </a:buClr>
              <a:buFont typeface="Source Sans Pro"/>
              <a:buNone/>
              <a:defRPr sz="4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549275" y="1200151"/>
            <a:ext cx="8042276" cy="3257550"/>
          </a:xfrm>
          <a:prstGeom prst="rect">
            <a:avLst/>
          </a:prstGeom>
          <a:noFill/>
          <a:ln>
            <a:noFill/>
          </a:ln>
        </p:spPr>
        <p:txBody>
          <a:bodyPr wrap="square" lIns="91425" tIns="91425" rIns="91425" bIns="91425" anchor="t" anchorCtr="0"/>
          <a:lstStyle>
            <a:lvl1pPr marL="349250" marR="0" lvl="0" indent="-181610"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800" marR="0" lvl="1" indent="-189230" algn="l" rtl="0">
              <a:spcBef>
                <a:spcPts val="600"/>
              </a:spcBef>
              <a:buClr>
                <a:srgbClr val="205C77"/>
              </a:buClr>
              <a:buSzPct val="11000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968375" marR="0" lvl="2" indent="-142875"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50" marR="0" lvl="3" indent="-172719" algn="l" rtl="0">
              <a:spcBef>
                <a:spcPts val="600"/>
              </a:spcBef>
              <a:buClr>
                <a:srgbClr val="205C7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1546225" marR="0" lvl="4" indent="-163194" algn="l" rtl="0">
              <a:spcBef>
                <a:spcPts val="60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1828800" marR="0" lvl="5" indent="-166370" algn="l" rtl="0">
              <a:spcBef>
                <a:spcPts val="360"/>
              </a:spcBef>
              <a:buClr>
                <a:schemeClr val="accent2"/>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6pPr>
            <a:lvl7pPr marL="2117725" marR="0" lvl="6" indent="-163195" algn="l" rtl="0">
              <a:spcBef>
                <a:spcPts val="36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7pPr>
            <a:lvl8pPr marL="2398713" marR="0" lvl="7" indent="-164783" algn="l" rtl="0">
              <a:spcBef>
                <a:spcPts val="360"/>
              </a:spcBef>
              <a:buClr>
                <a:schemeClr val="accent2"/>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8pPr>
            <a:lvl9pPr marL="2689225" marR="0" lvl="8" indent="-163195" algn="l" rtl="0">
              <a:spcBef>
                <a:spcPts val="360"/>
              </a:spcBef>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9pPr>
          </a:lstStyle>
          <a:p>
            <a:endParaRPr/>
          </a:p>
        </p:txBody>
      </p:sp>
      <p:sp>
        <p:nvSpPr>
          <p:cNvPr id="12" name="Shape 12"/>
          <p:cNvSpPr txBox="1">
            <a:spLocks noGrp="1"/>
          </p:cNvSpPr>
          <p:nvPr>
            <p:ph type="dt" idx="10"/>
          </p:nvPr>
        </p:nvSpPr>
        <p:spPr>
          <a:xfrm>
            <a:off x="5629835" y="4706751"/>
            <a:ext cx="2133600" cy="273844"/>
          </a:xfrm>
          <a:prstGeom prst="rect">
            <a:avLst/>
          </a:prstGeom>
          <a:noFill/>
          <a:ln>
            <a:noFill/>
          </a:ln>
        </p:spPr>
        <p:txBody>
          <a:bodyPr wrap="square" lIns="91425" tIns="91425" rIns="91425" bIns="91425" anchor="ctr" anchorCtr="0"/>
          <a:lstStyle>
            <a:lvl1pPr marL="0" marR="0" lvl="0" indent="0" algn="r"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3" name="Shape 13"/>
          <p:cNvSpPr txBox="1">
            <a:spLocks noGrp="1"/>
          </p:cNvSpPr>
          <p:nvPr>
            <p:ph type="ftr" idx="11"/>
          </p:nvPr>
        </p:nvSpPr>
        <p:spPr>
          <a:xfrm>
            <a:off x="264459" y="4706751"/>
            <a:ext cx="4840941" cy="273844"/>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4" name="Shape 14"/>
          <p:cNvSpPr txBox="1">
            <a:spLocks noGrp="1"/>
          </p:cNvSpPr>
          <p:nvPr>
            <p:ph type="sldNum" idx="12"/>
          </p:nvPr>
        </p:nvSpPr>
        <p:spPr>
          <a:xfrm>
            <a:off x="7897906" y="4706751"/>
            <a:ext cx="990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3600" b="0" i="0" u="none" strike="noStrike" cap="none">
                <a:solidFill>
                  <a:schemeClr val="lt1"/>
                </a:solidFill>
                <a:latin typeface="Source Sans Pro"/>
                <a:ea typeface="Source Sans Pro"/>
                <a:cs typeface="Source Sans Pro"/>
                <a:sym typeface="Source Sans Pro"/>
              </a:rPr>
              <a:t>‹#›</a:t>
            </a:fld>
            <a:endParaRPr lang="en-US" sz="3600" b="0" i="0" u="none" strike="noStrike" cap="none">
              <a:solidFill>
                <a:schemeClr val="lt1"/>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0E2E1A0-FBF6-BE43-948C-9D12049AB300}"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73861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s://lightning.umd.edu/gl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29/2018GL081052"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doi.org/10.1029/2019JD031054"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lightning.umd.edu/documents/GS_Status/GLM_GS_Status_8_21_19.pdf"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s://lightning.umd.edu/documents/GS_Status/GOES16_GLM_FullValidation_ProductPerformanceGuid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s://lightning.umd.edu/glm/"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hyperlink" Target="https://vlab.ncep.noaa.gov/web/geostationary-lightning-mapper/" TargetMode="Externa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forms.gle/bE9TsxBgaLZMv8Jn7"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30" y="57150"/>
            <a:ext cx="3517970" cy="1485900"/>
          </a:xfrm>
          <a:prstGeom prst="rect">
            <a:avLst/>
          </a:prstGeom>
        </p:spPr>
      </p:pic>
      <p:sp>
        <p:nvSpPr>
          <p:cNvPr id="6" name="Title 1"/>
          <p:cNvSpPr>
            <a:spLocks noGrp="1"/>
          </p:cNvSpPr>
          <p:nvPr>
            <p:ph type="title"/>
          </p:nvPr>
        </p:nvSpPr>
        <p:spPr>
          <a:xfrm>
            <a:off x="723900" y="3056511"/>
            <a:ext cx="7696200" cy="1191639"/>
          </a:xfrm>
        </p:spPr>
        <p:txBody>
          <a:bodyPr/>
          <a:lstStyle/>
          <a:p>
            <a:pPr algn="ctr">
              <a:lnSpc>
                <a:spcPct val="120000"/>
              </a:lnSpc>
            </a:pPr>
            <a:r>
              <a:rPr lang="en-US" sz="2800" dirty="0" smtClean="0">
                <a:effectLst>
                  <a:outerShdw blurRad="38100" dist="38100" dir="2700000" algn="tl">
                    <a:srgbClr val="000000">
                      <a:alpha val="43137"/>
                    </a:srgbClr>
                  </a:outerShdw>
                </a:effectLst>
              </a:rPr>
              <a:t>Status of GLM Products in Operations</a:t>
            </a:r>
            <a:br>
              <a:rPr lang="en-US" sz="28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Scott Rudlosky (NOAA/NESDIS/STAR)</a:t>
            </a:r>
            <a:r>
              <a:rPr lang="en-US" sz="2000" dirty="0">
                <a:effectLst>
                  <a:outerShdw blurRad="38100" dist="38100" dir="2700000" algn="tl">
                    <a:srgbClr val="000000">
                      <a:alpha val="43137"/>
                    </a:srgbClr>
                  </a:outerShdw>
                </a:effectLst>
              </a:rPr>
              <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GLM Science Week (</a:t>
            </a:r>
            <a:r>
              <a:rPr lang="en-US" sz="2000" dirty="0" smtClean="0">
                <a:effectLst>
                  <a:outerShdw blurRad="38100" dist="38100" dir="2700000" algn="tl">
                    <a:srgbClr val="000000">
                      <a:alpha val="43137"/>
                    </a:srgbClr>
                  </a:outerShdw>
                </a:effectLst>
              </a:rPr>
              <a:t>10-12 </a:t>
            </a:r>
            <a:r>
              <a:rPr lang="en-US" sz="2000" dirty="0">
                <a:effectLst>
                  <a:outerShdw blurRad="38100" dist="38100" dir="2700000" algn="tl">
                    <a:srgbClr val="000000">
                      <a:alpha val="43137"/>
                    </a:srgbClr>
                  </a:outerShdw>
                </a:effectLst>
              </a:rPr>
              <a:t>September </a:t>
            </a:r>
            <a:r>
              <a:rPr lang="en-US" sz="2000" dirty="0" smtClean="0">
                <a:effectLst>
                  <a:outerShdw blurRad="38100" dist="38100" dir="2700000" algn="tl">
                    <a:srgbClr val="000000">
                      <a:alpha val="43137"/>
                    </a:srgbClr>
                  </a:outerShdw>
                </a:effectLst>
              </a:rPr>
              <a:t>2019)</a:t>
            </a:r>
            <a:br>
              <a:rPr lang="en-US" sz="2000" dirty="0" smtClean="0">
                <a:effectLst>
                  <a:outerShdw blurRad="38100" dist="38100" dir="2700000" algn="tl">
                    <a:srgbClr val="000000">
                      <a:alpha val="43137"/>
                    </a:srgbClr>
                  </a:outerShdw>
                </a:effectLst>
              </a:rPr>
            </a:br>
            <a:endParaRPr lang="en-US" sz="2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9910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
            <a:ext cx="9144000" cy="683349"/>
          </a:xfrm>
        </p:spPr>
        <p:txBody>
          <a:bodyPr/>
          <a:lstStyle/>
          <a:p>
            <a:r>
              <a:rPr lang="en-US" sz="3800" b="1" dirty="0" smtClean="0">
                <a:latin typeface="Calibri" panose="020F0502020204030204" pitchFamily="34" charset="0"/>
              </a:rPr>
              <a:t>GLM Field Demonstration</a:t>
            </a:r>
            <a:endParaRPr lang="en-US" sz="3800" b="1" dirty="0">
              <a:latin typeface="Calibri" panose="020F0502020204030204" pitchFamily="34" charset="0"/>
            </a:endParaRPr>
          </a:p>
        </p:txBody>
      </p:sp>
      <p:sp>
        <p:nvSpPr>
          <p:cNvPr id="7" name="Text Placeholder 2"/>
          <p:cNvSpPr>
            <a:spLocks noGrp="1"/>
          </p:cNvSpPr>
          <p:nvPr>
            <p:ph type="body" idx="1"/>
          </p:nvPr>
        </p:nvSpPr>
        <p:spPr>
          <a:xfrm>
            <a:off x="228601" y="742950"/>
            <a:ext cx="7619999" cy="4267200"/>
          </a:xfrm>
        </p:spPr>
        <p:txBody>
          <a:bodyPr/>
          <a:lstStyle/>
          <a:p>
            <a:pPr>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Many thanks to these forecasters for their survey contributions…</a:t>
            </a: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Matthew Bunkers</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Steve </a:t>
            </a:r>
            <a:r>
              <a:rPr lang="en-US" sz="1800" b="1" dirty="0" err="1" smtClean="0">
                <a:solidFill>
                  <a:schemeClr val="tx1"/>
                </a:solidFill>
                <a:latin typeface="Calibri" panose="020F0502020204030204" pitchFamily="34" charset="0"/>
              </a:rPr>
              <a:t>Hodanish</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Benjamin Herzog</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Jonathan Welsh</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Jaclyn </a:t>
            </a:r>
            <a:r>
              <a:rPr lang="en-US" sz="1800" b="1" dirty="0" err="1" smtClean="0">
                <a:solidFill>
                  <a:schemeClr val="tx1"/>
                </a:solidFill>
                <a:latin typeface="Calibri" panose="020F0502020204030204" pitchFamily="34" charset="0"/>
              </a:rPr>
              <a:t>Ritzman</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Randall </a:t>
            </a:r>
            <a:r>
              <a:rPr lang="en-US" sz="1800" b="1" dirty="0" err="1" smtClean="0">
                <a:solidFill>
                  <a:schemeClr val="tx1"/>
                </a:solidFill>
                <a:latin typeface="Calibri" panose="020F0502020204030204" pitchFamily="34" charset="0"/>
              </a:rPr>
              <a:t>Hergert</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Linda Gilbert</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Keith White</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Linda Gilbert</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Brian </a:t>
            </a:r>
            <a:r>
              <a:rPr lang="en-US" sz="1800" b="1" dirty="0" err="1" smtClean="0">
                <a:solidFill>
                  <a:schemeClr val="tx1"/>
                </a:solidFill>
                <a:latin typeface="Calibri" panose="020F0502020204030204" pitchFamily="34" charset="0"/>
              </a:rPr>
              <a:t>Guyer</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Rachel Cobb</a:t>
            </a:r>
            <a:endParaRPr lang="en-US" sz="1800" b="1" dirty="0">
              <a:solidFill>
                <a:schemeClr val="tx1"/>
              </a:solidFill>
              <a:latin typeface="Calibri" panose="020F0502020204030204" pitchFamily="34" charset="0"/>
            </a:endParaRPr>
          </a:p>
        </p:txBody>
      </p:sp>
      <p:sp>
        <p:nvSpPr>
          <p:cNvPr id="3" name="Rectangle 2"/>
          <p:cNvSpPr/>
          <p:nvPr/>
        </p:nvSpPr>
        <p:spPr>
          <a:xfrm>
            <a:off x="3274218" y="1276112"/>
            <a:ext cx="5717381" cy="1815882"/>
          </a:xfrm>
          <a:prstGeom prst="rect">
            <a:avLst/>
          </a:prstGeom>
        </p:spPr>
        <p:txBody>
          <a:bodyPr wrap="square">
            <a:spAutoFit/>
          </a:bodyPr>
          <a:lstStyle/>
          <a:p>
            <a:r>
              <a:rPr lang="en-US" i="1" dirty="0"/>
              <a:t>“The GLM products are nice for confirming that a storm is strong, or developing, but radar is still the best choice for monitoring storm evolution. It was nice though to observe that the AFA product identified a developing cell (in bright green at 23:47) and increasing lightning activity directly over the airport as we were hearing the first thunder, which was not picked up be the NLDN right away. Early detection of lightning is important because we are supposed to notify airport operations when lightning is within 5 miles</a:t>
            </a:r>
            <a:r>
              <a:rPr lang="en-US" i="1" dirty="0" smtClean="0"/>
              <a:t>.”</a:t>
            </a:r>
            <a:endParaRPr lang="en-US" i="1" dirty="0"/>
          </a:p>
        </p:txBody>
      </p:sp>
      <p:sp>
        <p:nvSpPr>
          <p:cNvPr id="11" name="Rectangle 10"/>
          <p:cNvSpPr/>
          <p:nvPr/>
        </p:nvSpPr>
        <p:spPr>
          <a:xfrm>
            <a:off x="3276599" y="4486930"/>
            <a:ext cx="5714999" cy="523220"/>
          </a:xfrm>
          <a:prstGeom prst="rect">
            <a:avLst/>
          </a:prstGeom>
        </p:spPr>
        <p:txBody>
          <a:bodyPr wrap="square">
            <a:spAutoFit/>
          </a:bodyPr>
          <a:lstStyle/>
          <a:p>
            <a:r>
              <a:rPr lang="en-US" i="1" dirty="0"/>
              <a:t>“GLM highlighted areas of concern for lightning. At times, GLM picked up on lightning that ground-based networks failed </a:t>
            </a:r>
            <a:r>
              <a:rPr lang="en-US" i="1" dirty="0" smtClean="0"/>
              <a:t>to.”</a:t>
            </a:r>
            <a:endParaRPr lang="en-US" i="1" dirty="0"/>
          </a:p>
        </p:txBody>
      </p:sp>
      <p:sp>
        <p:nvSpPr>
          <p:cNvPr id="12" name="Rectangle 11"/>
          <p:cNvSpPr/>
          <p:nvPr/>
        </p:nvSpPr>
        <p:spPr>
          <a:xfrm>
            <a:off x="3274218" y="3181350"/>
            <a:ext cx="5717380" cy="1169551"/>
          </a:xfrm>
          <a:prstGeom prst="rect">
            <a:avLst/>
          </a:prstGeom>
        </p:spPr>
        <p:txBody>
          <a:bodyPr wrap="square">
            <a:spAutoFit/>
          </a:bodyPr>
          <a:lstStyle/>
          <a:p>
            <a:r>
              <a:rPr lang="en-US" i="1" dirty="0"/>
              <a:t>“It was useful showing the lightning activity within a storm cell being updated every one minute. In a data sparse area with poor radar coverage in many areas of the CWA, this certainly helps in providing greater temporal and spatial coverage where the radar may not pick up the full column of an updraft</a:t>
            </a:r>
            <a:r>
              <a:rPr lang="en-US" i="1" dirty="0" smtClean="0"/>
              <a:t>.”</a:t>
            </a:r>
            <a:endParaRPr lang="en-US" i="1" dirty="0"/>
          </a:p>
        </p:txBody>
      </p:sp>
      <p:sp>
        <p:nvSpPr>
          <p:cNvPr id="8" name="Slide Number Placeholder 2"/>
          <p:cNvSpPr>
            <a:spLocks noGrp="1"/>
          </p:cNvSpPr>
          <p:nvPr>
            <p:ph type="sldNum" idx="12"/>
          </p:nvPr>
        </p:nvSpPr>
        <p:spPr>
          <a:xfrm>
            <a:off x="7799294" y="4869657"/>
            <a:ext cx="1268506" cy="273844"/>
          </a:xfrm>
        </p:spPr>
        <p:txBody>
          <a:bodyPr/>
          <a:lstStyle/>
          <a:p>
            <a:pPr algn="r">
              <a:buSzPct val="25000"/>
            </a:pPr>
            <a:fld id="{00000000-1234-1234-1234-123412341234}" type="slidenum">
              <a:rPr lang="en-US" smtClean="0">
                <a:latin typeface="Source Sans Pro"/>
                <a:ea typeface="Source Sans Pro"/>
                <a:cs typeface="Source Sans Pro"/>
                <a:sym typeface="Source Sans Pro"/>
              </a:rPr>
              <a:pPr algn="r">
                <a:buSzPct val="25000"/>
              </a:pPr>
              <a:t>10</a:t>
            </a:fld>
            <a:endParaRPr lang="en-US" dirty="0">
              <a:latin typeface="Source Sans Pro"/>
              <a:ea typeface="Source Sans Pro"/>
              <a:cs typeface="Source Sans Pro"/>
              <a:sym typeface="Source Sans Pro"/>
            </a:endParaRPr>
          </a:p>
        </p:txBody>
      </p:sp>
    </p:spTree>
    <p:extLst>
      <p:ext uri="{BB962C8B-B14F-4D97-AF65-F5344CB8AC3E}">
        <p14:creationId xmlns:p14="http://schemas.microsoft.com/office/powerpoint/2010/main" val="329113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57150"/>
            <a:ext cx="9144000" cy="683349"/>
          </a:xfrm>
        </p:spPr>
        <p:txBody>
          <a:bodyPr>
            <a:normAutofit fontScale="90000"/>
          </a:bodyPr>
          <a:lstStyle/>
          <a:p>
            <a:r>
              <a:rPr lang="en-US" sz="4200" b="1" dirty="0" smtClean="0">
                <a:latin typeface="Calibri" panose="020F0502020204030204" pitchFamily="34" charset="0"/>
              </a:rPr>
              <a:t>Work Remains</a:t>
            </a:r>
            <a:endParaRPr lang="en-US" sz="4200" b="1" dirty="0">
              <a:latin typeface="Calibri" panose="020F0502020204030204" pitchFamily="34" charset="0"/>
            </a:endParaRPr>
          </a:p>
        </p:txBody>
      </p:sp>
      <p:sp>
        <p:nvSpPr>
          <p:cNvPr id="8" name="Text Placeholder 2"/>
          <p:cNvSpPr>
            <a:spLocks noGrp="1"/>
          </p:cNvSpPr>
          <p:nvPr>
            <p:ph type="body" idx="1"/>
          </p:nvPr>
        </p:nvSpPr>
        <p:spPr>
          <a:xfrm>
            <a:off x="228600" y="742950"/>
            <a:ext cx="5181600" cy="4191000"/>
          </a:xfrm>
        </p:spPr>
        <p:txBody>
          <a:bodyPr>
            <a:noAutofit/>
          </a:bodyPr>
          <a:lstStyle/>
          <a:p>
            <a:pPr>
              <a:spcBef>
                <a:spcPts val="0"/>
              </a:spcBef>
              <a:spcAft>
                <a:spcPts val="600"/>
              </a:spcAft>
              <a:buClr>
                <a:schemeClr val="tx1"/>
              </a:buClr>
              <a:buSzPct val="90000"/>
              <a:buFont typeface="Wingdings" panose="05000000000000000000" pitchFamily="2" charset="2"/>
              <a:buChar char="§"/>
            </a:pPr>
            <a:r>
              <a:rPr lang="en-US" sz="2200" b="1" dirty="0" smtClean="0">
                <a:solidFill>
                  <a:schemeClr val="tx1"/>
                </a:solidFill>
                <a:latin typeface="Calibri" panose="020F0502020204030204" pitchFamily="34" charset="0"/>
              </a:rPr>
              <a:t>More than can be listed here, much of it discussed this week</a:t>
            </a:r>
          </a:p>
          <a:p>
            <a:pPr>
              <a:spcBef>
                <a:spcPts val="0"/>
              </a:spcBef>
              <a:spcAft>
                <a:spcPts val="600"/>
              </a:spcAft>
              <a:buClr>
                <a:schemeClr val="tx1"/>
              </a:buClr>
              <a:buSzPct val="90000"/>
              <a:buFont typeface="Wingdings" panose="05000000000000000000" pitchFamily="2" charset="2"/>
              <a:buChar char="§"/>
            </a:pPr>
            <a:r>
              <a:rPr lang="en-US" sz="2200" b="1" dirty="0" smtClean="0">
                <a:solidFill>
                  <a:schemeClr val="tx1"/>
                </a:solidFill>
                <a:latin typeface="Calibri" panose="020F0502020204030204" pitchFamily="34" charset="0"/>
              </a:rPr>
              <a:t>Gridded products in the ground system (including data quality product)</a:t>
            </a:r>
          </a:p>
          <a:p>
            <a:pPr lvl="1">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Requires formal NWS request</a:t>
            </a:r>
          </a:p>
          <a:p>
            <a:pPr lvl="1">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NESDIS Process/Mechanisms</a:t>
            </a:r>
          </a:p>
          <a:p>
            <a:pPr>
              <a:spcBef>
                <a:spcPts val="0"/>
              </a:spcBef>
              <a:spcAft>
                <a:spcPts val="600"/>
              </a:spcAft>
              <a:buClr>
                <a:schemeClr val="tx1"/>
              </a:buClr>
              <a:buSzPct val="90000"/>
              <a:buFont typeface="Wingdings" panose="05000000000000000000" pitchFamily="2" charset="2"/>
              <a:buChar char="§"/>
            </a:pPr>
            <a:r>
              <a:rPr lang="en-US" sz="2200" b="1" dirty="0" smtClean="0">
                <a:solidFill>
                  <a:schemeClr val="tx1"/>
                </a:solidFill>
                <a:latin typeface="Calibri" panose="020F0502020204030204" pitchFamily="34" charset="0"/>
              </a:rPr>
              <a:t>GLM Storms (akin to LIS areas)</a:t>
            </a:r>
          </a:p>
          <a:p>
            <a:pPr>
              <a:spcBef>
                <a:spcPts val="0"/>
              </a:spcBef>
              <a:spcAft>
                <a:spcPts val="600"/>
              </a:spcAft>
              <a:buClr>
                <a:schemeClr val="tx1"/>
              </a:buClr>
              <a:buSzPct val="90000"/>
              <a:buFont typeface="Wingdings" panose="05000000000000000000" pitchFamily="2" charset="2"/>
              <a:buChar char="§"/>
            </a:pPr>
            <a:r>
              <a:rPr lang="en-US" sz="2200" b="1" dirty="0" smtClean="0">
                <a:solidFill>
                  <a:schemeClr val="tx1"/>
                </a:solidFill>
                <a:latin typeface="Calibri" panose="020F0502020204030204" pitchFamily="34" charset="0"/>
              </a:rPr>
              <a:t>Next Generation Sensors</a:t>
            </a:r>
          </a:p>
          <a:p>
            <a:pPr lvl="1">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Discussion should not be GLM vs hyperspectral sounder</a:t>
            </a:r>
          </a:p>
          <a:p>
            <a:pPr>
              <a:spcBef>
                <a:spcPts val="0"/>
              </a:spcBef>
              <a:spcAft>
                <a:spcPts val="600"/>
              </a:spcAft>
              <a:buClr>
                <a:schemeClr val="tx1"/>
              </a:buClr>
              <a:buSzPct val="90000"/>
              <a:buFont typeface="Wingdings" panose="05000000000000000000" pitchFamily="2" charset="2"/>
              <a:buChar char="§"/>
            </a:pPr>
            <a:endParaRPr lang="en-US" sz="2200" b="1" dirty="0" smtClean="0">
              <a:solidFill>
                <a:schemeClr val="tx1"/>
              </a:solidFill>
              <a:latin typeface="Source Sans Pro" panose="020B0604020202020204" charset="0"/>
            </a:endParaRPr>
          </a:p>
        </p:txBody>
      </p:sp>
      <p:sp>
        <p:nvSpPr>
          <p:cNvPr id="6" name="Slide Number Placeholder 5"/>
          <p:cNvSpPr>
            <a:spLocks noGrp="1"/>
          </p:cNvSpPr>
          <p:nvPr>
            <p:ph type="sldNum" idx="12"/>
          </p:nvPr>
        </p:nvSpPr>
        <p:spPr/>
        <p:txBody>
          <a:bodyPr/>
          <a:lstStyle/>
          <a:p>
            <a:pPr algn="r">
              <a:buSzPct val="25000"/>
            </a:pPr>
            <a:fld id="{00000000-1234-1234-1234-123412341234}" type="slidenum">
              <a:rPr lang="en-US" smtClean="0">
                <a:latin typeface="Source Sans Pro"/>
                <a:ea typeface="Source Sans Pro"/>
                <a:cs typeface="Source Sans Pro"/>
                <a:sym typeface="Source Sans Pro"/>
              </a:rPr>
              <a:pPr algn="r">
                <a:buSzPct val="25000"/>
              </a:pPr>
              <a:t>11</a:t>
            </a:fld>
            <a:endParaRPr lang="en-US" dirty="0">
              <a:latin typeface="Source Sans Pro"/>
              <a:ea typeface="Source Sans Pro"/>
              <a:cs typeface="Source Sans Pro"/>
              <a:sym typeface="Source Sans Pro"/>
            </a:endParaRPr>
          </a:p>
        </p:txBody>
      </p:sp>
      <p:pic>
        <p:nvPicPr>
          <p:cNvPr id="5" name="Picture 4"/>
          <p:cNvPicPr>
            <a:picLocks noChangeAspect="1"/>
          </p:cNvPicPr>
          <p:nvPr/>
        </p:nvPicPr>
        <p:blipFill>
          <a:blip r:embed="rId2"/>
          <a:stretch>
            <a:fillRect/>
          </a:stretch>
        </p:blipFill>
        <p:spPr>
          <a:xfrm>
            <a:off x="5333406" y="822960"/>
            <a:ext cx="3701339" cy="2027690"/>
          </a:xfrm>
          <a:prstGeom prst="rect">
            <a:avLst/>
          </a:prstGeom>
        </p:spPr>
      </p:pic>
      <p:pic>
        <p:nvPicPr>
          <p:cNvPr id="7" name="Picture 6"/>
          <p:cNvPicPr>
            <a:picLocks noChangeAspect="1"/>
          </p:cNvPicPr>
          <p:nvPr/>
        </p:nvPicPr>
        <p:blipFill>
          <a:blip r:embed="rId3"/>
          <a:stretch>
            <a:fillRect/>
          </a:stretch>
        </p:blipFill>
        <p:spPr>
          <a:xfrm>
            <a:off x="5333406" y="822960"/>
            <a:ext cx="3701339" cy="2030166"/>
          </a:xfrm>
          <a:prstGeom prst="rect">
            <a:avLst/>
          </a:prstGeom>
        </p:spPr>
      </p:pic>
      <p:pic>
        <p:nvPicPr>
          <p:cNvPr id="10" name="Picture 9"/>
          <p:cNvPicPr>
            <a:picLocks noChangeAspect="1"/>
          </p:cNvPicPr>
          <p:nvPr/>
        </p:nvPicPr>
        <p:blipFill>
          <a:blip r:embed="rId4"/>
          <a:stretch>
            <a:fillRect/>
          </a:stretch>
        </p:blipFill>
        <p:spPr>
          <a:xfrm>
            <a:off x="5346654" y="819151"/>
            <a:ext cx="3721146" cy="2057400"/>
          </a:xfrm>
          <a:prstGeom prst="rect">
            <a:avLst/>
          </a:prstGeom>
        </p:spPr>
      </p:pic>
      <p:sp>
        <p:nvSpPr>
          <p:cNvPr id="11" name="Rectangle 10"/>
          <p:cNvSpPr/>
          <p:nvPr/>
        </p:nvSpPr>
        <p:spPr>
          <a:xfrm>
            <a:off x="4953000" y="3105150"/>
            <a:ext cx="4191000" cy="523220"/>
          </a:xfrm>
          <a:prstGeom prst="rect">
            <a:avLst/>
          </a:prstGeom>
        </p:spPr>
        <p:txBody>
          <a:bodyPr wrap="square">
            <a:spAutoFit/>
          </a:bodyPr>
          <a:lstStyle/>
          <a:p>
            <a:r>
              <a:rPr lang="en-US" dirty="0" smtClean="0"/>
              <a:t>*Several National Centers create their own full-disk grids in house using </a:t>
            </a:r>
            <a:r>
              <a:rPr lang="en-US" dirty="0" err="1" smtClean="0"/>
              <a:t>glmtools</a:t>
            </a:r>
            <a:r>
              <a:rPr lang="en-US" dirty="0" smtClean="0"/>
              <a:t> and </a:t>
            </a:r>
            <a:r>
              <a:rPr lang="en-US" dirty="0" err="1" smtClean="0"/>
              <a:t>ISatSS</a:t>
            </a:r>
            <a:endParaRPr lang="en-US" dirty="0"/>
          </a:p>
        </p:txBody>
      </p:sp>
    </p:spTree>
    <p:extLst>
      <p:ext uri="{BB962C8B-B14F-4D97-AF65-F5344CB8AC3E}">
        <p14:creationId xmlns:p14="http://schemas.microsoft.com/office/powerpoint/2010/main" val="17954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228601" y="742950"/>
            <a:ext cx="8686799" cy="4114800"/>
          </a:xfrm>
        </p:spPr>
        <p:txBody>
          <a:bodyPr/>
          <a:lstStyle/>
          <a:p>
            <a:pPr>
              <a:spcBef>
                <a:spcPts val="0"/>
              </a:spcBef>
              <a:spcAft>
                <a:spcPts val="12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Many projects feed back into the larger GLM implementation effort</a:t>
            </a:r>
          </a:p>
          <a:p>
            <a:pPr>
              <a:spcBef>
                <a:spcPts val="0"/>
              </a:spcBef>
              <a:spcAft>
                <a:spcPts val="12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This session describes many of these projects</a:t>
            </a:r>
          </a:p>
          <a:p>
            <a:pPr lvl="1">
              <a:spcBef>
                <a:spcPts val="0"/>
              </a:spcBef>
              <a:spcAft>
                <a:spcPts val="1200"/>
              </a:spcAft>
              <a:buClr>
                <a:schemeClr val="tx1"/>
              </a:buClr>
              <a:buSzPct val="90000"/>
              <a:buFont typeface="Wingdings" panose="05000000000000000000" pitchFamily="2" charset="2"/>
              <a:buChar char="§"/>
            </a:pPr>
            <a:r>
              <a:rPr lang="en-US" sz="1400" b="1" dirty="0" smtClean="0">
                <a:solidFill>
                  <a:schemeClr val="tx1"/>
                </a:solidFill>
                <a:latin typeface="Calibri" panose="020F0502020204030204" pitchFamily="34" charset="0"/>
              </a:rPr>
              <a:t>Chad </a:t>
            </a:r>
            <a:r>
              <a:rPr lang="en-US" sz="1400" b="1" dirty="0" err="1">
                <a:solidFill>
                  <a:schemeClr val="tx1"/>
                </a:solidFill>
                <a:latin typeface="Calibri" panose="020F0502020204030204" pitchFamily="34" charset="0"/>
              </a:rPr>
              <a:t>Gravelle</a:t>
            </a:r>
            <a:r>
              <a:rPr lang="en-US" sz="1400" b="1" dirty="0">
                <a:solidFill>
                  <a:schemeClr val="tx1"/>
                </a:solidFill>
                <a:latin typeface="Calibri" panose="020F0502020204030204" pitchFamily="34" charset="0"/>
              </a:rPr>
              <a:t> (NWS Southern Region HQ) – Use of GLM for Long </a:t>
            </a:r>
            <a:r>
              <a:rPr lang="en-US" sz="1400" b="1" dirty="0" err="1">
                <a:solidFill>
                  <a:schemeClr val="tx1"/>
                </a:solidFill>
                <a:latin typeface="Calibri" panose="020F0502020204030204" pitchFamily="34" charset="0"/>
              </a:rPr>
              <a:t>stratiform</a:t>
            </a:r>
            <a:r>
              <a:rPr lang="en-US" sz="1400" b="1" dirty="0">
                <a:solidFill>
                  <a:schemeClr val="tx1"/>
                </a:solidFill>
                <a:latin typeface="Calibri" panose="020F0502020204030204" pitchFamily="34" charset="0"/>
              </a:rPr>
              <a:t> flashes </a:t>
            </a:r>
          </a:p>
          <a:p>
            <a:pPr lvl="1">
              <a:spcBef>
                <a:spcPts val="0"/>
              </a:spcBef>
              <a:spcAft>
                <a:spcPts val="1200"/>
              </a:spcAft>
              <a:buClr>
                <a:schemeClr val="tx1"/>
              </a:buClr>
              <a:buSzPct val="90000"/>
              <a:buFont typeface="Wingdings" panose="05000000000000000000" pitchFamily="2" charset="2"/>
              <a:buChar char="§"/>
            </a:pPr>
            <a:r>
              <a:rPr lang="en-US" sz="1400" b="1" dirty="0" smtClean="0">
                <a:solidFill>
                  <a:schemeClr val="tx1"/>
                </a:solidFill>
                <a:latin typeface="Calibri" panose="020F0502020204030204" pitchFamily="34" charset="0"/>
              </a:rPr>
              <a:t>Stephanie </a:t>
            </a:r>
            <a:r>
              <a:rPr lang="en-US" sz="1400" b="1" dirty="0">
                <a:solidFill>
                  <a:schemeClr val="tx1"/>
                </a:solidFill>
                <a:latin typeface="Calibri" panose="020F0502020204030204" pitchFamily="34" charset="0"/>
              </a:rPr>
              <a:t>Stevenson (NOAA HRD) – GLM in Tropical Cyclones: Operational and Research Developments</a:t>
            </a:r>
          </a:p>
          <a:p>
            <a:pPr lvl="1">
              <a:spcBef>
                <a:spcPts val="0"/>
              </a:spcBef>
              <a:spcAft>
                <a:spcPts val="1200"/>
              </a:spcAft>
              <a:buClr>
                <a:schemeClr val="tx1"/>
              </a:buClr>
              <a:buSzPct val="90000"/>
              <a:buFont typeface="Wingdings" panose="05000000000000000000" pitchFamily="2" charset="2"/>
              <a:buChar char="§"/>
            </a:pPr>
            <a:r>
              <a:rPr lang="en-US" sz="1400" b="1" dirty="0" smtClean="0">
                <a:solidFill>
                  <a:schemeClr val="tx1"/>
                </a:solidFill>
                <a:latin typeface="Calibri" panose="020F0502020204030204" pitchFamily="34" charset="0"/>
              </a:rPr>
              <a:t>Kristin </a:t>
            </a:r>
            <a:r>
              <a:rPr lang="en-US" sz="1400" b="1" dirty="0">
                <a:solidFill>
                  <a:schemeClr val="tx1"/>
                </a:solidFill>
                <a:latin typeface="Calibri" panose="020F0502020204030204" pitchFamily="34" charset="0"/>
              </a:rPr>
              <a:t>Calhoun (NOAA NSSL) – GLM Use, feedback, and development in the HWT</a:t>
            </a:r>
          </a:p>
          <a:p>
            <a:pPr lvl="1">
              <a:spcBef>
                <a:spcPts val="0"/>
              </a:spcBef>
              <a:spcAft>
                <a:spcPts val="1200"/>
              </a:spcAft>
              <a:buClr>
                <a:schemeClr val="tx1"/>
              </a:buClr>
              <a:buSzPct val="90000"/>
              <a:buFont typeface="Wingdings" panose="05000000000000000000" pitchFamily="2" charset="2"/>
              <a:buChar char="§"/>
            </a:pPr>
            <a:r>
              <a:rPr lang="en-US" sz="1400" b="1" dirty="0" smtClean="0">
                <a:solidFill>
                  <a:schemeClr val="tx1"/>
                </a:solidFill>
                <a:latin typeface="Calibri" panose="020F0502020204030204" pitchFamily="34" charset="0"/>
              </a:rPr>
              <a:t>Jason </a:t>
            </a:r>
            <a:r>
              <a:rPr lang="en-US" sz="1400" b="1" dirty="0">
                <a:solidFill>
                  <a:schemeClr val="tx1"/>
                </a:solidFill>
                <a:latin typeface="Calibri" panose="020F0502020204030204" pitchFamily="34" charset="0"/>
              </a:rPr>
              <a:t>Jordan (NWS Lubbock) – GLM at an NWS WFO: First thoughts and Experiences</a:t>
            </a:r>
          </a:p>
          <a:p>
            <a:pPr lvl="1">
              <a:spcBef>
                <a:spcPts val="0"/>
              </a:spcBef>
              <a:spcAft>
                <a:spcPts val="1200"/>
              </a:spcAft>
              <a:buClr>
                <a:schemeClr val="tx1"/>
              </a:buClr>
              <a:buSzPct val="90000"/>
              <a:buFont typeface="Wingdings" panose="05000000000000000000" pitchFamily="2" charset="2"/>
              <a:buChar char="§"/>
            </a:pPr>
            <a:r>
              <a:rPr lang="en-US" sz="1400" b="1" dirty="0" smtClean="0">
                <a:solidFill>
                  <a:schemeClr val="tx1"/>
                </a:solidFill>
                <a:latin typeface="Calibri" panose="020F0502020204030204" pitchFamily="34" charset="0"/>
              </a:rPr>
              <a:t>Steve </a:t>
            </a:r>
            <a:r>
              <a:rPr lang="en-US" sz="1400" b="1" dirty="0">
                <a:solidFill>
                  <a:schemeClr val="tx1"/>
                </a:solidFill>
                <a:latin typeface="Calibri" panose="020F0502020204030204" pitchFamily="34" charset="0"/>
              </a:rPr>
              <a:t>Cobb (NWS Tulsa) – Operational Analysis of GLM during QLCS Transition Events</a:t>
            </a:r>
          </a:p>
          <a:p>
            <a:pPr lvl="1">
              <a:spcBef>
                <a:spcPts val="0"/>
              </a:spcBef>
              <a:spcAft>
                <a:spcPts val="2400"/>
              </a:spcAft>
              <a:buClr>
                <a:schemeClr val="tx1"/>
              </a:buClr>
              <a:buSzPct val="90000"/>
              <a:buFont typeface="Wingdings" panose="05000000000000000000" pitchFamily="2" charset="2"/>
              <a:buChar char="§"/>
            </a:pPr>
            <a:r>
              <a:rPr lang="en-US" sz="1400" b="1" dirty="0" smtClean="0">
                <a:solidFill>
                  <a:schemeClr val="tx1"/>
                </a:solidFill>
                <a:latin typeface="Calibri" panose="020F0502020204030204" pitchFamily="34" charset="0"/>
              </a:rPr>
              <a:t>Geoffrey </a:t>
            </a:r>
            <a:r>
              <a:rPr lang="en-US" sz="1400" b="1" dirty="0" err="1">
                <a:solidFill>
                  <a:schemeClr val="tx1"/>
                </a:solidFill>
                <a:latin typeface="Calibri" panose="020F0502020204030204" pitchFamily="34" charset="0"/>
              </a:rPr>
              <a:t>Stano</a:t>
            </a:r>
            <a:r>
              <a:rPr lang="en-US" sz="1400" b="1" dirty="0">
                <a:solidFill>
                  <a:schemeClr val="tx1"/>
                </a:solidFill>
                <a:latin typeface="Calibri" panose="020F0502020204030204" pitchFamily="34" charset="0"/>
              </a:rPr>
              <a:t> (UAH) - Ongoing lightning activities at the GHRC</a:t>
            </a:r>
          </a:p>
          <a:p>
            <a:pPr>
              <a:spcBef>
                <a:spcPts val="0"/>
              </a:spcBef>
              <a:spcAft>
                <a:spcPts val="12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Reminder of our new </a:t>
            </a:r>
            <a:r>
              <a:rPr lang="en-US" sz="2000" b="1" dirty="0">
                <a:solidFill>
                  <a:schemeClr val="tx1"/>
                </a:solidFill>
                <a:latin typeface="Calibri" panose="020F0502020204030204" pitchFamily="34" charset="0"/>
              </a:rPr>
              <a:t>visualization website </a:t>
            </a:r>
            <a:r>
              <a:rPr lang="en-US" sz="2000" b="1" dirty="0">
                <a:solidFill>
                  <a:schemeClr val="tx1"/>
                </a:solidFill>
                <a:latin typeface="Calibri" panose="020F0502020204030204" pitchFamily="34" charset="0"/>
                <a:hlinkClick r:id="rId3"/>
              </a:rPr>
              <a:t>https://lightning.umd.edu/glm/</a:t>
            </a:r>
            <a:endParaRPr lang="en-US" sz="2000" b="1" dirty="0">
              <a:solidFill>
                <a:schemeClr val="tx1"/>
              </a:solidFill>
              <a:latin typeface="Calibri" panose="020F0502020204030204" pitchFamily="34" charset="0"/>
            </a:endParaRPr>
          </a:p>
          <a:p>
            <a:pPr>
              <a:spcBef>
                <a:spcPts val="0"/>
              </a:spcBef>
              <a:spcAft>
                <a:spcPts val="1200"/>
              </a:spcAft>
              <a:buClr>
                <a:schemeClr val="tx1"/>
              </a:buClr>
              <a:buSzPct val="90000"/>
              <a:buFont typeface="Wingdings" panose="05000000000000000000" pitchFamily="2" charset="2"/>
              <a:buChar char="§"/>
            </a:pPr>
            <a:endParaRPr lang="en-US" sz="2000" b="1" dirty="0">
              <a:solidFill>
                <a:schemeClr val="tx1"/>
              </a:solidFill>
              <a:latin typeface="Calibri" panose="020F0502020204030204" pitchFamily="34" charset="0"/>
            </a:endParaRPr>
          </a:p>
        </p:txBody>
      </p:sp>
      <p:sp>
        <p:nvSpPr>
          <p:cNvPr id="5" name="Title 1"/>
          <p:cNvSpPr txBox="1">
            <a:spLocks/>
          </p:cNvSpPr>
          <p:nvPr/>
        </p:nvSpPr>
        <p:spPr>
          <a:xfrm>
            <a:off x="0" y="57150"/>
            <a:ext cx="9144000" cy="683349"/>
          </a:xfrm>
          <a:prstGeom prst="rect">
            <a:avLst/>
          </a:prstGeom>
          <a:noFill/>
          <a:ln>
            <a:noFill/>
          </a:ln>
        </p:spPr>
        <p:txBody>
          <a:bodyPr wrap="square" lIns="91425" tIns="91425" rIns="91425" bIns="91425" anchor="b" anchorCtr="0">
            <a:normAutofit fontScale="90000" lnSpcReduction="20000"/>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accent1"/>
              </a:buClr>
              <a:buFont typeface="Source Sans Pro"/>
              <a:buNone/>
              <a:defRPr sz="4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4200" b="1" dirty="0" smtClean="0">
                <a:latin typeface="Calibri" panose="020F0502020204030204" pitchFamily="34" charset="0"/>
              </a:rPr>
              <a:t>Making Tremendous Progress!</a:t>
            </a:r>
            <a:endParaRPr lang="en-US" sz="4200" b="1" dirty="0">
              <a:latin typeface="Calibri" panose="020F0502020204030204" pitchFamily="34" charset="0"/>
            </a:endParaRPr>
          </a:p>
        </p:txBody>
      </p:sp>
      <p:sp>
        <p:nvSpPr>
          <p:cNvPr id="6" name="Slide Number Placeholder 2"/>
          <p:cNvSpPr>
            <a:spLocks noGrp="1"/>
          </p:cNvSpPr>
          <p:nvPr>
            <p:ph type="sldNum" idx="12"/>
          </p:nvPr>
        </p:nvSpPr>
        <p:spPr>
          <a:xfrm>
            <a:off x="7799294" y="4869657"/>
            <a:ext cx="1268506" cy="273844"/>
          </a:xfrm>
        </p:spPr>
        <p:txBody>
          <a:bodyPr/>
          <a:lstStyle/>
          <a:p>
            <a:pPr algn="r">
              <a:buSzPct val="25000"/>
            </a:pPr>
            <a:fld id="{00000000-1234-1234-1234-123412341234}" type="slidenum">
              <a:rPr lang="en-US" smtClean="0">
                <a:latin typeface="Source Sans Pro"/>
                <a:ea typeface="Source Sans Pro"/>
                <a:cs typeface="Source Sans Pro"/>
                <a:sym typeface="Source Sans Pro"/>
              </a:rPr>
              <a:pPr algn="r">
                <a:buSzPct val="25000"/>
              </a:pPr>
              <a:t>12</a:t>
            </a:fld>
            <a:endParaRPr lang="en-US" dirty="0">
              <a:latin typeface="Source Sans Pro"/>
              <a:ea typeface="Source Sans Pro"/>
              <a:cs typeface="Source Sans Pro"/>
              <a:sym typeface="Source Sans Pro"/>
            </a:endParaRPr>
          </a:p>
        </p:txBody>
      </p:sp>
    </p:spTree>
    <p:extLst>
      <p:ext uri="{BB962C8B-B14F-4D97-AF65-F5344CB8AC3E}">
        <p14:creationId xmlns:p14="http://schemas.microsoft.com/office/powerpoint/2010/main" val="2320566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
            <a:ext cx="9144000" cy="683349"/>
          </a:xfrm>
        </p:spPr>
        <p:txBody>
          <a:bodyPr>
            <a:normAutofit fontScale="90000"/>
          </a:bodyPr>
          <a:lstStyle/>
          <a:p>
            <a:r>
              <a:rPr lang="en-US" sz="4200" b="1" dirty="0" smtClean="0">
                <a:latin typeface="Calibri" panose="020F0502020204030204" pitchFamily="34" charset="0"/>
              </a:rPr>
              <a:t>GLM Research at </a:t>
            </a:r>
            <a:r>
              <a:rPr lang="en-US" sz="4200" b="1" strike="sngStrike" dirty="0" smtClean="0">
                <a:latin typeface="Calibri" panose="020F0502020204030204" pitchFamily="34" charset="0"/>
              </a:rPr>
              <a:t>CICS</a:t>
            </a:r>
            <a:r>
              <a:rPr lang="en-US" sz="4200" b="1" dirty="0" smtClean="0">
                <a:latin typeface="Calibri" panose="020F0502020204030204" pitchFamily="34" charset="0"/>
              </a:rPr>
              <a:t> CISESS</a:t>
            </a:r>
            <a:endParaRPr lang="en-US" sz="4200" b="1" dirty="0">
              <a:latin typeface="Calibri" panose="020F0502020204030204" pitchFamily="34" charset="0"/>
            </a:endParaRPr>
          </a:p>
        </p:txBody>
      </p:sp>
      <p:sp>
        <p:nvSpPr>
          <p:cNvPr id="3" name="Text Placeholder 2"/>
          <p:cNvSpPr>
            <a:spLocks noGrp="1"/>
          </p:cNvSpPr>
          <p:nvPr>
            <p:ph type="body" idx="1"/>
          </p:nvPr>
        </p:nvSpPr>
        <p:spPr>
          <a:xfrm>
            <a:off x="228600" y="742950"/>
            <a:ext cx="4648200" cy="4267200"/>
          </a:xfrm>
        </p:spPr>
        <p:txBody>
          <a:bodyPr>
            <a:noAutofit/>
          </a:bodyPr>
          <a:lstStyle/>
          <a:p>
            <a:pPr>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GLM Team at CISESS</a:t>
            </a:r>
          </a:p>
          <a:p>
            <a:pPr lvl="1">
              <a:lnSpc>
                <a:spcPct val="114000"/>
              </a:lnSpc>
              <a:spcBef>
                <a:spcPts val="0"/>
              </a:spcBef>
              <a:spcAft>
                <a:spcPts val="6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Scott Rudlosky</a:t>
            </a:r>
            <a:r>
              <a:rPr lang="en-US" sz="1800" b="1" baseline="30000" dirty="0" smtClean="0">
                <a:solidFill>
                  <a:schemeClr val="tx1"/>
                </a:solidFill>
                <a:latin typeface="Calibri" panose="020F0502020204030204" pitchFamily="34" charset="0"/>
              </a:rPr>
              <a:t>1,2</a:t>
            </a:r>
            <a:r>
              <a:rPr lang="en-US" sz="1800" b="1" dirty="0" smtClean="0">
                <a:solidFill>
                  <a:schemeClr val="tx1"/>
                </a:solidFill>
                <a:latin typeface="Calibri" panose="020F0502020204030204" pitchFamily="34" charset="0"/>
              </a:rPr>
              <a:t>, Mason Quick</a:t>
            </a:r>
            <a:r>
              <a:rPr lang="en-US" sz="1800" b="1" baseline="30000" dirty="0">
                <a:solidFill>
                  <a:schemeClr val="tx1"/>
                </a:solidFill>
                <a:latin typeface="Calibri" panose="020F0502020204030204" pitchFamily="34" charset="0"/>
              </a:rPr>
              <a:t>2</a:t>
            </a:r>
            <a:r>
              <a:rPr lang="en-US" sz="1800" b="1" dirty="0" smtClean="0">
                <a:solidFill>
                  <a:schemeClr val="tx1"/>
                </a:solidFill>
                <a:latin typeface="Calibri" panose="020F0502020204030204" pitchFamily="34" charset="0"/>
              </a:rPr>
              <a:t>, Jonathan Smith</a:t>
            </a:r>
            <a:r>
              <a:rPr lang="en-US" sz="1800" b="1" baseline="30000" dirty="0">
                <a:solidFill>
                  <a:schemeClr val="tx1"/>
                </a:solidFill>
                <a:latin typeface="Calibri" panose="020F0502020204030204" pitchFamily="34" charset="0"/>
              </a:rPr>
              <a:t>2</a:t>
            </a:r>
            <a:r>
              <a:rPr lang="en-US" sz="1800" b="1" dirty="0" smtClean="0">
                <a:solidFill>
                  <a:schemeClr val="tx1"/>
                </a:solidFill>
                <a:latin typeface="Calibri" panose="020F0502020204030204" pitchFamily="34" charset="0"/>
              </a:rPr>
              <a:t>, Daile Zhang</a:t>
            </a:r>
            <a:r>
              <a:rPr lang="en-US" sz="1800" b="1" baseline="30000" dirty="0">
                <a:solidFill>
                  <a:schemeClr val="tx1"/>
                </a:solidFill>
                <a:latin typeface="Calibri" panose="020F0502020204030204" pitchFamily="34" charset="0"/>
              </a:rPr>
              <a:t>2</a:t>
            </a:r>
            <a:r>
              <a:rPr lang="en-US" sz="1800" b="1" dirty="0" smtClean="0">
                <a:solidFill>
                  <a:schemeClr val="tx1"/>
                </a:solidFill>
                <a:latin typeface="Calibri" panose="020F0502020204030204" pitchFamily="34" charset="0"/>
              </a:rPr>
              <a:t>, </a:t>
            </a:r>
            <a:r>
              <a:rPr lang="en-US" sz="1800" b="1" dirty="0">
                <a:solidFill>
                  <a:schemeClr val="tx1"/>
                </a:solidFill>
                <a:latin typeface="Calibri" panose="020F0502020204030204" pitchFamily="34" charset="0"/>
              </a:rPr>
              <a:t>Feng </a:t>
            </a:r>
            <a:r>
              <a:rPr lang="en-US" sz="1800" b="1" dirty="0" smtClean="0">
                <a:solidFill>
                  <a:schemeClr val="tx1"/>
                </a:solidFill>
                <a:latin typeface="Calibri" panose="020F0502020204030204" pitchFamily="34" charset="0"/>
              </a:rPr>
              <a:t>Zhang</a:t>
            </a:r>
            <a:r>
              <a:rPr lang="en-US" sz="1800" b="1" baseline="30000" dirty="0">
                <a:solidFill>
                  <a:schemeClr val="tx1"/>
                </a:solidFill>
                <a:latin typeface="Calibri" panose="020F0502020204030204" pitchFamily="34" charset="0"/>
              </a:rPr>
              <a:t>2</a:t>
            </a:r>
            <a:r>
              <a:rPr lang="en-US" sz="1800" b="1" dirty="0" smtClean="0">
                <a:solidFill>
                  <a:schemeClr val="tx1"/>
                </a:solidFill>
                <a:latin typeface="Calibri" panose="020F0502020204030204" pitchFamily="34" charset="0"/>
              </a:rPr>
              <a:t>, Ryo Yoshida</a:t>
            </a:r>
            <a:r>
              <a:rPr lang="en-US" sz="1800" b="1" baseline="30000" dirty="0">
                <a:solidFill>
                  <a:schemeClr val="tx1"/>
                </a:solidFill>
                <a:latin typeface="Calibri" panose="020F0502020204030204" pitchFamily="34" charset="0"/>
              </a:rPr>
              <a:t>3</a:t>
            </a:r>
            <a:r>
              <a:rPr lang="en-US" sz="1800" b="1" dirty="0" smtClean="0">
                <a:solidFill>
                  <a:schemeClr val="tx1"/>
                </a:solidFill>
                <a:latin typeface="Calibri" panose="020F0502020204030204" pitchFamily="34" charset="0"/>
              </a:rPr>
              <a:t>, Jason Chen</a:t>
            </a:r>
            <a:r>
              <a:rPr lang="en-US" sz="1800" b="1" baseline="30000" dirty="0">
                <a:solidFill>
                  <a:schemeClr val="tx1"/>
                </a:solidFill>
                <a:latin typeface="Calibri" panose="020F0502020204030204" pitchFamily="34" charset="0"/>
              </a:rPr>
              <a:t>4</a:t>
            </a:r>
            <a:r>
              <a:rPr lang="en-US" sz="1800" b="1" dirty="0" smtClean="0">
                <a:solidFill>
                  <a:schemeClr val="tx1"/>
                </a:solidFill>
                <a:latin typeface="Calibri" panose="020F0502020204030204" pitchFamily="34" charset="0"/>
              </a:rPr>
              <a:t>,  Idris Akala</a:t>
            </a:r>
            <a:r>
              <a:rPr lang="en-US" sz="1800" b="1" baseline="30000" dirty="0">
                <a:solidFill>
                  <a:schemeClr val="tx1"/>
                </a:solidFill>
                <a:latin typeface="Calibri" panose="020F0502020204030204" pitchFamily="34" charset="0"/>
              </a:rPr>
              <a:t>4</a:t>
            </a:r>
            <a:r>
              <a:rPr lang="en-US" sz="1800" b="1" dirty="0" smtClean="0">
                <a:solidFill>
                  <a:schemeClr val="tx1"/>
                </a:solidFill>
                <a:latin typeface="Calibri" panose="020F0502020204030204" pitchFamily="34" charset="0"/>
              </a:rPr>
              <a:t>, Ayyub Abdulrezak</a:t>
            </a:r>
            <a:r>
              <a:rPr lang="en-US" sz="1800" b="1" baseline="30000" dirty="0">
                <a:solidFill>
                  <a:schemeClr val="tx1"/>
                </a:solidFill>
                <a:latin typeface="Calibri" panose="020F0502020204030204" pitchFamily="34" charset="0"/>
              </a:rPr>
              <a:t>4</a:t>
            </a:r>
            <a:endParaRPr lang="en-US" sz="1800" b="1" dirty="0" smtClean="0">
              <a:solidFill>
                <a:schemeClr val="tx1"/>
              </a:solidFill>
              <a:latin typeface="Calibri" panose="020F0502020204030204" pitchFamily="34" charset="0"/>
            </a:endParaRPr>
          </a:p>
          <a:p>
            <a:pPr marL="496570" lvl="1" indent="0">
              <a:lnSpc>
                <a:spcPct val="114000"/>
              </a:lnSpc>
              <a:spcBef>
                <a:spcPts val="0"/>
              </a:spcBef>
              <a:spcAft>
                <a:spcPts val="1200"/>
              </a:spcAft>
              <a:buClr>
                <a:schemeClr val="tx1"/>
              </a:buClr>
              <a:buSzPct val="90000"/>
              <a:buNone/>
            </a:pPr>
            <a:r>
              <a:rPr lang="en-US" sz="1800" i="1" dirty="0">
                <a:solidFill>
                  <a:schemeClr val="tx1"/>
                </a:solidFill>
                <a:latin typeface="Calibri" panose="020F0502020204030204" pitchFamily="34" charset="0"/>
              </a:rPr>
              <a:t> </a:t>
            </a:r>
            <a:r>
              <a:rPr lang="en-US" sz="1800" i="1" dirty="0" smtClean="0">
                <a:solidFill>
                  <a:schemeClr val="tx1"/>
                </a:solidFill>
                <a:latin typeface="Calibri" panose="020F0502020204030204" pitchFamily="34" charset="0"/>
              </a:rPr>
              <a:t>  </a:t>
            </a:r>
            <a:r>
              <a:rPr lang="en-US" sz="1800" i="1" baseline="30000" dirty="0" smtClean="0">
                <a:solidFill>
                  <a:schemeClr val="tx1"/>
                </a:solidFill>
                <a:latin typeface="Calibri" panose="020F0502020204030204" pitchFamily="34" charset="0"/>
              </a:rPr>
              <a:t>1</a:t>
            </a:r>
            <a:r>
              <a:rPr lang="en-US" sz="1800" i="1" dirty="0" smtClean="0">
                <a:solidFill>
                  <a:schemeClr val="tx1"/>
                </a:solidFill>
                <a:latin typeface="Calibri" panose="020F0502020204030204" pitchFamily="34" charset="0"/>
              </a:rPr>
              <a:t>NOAA, </a:t>
            </a:r>
            <a:r>
              <a:rPr lang="en-US" sz="1800" i="1" baseline="30000" dirty="0" smtClean="0">
                <a:solidFill>
                  <a:schemeClr val="tx1"/>
                </a:solidFill>
                <a:latin typeface="Calibri" panose="020F0502020204030204" pitchFamily="34" charset="0"/>
              </a:rPr>
              <a:t>2</a:t>
            </a:r>
            <a:r>
              <a:rPr lang="en-US" sz="1800" i="1" dirty="0" smtClean="0">
                <a:solidFill>
                  <a:schemeClr val="tx1"/>
                </a:solidFill>
                <a:latin typeface="Calibri" panose="020F0502020204030204" pitchFamily="34" charset="0"/>
              </a:rPr>
              <a:t>ESSIC, </a:t>
            </a:r>
            <a:r>
              <a:rPr lang="en-US" sz="1800" i="1" baseline="30000" dirty="0">
                <a:solidFill>
                  <a:schemeClr val="tx1"/>
                </a:solidFill>
                <a:latin typeface="Calibri" panose="020F0502020204030204" pitchFamily="34" charset="0"/>
              </a:rPr>
              <a:t>3</a:t>
            </a:r>
            <a:r>
              <a:rPr lang="en-US" sz="1800" i="1" dirty="0" smtClean="0">
                <a:solidFill>
                  <a:schemeClr val="tx1"/>
                </a:solidFill>
                <a:latin typeface="Calibri" panose="020F0502020204030204" pitchFamily="34" charset="0"/>
              </a:rPr>
              <a:t>JMA, </a:t>
            </a:r>
            <a:r>
              <a:rPr lang="en-US" sz="1800" i="1" baseline="30000" dirty="0">
                <a:solidFill>
                  <a:schemeClr val="tx1"/>
                </a:solidFill>
                <a:latin typeface="Calibri" panose="020F0502020204030204" pitchFamily="34" charset="0"/>
              </a:rPr>
              <a:t>4</a:t>
            </a:r>
            <a:r>
              <a:rPr lang="en-US" sz="1800" i="1" dirty="0" smtClean="0">
                <a:solidFill>
                  <a:schemeClr val="tx1"/>
                </a:solidFill>
                <a:latin typeface="Calibri" panose="020F0502020204030204" pitchFamily="34" charset="0"/>
              </a:rPr>
              <a:t>ERHS</a:t>
            </a:r>
          </a:p>
          <a:p>
            <a:pPr>
              <a:lnSpc>
                <a:spcPct val="114000"/>
              </a:lnSpc>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Main </a:t>
            </a:r>
            <a:r>
              <a:rPr lang="en-US" sz="2000" b="1" dirty="0">
                <a:solidFill>
                  <a:schemeClr val="tx1"/>
                </a:solidFill>
                <a:latin typeface="Calibri" panose="020F0502020204030204" pitchFamily="34" charset="0"/>
              </a:rPr>
              <a:t>GLM </a:t>
            </a:r>
            <a:r>
              <a:rPr lang="en-US" sz="2000" b="1" dirty="0" smtClean="0">
                <a:solidFill>
                  <a:schemeClr val="tx1"/>
                </a:solidFill>
                <a:latin typeface="Calibri" panose="020F0502020204030204" pitchFamily="34" charset="0"/>
              </a:rPr>
              <a:t>Foci </a:t>
            </a:r>
            <a:r>
              <a:rPr lang="en-US" sz="2000" b="1" dirty="0">
                <a:solidFill>
                  <a:schemeClr val="tx1"/>
                </a:solidFill>
                <a:latin typeface="Calibri" panose="020F0502020204030204" pitchFamily="34" charset="0"/>
              </a:rPr>
              <a:t>at CISESS</a:t>
            </a:r>
          </a:p>
          <a:p>
            <a:pPr lvl="1">
              <a:lnSpc>
                <a:spcPct val="114000"/>
              </a:lnSpc>
              <a:spcBef>
                <a:spcPts val="0"/>
              </a:spcBef>
              <a:spcAft>
                <a:spcPts val="6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Calibration/Validation </a:t>
            </a:r>
            <a:endParaRPr lang="en-US" sz="1800" b="1" dirty="0">
              <a:solidFill>
                <a:schemeClr val="tx1"/>
              </a:solidFill>
              <a:latin typeface="Calibri" panose="020F0502020204030204" pitchFamily="34" charset="0"/>
            </a:endParaRPr>
          </a:p>
          <a:p>
            <a:pPr lvl="1">
              <a:lnSpc>
                <a:spcPct val="114000"/>
              </a:lnSpc>
              <a:spcBef>
                <a:spcPts val="0"/>
              </a:spcBef>
              <a:spcAft>
                <a:spcPts val="600"/>
              </a:spcAft>
              <a:buClr>
                <a:schemeClr val="tx1"/>
              </a:buClr>
              <a:buSzPct val="90000"/>
              <a:buFont typeface="Wingdings" panose="05000000000000000000" pitchFamily="2" charset="2"/>
              <a:buChar char="§"/>
            </a:pPr>
            <a:r>
              <a:rPr lang="en-US" sz="1800" b="1" dirty="0">
                <a:solidFill>
                  <a:schemeClr val="tx1"/>
                </a:solidFill>
                <a:latin typeface="Calibri" panose="020F0502020204030204" pitchFamily="34" charset="0"/>
              </a:rPr>
              <a:t>Product Evaluation/Development</a:t>
            </a:r>
          </a:p>
          <a:p>
            <a:pPr lvl="1">
              <a:lnSpc>
                <a:spcPct val="114000"/>
              </a:lnSpc>
              <a:spcBef>
                <a:spcPts val="0"/>
              </a:spcBef>
              <a:spcAft>
                <a:spcPts val="600"/>
              </a:spcAft>
              <a:buClr>
                <a:schemeClr val="tx1"/>
              </a:buClr>
              <a:buSzPct val="90000"/>
              <a:buFont typeface="Wingdings" panose="05000000000000000000" pitchFamily="2" charset="2"/>
              <a:buChar char="§"/>
            </a:pPr>
            <a:r>
              <a:rPr lang="en-US" sz="1800" b="1" dirty="0">
                <a:solidFill>
                  <a:schemeClr val="tx1"/>
                </a:solidFill>
                <a:latin typeface="Calibri" panose="020F0502020204030204" pitchFamily="34" charset="0"/>
              </a:rPr>
              <a:t>NWS Application/Implementation</a:t>
            </a:r>
          </a:p>
          <a:p>
            <a:pPr lvl="1">
              <a:lnSpc>
                <a:spcPct val="114000"/>
              </a:lnSpc>
              <a:spcBef>
                <a:spcPts val="0"/>
              </a:spcBef>
              <a:spcAft>
                <a:spcPts val="600"/>
              </a:spcAft>
              <a:buClr>
                <a:schemeClr val="tx1"/>
              </a:buClr>
              <a:buSzPct val="90000"/>
              <a:buFont typeface="Wingdings" panose="05000000000000000000" pitchFamily="2" charset="2"/>
              <a:buChar char="§"/>
            </a:pPr>
            <a:r>
              <a:rPr lang="en-US" sz="1800" b="1" dirty="0">
                <a:solidFill>
                  <a:schemeClr val="tx1"/>
                </a:solidFill>
                <a:latin typeface="Calibri" panose="020F0502020204030204" pitchFamily="34" charset="0"/>
              </a:rPr>
              <a:t>Data </a:t>
            </a:r>
            <a:r>
              <a:rPr lang="en-US" sz="1800" b="1" dirty="0" smtClean="0">
                <a:solidFill>
                  <a:schemeClr val="tx1"/>
                </a:solidFill>
                <a:latin typeface="Calibri" panose="020F0502020204030204" pitchFamily="34" charset="0"/>
              </a:rPr>
              <a:t>Visualization/Outreach</a:t>
            </a:r>
            <a:endParaRPr lang="en-US" sz="2000" b="1" dirty="0">
              <a:solidFill>
                <a:schemeClr val="tx1"/>
              </a:solidFill>
              <a:latin typeface="Calibri" panose="020F0502020204030204" pitchFamily="34" charset="0"/>
            </a:endParaRPr>
          </a:p>
          <a:p>
            <a:pPr>
              <a:spcBef>
                <a:spcPts val="0"/>
              </a:spcBef>
              <a:spcAft>
                <a:spcPts val="600"/>
              </a:spcAft>
              <a:buClr>
                <a:schemeClr val="tx1"/>
              </a:buClr>
              <a:buSzPct val="90000"/>
              <a:buFont typeface="Wingdings" panose="05000000000000000000" pitchFamily="2" charset="2"/>
              <a:buChar char="§"/>
            </a:pPr>
            <a:endParaRPr lang="en-US" sz="2200" b="1" dirty="0">
              <a:solidFill>
                <a:schemeClr val="tx1"/>
              </a:solidFill>
              <a:latin typeface="Calibri" panose="020F0502020204030204" pitchFamily="34" charset="0"/>
            </a:endParaRPr>
          </a:p>
        </p:txBody>
      </p:sp>
      <p:sp>
        <p:nvSpPr>
          <p:cNvPr id="6" name="Slide Number Placeholder 5"/>
          <p:cNvSpPr>
            <a:spLocks noGrp="1"/>
          </p:cNvSpPr>
          <p:nvPr>
            <p:ph type="sldNum" idx="12"/>
          </p:nvPr>
        </p:nvSpPr>
        <p:spPr/>
        <p:txBody>
          <a:bodyPr/>
          <a:lstStyle/>
          <a:p>
            <a:pPr algn="r">
              <a:buSzPct val="25000"/>
            </a:pPr>
            <a:fld id="{00000000-1234-1234-1234-123412341234}" type="slidenum">
              <a:rPr lang="en-US" smtClean="0">
                <a:latin typeface="Source Sans Pro"/>
                <a:ea typeface="Source Sans Pro"/>
                <a:cs typeface="Source Sans Pro"/>
                <a:sym typeface="Source Sans Pro"/>
              </a:rPr>
              <a:pPr algn="r">
                <a:buSzPct val="25000"/>
              </a:pPr>
              <a:t>2</a:t>
            </a:fld>
            <a:endParaRPr lang="en-US" dirty="0">
              <a:latin typeface="Source Sans Pro"/>
              <a:ea typeface="Source Sans Pro"/>
              <a:cs typeface="Source Sans Pro"/>
              <a:sym typeface="Source Sans Pro"/>
            </a:endParaRPr>
          </a:p>
        </p:txBody>
      </p:sp>
      <p:graphicFrame>
        <p:nvGraphicFramePr>
          <p:cNvPr id="8" name="Table 7"/>
          <p:cNvGraphicFramePr>
            <a:graphicFrameLocks noGrp="1"/>
          </p:cNvGraphicFramePr>
          <p:nvPr>
            <p:extLst>
              <p:ext uri="{D42A27DB-BD31-4B8C-83A1-F6EECF244321}">
                <p14:modId xmlns:p14="http://schemas.microsoft.com/office/powerpoint/2010/main" val="1939672065"/>
              </p:ext>
            </p:extLst>
          </p:nvPr>
        </p:nvGraphicFramePr>
        <p:xfrm>
          <a:off x="4876799" y="666750"/>
          <a:ext cx="4112457" cy="1691640"/>
        </p:xfrm>
        <a:graphic>
          <a:graphicData uri="http://schemas.openxmlformats.org/drawingml/2006/table">
            <a:tbl>
              <a:tblPr firstRow="1" firstCol="1" bandRow="1">
                <a:tableStyleId>{5C22544A-7EE6-4342-B048-85BDC9FD1C3A}</a:tableStyleId>
              </a:tblPr>
              <a:tblGrid>
                <a:gridCol w="1667510">
                  <a:extLst>
                    <a:ext uri="{9D8B030D-6E8A-4147-A177-3AD203B41FA5}">
                      <a16:colId xmlns:a16="http://schemas.microsoft.com/office/drawing/2014/main" val="20000"/>
                    </a:ext>
                  </a:extLst>
                </a:gridCol>
                <a:gridCol w="505892">
                  <a:extLst>
                    <a:ext uri="{9D8B030D-6E8A-4147-A177-3AD203B41FA5}">
                      <a16:colId xmlns:a16="http://schemas.microsoft.com/office/drawing/2014/main" val="20001"/>
                    </a:ext>
                  </a:extLst>
                </a:gridCol>
                <a:gridCol w="640398">
                  <a:extLst>
                    <a:ext uri="{9D8B030D-6E8A-4147-A177-3AD203B41FA5}">
                      <a16:colId xmlns:a16="http://schemas.microsoft.com/office/drawing/2014/main" val="20003"/>
                    </a:ext>
                  </a:extLst>
                </a:gridCol>
                <a:gridCol w="599522">
                  <a:extLst>
                    <a:ext uri="{9D8B030D-6E8A-4147-A177-3AD203B41FA5}">
                      <a16:colId xmlns:a16="http://schemas.microsoft.com/office/drawing/2014/main" val="2197046320"/>
                    </a:ext>
                  </a:extLst>
                </a:gridCol>
                <a:gridCol w="699135">
                  <a:extLst>
                    <a:ext uri="{9D8B030D-6E8A-4147-A177-3AD203B41FA5}">
                      <a16:colId xmlns:a16="http://schemas.microsoft.com/office/drawing/2014/main" val="2502269868"/>
                    </a:ext>
                  </a:extLst>
                </a:gridCol>
              </a:tblGrid>
              <a:tr h="190500">
                <a:tc>
                  <a:txBody>
                    <a:bodyPr/>
                    <a:lstStyle/>
                    <a:p>
                      <a:pPr marL="0" marR="0">
                        <a:lnSpc>
                          <a:spcPct val="150000"/>
                        </a:lnSpc>
                        <a:spcBef>
                          <a:spcPts val="0"/>
                        </a:spcBef>
                        <a:spcAft>
                          <a:spcPts val="0"/>
                        </a:spcAft>
                      </a:pPr>
                      <a:r>
                        <a:rPr lang="en-US" sz="1200" dirty="0">
                          <a:effectLst/>
                        </a:rPr>
                        <a:t>Mean </a:t>
                      </a:r>
                      <a:r>
                        <a:rPr lang="en-US" sz="1200" dirty="0" smtClean="0">
                          <a:effectLst/>
                        </a:rPr>
                        <a:t>Values</a:t>
                      </a:r>
                      <a:endParaRPr lang="en-US" sz="1000" dirty="0">
                        <a:effectLst/>
                        <a:latin typeface="Times New Roman"/>
                        <a:ea typeface="Calibri"/>
                      </a:endParaRPr>
                    </a:p>
                  </a:txBody>
                  <a:tcPr marL="68580" marR="68580" marT="0" marB="0" anchor="ctr"/>
                </a:tc>
                <a:tc>
                  <a:txBody>
                    <a:bodyPr/>
                    <a:lstStyle/>
                    <a:p>
                      <a:pPr marL="0" marR="0" algn="ctr">
                        <a:lnSpc>
                          <a:spcPct val="150000"/>
                        </a:lnSpc>
                        <a:spcBef>
                          <a:spcPts val="0"/>
                        </a:spcBef>
                        <a:spcAft>
                          <a:spcPts val="0"/>
                        </a:spcAft>
                      </a:pPr>
                      <a:r>
                        <a:rPr lang="en-US" sz="1200" dirty="0">
                          <a:effectLst/>
                        </a:rPr>
                        <a:t>Land</a:t>
                      </a:r>
                      <a:endParaRPr lang="en-US" sz="1000" dirty="0">
                        <a:effectLst/>
                        <a:latin typeface="Times New Roman"/>
                        <a:ea typeface="Calibri"/>
                      </a:endParaRPr>
                    </a:p>
                  </a:txBody>
                  <a:tcPr marL="68580" marR="68580" marT="0" marB="0" anchor="ctr"/>
                </a:tc>
                <a:tc>
                  <a:txBody>
                    <a:bodyPr/>
                    <a:lstStyle/>
                    <a:p>
                      <a:pPr marL="0" marR="0" algn="ctr">
                        <a:lnSpc>
                          <a:spcPct val="150000"/>
                        </a:lnSpc>
                        <a:spcBef>
                          <a:spcPts val="0"/>
                        </a:spcBef>
                        <a:spcAft>
                          <a:spcPts val="0"/>
                        </a:spcAft>
                      </a:pPr>
                      <a:r>
                        <a:rPr lang="en-US" sz="1200" dirty="0">
                          <a:effectLst/>
                        </a:rPr>
                        <a:t>Ocean</a:t>
                      </a:r>
                      <a:endParaRPr lang="en-US" sz="1000" dirty="0">
                        <a:effectLst/>
                        <a:latin typeface="Times New Roman"/>
                        <a:ea typeface="Calibri"/>
                      </a:endParaRPr>
                    </a:p>
                  </a:txBody>
                  <a:tcPr marL="68580" marR="68580" marT="0" marB="0" anchor="ctr"/>
                </a:tc>
                <a:tc>
                  <a:txBody>
                    <a:bodyPr/>
                    <a:lstStyle/>
                    <a:p>
                      <a:pPr marL="0" marR="0" algn="ctr">
                        <a:lnSpc>
                          <a:spcPct val="150000"/>
                        </a:lnSpc>
                        <a:spcBef>
                          <a:spcPts val="0"/>
                        </a:spcBef>
                        <a:spcAft>
                          <a:spcPts val="0"/>
                        </a:spcAft>
                      </a:pPr>
                      <a:r>
                        <a:rPr lang="en-US" sz="1200" i="0" dirty="0" smtClean="0">
                          <a:effectLst/>
                        </a:rPr>
                        <a:t>Land</a:t>
                      </a:r>
                      <a:r>
                        <a:rPr lang="en-US" sz="1200" i="0" dirty="0" smtClean="0">
                          <a:solidFill>
                            <a:schemeClr val="accent6"/>
                          </a:solidFill>
                          <a:effectLst/>
                        </a:rPr>
                        <a:t>*</a:t>
                      </a:r>
                      <a:endParaRPr lang="en-US" sz="1000" i="0" dirty="0">
                        <a:solidFill>
                          <a:schemeClr val="accent6"/>
                        </a:solidFill>
                        <a:effectLst/>
                        <a:latin typeface="Times New Roman"/>
                        <a:ea typeface="Calibri"/>
                      </a:endParaRPr>
                    </a:p>
                  </a:txBody>
                  <a:tcPr marL="68580" marR="68580" marT="0" marB="0" anchor="ctr"/>
                </a:tc>
                <a:tc>
                  <a:txBody>
                    <a:bodyPr/>
                    <a:lstStyle/>
                    <a:p>
                      <a:pPr marL="0" marR="0" algn="ctr">
                        <a:lnSpc>
                          <a:spcPct val="150000"/>
                        </a:lnSpc>
                        <a:spcBef>
                          <a:spcPts val="0"/>
                        </a:spcBef>
                        <a:spcAft>
                          <a:spcPts val="0"/>
                        </a:spcAft>
                      </a:pPr>
                      <a:r>
                        <a:rPr lang="en-US" sz="1200" i="0" dirty="0" smtClean="0">
                          <a:effectLst/>
                        </a:rPr>
                        <a:t>Ocean</a:t>
                      </a:r>
                      <a:r>
                        <a:rPr lang="en-US" sz="1200" i="0" dirty="0" smtClean="0">
                          <a:solidFill>
                            <a:schemeClr val="accent6"/>
                          </a:solidFill>
                          <a:effectLst/>
                        </a:rPr>
                        <a:t>*</a:t>
                      </a:r>
                      <a:endParaRPr lang="en-US" sz="1000" i="0" dirty="0">
                        <a:solidFill>
                          <a:schemeClr val="accent6"/>
                        </a:solidFill>
                        <a:effectLst/>
                        <a:latin typeface="Times New Roman"/>
                        <a:ea typeface="Calibri"/>
                      </a:endParaRPr>
                    </a:p>
                  </a:txBody>
                  <a:tcPr marL="68580" marR="68580" marT="0" marB="0" anchor="ctr"/>
                </a:tc>
                <a:extLst>
                  <a:ext uri="{0D108BD9-81ED-4DB2-BD59-A6C34878D82A}">
                    <a16:rowId xmlns:a16="http://schemas.microsoft.com/office/drawing/2014/main" val="10000"/>
                  </a:ext>
                </a:extLst>
              </a:tr>
              <a:tr h="190500">
                <a:tc>
                  <a:txBody>
                    <a:bodyPr/>
                    <a:lstStyle/>
                    <a:p>
                      <a:pPr marL="0" marR="0">
                        <a:lnSpc>
                          <a:spcPct val="150000"/>
                        </a:lnSpc>
                        <a:spcBef>
                          <a:spcPts val="0"/>
                        </a:spcBef>
                        <a:spcAft>
                          <a:spcPts val="0"/>
                        </a:spcAft>
                      </a:pPr>
                      <a:r>
                        <a:rPr lang="en-US" sz="1200" dirty="0">
                          <a:effectLst/>
                        </a:rPr>
                        <a:t>Flash Area (km</a:t>
                      </a:r>
                      <a:r>
                        <a:rPr lang="en-US" sz="1200" baseline="30000" dirty="0">
                          <a:effectLst/>
                        </a:rPr>
                        <a:t>2</a:t>
                      </a:r>
                      <a:r>
                        <a:rPr lang="en-US" sz="1200" dirty="0">
                          <a:effectLst/>
                        </a:rPr>
                        <a:t>)</a:t>
                      </a:r>
                      <a:endParaRPr lang="en-US" sz="1000" dirty="0">
                        <a:effectLst/>
                        <a:latin typeface="Times New Roman"/>
                        <a:ea typeface="Calibri"/>
                      </a:endParaRPr>
                    </a:p>
                  </a:txBody>
                  <a:tcPr marL="68580" marR="68580" marT="0" marB="0" anchor="ctr"/>
                </a:tc>
                <a:tc>
                  <a:txBody>
                    <a:bodyPr/>
                    <a:lstStyle/>
                    <a:p>
                      <a:pPr marL="0" marR="0" algn="ctr">
                        <a:lnSpc>
                          <a:spcPct val="150000"/>
                        </a:lnSpc>
                        <a:spcBef>
                          <a:spcPts val="0"/>
                        </a:spcBef>
                        <a:spcAft>
                          <a:spcPts val="0"/>
                        </a:spcAft>
                      </a:pPr>
                      <a:r>
                        <a:rPr lang="en-US" sz="1200" dirty="0">
                          <a:effectLst/>
                        </a:rPr>
                        <a:t>431</a:t>
                      </a:r>
                      <a:endParaRPr lang="en-US" sz="100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dirty="0" smtClean="0">
                          <a:effectLst/>
                        </a:rPr>
                        <a:t>570</a:t>
                      </a:r>
                      <a:endParaRPr lang="en-US" sz="100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i="0" dirty="0" smtClean="0">
                          <a:effectLst/>
                        </a:rPr>
                        <a:t>473</a:t>
                      </a:r>
                      <a:endParaRPr lang="en-US" sz="1000" i="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i="0" dirty="0" smtClean="0">
                          <a:effectLst/>
                          <a:latin typeface="+mn-lt"/>
                          <a:ea typeface="+mn-ea"/>
                        </a:rPr>
                        <a:t>627</a:t>
                      </a:r>
                      <a:endParaRPr lang="en-US" sz="1000" i="0" dirty="0">
                        <a:effectLst/>
                        <a:latin typeface="Times New Roman"/>
                        <a:ea typeface="Calibri"/>
                      </a:endParaRPr>
                    </a:p>
                  </a:txBody>
                  <a:tcPr marL="68580" marR="68580" marT="0" marB="9144" anchor="ctr"/>
                </a:tc>
                <a:extLst>
                  <a:ext uri="{0D108BD9-81ED-4DB2-BD59-A6C34878D82A}">
                    <a16:rowId xmlns:a16="http://schemas.microsoft.com/office/drawing/2014/main" val="10001"/>
                  </a:ext>
                </a:extLst>
              </a:tr>
              <a:tr h="190500">
                <a:tc>
                  <a:txBody>
                    <a:bodyPr/>
                    <a:lstStyle/>
                    <a:p>
                      <a:pPr marL="0" marR="0">
                        <a:lnSpc>
                          <a:spcPct val="150000"/>
                        </a:lnSpc>
                        <a:spcBef>
                          <a:spcPts val="0"/>
                        </a:spcBef>
                        <a:spcAft>
                          <a:spcPts val="0"/>
                        </a:spcAft>
                      </a:pPr>
                      <a:r>
                        <a:rPr lang="en-US" sz="1200" dirty="0">
                          <a:effectLst/>
                        </a:rPr>
                        <a:t>Flash Duration (</a:t>
                      </a:r>
                      <a:r>
                        <a:rPr lang="en-US" sz="1200" dirty="0" err="1">
                          <a:effectLst/>
                        </a:rPr>
                        <a:t>ms</a:t>
                      </a:r>
                      <a:r>
                        <a:rPr lang="en-US" sz="1200" dirty="0">
                          <a:effectLst/>
                        </a:rPr>
                        <a:t>)</a:t>
                      </a:r>
                      <a:endParaRPr lang="en-US" sz="1000" dirty="0">
                        <a:effectLst/>
                        <a:latin typeface="Times New Roman"/>
                        <a:ea typeface="Calibri"/>
                      </a:endParaRPr>
                    </a:p>
                  </a:txBody>
                  <a:tcPr marL="68580" marR="68580" marT="0" marB="0" anchor="ctr"/>
                </a:tc>
                <a:tc>
                  <a:txBody>
                    <a:bodyPr/>
                    <a:lstStyle/>
                    <a:p>
                      <a:pPr marL="0" marR="0" algn="ctr">
                        <a:lnSpc>
                          <a:spcPct val="150000"/>
                        </a:lnSpc>
                        <a:spcBef>
                          <a:spcPts val="0"/>
                        </a:spcBef>
                        <a:spcAft>
                          <a:spcPts val="0"/>
                        </a:spcAft>
                      </a:pPr>
                      <a:r>
                        <a:rPr lang="en-US" sz="1200" dirty="0">
                          <a:effectLst/>
                        </a:rPr>
                        <a:t>293</a:t>
                      </a:r>
                      <a:endParaRPr lang="en-US" sz="100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dirty="0">
                          <a:effectLst/>
                        </a:rPr>
                        <a:t>345</a:t>
                      </a:r>
                      <a:endParaRPr lang="en-US" sz="100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i="0" dirty="0" smtClean="0">
                          <a:effectLst/>
                        </a:rPr>
                        <a:t>297</a:t>
                      </a:r>
                      <a:endParaRPr lang="en-US" sz="1000" i="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i="0" dirty="0" smtClean="0">
                          <a:effectLst/>
                          <a:latin typeface="+mn-lt"/>
                          <a:ea typeface="+mn-ea"/>
                        </a:rPr>
                        <a:t>396</a:t>
                      </a:r>
                      <a:endParaRPr lang="en-US" sz="1000" i="0" dirty="0">
                        <a:effectLst/>
                        <a:latin typeface="Times New Roman"/>
                        <a:ea typeface="Calibri"/>
                      </a:endParaRPr>
                    </a:p>
                  </a:txBody>
                  <a:tcPr marL="68580" marR="68580" marT="0" marB="9144" anchor="ctr"/>
                </a:tc>
                <a:extLst>
                  <a:ext uri="{0D108BD9-81ED-4DB2-BD59-A6C34878D82A}">
                    <a16:rowId xmlns:a16="http://schemas.microsoft.com/office/drawing/2014/main" val="10002"/>
                  </a:ext>
                </a:extLst>
              </a:tr>
              <a:tr h="190500">
                <a:tc>
                  <a:txBody>
                    <a:bodyPr/>
                    <a:lstStyle/>
                    <a:p>
                      <a:pPr marL="0" marR="0">
                        <a:lnSpc>
                          <a:spcPct val="150000"/>
                        </a:lnSpc>
                        <a:spcBef>
                          <a:spcPts val="0"/>
                        </a:spcBef>
                        <a:spcAft>
                          <a:spcPts val="0"/>
                        </a:spcAft>
                      </a:pPr>
                      <a:r>
                        <a:rPr lang="en-US" sz="1200" dirty="0">
                          <a:effectLst/>
                        </a:rPr>
                        <a:t>Flash Energy (</a:t>
                      </a:r>
                      <a:r>
                        <a:rPr lang="en-US" sz="1200" dirty="0" err="1">
                          <a:effectLst/>
                        </a:rPr>
                        <a:t>fJ</a:t>
                      </a:r>
                      <a:r>
                        <a:rPr lang="en-US" sz="1200" dirty="0">
                          <a:effectLst/>
                        </a:rPr>
                        <a:t>)</a:t>
                      </a:r>
                      <a:endParaRPr lang="en-US" sz="1000" dirty="0">
                        <a:effectLst/>
                        <a:latin typeface="Times New Roman"/>
                        <a:ea typeface="Calibri"/>
                      </a:endParaRPr>
                    </a:p>
                  </a:txBody>
                  <a:tcPr marL="68580" marR="68580" marT="0" marB="0" anchor="ctr"/>
                </a:tc>
                <a:tc>
                  <a:txBody>
                    <a:bodyPr/>
                    <a:lstStyle/>
                    <a:p>
                      <a:pPr marL="0" marR="0" algn="ctr">
                        <a:lnSpc>
                          <a:spcPct val="150000"/>
                        </a:lnSpc>
                        <a:spcBef>
                          <a:spcPts val="0"/>
                        </a:spcBef>
                        <a:spcAft>
                          <a:spcPts val="0"/>
                        </a:spcAft>
                      </a:pPr>
                      <a:r>
                        <a:rPr lang="en-US" sz="1200" dirty="0">
                          <a:effectLst/>
                        </a:rPr>
                        <a:t>230</a:t>
                      </a:r>
                      <a:endParaRPr lang="en-US" sz="100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dirty="0">
                          <a:effectLst/>
                        </a:rPr>
                        <a:t>420</a:t>
                      </a:r>
                      <a:endParaRPr lang="en-US" sz="100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i="0" dirty="0" smtClean="0">
                          <a:effectLst/>
                        </a:rPr>
                        <a:t>247</a:t>
                      </a:r>
                      <a:endParaRPr lang="en-US" sz="1000" i="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i="0" dirty="0" smtClean="0">
                          <a:effectLst/>
                          <a:latin typeface="+mn-lt"/>
                          <a:ea typeface="+mn-ea"/>
                        </a:rPr>
                        <a:t>508</a:t>
                      </a:r>
                      <a:endParaRPr lang="en-US" sz="1000" i="0" dirty="0">
                        <a:effectLst/>
                        <a:latin typeface="Times New Roman"/>
                        <a:ea typeface="Calibri"/>
                      </a:endParaRPr>
                    </a:p>
                  </a:txBody>
                  <a:tcPr marL="68580" marR="68580" marT="0" marB="9144" anchor="ctr"/>
                </a:tc>
                <a:extLst>
                  <a:ext uri="{0D108BD9-81ED-4DB2-BD59-A6C34878D82A}">
                    <a16:rowId xmlns:a16="http://schemas.microsoft.com/office/drawing/2014/main" val="10003"/>
                  </a:ext>
                </a:extLst>
              </a:tr>
              <a:tr h="190500">
                <a:tc>
                  <a:txBody>
                    <a:bodyPr/>
                    <a:lstStyle/>
                    <a:p>
                      <a:pPr marL="0" marR="0">
                        <a:lnSpc>
                          <a:spcPct val="150000"/>
                        </a:lnSpc>
                        <a:spcBef>
                          <a:spcPts val="0"/>
                        </a:spcBef>
                        <a:spcAft>
                          <a:spcPts val="0"/>
                        </a:spcAft>
                      </a:pPr>
                      <a:r>
                        <a:rPr lang="en-US" sz="1200" dirty="0">
                          <a:effectLst/>
                        </a:rPr>
                        <a:t>Groups per Flash </a:t>
                      </a:r>
                      <a:r>
                        <a:rPr lang="en-US" sz="1200" dirty="0" smtClean="0">
                          <a:effectLst/>
                        </a:rPr>
                        <a:t>(#)</a:t>
                      </a:r>
                      <a:endParaRPr lang="en-US" sz="1000" dirty="0">
                        <a:effectLst/>
                        <a:latin typeface="Times New Roman"/>
                        <a:ea typeface="Calibri"/>
                      </a:endParaRPr>
                    </a:p>
                  </a:txBody>
                  <a:tcPr marL="68580" marR="68580" marT="0" marB="0" anchor="ctr"/>
                </a:tc>
                <a:tc>
                  <a:txBody>
                    <a:bodyPr/>
                    <a:lstStyle/>
                    <a:p>
                      <a:pPr marL="0" marR="0" algn="ctr">
                        <a:lnSpc>
                          <a:spcPct val="150000"/>
                        </a:lnSpc>
                        <a:spcBef>
                          <a:spcPts val="0"/>
                        </a:spcBef>
                        <a:spcAft>
                          <a:spcPts val="0"/>
                        </a:spcAft>
                      </a:pPr>
                      <a:r>
                        <a:rPr lang="en-US" sz="1200" dirty="0">
                          <a:effectLst/>
                        </a:rPr>
                        <a:t>15.4</a:t>
                      </a:r>
                      <a:endParaRPr lang="en-US" sz="100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dirty="0">
                          <a:effectLst/>
                        </a:rPr>
                        <a:t>21.3</a:t>
                      </a:r>
                      <a:endParaRPr lang="en-US" sz="100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i="0" dirty="0" smtClean="0">
                          <a:effectLst/>
                        </a:rPr>
                        <a:t>17.0</a:t>
                      </a:r>
                      <a:endParaRPr lang="en-US" sz="1000" i="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i="0" dirty="0" smtClean="0">
                          <a:effectLst/>
                        </a:rPr>
                        <a:t>29.1</a:t>
                      </a:r>
                      <a:endParaRPr lang="en-US" sz="1000" i="0" dirty="0">
                        <a:effectLst/>
                        <a:latin typeface="Times New Roman"/>
                        <a:ea typeface="Calibri"/>
                      </a:endParaRPr>
                    </a:p>
                  </a:txBody>
                  <a:tcPr marL="68580" marR="68580" marT="0" marB="9144" anchor="ctr"/>
                </a:tc>
                <a:extLst>
                  <a:ext uri="{0D108BD9-81ED-4DB2-BD59-A6C34878D82A}">
                    <a16:rowId xmlns:a16="http://schemas.microsoft.com/office/drawing/2014/main" val="10004"/>
                  </a:ext>
                </a:extLst>
              </a:tr>
              <a:tr h="190500">
                <a:tc>
                  <a:txBody>
                    <a:bodyPr/>
                    <a:lstStyle/>
                    <a:p>
                      <a:pPr marL="0" marR="0">
                        <a:lnSpc>
                          <a:spcPct val="150000"/>
                        </a:lnSpc>
                        <a:spcBef>
                          <a:spcPts val="0"/>
                        </a:spcBef>
                        <a:spcAft>
                          <a:spcPts val="0"/>
                        </a:spcAft>
                      </a:pPr>
                      <a:r>
                        <a:rPr lang="en-US" sz="1200" dirty="0">
                          <a:effectLst/>
                        </a:rPr>
                        <a:t>Events per </a:t>
                      </a:r>
                      <a:r>
                        <a:rPr lang="en-US" sz="1200" dirty="0" smtClean="0">
                          <a:effectLst/>
                        </a:rPr>
                        <a:t>Flash (#)</a:t>
                      </a:r>
                      <a:endParaRPr lang="en-US" sz="1000" dirty="0">
                        <a:effectLst/>
                        <a:latin typeface="Times New Roman"/>
                        <a:ea typeface="Calibri"/>
                      </a:endParaRPr>
                    </a:p>
                  </a:txBody>
                  <a:tcPr marL="68580" marR="68580" marT="0" marB="0" anchor="ctr"/>
                </a:tc>
                <a:tc>
                  <a:txBody>
                    <a:bodyPr/>
                    <a:lstStyle/>
                    <a:p>
                      <a:pPr marL="0" marR="0" algn="ctr">
                        <a:lnSpc>
                          <a:spcPct val="150000"/>
                        </a:lnSpc>
                        <a:spcBef>
                          <a:spcPts val="0"/>
                        </a:spcBef>
                        <a:spcAft>
                          <a:spcPts val="0"/>
                        </a:spcAft>
                      </a:pPr>
                      <a:r>
                        <a:rPr lang="en-US" sz="1200" dirty="0">
                          <a:effectLst/>
                        </a:rPr>
                        <a:t>39.3</a:t>
                      </a:r>
                      <a:endParaRPr lang="en-US" sz="100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dirty="0">
                          <a:effectLst/>
                        </a:rPr>
                        <a:t>57.0</a:t>
                      </a:r>
                      <a:endParaRPr lang="en-US" sz="100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i="0" dirty="0" smtClean="0">
                          <a:effectLst/>
                        </a:rPr>
                        <a:t>42.6</a:t>
                      </a:r>
                      <a:endParaRPr lang="en-US" sz="1000" i="0" dirty="0">
                        <a:effectLst/>
                        <a:latin typeface="Times New Roman"/>
                        <a:ea typeface="Calibri"/>
                      </a:endParaRPr>
                    </a:p>
                  </a:txBody>
                  <a:tcPr marL="68580" marR="68580" marT="0" marB="9144" anchor="ctr"/>
                </a:tc>
                <a:tc>
                  <a:txBody>
                    <a:bodyPr/>
                    <a:lstStyle/>
                    <a:p>
                      <a:pPr marL="0" marR="0" algn="ctr">
                        <a:lnSpc>
                          <a:spcPct val="150000"/>
                        </a:lnSpc>
                        <a:spcBef>
                          <a:spcPts val="0"/>
                        </a:spcBef>
                        <a:spcAft>
                          <a:spcPts val="0"/>
                        </a:spcAft>
                      </a:pPr>
                      <a:r>
                        <a:rPr lang="en-US" sz="1200" i="0" dirty="0" smtClean="0">
                          <a:effectLst/>
                        </a:rPr>
                        <a:t>74.1</a:t>
                      </a:r>
                      <a:endParaRPr lang="en-US" sz="1000" i="0" dirty="0">
                        <a:effectLst/>
                        <a:latin typeface="Times New Roman"/>
                        <a:ea typeface="Calibri"/>
                      </a:endParaRPr>
                    </a:p>
                  </a:txBody>
                  <a:tcPr marL="68580" marR="68580" marT="0" marB="9144" anchor="ctr"/>
                </a:tc>
                <a:extLst>
                  <a:ext uri="{0D108BD9-81ED-4DB2-BD59-A6C34878D82A}">
                    <a16:rowId xmlns:a16="http://schemas.microsoft.com/office/drawing/2014/main" val="10005"/>
                  </a:ext>
                </a:extLst>
              </a:tr>
            </a:tbl>
          </a:graphicData>
        </a:graphic>
      </p:graphicFrame>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5262" r="219" b="51615"/>
          <a:stretch/>
        </p:blipFill>
        <p:spPr>
          <a:xfrm>
            <a:off x="4724400" y="2397335"/>
            <a:ext cx="4328160" cy="2043439"/>
          </a:xfrm>
          <a:prstGeom prst="rect">
            <a:avLst/>
          </a:prstGeom>
        </p:spPr>
      </p:pic>
      <p:sp>
        <p:nvSpPr>
          <p:cNvPr id="5" name="Rectangle 4"/>
          <p:cNvSpPr/>
          <p:nvPr/>
        </p:nvSpPr>
        <p:spPr>
          <a:xfrm>
            <a:off x="4648200" y="4400550"/>
            <a:ext cx="4191000" cy="784895"/>
          </a:xfrm>
          <a:prstGeom prst="rect">
            <a:avLst/>
          </a:prstGeom>
        </p:spPr>
        <p:txBody>
          <a:bodyPr wrap="square">
            <a:spAutoFit/>
          </a:bodyPr>
          <a:lstStyle/>
          <a:p>
            <a:pPr>
              <a:lnSpc>
                <a:spcPct val="110000"/>
              </a:lnSpc>
            </a:pPr>
            <a:r>
              <a:rPr lang="en-US" i="1" dirty="0" smtClean="0"/>
              <a:t>From Rudlosky et al. (2019) and Peterson (2019)</a:t>
            </a:r>
            <a:r>
              <a:rPr lang="en-US" i="1" dirty="0" smtClean="0">
                <a:solidFill>
                  <a:schemeClr val="accent6"/>
                </a:solidFill>
              </a:rPr>
              <a:t>*</a:t>
            </a:r>
            <a:r>
              <a:rPr lang="en-US" i="1" dirty="0" smtClean="0"/>
              <a:t> </a:t>
            </a:r>
            <a:r>
              <a:rPr lang="en-US" i="1" dirty="0" smtClean="0">
                <a:hlinkClick r:id="rId3"/>
              </a:rPr>
              <a:t>https</a:t>
            </a:r>
            <a:r>
              <a:rPr lang="en-US" i="1" dirty="0">
                <a:hlinkClick r:id="rId3"/>
              </a:rPr>
              <a:t>://</a:t>
            </a:r>
            <a:r>
              <a:rPr lang="en-US" i="1" dirty="0" smtClean="0">
                <a:hlinkClick r:id="rId3"/>
              </a:rPr>
              <a:t>doi.org/10.1029/2018GL081052</a:t>
            </a:r>
            <a:endParaRPr lang="en-US" i="1" dirty="0" smtClean="0"/>
          </a:p>
          <a:p>
            <a:pPr>
              <a:lnSpc>
                <a:spcPct val="110000"/>
              </a:lnSpc>
            </a:pPr>
            <a:r>
              <a:rPr lang="en-US" i="1" dirty="0">
                <a:hlinkClick r:id="rId4"/>
              </a:rPr>
              <a:t>https://</a:t>
            </a:r>
            <a:r>
              <a:rPr lang="en-US" i="1" dirty="0" smtClean="0">
                <a:hlinkClick r:id="rId4"/>
              </a:rPr>
              <a:t>doi.org/10.1029/2019JD031054</a:t>
            </a:r>
            <a:endParaRPr lang="en-US" i="1" dirty="0" smtClean="0"/>
          </a:p>
        </p:txBody>
      </p:sp>
      <p:cxnSp>
        <p:nvCxnSpPr>
          <p:cNvPr id="7" name="Straight Connector 6"/>
          <p:cNvCxnSpPr/>
          <p:nvPr/>
        </p:nvCxnSpPr>
        <p:spPr>
          <a:xfrm>
            <a:off x="7696200" y="676656"/>
            <a:ext cx="0" cy="1670239"/>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115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
            <a:ext cx="9144000" cy="683349"/>
          </a:xfrm>
        </p:spPr>
        <p:txBody>
          <a:bodyPr>
            <a:normAutofit fontScale="90000"/>
          </a:bodyPr>
          <a:lstStyle/>
          <a:p>
            <a:r>
              <a:rPr lang="en-US" sz="4200" b="1" dirty="0" smtClean="0">
                <a:latin typeface="Calibri" panose="020F0502020204030204" pitchFamily="34" charset="0"/>
              </a:rPr>
              <a:t>GLM Research at CISESS</a:t>
            </a:r>
            <a:endParaRPr lang="en-US" sz="4200" b="1" dirty="0">
              <a:latin typeface="Calibri" panose="020F0502020204030204" pitchFamily="34" charset="0"/>
            </a:endParaRPr>
          </a:p>
        </p:txBody>
      </p:sp>
      <p:sp>
        <p:nvSpPr>
          <p:cNvPr id="3" name="Text Placeholder 2"/>
          <p:cNvSpPr>
            <a:spLocks noGrp="1"/>
          </p:cNvSpPr>
          <p:nvPr>
            <p:ph type="body" idx="1"/>
          </p:nvPr>
        </p:nvSpPr>
        <p:spPr>
          <a:xfrm>
            <a:off x="228600" y="742950"/>
            <a:ext cx="3733800" cy="4267200"/>
          </a:xfrm>
        </p:spPr>
        <p:txBody>
          <a:bodyPr>
            <a:noAutofit/>
          </a:bodyPr>
          <a:lstStyle/>
          <a:p>
            <a:pPr>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Calibration/Validation</a:t>
            </a:r>
          </a:p>
          <a:p>
            <a:pPr>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Routine monitoring</a:t>
            </a:r>
          </a:p>
          <a:p>
            <a:pPr lvl="1">
              <a:spcBef>
                <a:spcPts val="0"/>
              </a:spcBef>
              <a:spcAft>
                <a:spcPts val="600"/>
              </a:spcAft>
              <a:buClr>
                <a:schemeClr val="tx1"/>
              </a:buClr>
              <a:buSzPct val="90000"/>
              <a:buFont typeface="Wingdings" panose="05000000000000000000" pitchFamily="2" charset="2"/>
              <a:buChar char="§"/>
            </a:pPr>
            <a:r>
              <a:rPr lang="en-US" sz="1800" b="1" dirty="0">
                <a:solidFill>
                  <a:schemeClr val="tx1"/>
                </a:solidFill>
                <a:latin typeface="Calibri" panose="020F0502020204030204" pitchFamily="34" charset="0"/>
              </a:rPr>
              <a:t>Stop gaps biding time for a formal data quality product</a:t>
            </a:r>
          </a:p>
          <a:p>
            <a:pPr lvl="1">
              <a:spcBef>
                <a:spcPts val="0"/>
              </a:spcBef>
              <a:spcAft>
                <a:spcPts val="6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Daily Gridded Product Status</a:t>
            </a:r>
          </a:p>
          <a:p>
            <a:pPr lvl="1">
              <a:spcBef>
                <a:spcPts val="0"/>
              </a:spcBef>
              <a:spcAft>
                <a:spcPts val="6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Planned transition of offline tools developed by GLM team (e.g., Cummins) to routine operations using AWIPS feeds</a:t>
            </a:r>
          </a:p>
          <a:p>
            <a:pPr>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Supporting </a:t>
            </a:r>
            <a:r>
              <a:rPr lang="en-US" sz="2000" b="1" dirty="0">
                <a:solidFill>
                  <a:schemeClr val="tx1"/>
                </a:solidFill>
                <a:latin typeface="Calibri" panose="020F0502020204030204" pitchFamily="34" charset="0"/>
              </a:rPr>
              <a:t>GS evolution</a:t>
            </a:r>
          </a:p>
          <a:p>
            <a:pPr lvl="1">
              <a:spcBef>
                <a:spcPts val="0"/>
              </a:spcBef>
              <a:spcAft>
                <a:spcPts val="6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Gather/Relay </a:t>
            </a:r>
            <a:r>
              <a:rPr lang="en-US" sz="1800" b="1" dirty="0">
                <a:solidFill>
                  <a:schemeClr val="tx1"/>
                </a:solidFill>
                <a:latin typeface="Calibri" panose="020F0502020204030204" pitchFamily="34" charset="0"/>
              </a:rPr>
              <a:t>NWS </a:t>
            </a:r>
            <a:r>
              <a:rPr lang="en-US" sz="1800" b="1" dirty="0" smtClean="0">
                <a:solidFill>
                  <a:schemeClr val="tx1"/>
                </a:solidFill>
                <a:latin typeface="Calibri" panose="020F0502020204030204" pitchFamily="34" charset="0"/>
              </a:rPr>
              <a:t>feedback</a:t>
            </a:r>
          </a:p>
          <a:p>
            <a:pPr lvl="1">
              <a:spcBef>
                <a:spcPts val="0"/>
              </a:spcBef>
              <a:spcAft>
                <a:spcPts val="6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Inform community of changes</a:t>
            </a:r>
            <a:endParaRPr lang="en-US" sz="1800" b="1" dirty="0">
              <a:solidFill>
                <a:schemeClr val="tx1"/>
              </a:solidFill>
              <a:latin typeface="Calibri" panose="020F0502020204030204" pitchFamily="34" charset="0"/>
            </a:endParaRPr>
          </a:p>
          <a:p>
            <a:pPr>
              <a:spcBef>
                <a:spcPts val="0"/>
              </a:spcBef>
              <a:spcAft>
                <a:spcPts val="600"/>
              </a:spcAft>
              <a:buClr>
                <a:schemeClr val="tx1"/>
              </a:buClr>
              <a:buSzPct val="90000"/>
              <a:buFont typeface="Wingdings" panose="05000000000000000000" pitchFamily="2" charset="2"/>
              <a:buChar char="§"/>
            </a:pPr>
            <a:endParaRPr lang="en-US" sz="2200" b="1" dirty="0">
              <a:solidFill>
                <a:schemeClr val="tx1"/>
              </a:solidFill>
              <a:latin typeface="Calibri" panose="020F0502020204030204" pitchFamily="34" charset="0"/>
            </a:endParaRPr>
          </a:p>
        </p:txBody>
      </p:sp>
      <p:sp>
        <p:nvSpPr>
          <p:cNvPr id="6" name="Slide Number Placeholder 5"/>
          <p:cNvSpPr>
            <a:spLocks noGrp="1"/>
          </p:cNvSpPr>
          <p:nvPr>
            <p:ph type="sldNum" idx="12"/>
          </p:nvPr>
        </p:nvSpPr>
        <p:spPr/>
        <p:txBody>
          <a:bodyPr/>
          <a:lstStyle/>
          <a:p>
            <a:pPr algn="r">
              <a:buSzPct val="25000"/>
            </a:pPr>
            <a:fld id="{00000000-1234-1234-1234-123412341234}" type="slidenum">
              <a:rPr lang="en-US" smtClean="0">
                <a:latin typeface="Source Sans Pro"/>
                <a:ea typeface="Source Sans Pro"/>
                <a:cs typeface="Source Sans Pro"/>
                <a:sym typeface="Source Sans Pro"/>
              </a:rPr>
              <a:pPr algn="r">
                <a:buSzPct val="25000"/>
              </a:pPr>
              <a:t>3</a:t>
            </a:fld>
            <a:endParaRPr lang="en-US" dirty="0">
              <a:latin typeface="Source Sans Pro"/>
              <a:ea typeface="Source Sans Pro"/>
              <a:cs typeface="Source Sans Pro"/>
              <a:sym typeface="Source Sans Pro"/>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776218"/>
            <a:ext cx="5105400" cy="3829050"/>
          </a:xfrm>
          <a:prstGeom prst="rect">
            <a:avLst/>
          </a:prstGeom>
        </p:spPr>
      </p:pic>
    </p:spTree>
    <p:extLst>
      <p:ext uri="{BB962C8B-B14F-4D97-AF65-F5344CB8AC3E}">
        <p14:creationId xmlns:p14="http://schemas.microsoft.com/office/powerpoint/2010/main" val="169836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
            <a:ext cx="9144000" cy="683349"/>
          </a:xfrm>
        </p:spPr>
        <p:txBody>
          <a:bodyPr/>
          <a:lstStyle/>
          <a:p>
            <a:r>
              <a:rPr lang="en-US" sz="3800" b="1" dirty="0" smtClean="0">
                <a:latin typeface="Calibri" panose="020F0502020204030204" pitchFamily="34" charset="0"/>
              </a:rPr>
              <a:t>GLM L2 Product Status</a:t>
            </a:r>
            <a:endParaRPr lang="en-US" sz="3800" b="1" dirty="0">
              <a:latin typeface="Calibri" panose="020F0502020204030204" pitchFamily="34" charset="0"/>
            </a:endParaRPr>
          </a:p>
        </p:txBody>
      </p:sp>
      <p:sp>
        <p:nvSpPr>
          <p:cNvPr id="7" name="Text Placeholder 2"/>
          <p:cNvSpPr>
            <a:spLocks noGrp="1"/>
          </p:cNvSpPr>
          <p:nvPr>
            <p:ph type="body" idx="1"/>
          </p:nvPr>
        </p:nvSpPr>
        <p:spPr>
          <a:xfrm>
            <a:off x="228602" y="742950"/>
            <a:ext cx="6196552" cy="4267200"/>
          </a:xfrm>
        </p:spPr>
        <p:txBody>
          <a:bodyPr/>
          <a:lstStyle/>
          <a:p>
            <a:pPr>
              <a:spcBef>
                <a:spcPts val="0"/>
              </a:spcBef>
              <a:spcAft>
                <a:spcPts val="12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https</a:t>
            </a:r>
            <a:r>
              <a:rPr lang="en-US" sz="2000" b="1" dirty="0">
                <a:solidFill>
                  <a:schemeClr val="tx1"/>
                </a:solidFill>
                <a:latin typeface="Calibri" panose="020F0502020204030204" pitchFamily="34" charset="0"/>
              </a:rPr>
              <a:t>://lightning.umd.edu/documents/GS_Status</a:t>
            </a:r>
            <a:r>
              <a:rPr lang="en-US" sz="2000" b="1" dirty="0" smtClean="0">
                <a:solidFill>
                  <a:schemeClr val="tx1"/>
                </a:solidFill>
                <a:latin typeface="Calibri" panose="020F0502020204030204" pitchFamily="34" charset="0"/>
              </a:rPr>
              <a:t>/</a:t>
            </a:r>
          </a:p>
          <a:p>
            <a:pPr lvl="1">
              <a:spcBef>
                <a:spcPts val="0"/>
              </a:spcBef>
              <a:spcAft>
                <a:spcPts val="1200"/>
              </a:spcAft>
              <a:buClr>
                <a:schemeClr val="tx1"/>
              </a:buClr>
              <a:buSzPct val="90000"/>
              <a:buFont typeface="Wingdings" panose="05000000000000000000" pitchFamily="2" charset="2"/>
              <a:buChar char="§"/>
            </a:pPr>
            <a:r>
              <a:rPr lang="en-US" sz="1600" b="1" i="1" dirty="0">
                <a:solidFill>
                  <a:schemeClr val="tx1"/>
                </a:solidFill>
                <a:latin typeface="Calibri" panose="020F0502020204030204" pitchFamily="34" charset="0"/>
                <a:hlinkClick r:id="rId3"/>
              </a:rPr>
              <a:t>GLM_GS_Status_8_21_19.pdf</a:t>
            </a:r>
            <a:r>
              <a:rPr lang="en-US" sz="1600" b="1" dirty="0">
                <a:solidFill>
                  <a:schemeClr val="tx1"/>
                </a:solidFill>
                <a:latin typeface="Calibri" panose="020F0502020204030204" pitchFamily="34" charset="0"/>
              </a:rPr>
              <a:t> </a:t>
            </a:r>
            <a:r>
              <a:rPr lang="en-US" sz="1600" b="1" dirty="0" smtClean="0">
                <a:solidFill>
                  <a:schemeClr val="tx1"/>
                </a:solidFill>
                <a:latin typeface="Calibri" panose="020F0502020204030204" pitchFamily="34" charset="0"/>
              </a:rPr>
              <a:t>- lists </a:t>
            </a:r>
            <a:r>
              <a:rPr lang="en-US" sz="1600" b="1" dirty="0">
                <a:solidFill>
                  <a:schemeClr val="tx1"/>
                </a:solidFill>
                <a:latin typeface="Calibri" panose="020F0502020204030204" pitchFamily="34" charset="0"/>
              </a:rPr>
              <a:t>all known GLM-related changes to the Ground System (GS) software </a:t>
            </a:r>
            <a:r>
              <a:rPr lang="en-US" sz="1600" b="1" dirty="0" smtClean="0">
                <a:solidFill>
                  <a:schemeClr val="tx1"/>
                </a:solidFill>
                <a:latin typeface="Calibri" panose="020F0502020204030204" pitchFamily="34" charset="0"/>
              </a:rPr>
              <a:t>since initial deployment </a:t>
            </a:r>
            <a:endParaRPr lang="en-US" sz="1600" b="1" dirty="0">
              <a:solidFill>
                <a:schemeClr val="tx1"/>
              </a:solidFill>
              <a:latin typeface="Calibri" panose="020F0502020204030204" pitchFamily="34" charset="0"/>
            </a:endParaRPr>
          </a:p>
          <a:p>
            <a:pPr lvl="1">
              <a:spcBef>
                <a:spcPts val="0"/>
              </a:spcBef>
              <a:spcAft>
                <a:spcPts val="1800"/>
              </a:spcAft>
              <a:buClr>
                <a:schemeClr val="tx1"/>
              </a:buClr>
              <a:buSzPct val="90000"/>
              <a:buFont typeface="Wingdings" panose="05000000000000000000" pitchFamily="2" charset="2"/>
              <a:buChar char="§"/>
            </a:pPr>
            <a:r>
              <a:rPr lang="en-US" sz="1600" b="1" i="1" dirty="0" smtClean="0">
                <a:solidFill>
                  <a:schemeClr val="tx1"/>
                </a:solidFill>
                <a:latin typeface="Calibri" panose="020F0502020204030204" pitchFamily="34" charset="0"/>
                <a:hlinkClick r:id="rId4"/>
              </a:rPr>
              <a:t>GOES16_GLM_FullValidation_ProductPerformanceGuide.pdf</a:t>
            </a:r>
            <a:r>
              <a:rPr lang="en-US" sz="1600" b="1" dirty="0" smtClean="0">
                <a:solidFill>
                  <a:schemeClr val="tx1"/>
                </a:solidFill>
                <a:latin typeface="Calibri" panose="020F0502020204030204" pitchFamily="34" charset="0"/>
              </a:rPr>
              <a:t> summarizes key </a:t>
            </a:r>
            <a:r>
              <a:rPr lang="en-US" sz="1600" b="1" dirty="0">
                <a:solidFill>
                  <a:schemeClr val="tx1"/>
                </a:solidFill>
                <a:latin typeface="Calibri" panose="020F0502020204030204" pitchFamily="34" charset="0"/>
              </a:rPr>
              <a:t>performance </a:t>
            </a:r>
            <a:r>
              <a:rPr lang="en-US" sz="1600" b="1" dirty="0" smtClean="0">
                <a:solidFill>
                  <a:schemeClr val="tx1"/>
                </a:solidFill>
                <a:latin typeface="Calibri" panose="020F0502020204030204" pitchFamily="34" charset="0"/>
              </a:rPr>
              <a:t>metrics and existing </a:t>
            </a:r>
            <a:r>
              <a:rPr lang="en-US" sz="1600" b="1" dirty="0">
                <a:solidFill>
                  <a:schemeClr val="tx1"/>
                </a:solidFill>
                <a:latin typeface="Calibri" panose="020F0502020204030204" pitchFamily="34" charset="0"/>
              </a:rPr>
              <a:t>issues of the GOES-16 GLM </a:t>
            </a:r>
            <a:r>
              <a:rPr lang="en-US" sz="1600" b="1" dirty="0" smtClean="0">
                <a:solidFill>
                  <a:schemeClr val="tx1"/>
                </a:solidFill>
                <a:latin typeface="Calibri" panose="020F0502020204030204" pitchFamily="34" charset="0"/>
              </a:rPr>
              <a:t>L2 </a:t>
            </a:r>
            <a:r>
              <a:rPr lang="en-US" sz="1600" b="1" dirty="0">
                <a:solidFill>
                  <a:schemeClr val="tx1"/>
                </a:solidFill>
                <a:latin typeface="Calibri" panose="020F0502020204030204" pitchFamily="34" charset="0"/>
              </a:rPr>
              <a:t>data product </a:t>
            </a:r>
            <a:r>
              <a:rPr lang="en-US" sz="1600" b="1" dirty="0" smtClean="0">
                <a:solidFill>
                  <a:schemeClr val="tx1"/>
                </a:solidFill>
                <a:latin typeface="Calibri" panose="020F0502020204030204" pitchFamily="34" charset="0"/>
              </a:rPr>
              <a:t>found on </a:t>
            </a:r>
            <a:r>
              <a:rPr lang="en-US" sz="1600" b="1" dirty="0">
                <a:solidFill>
                  <a:schemeClr val="tx1"/>
                </a:solidFill>
                <a:latin typeface="Calibri" panose="020F0502020204030204" pitchFamily="34" charset="0"/>
              </a:rPr>
              <a:t>November 1</a:t>
            </a:r>
            <a:r>
              <a:rPr lang="en-US" sz="1600" b="1" dirty="0" smtClean="0">
                <a:solidFill>
                  <a:schemeClr val="tx1"/>
                </a:solidFill>
                <a:latin typeface="Calibri" panose="020F0502020204030204" pitchFamily="34" charset="0"/>
              </a:rPr>
              <a:t>, 2018</a:t>
            </a:r>
            <a:endParaRPr lang="en-US" sz="1600" b="1" dirty="0">
              <a:solidFill>
                <a:schemeClr val="tx1"/>
              </a:solidFill>
              <a:latin typeface="Calibri" panose="020F050202020403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5154" y="819150"/>
            <a:ext cx="2642646" cy="2839173"/>
          </a:xfrm>
          <a:prstGeom prst="rect">
            <a:avLst/>
          </a:prstGeom>
        </p:spPr>
      </p:pic>
      <p:sp>
        <p:nvSpPr>
          <p:cNvPr id="5" name="Text Placeholder 2"/>
          <p:cNvSpPr txBox="1">
            <a:spLocks/>
          </p:cNvSpPr>
          <p:nvPr/>
        </p:nvSpPr>
        <p:spPr>
          <a:xfrm>
            <a:off x="228600" y="3105150"/>
            <a:ext cx="7162800" cy="152400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349250" marR="0" lvl="0" indent="-181610" algn="l" rtl="0">
              <a:lnSpc>
                <a:spcPct val="100000"/>
              </a:lnSpc>
              <a:spcBef>
                <a:spcPts val="2000"/>
              </a:spcBef>
              <a:spcAft>
                <a:spcPts val="0"/>
              </a:spcAft>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800" marR="0" lvl="1" indent="-189230" algn="l" rtl="0">
              <a:lnSpc>
                <a:spcPct val="100000"/>
              </a:lnSpc>
              <a:spcBef>
                <a:spcPts val="600"/>
              </a:spcBef>
              <a:spcAft>
                <a:spcPts val="0"/>
              </a:spcAft>
              <a:buClr>
                <a:srgbClr val="205C77"/>
              </a:buClr>
              <a:buSzPct val="11000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968375" marR="0" lvl="2" indent="-142875" algn="l" rtl="0">
              <a:lnSpc>
                <a:spcPct val="100000"/>
              </a:lnSpc>
              <a:spcBef>
                <a:spcPts val="600"/>
              </a:spcBef>
              <a:spcAft>
                <a:spcPts val="0"/>
              </a:spcAft>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50" marR="0" lvl="3" indent="-172719" algn="l" rtl="0">
              <a:lnSpc>
                <a:spcPct val="100000"/>
              </a:lnSpc>
              <a:spcBef>
                <a:spcPts val="600"/>
              </a:spcBef>
              <a:spcAft>
                <a:spcPts val="0"/>
              </a:spcAft>
              <a:buClr>
                <a:srgbClr val="205C7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1546225" marR="0" lvl="4" indent="-163194" algn="l" rtl="0">
              <a:lnSpc>
                <a:spcPct val="100000"/>
              </a:lnSpc>
              <a:spcBef>
                <a:spcPts val="600"/>
              </a:spcBef>
              <a:spcAft>
                <a:spcPts val="0"/>
              </a:spcAft>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1828800" marR="0" lvl="5" indent="-166370" algn="l" rtl="0">
              <a:lnSpc>
                <a:spcPct val="100000"/>
              </a:lnSpc>
              <a:spcBef>
                <a:spcPts val="360"/>
              </a:spcBef>
              <a:spcAft>
                <a:spcPts val="0"/>
              </a:spcAft>
              <a:buClr>
                <a:schemeClr val="accent2"/>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6pPr>
            <a:lvl7pPr marL="2117725" marR="0" lvl="6" indent="-163195" algn="l" rtl="0">
              <a:lnSpc>
                <a:spcPct val="100000"/>
              </a:lnSpc>
              <a:spcBef>
                <a:spcPts val="360"/>
              </a:spcBef>
              <a:spcAft>
                <a:spcPts val="0"/>
              </a:spcAft>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7pPr>
            <a:lvl8pPr marL="2398713" marR="0" lvl="7" indent="-164783" algn="l" rtl="0">
              <a:lnSpc>
                <a:spcPct val="100000"/>
              </a:lnSpc>
              <a:spcBef>
                <a:spcPts val="360"/>
              </a:spcBef>
              <a:spcAft>
                <a:spcPts val="0"/>
              </a:spcAft>
              <a:buClr>
                <a:schemeClr val="accent2"/>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8pPr>
            <a:lvl9pPr marL="2689225" marR="0" lvl="8" indent="-163195" algn="l" rtl="0">
              <a:lnSpc>
                <a:spcPct val="100000"/>
              </a:lnSpc>
              <a:spcBef>
                <a:spcPts val="360"/>
              </a:spcBef>
              <a:spcAft>
                <a:spcPts val="0"/>
              </a:spcAft>
              <a:buClr>
                <a:srgbClr val="6DB7D7"/>
              </a:buClr>
              <a:buSzPct val="109999"/>
              <a:buFont typeface="Noto Sans Symbols"/>
              <a:buChar char="●"/>
              <a:defRPr sz="1800" b="0" i="0" u="none" strike="noStrike" cap="none">
                <a:solidFill>
                  <a:srgbClr val="595959"/>
                </a:solidFill>
                <a:latin typeface="Source Sans Pro"/>
                <a:ea typeface="Source Sans Pro"/>
                <a:cs typeface="Source Sans Pro"/>
                <a:sym typeface="Source Sans Pro"/>
              </a:defRPr>
            </a:lvl9pPr>
          </a:lstStyle>
          <a:p>
            <a:pPr>
              <a:spcBef>
                <a:spcPts val="0"/>
              </a:spcBef>
              <a:spcAft>
                <a:spcPts val="12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Variable performance must be better documented, understood, and communicated </a:t>
            </a:r>
          </a:p>
          <a:p>
            <a:pPr lvl="1">
              <a:spcBef>
                <a:spcPts val="0"/>
              </a:spcBef>
              <a:spcAft>
                <a:spcPts val="1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With</a:t>
            </a:r>
            <a:r>
              <a:rPr lang="en-US" sz="1800" b="1" dirty="0" smtClean="0">
                <a:solidFill>
                  <a:schemeClr val="tx1"/>
                </a:solidFill>
                <a:latin typeface="Calibri" panose="020F0502020204030204" pitchFamily="34" charset="0"/>
              </a:rPr>
              <a:t> time, </a:t>
            </a:r>
            <a:r>
              <a:rPr lang="en-US" sz="1800" b="1" dirty="0" smtClean="0">
                <a:solidFill>
                  <a:schemeClr val="tx1"/>
                </a:solidFill>
                <a:latin typeface="Calibri" panose="020F0502020204030204" pitchFamily="34" charset="0"/>
              </a:rPr>
              <a:t>as the onboard settings and GS processing evolve</a:t>
            </a:r>
          </a:p>
          <a:p>
            <a:pPr lvl="1">
              <a:spcBef>
                <a:spcPts val="0"/>
              </a:spcBef>
              <a:spcAft>
                <a:spcPts val="1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Within the FOV (i.e., diurnal, regional, and storm-scale variability) </a:t>
            </a:r>
            <a:endParaRPr lang="en-US" sz="1800" b="1" dirty="0">
              <a:solidFill>
                <a:schemeClr val="tx1"/>
              </a:solidFill>
              <a:latin typeface="Calibri" panose="020F0502020204030204" pitchFamily="34" charset="0"/>
            </a:endParaRPr>
          </a:p>
        </p:txBody>
      </p:sp>
      <p:sp>
        <p:nvSpPr>
          <p:cNvPr id="3" name="TextBox 2"/>
          <p:cNvSpPr txBox="1"/>
          <p:nvPr/>
        </p:nvSpPr>
        <p:spPr>
          <a:xfrm>
            <a:off x="6425154" y="3658323"/>
            <a:ext cx="2642646" cy="276999"/>
          </a:xfrm>
          <a:prstGeom prst="rect">
            <a:avLst/>
          </a:prstGeom>
          <a:noFill/>
        </p:spPr>
        <p:txBody>
          <a:bodyPr wrap="square" rtlCol="0">
            <a:spAutoFit/>
          </a:bodyPr>
          <a:lstStyle/>
          <a:p>
            <a:pPr algn="ctr"/>
            <a:r>
              <a:rPr lang="en-US" sz="1200" b="1" dirty="0" smtClean="0"/>
              <a:t>Bahama Bar Before and After</a:t>
            </a:r>
            <a:endParaRPr lang="en-US" sz="1200" b="1" dirty="0"/>
          </a:p>
        </p:txBody>
      </p:sp>
    </p:spTree>
    <p:extLst>
      <p:ext uri="{BB962C8B-B14F-4D97-AF65-F5344CB8AC3E}">
        <p14:creationId xmlns:p14="http://schemas.microsoft.com/office/powerpoint/2010/main" val="33118511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
            <a:ext cx="9144000" cy="683349"/>
          </a:xfrm>
        </p:spPr>
        <p:txBody>
          <a:bodyPr>
            <a:normAutofit fontScale="90000"/>
          </a:bodyPr>
          <a:lstStyle/>
          <a:p>
            <a:r>
              <a:rPr lang="en-US" sz="4200" b="1" dirty="0" smtClean="0">
                <a:latin typeface="Calibri" panose="020F0502020204030204" pitchFamily="34" charset="0"/>
              </a:rPr>
              <a:t>GLM Research at CISESS</a:t>
            </a:r>
            <a:endParaRPr lang="en-US" sz="4200" b="1" dirty="0">
              <a:latin typeface="Calibri" panose="020F0502020204030204" pitchFamily="34" charset="0"/>
            </a:endParaRPr>
          </a:p>
        </p:txBody>
      </p:sp>
      <p:sp>
        <p:nvSpPr>
          <p:cNvPr id="3" name="Text Placeholder 2"/>
          <p:cNvSpPr>
            <a:spLocks noGrp="1"/>
          </p:cNvSpPr>
          <p:nvPr>
            <p:ph type="body" idx="1"/>
          </p:nvPr>
        </p:nvSpPr>
        <p:spPr>
          <a:xfrm>
            <a:off x="228600" y="742950"/>
            <a:ext cx="8763000" cy="4267200"/>
          </a:xfrm>
        </p:spPr>
        <p:txBody>
          <a:bodyPr>
            <a:noAutofit/>
          </a:bodyPr>
          <a:lstStyle/>
          <a:p>
            <a:pPr>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Data Visualization and Community Outreach</a:t>
            </a:r>
          </a:p>
          <a:p>
            <a:pPr lvl="1">
              <a:lnSpc>
                <a:spcPct val="114000"/>
              </a:lnSpc>
              <a:spcBef>
                <a:spcPts val="0"/>
              </a:spcBef>
              <a:spcAft>
                <a:spcPts val="6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Promoting proper data use and interpretation (e.g., short courses)</a:t>
            </a:r>
          </a:p>
          <a:p>
            <a:pPr lvl="1">
              <a:lnSpc>
                <a:spcPct val="114000"/>
              </a:lnSpc>
              <a:spcBef>
                <a:spcPts val="0"/>
              </a:spcBef>
              <a:spcAft>
                <a:spcPts val="6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New </a:t>
            </a:r>
            <a:r>
              <a:rPr lang="en-US" sz="1800" b="1" dirty="0">
                <a:solidFill>
                  <a:schemeClr val="tx1"/>
                </a:solidFill>
                <a:latin typeface="Calibri" panose="020F0502020204030204" pitchFamily="34" charset="0"/>
              </a:rPr>
              <a:t>visualization website </a:t>
            </a:r>
            <a:r>
              <a:rPr lang="en-US" sz="1800" b="1" dirty="0">
                <a:solidFill>
                  <a:schemeClr val="tx1"/>
                </a:solidFill>
                <a:latin typeface="Calibri" panose="020F0502020204030204" pitchFamily="34" charset="0"/>
                <a:hlinkClick r:id="rId2"/>
              </a:rPr>
              <a:t>https://lightning.umd.edu/glm/</a:t>
            </a:r>
            <a:endParaRPr lang="en-US" sz="1800" b="1" dirty="0">
              <a:solidFill>
                <a:schemeClr val="tx1"/>
              </a:solidFill>
              <a:latin typeface="Calibri" panose="020F0502020204030204" pitchFamily="34" charset="0"/>
            </a:endParaRPr>
          </a:p>
          <a:p>
            <a:pPr>
              <a:spcBef>
                <a:spcPts val="0"/>
              </a:spcBef>
              <a:spcAft>
                <a:spcPts val="600"/>
              </a:spcAft>
              <a:buClr>
                <a:schemeClr val="tx1"/>
              </a:buClr>
              <a:buSzPct val="90000"/>
              <a:buFont typeface="Wingdings" panose="05000000000000000000" pitchFamily="2" charset="2"/>
              <a:buChar char="§"/>
            </a:pPr>
            <a:endParaRPr lang="en-US" sz="2200" b="1" dirty="0">
              <a:solidFill>
                <a:schemeClr val="tx1"/>
              </a:solidFill>
              <a:latin typeface="Calibri" panose="020F0502020204030204" pitchFamily="34" charset="0"/>
            </a:endParaRPr>
          </a:p>
        </p:txBody>
      </p:sp>
      <p:sp>
        <p:nvSpPr>
          <p:cNvPr id="6" name="Slide Number Placeholder 5"/>
          <p:cNvSpPr>
            <a:spLocks noGrp="1"/>
          </p:cNvSpPr>
          <p:nvPr>
            <p:ph type="sldNum" idx="12"/>
          </p:nvPr>
        </p:nvSpPr>
        <p:spPr/>
        <p:txBody>
          <a:bodyPr/>
          <a:lstStyle/>
          <a:p>
            <a:pPr algn="r">
              <a:buSzPct val="25000"/>
            </a:pPr>
            <a:fld id="{00000000-1234-1234-1234-123412341234}" type="slidenum">
              <a:rPr lang="en-US" smtClean="0">
                <a:latin typeface="Source Sans Pro"/>
                <a:ea typeface="Source Sans Pro"/>
                <a:cs typeface="Source Sans Pro"/>
                <a:sym typeface="Source Sans Pro"/>
              </a:rPr>
              <a:pPr algn="r">
                <a:buSzPct val="25000"/>
              </a:pPr>
              <a:t>5</a:t>
            </a:fld>
            <a:endParaRPr lang="en-US" dirty="0">
              <a:latin typeface="Source Sans Pro"/>
              <a:ea typeface="Source Sans Pro"/>
              <a:cs typeface="Source Sans Pro"/>
              <a:sym typeface="Source Sans Pro"/>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462" y="2114550"/>
            <a:ext cx="3455895" cy="2075745"/>
          </a:xfrm>
          <a:prstGeom prst="rect">
            <a:avLst/>
          </a:prstGeom>
        </p:spPr>
      </p:pic>
      <p:pic>
        <p:nvPicPr>
          <p:cNvPr id="7" name="Picture 6"/>
          <p:cNvPicPr>
            <a:picLocks noChangeAspect="1"/>
          </p:cNvPicPr>
          <p:nvPr/>
        </p:nvPicPr>
        <p:blipFill rotWithShape="1">
          <a:blip r:embed="rId4"/>
          <a:srcRect t="9977" b="4478"/>
          <a:stretch/>
        </p:blipFill>
        <p:spPr>
          <a:xfrm>
            <a:off x="228600" y="2114550"/>
            <a:ext cx="4800600" cy="2468880"/>
          </a:xfrm>
          <a:prstGeom prst="rect">
            <a:avLst/>
          </a:prstGeom>
        </p:spPr>
      </p:pic>
      <p:grpSp>
        <p:nvGrpSpPr>
          <p:cNvPr id="17" name="Group 16"/>
          <p:cNvGrpSpPr/>
          <p:nvPr/>
        </p:nvGrpSpPr>
        <p:grpSpPr>
          <a:xfrm>
            <a:off x="4495800" y="2167128"/>
            <a:ext cx="4191000" cy="2843022"/>
            <a:chOff x="4495800" y="2167128"/>
            <a:chExt cx="4191000" cy="2843022"/>
          </a:xfrm>
        </p:grpSpPr>
        <p:sp>
          <p:nvSpPr>
            <p:cNvPr id="5" name="Oval 4"/>
            <p:cNvSpPr/>
            <p:nvPr/>
          </p:nvSpPr>
          <p:spPr>
            <a:xfrm>
              <a:off x="4495800" y="2167128"/>
              <a:ext cx="457200" cy="381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Elbow Connector 12"/>
            <p:cNvCxnSpPr>
              <a:stCxn id="5" idx="4"/>
            </p:cNvCxnSpPr>
            <p:nvPr/>
          </p:nvCxnSpPr>
          <p:spPr>
            <a:xfrm rot="16200000" flipH="1">
              <a:off x="4903089" y="2369439"/>
              <a:ext cx="1852422" cy="2209800"/>
            </a:xfrm>
            <a:prstGeom prst="bentConnector2">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105400" y="4242873"/>
              <a:ext cx="3574957" cy="767277"/>
            </a:xfrm>
            <a:prstGeom prst="rect">
              <a:avLst/>
            </a:prstGeom>
            <a:solidFill>
              <a:schemeClr val="bg2">
                <a:lumMod val="10000"/>
                <a:lumOff val="9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05400" y="4234508"/>
              <a:ext cx="3581400" cy="738664"/>
            </a:xfrm>
            <a:prstGeom prst="rect">
              <a:avLst/>
            </a:prstGeom>
          </p:spPr>
          <p:txBody>
            <a:bodyPr wrap="square">
              <a:spAutoFit/>
            </a:bodyPr>
            <a:lstStyle/>
            <a:p>
              <a:pPr>
                <a:spcBef>
                  <a:spcPts val="200"/>
                </a:spcBef>
              </a:pPr>
              <a:r>
                <a:rPr lang="en-US" i="1" dirty="0" smtClean="0"/>
                <a:t>Requesting help with some simple tutorials on how to work with the L2 data and/or gridded products</a:t>
              </a:r>
              <a:endParaRPr lang="en-US" i="1" dirty="0"/>
            </a:p>
          </p:txBody>
        </p:sp>
      </p:grpSp>
    </p:spTree>
    <p:extLst>
      <p:ext uri="{BB962C8B-B14F-4D97-AF65-F5344CB8AC3E}">
        <p14:creationId xmlns:p14="http://schemas.microsoft.com/office/powerpoint/2010/main" val="156212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
            <a:ext cx="9144000" cy="683349"/>
          </a:xfrm>
        </p:spPr>
        <p:txBody>
          <a:bodyPr>
            <a:normAutofit fontScale="90000"/>
          </a:bodyPr>
          <a:lstStyle/>
          <a:p>
            <a:r>
              <a:rPr lang="en-US" sz="4200" b="1" dirty="0" smtClean="0">
                <a:latin typeface="Calibri" panose="020F0502020204030204" pitchFamily="34" charset="0"/>
              </a:rPr>
              <a:t>GLM Research at CISESS</a:t>
            </a:r>
            <a:endParaRPr lang="en-US" sz="4200" b="1" dirty="0">
              <a:latin typeface="Calibri" panose="020F0502020204030204" pitchFamily="34" charset="0"/>
            </a:endParaRPr>
          </a:p>
        </p:txBody>
      </p:sp>
      <p:sp>
        <p:nvSpPr>
          <p:cNvPr id="3" name="Text Placeholder 2"/>
          <p:cNvSpPr>
            <a:spLocks noGrp="1"/>
          </p:cNvSpPr>
          <p:nvPr>
            <p:ph type="body" idx="1"/>
          </p:nvPr>
        </p:nvSpPr>
        <p:spPr>
          <a:xfrm>
            <a:off x="228600" y="742950"/>
            <a:ext cx="6096000" cy="4267200"/>
          </a:xfrm>
        </p:spPr>
        <p:txBody>
          <a:bodyPr>
            <a:noAutofit/>
          </a:bodyPr>
          <a:lstStyle/>
          <a:p>
            <a:pPr>
              <a:lnSpc>
                <a:spcPct val="105000"/>
              </a:lnSpc>
              <a:spcBef>
                <a:spcPts val="0"/>
              </a:spcBef>
              <a:spcAft>
                <a:spcPts val="4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Product Development and Evaluation</a:t>
            </a:r>
          </a:p>
          <a:p>
            <a:pPr lvl="1">
              <a:lnSpc>
                <a:spcPct val="105000"/>
              </a:lnSpc>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Official Level 2 product (events, groups, and flashes)</a:t>
            </a:r>
          </a:p>
          <a:p>
            <a:pPr lvl="1">
              <a:lnSpc>
                <a:spcPct val="105000"/>
              </a:lnSpc>
              <a:spcBef>
                <a:spcPts val="0"/>
              </a:spcBef>
              <a:spcAft>
                <a:spcPts val="6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Gridded Product Suite (JTTI Project, OAR/NWS)</a:t>
            </a:r>
            <a:endParaRPr lang="en-US" sz="1800" dirty="0" smtClean="0">
              <a:solidFill>
                <a:schemeClr val="tx1"/>
              </a:solidFill>
              <a:latin typeface="Calibri" panose="020F0502020204030204" pitchFamily="34" charset="0"/>
            </a:endParaRPr>
          </a:p>
          <a:p>
            <a:pPr>
              <a:lnSpc>
                <a:spcPct val="105000"/>
              </a:lnSpc>
              <a:spcBef>
                <a:spcPts val="0"/>
              </a:spcBef>
              <a:spcAft>
                <a:spcPts val="4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NWS Application and Implementation</a:t>
            </a:r>
            <a:endParaRPr lang="en-US" sz="2000" b="1" dirty="0">
              <a:solidFill>
                <a:schemeClr val="tx1"/>
              </a:solidFill>
              <a:latin typeface="Calibri" panose="020F0502020204030204" pitchFamily="34" charset="0"/>
            </a:endParaRPr>
          </a:p>
          <a:p>
            <a:pPr lvl="1">
              <a:lnSpc>
                <a:spcPct val="105000"/>
              </a:lnSpc>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Develop </a:t>
            </a:r>
            <a:r>
              <a:rPr lang="en-US" sz="1800" b="1" dirty="0">
                <a:solidFill>
                  <a:schemeClr val="tx1"/>
                </a:solidFill>
                <a:latin typeface="Calibri" panose="020F0502020204030204" pitchFamily="34" charset="0"/>
              </a:rPr>
              <a:t>t</a:t>
            </a:r>
            <a:r>
              <a:rPr lang="en-US" sz="1800" b="1" dirty="0" smtClean="0">
                <a:solidFill>
                  <a:schemeClr val="tx1"/>
                </a:solidFill>
                <a:latin typeface="Calibri" panose="020F0502020204030204" pitchFamily="34" charset="0"/>
              </a:rPr>
              <a:t>raining (quick guides, use cases, etc.)</a:t>
            </a:r>
          </a:p>
          <a:p>
            <a:pPr lvl="1">
              <a:lnSpc>
                <a:spcPct val="105000"/>
              </a:lnSpc>
              <a:spcBef>
                <a:spcPts val="0"/>
              </a:spcBef>
              <a:spcAft>
                <a:spcPts val="200"/>
              </a:spcAft>
              <a:buClr>
                <a:schemeClr val="tx1"/>
              </a:buClr>
              <a:buSzPct val="90000"/>
              <a:buFont typeface="Wingdings" panose="05000000000000000000" pitchFamily="2" charset="2"/>
              <a:buChar char="§"/>
            </a:pPr>
            <a:r>
              <a:rPr lang="en-US" sz="1800" b="1" dirty="0" err="1" smtClean="0">
                <a:solidFill>
                  <a:schemeClr val="tx1"/>
                </a:solidFill>
                <a:latin typeface="Calibri" panose="020F0502020204030204" pitchFamily="34" charset="0"/>
              </a:rPr>
              <a:t>Vlab</a:t>
            </a:r>
            <a:r>
              <a:rPr lang="en-US" sz="1800" b="1" dirty="0" smtClean="0">
                <a:solidFill>
                  <a:schemeClr val="tx1"/>
                </a:solidFill>
                <a:latin typeface="Calibri" panose="020F0502020204030204" pitchFamily="34" charset="0"/>
              </a:rPr>
              <a:t> </a:t>
            </a:r>
            <a:r>
              <a:rPr lang="en-US" sz="1800" b="1" dirty="0">
                <a:solidFill>
                  <a:schemeClr val="tx1"/>
                </a:solidFill>
                <a:latin typeface="Calibri" panose="020F0502020204030204" pitchFamily="34" charset="0"/>
              </a:rPr>
              <a:t>Webpage </a:t>
            </a:r>
            <a:r>
              <a:rPr lang="en-US" sz="1800" b="1" dirty="0" smtClean="0">
                <a:solidFill>
                  <a:schemeClr val="tx1"/>
                </a:solidFill>
                <a:latin typeface="Calibri" panose="020F0502020204030204" pitchFamily="34" charset="0"/>
              </a:rPr>
              <a:t>(https</a:t>
            </a:r>
            <a:r>
              <a:rPr lang="en-US" sz="1800" b="1" dirty="0">
                <a:solidFill>
                  <a:schemeClr val="tx1"/>
                </a:solidFill>
                <a:latin typeface="Calibri" panose="020F0502020204030204" pitchFamily="34" charset="0"/>
              </a:rPr>
              <a:t>://</a:t>
            </a:r>
            <a:r>
              <a:rPr lang="en-US" sz="1800" b="1" dirty="0" smtClean="0">
                <a:solidFill>
                  <a:schemeClr val="tx1"/>
                </a:solidFill>
                <a:latin typeface="Calibri" panose="020F0502020204030204" pitchFamily="34" charset="0"/>
              </a:rPr>
              <a:t>go.usa.gov/xV4FB)</a:t>
            </a:r>
          </a:p>
          <a:p>
            <a:pPr lvl="1">
              <a:lnSpc>
                <a:spcPct val="105000"/>
              </a:lnSpc>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Facilitate Field Demonstrations</a:t>
            </a:r>
            <a:endParaRPr lang="en-US" sz="2000" b="1" dirty="0">
              <a:solidFill>
                <a:schemeClr val="tx1"/>
              </a:solidFill>
              <a:latin typeface="Calibri" panose="020F0502020204030204" pitchFamily="34" charset="0"/>
            </a:endParaRPr>
          </a:p>
          <a:p>
            <a:pPr>
              <a:spcBef>
                <a:spcPts val="0"/>
              </a:spcBef>
              <a:spcAft>
                <a:spcPts val="200"/>
              </a:spcAft>
              <a:buClr>
                <a:schemeClr val="tx1"/>
              </a:buClr>
              <a:buSzPct val="90000"/>
              <a:buFont typeface="Wingdings" panose="05000000000000000000" pitchFamily="2" charset="2"/>
              <a:buChar char="§"/>
            </a:pPr>
            <a:endParaRPr lang="en-US" sz="2000" b="1" dirty="0">
              <a:solidFill>
                <a:schemeClr val="tx1"/>
              </a:solidFill>
              <a:latin typeface="Calibri" panose="020F0502020204030204" pitchFamily="34" charset="0"/>
            </a:endParaRPr>
          </a:p>
          <a:p>
            <a:pPr>
              <a:spcBef>
                <a:spcPts val="0"/>
              </a:spcBef>
              <a:spcAft>
                <a:spcPts val="200"/>
              </a:spcAft>
              <a:buClr>
                <a:schemeClr val="tx1"/>
              </a:buClr>
              <a:buSzPct val="90000"/>
              <a:buFont typeface="Wingdings" panose="05000000000000000000" pitchFamily="2" charset="2"/>
              <a:buChar char="§"/>
            </a:pPr>
            <a:endParaRPr lang="en-US" sz="2200" b="1" dirty="0">
              <a:solidFill>
                <a:schemeClr val="tx1"/>
              </a:solidFill>
              <a:latin typeface="Calibri" panose="020F0502020204030204" pitchFamily="34" charset="0"/>
            </a:endParaRPr>
          </a:p>
        </p:txBody>
      </p:sp>
      <p:sp>
        <p:nvSpPr>
          <p:cNvPr id="6" name="Slide Number Placeholder 5"/>
          <p:cNvSpPr>
            <a:spLocks noGrp="1"/>
          </p:cNvSpPr>
          <p:nvPr>
            <p:ph type="sldNum" idx="12"/>
          </p:nvPr>
        </p:nvSpPr>
        <p:spPr/>
        <p:txBody>
          <a:bodyPr/>
          <a:lstStyle/>
          <a:p>
            <a:pPr algn="r">
              <a:buSzPct val="25000"/>
            </a:pPr>
            <a:fld id="{00000000-1234-1234-1234-123412341234}" type="slidenum">
              <a:rPr lang="en-US" smtClean="0">
                <a:latin typeface="Source Sans Pro"/>
                <a:ea typeface="Source Sans Pro"/>
                <a:cs typeface="Source Sans Pro"/>
                <a:sym typeface="Source Sans Pro"/>
              </a:rPr>
              <a:pPr algn="r">
                <a:buSzPct val="25000"/>
              </a:pPr>
              <a:t>6</a:t>
            </a:fld>
            <a:endParaRPr lang="en-US" dirty="0">
              <a:latin typeface="Source Sans Pro"/>
              <a:ea typeface="Source Sans Pro"/>
              <a:cs typeface="Source Sans Pro"/>
              <a:sym typeface="Source Sans Pro"/>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240" y="3245643"/>
            <a:ext cx="4699677" cy="184070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243192"/>
            <a:ext cx="4699678" cy="184070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666750"/>
            <a:ext cx="2233592" cy="2512791"/>
          </a:xfrm>
          <a:prstGeom prst="rect">
            <a:avLst/>
          </a:prstGeom>
        </p:spPr>
      </p:pic>
      <p:sp>
        <p:nvSpPr>
          <p:cNvPr id="11" name="TextBox 10"/>
          <p:cNvSpPr txBox="1"/>
          <p:nvPr/>
        </p:nvSpPr>
        <p:spPr>
          <a:xfrm>
            <a:off x="6476999" y="633412"/>
            <a:ext cx="1004048" cy="276999"/>
          </a:xfrm>
          <a:prstGeom prst="rect">
            <a:avLst/>
          </a:prstGeom>
          <a:noFill/>
        </p:spPr>
        <p:txBody>
          <a:bodyPr wrap="square" rtlCol="0">
            <a:spAutoFit/>
          </a:bodyPr>
          <a:lstStyle/>
          <a:p>
            <a:r>
              <a:rPr lang="en-US" sz="1200" b="1" dirty="0" smtClean="0">
                <a:solidFill>
                  <a:schemeClr val="bg1"/>
                </a:solidFill>
              </a:rPr>
              <a:t>G16</a:t>
            </a:r>
            <a:endParaRPr lang="en-US" sz="1200" b="1" dirty="0">
              <a:solidFill>
                <a:schemeClr val="bg1"/>
              </a:solidFill>
            </a:endParaRPr>
          </a:p>
        </p:txBody>
      </p:sp>
      <p:sp>
        <p:nvSpPr>
          <p:cNvPr id="12" name="TextBox 11"/>
          <p:cNvSpPr txBox="1"/>
          <p:nvPr/>
        </p:nvSpPr>
        <p:spPr>
          <a:xfrm>
            <a:off x="6477001" y="1913751"/>
            <a:ext cx="533400" cy="276999"/>
          </a:xfrm>
          <a:prstGeom prst="rect">
            <a:avLst/>
          </a:prstGeom>
          <a:noFill/>
        </p:spPr>
        <p:txBody>
          <a:bodyPr wrap="square" rtlCol="0">
            <a:spAutoFit/>
          </a:bodyPr>
          <a:lstStyle/>
          <a:p>
            <a:r>
              <a:rPr lang="en-US" sz="1200" b="1" dirty="0" smtClean="0">
                <a:solidFill>
                  <a:schemeClr val="bg1"/>
                </a:solidFill>
              </a:rPr>
              <a:t>G17</a:t>
            </a:r>
            <a:endParaRPr lang="en-US" sz="1200" b="1" dirty="0">
              <a:solidFill>
                <a:schemeClr val="bg1"/>
              </a:solidFill>
            </a:endParaRPr>
          </a:p>
        </p:txBody>
      </p:sp>
      <p:sp>
        <p:nvSpPr>
          <p:cNvPr id="13" name="TextBox 12"/>
          <p:cNvSpPr txBox="1"/>
          <p:nvPr/>
        </p:nvSpPr>
        <p:spPr>
          <a:xfrm>
            <a:off x="3352800" y="4669627"/>
            <a:ext cx="1143000" cy="276999"/>
          </a:xfrm>
          <a:prstGeom prst="rect">
            <a:avLst/>
          </a:prstGeom>
          <a:noFill/>
        </p:spPr>
        <p:txBody>
          <a:bodyPr wrap="square" rtlCol="0">
            <a:spAutoFit/>
          </a:bodyPr>
          <a:lstStyle/>
          <a:p>
            <a:r>
              <a:rPr lang="en-US" sz="1200" b="1" dirty="0" smtClean="0">
                <a:solidFill>
                  <a:schemeClr val="bg1"/>
                </a:solidFill>
              </a:rPr>
              <a:t>GLM-AFA</a:t>
            </a:r>
            <a:endParaRPr lang="en-US" sz="1200" b="1" dirty="0">
              <a:solidFill>
                <a:schemeClr val="bg1"/>
              </a:solidFill>
            </a:endParaRPr>
          </a:p>
        </p:txBody>
      </p:sp>
      <p:sp>
        <p:nvSpPr>
          <p:cNvPr id="14" name="TextBox 13"/>
          <p:cNvSpPr txBox="1"/>
          <p:nvPr/>
        </p:nvSpPr>
        <p:spPr>
          <a:xfrm>
            <a:off x="5715000" y="4679083"/>
            <a:ext cx="1143000" cy="276999"/>
          </a:xfrm>
          <a:prstGeom prst="rect">
            <a:avLst/>
          </a:prstGeom>
          <a:noFill/>
        </p:spPr>
        <p:txBody>
          <a:bodyPr wrap="square" rtlCol="0">
            <a:spAutoFit/>
          </a:bodyPr>
          <a:lstStyle/>
          <a:p>
            <a:r>
              <a:rPr lang="en-US" sz="1200" b="1" dirty="0" smtClean="0">
                <a:solidFill>
                  <a:schemeClr val="bg1"/>
                </a:solidFill>
              </a:rPr>
              <a:t>GLM-TOE</a:t>
            </a:r>
            <a:endParaRPr lang="en-US" sz="1200" b="1" dirty="0">
              <a:solidFill>
                <a:schemeClr val="bg1"/>
              </a:solidFill>
            </a:endParaRPr>
          </a:p>
        </p:txBody>
      </p:sp>
    </p:spTree>
    <p:extLst>
      <p:ext uri="{BB962C8B-B14F-4D97-AF65-F5344CB8AC3E}">
        <p14:creationId xmlns:p14="http://schemas.microsoft.com/office/powerpoint/2010/main" val="372037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57150"/>
            <a:ext cx="9144000" cy="683349"/>
          </a:xfrm>
        </p:spPr>
        <p:txBody>
          <a:bodyPr>
            <a:normAutofit fontScale="90000"/>
          </a:bodyPr>
          <a:lstStyle/>
          <a:p>
            <a:r>
              <a:rPr lang="en-US" sz="4200" b="1" dirty="0" smtClean="0">
                <a:latin typeface="Calibri" panose="020F0502020204030204" pitchFamily="34" charset="0"/>
              </a:rPr>
              <a:t>NWS Virtual Lab Page</a:t>
            </a:r>
            <a:endParaRPr lang="en-US" sz="4200" b="1" dirty="0">
              <a:latin typeface="Calibri" panose="020F0502020204030204" pitchFamily="34" charset="0"/>
            </a:endParaRPr>
          </a:p>
        </p:txBody>
      </p:sp>
      <p:sp>
        <p:nvSpPr>
          <p:cNvPr id="3" name="Slide Number Placeholder 2"/>
          <p:cNvSpPr>
            <a:spLocks noGrp="1"/>
          </p:cNvSpPr>
          <p:nvPr>
            <p:ph type="sldNum" idx="12"/>
          </p:nvPr>
        </p:nvSpPr>
        <p:spPr/>
        <p:txBody>
          <a:bodyPr/>
          <a:lstStyle/>
          <a:p>
            <a:pPr algn="r">
              <a:buSzPct val="25000"/>
            </a:pPr>
            <a:fld id="{00000000-1234-1234-1234-123412341234}" type="slidenum">
              <a:rPr lang="en-US" smtClean="0">
                <a:latin typeface="Source Sans Pro"/>
                <a:ea typeface="Source Sans Pro"/>
                <a:cs typeface="Source Sans Pro"/>
                <a:sym typeface="Source Sans Pro"/>
              </a:rPr>
              <a:pPr algn="r">
                <a:buSzPct val="25000"/>
              </a:pPr>
              <a:t>7</a:t>
            </a:fld>
            <a:endParaRPr lang="en-US" dirty="0">
              <a:latin typeface="Source Sans Pro"/>
              <a:ea typeface="Source Sans Pro"/>
              <a:cs typeface="Source Sans Pro"/>
              <a:sym typeface="Source Sans Pro"/>
            </a:endParaRPr>
          </a:p>
        </p:txBody>
      </p:sp>
      <p:pic>
        <p:nvPicPr>
          <p:cNvPr id="4" name="Picture 3"/>
          <p:cNvPicPr>
            <a:picLocks noChangeAspect="1"/>
          </p:cNvPicPr>
          <p:nvPr/>
        </p:nvPicPr>
        <p:blipFill rotWithShape="1">
          <a:blip r:embed="rId2"/>
          <a:srcRect t="10429" b="5017"/>
          <a:stretch/>
        </p:blipFill>
        <p:spPr>
          <a:xfrm>
            <a:off x="495300" y="673641"/>
            <a:ext cx="8153400" cy="4144575"/>
          </a:xfrm>
          <a:prstGeom prst="rect">
            <a:avLst/>
          </a:prstGeom>
        </p:spPr>
      </p:pic>
      <p:sp>
        <p:nvSpPr>
          <p:cNvPr id="8" name="Text Placeholder 2"/>
          <p:cNvSpPr>
            <a:spLocks noGrp="1"/>
          </p:cNvSpPr>
          <p:nvPr>
            <p:ph type="body" idx="1"/>
          </p:nvPr>
        </p:nvSpPr>
        <p:spPr>
          <a:xfrm>
            <a:off x="800100" y="4717257"/>
            <a:ext cx="7543800" cy="304800"/>
          </a:xfrm>
        </p:spPr>
        <p:txBody>
          <a:bodyPr/>
          <a:lstStyle/>
          <a:p>
            <a:pPr marL="167640" indent="0" algn="ctr">
              <a:spcBef>
                <a:spcPts val="0"/>
              </a:spcBef>
              <a:spcAft>
                <a:spcPts val="600"/>
              </a:spcAft>
              <a:buClr>
                <a:schemeClr val="tx1"/>
              </a:buClr>
              <a:buSzPct val="90000"/>
              <a:buNone/>
            </a:pPr>
            <a:r>
              <a:rPr lang="en-US" sz="1600" b="1" dirty="0">
                <a:solidFill>
                  <a:schemeClr val="tx1"/>
                </a:solidFill>
                <a:latin typeface="Calibri" panose="020F0502020204030204" pitchFamily="34" charset="0"/>
                <a:hlinkClick r:id="rId3"/>
              </a:rPr>
              <a:t>https://vlab.ncep.noaa.gov/web/geostationary-lightning-mapper</a:t>
            </a:r>
            <a:r>
              <a:rPr lang="en-US" sz="1600" b="1" dirty="0" smtClean="0">
                <a:solidFill>
                  <a:schemeClr val="tx1"/>
                </a:solidFill>
                <a:latin typeface="Calibri" panose="020F0502020204030204" pitchFamily="34" charset="0"/>
                <a:hlinkClick r:id="rId3"/>
              </a:rPr>
              <a:t>/</a:t>
            </a:r>
            <a:endParaRPr lang="en-US" sz="16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582552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
            <a:ext cx="9144000" cy="683349"/>
          </a:xfrm>
        </p:spPr>
        <p:txBody>
          <a:bodyPr/>
          <a:lstStyle/>
          <a:p>
            <a:r>
              <a:rPr lang="en-US" sz="3800" b="1" dirty="0" smtClean="0">
                <a:latin typeface="Calibri" panose="020F0502020204030204" pitchFamily="34" charset="0"/>
              </a:rPr>
              <a:t>GLM Field Demonstration</a:t>
            </a:r>
            <a:endParaRPr lang="en-US" sz="3800" b="1" dirty="0">
              <a:latin typeface="Calibri" panose="020F0502020204030204" pitchFamily="34" charset="0"/>
            </a:endParaRPr>
          </a:p>
        </p:txBody>
      </p:sp>
      <p:sp>
        <p:nvSpPr>
          <p:cNvPr id="7" name="Text Placeholder 2"/>
          <p:cNvSpPr>
            <a:spLocks noGrp="1"/>
          </p:cNvSpPr>
          <p:nvPr>
            <p:ph type="body" idx="1"/>
          </p:nvPr>
        </p:nvSpPr>
        <p:spPr>
          <a:xfrm>
            <a:off x="228601" y="742950"/>
            <a:ext cx="5257799" cy="4267200"/>
          </a:xfrm>
        </p:spPr>
        <p:txBody>
          <a:bodyPr/>
          <a:lstStyle/>
          <a:p>
            <a:pPr>
              <a:spcBef>
                <a:spcPts val="0"/>
              </a:spcBef>
              <a:spcAft>
                <a:spcPts val="9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General feedback form </a:t>
            </a:r>
            <a:r>
              <a:rPr lang="en-US" sz="2000" dirty="0" smtClean="0">
                <a:solidFill>
                  <a:schemeClr val="tx1"/>
                </a:solidFill>
                <a:latin typeface="Calibri" panose="020F0502020204030204" pitchFamily="34" charset="0"/>
              </a:rPr>
              <a:t>(</a:t>
            </a:r>
            <a:r>
              <a:rPr lang="en-US" sz="2000" i="1" dirty="0" smtClean="0">
                <a:solidFill>
                  <a:schemeClr val="tx1"/>
                </a:solidFill>
                <a:latin typeface="Calibri" panose="020F0502020204030204" pitchFamily="34" charset="0"/>
                <a:hlinkClick r:id="rId3"/>
              </a:rPr>
              <a:t>https://forms.gle/bE9TsxBgaLZMv8Jn7</a:t>
            </a:r>
            <a:r>
              <a:rPr lang="en-US" sz="2000" dirty="0" smtClean="0">
                <a:solidFill>
                  <a:schemeClr val="tx1"/>
                </a:solidFill>
                <a:latin typeface="Calibri" panose="020F0502020204030204" pitchFamily="34" charset="0"/>
              </a:rPr>
              <a:t>)</a:t>
            </a:r>
            <a:r>
              <a:rPr lang="en-US" sz="2000" b="1" dirty="0" smtClean="0">
                <a:solidFill>
                  <a:schemeClr val="tx1"/>
                </a:solidFill>
                <a:latin typeface="Calibri" panose="020F0502020204030204" pitchFamily="34" charset="0"/>
              </a:rPr>
              <a:t> </a:t>
            </a:r>
          </a:p>
          <a:p>
            <a:pPr>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Specifically requesting </a:t>
            </a:r>
          </a:p>
          <a:p>
            <a:pPr marL="839470" lvl="1" indent="-342900">
              <a:spcBef>
                <a:spcPts val="0"/>
              </a:spcBef>
              <a:spcAft>
                <a:spcPts val="600"/>
              </a:spcAft>
              <a:buClr>
                <a:schemeClr val="tx1"/>
              </a:buClr>
              <a:buSzPct val="90000"/>
              <a:buFont typeface="+mj-lt"/>
              <a:buAutoNum type="arabicPeriod"/>
            </a:pPr>
            <a:r>
              <a:rPr lang="en-US" sz="1800" b="1" dirty="0" smtClean="0">
                <a:solidFill>
                  <a:schemeClr val="tx1"/>
                </a:solidFill>
                <a:latin typeface="Calibri" panose="020F0502020204030204" pitchFamily="34" charset="0"/>
              </a:rPr>
              <a:t>Locally </a:t>
            </a:r>
            <a:r>
              <a:rPr lang="en-US" sz="1800" b="1" dirty="0">
                <a:solidFill>
                  <a:schemeClr val="tx1"/>
                </a:solidFill>
                <a:latin typeface="Calibri" panose="020F0502020204030204" pitchFamily="34" charset="0"/>
              </a:rPr>
              <a:t>relevant use cases developed in conjunction with </a:t>
            </a:r>
            <a:r>
              <a:rPr lang="en-US" sz="1800" b="1" dirty="0" smtClean="0">
                <a:solidFill>
                  <a:schemeClr val="tx1"/>
                </a:solidFill>
                <a:latin typeface="Calibri" panose="020F0502020204030204" pitchFamily="34" charset="0"/>
              </a:rPr>
              <a:t>forecasters</a:t>
            </a:r>
          </a:p>
          <a:p>
            <a:pPr marL="839470" lvl="1" indent="-342900">
              <a:spcBef>
                <a:spcPts val="0"/>
              </a:spcBef>
              <a:spcAft>
                <a:spcPts val="600"/>
              </a:spcAft>
              <a:buClr>
                <a:schemeClr val="tx1"/>
              </a:buClr>
              <a:buSzPct val="90000"/>
              <a:buFont typeface="+mj-lt"/>
              <a:buAutoNum type="arabicPeriod"/>
            </a:pPr>
            <a:r>
              <a:rPr lang="en-US" sz="1800" b="1" dirty="0" smtClean="0">
                <a:solidFill>
                  <a:schemeClr val="tx1"/>
                </a:solidFill>
                <a:latin typeface="Calibri" panose="020F0502020204030204" pitchFamily="34" charset="0"/>
              </a:rPr>
              <a:t>Details </a:t>
            </a:r>
            <a:r>
              <a:rPr lang="en-US" sz="1800" b="1" dirty="0">
                <a:solidFill>
                  <a:schemeClr val="tx1"/>
                </a:solidFill>
                <a:latin typeface="Calibri" panose="020F0502020204030204" pitchFamily="34" charset="0"/>
              </a:rPr>
              <a:t>on incorporation into AWIPS displays for different </a:t>
            </a:r>
            <a:r>
              <a:rPr lang="en-US" sz="1800" b="1" dirty="0" smtClean="0">
                <a:solidFill>
                  <a:schemeClr val="tx1"/>
                </a:solidFill>
                <a:latin typeface="Calibri" panose="020F0502020204030204" pitchFamily="34" charset="0"/>
              </a:rPr>
              <a:t>scenarios</a:t>
            </a:r>
          </a:p>
          <a:p>
            <a:pPr marL="839470" lvl="1" indent="-342900">
              <a:spcBef>
                <a:spcPts val="0"/>
              </a:spcBef>
              <a:spcAft>
                <a:spcPts val="600"/>
              </a:spcAft>
              <a:buClr>
                <a:schemeClr val="tx1"/>
              </a:buClr>
              <a:buSzPct val="90000"/>
              <a:buFont typeface="+mj-lt"/>
              <a:buAutoNum type="arabicPeriod"/>
            </a:pPr>
            <a:r>
              <a:rPr lang="en-US" sz="1800" b="1" dirty="0" smtClean="0">
                <a:solidFill>
                  <a:schemeClr val="tx1"/>
                </a:solidFill>
                <a:latin typeface="Calibri" panose="020F0502020204030204" pitchFamily="34" charset="0"/>
              </a:rPr>
              <a:t>How the </a:t>
            </a:r>
            <a:r>
              <a:rPr lang="en-US" sz="1800" b="1" dirty="0">
                <a:solidFill>
                  <a:schemeClr val="tx1"/>
                </a:solidFill>
                <a:latin typeface="Calibri" panose="020F0502020204030204" pitchFamily="34" charset="0"/>
              </a:rPr>
              <a:t>GLM </a:t>
            </a:r>
            <a:r>
              <a:rPr lang="en-US" sz="1800" b="1" dirty="0" smtClean="0">
                <a:solidFill>
                  <a:schemeClr val="tx1"/>
                </a:solidFill>
                <a:latin typeface="Calibri" panose="020F0502020204030204" pitchFamily="34" charset="0"/>
              </a:rPr>
              <a:t>can be </a:t>
            </a:r>
            <a:r>
              <a:rPr lang="en-US" sz="1800" b="1" dirty="0">
                <a:solidFill>
                  <a:schemeClr val="tx1"/>
                </a:solidFill>
                <a:latin typeface="Calibri" panose="020F0502020204030204" pitchFamily="34" charset="0"/>
              </a:rPr>
              <a:t>used in conjunction with </a:t>
            </a:r>
            <a:r>
              <a:rPr lang="en-US" sz="1800" b="1" dirty="0" smtClean="0">
                <a:solidFill>
                  <a:schemeClr val="tx1"/>
                </a:solidFill>
                <a:latin typeface="Calibri" panose="020F0502020204030204" pitchFamily="34" charset="0"/>
              </a:rPr>
              <a:t>ground-based lightning networks</a:t>
            </a:r>
          </a:p>
          <a:p>
            <a:pPr>
              <a:spcBef>
                <a:spcPts val="0"/>
              </a:spcBef>
              <a:spcAft>
                <a:spcPts val="1200"/>
              </a:spcAft>
              <a:buClr>
                <a:schemeClr val="tx1"/>
              </a:buClr>
              <a:buSzPct val="90000"/>
              <a:buFont typeface="Wingdings" panose="05000000000000000000" pitchFamily="2" charset="2"/>
              <a:buChar char="§"/>
            </a:pPr>
            <a:endParaRPr lang="en-US" sz="2000" b="1" dirty="0">
              <a:solidFill>
                <a:schemeClr val="tx1"/>
              </a:solidFill>
              <a:latin typeface="Calibri" panose="020F0502020204030204" pitchFamily="34" charset="0"/>
            </a:endParaRPr>
          </a:p>
        </p:txBody>
      </p:sp>
      <p:pic>
        <p:nvPicPr>
          <p:cNvPr id="4" name="Picture 3"/>
          <p:cNvPicPr>
            <a:picLocks noChangeAspect="1"/>
          </p:cNvPicPr>
          <p:nvPr/>
        </p:nvPicPr>
        <p:blipFill rotWithShape="1">
          <a:blip r:embed="rId4"/>
          <a:srcRect l="31905" t="34852" r="36190" b="36634"/>
          <a:stretch/>
        </p:blipFill>
        <p:spPr>
          <a:xfrm>
            <a:off x="3048000" y="3772296"/>
            <a:ext cx="2514600" cy="1351129"/>
          </a:xfrm>
          <a:prstGeom prst="rect">
            <a:avLst/>
          </a:prstGeom>
        </p:spPr>
      </p:pic>
      <p:pic>
        <p:nvPicPr>
          <p:cNvPr id="5" name="Picture 4"/>
          <p:cNvPicPr>
            <a:picLocks noChangeAspect="1"/>
          </p:cNvPicPr>
          <p:nvPr/>
        </p:nvPicPr>
        <p:blipFill rotWithShape="1">
          <a:blip r:embed="rId5"/>
          <a:srcRect l="32857" t="45247" r="35238" b="30991"/>
          <a:stretch/>
        </p:blipFill>
        <p:spPr>
          <a:xfrm>
            <a:off x="5612331" y="1660282"/>
            <a:ext cx="3226869" cy="1444868"/>
          </a:xfrm>
          <a:prstGeom prst="rect">
            <a:avLst/>
          </a:prstGeom>
        </p:spPr>
      </p:pic>
      <p:pic>
        <p:nvPicPr>
          <p:cNvPr id="6" name="Picture 5"/>
          <p:cNvPicPr>
            <a:picLocks noChangeAspect="1"/>
          </p:cNvPicPr>
          <p:nvPr/>
        </p:nvPicPr>
        <p:blipFill rotWithShape="1">
          <a:blip r:embed="rId6"/>
          <a:srcRect l="33333" t="49208" r="29524" b="26237"/>
          <a:stretch/>
        </p:blipFill>
        <p:spPr>
          <a:xfrm>
            <a:off x="5643562" y="3833635"/>
            <a:ext cx="3200400" cy="1271954"/>
          </a:xfrm>
          <a:prstGeom prst="rect">
            <a:avLst/>
          </a:prstGeom>
        </p:spPr>
      </p:pic>
      <p:sp>
        <p:nvSpPr>
          <p:cNvPr id="8" name="Rectangle 7"/>
          <p:cNvSpPr/>
          <p:nvPr/>
        </p:nvSpPr>
        <p:spPr>
          <a:xfrm>
            <a:off x="5643562" y="3100061"/>
            <a:ext cx="3271838" cy="738664"/>
          </a:xfrm>
          <a:prstGeom prst="rect">
            <a:avLst/>
          </a:prstGeom>
        </p:spPr>
        <p:txBody>
          <a:bodyPr wrap="square">
            <a:spAutoFit/>
          </a:bodyPr>
          <a:lstStyle/>
          <a:p>
            <a:r>
              <a:rPr lang="en-US" dirty="0"/>
              <a:t>How useful were the training resources provided for understanding the GLM products?</a:t>
            </a:r>
          </a:p>
        </p:txBody>
      </p:sp>
      <p:sp>
        <p:nvSpPr>
          <p:cNvPr id="9" name="Rectangle 8"/>
          <p:cNvSpPr/>
          <p:nvPr/>
        </p:nvSpPr>
        <p:spPr>
          <a:xfrm>
            <a:off x="5562600" y="738964"/>
            <a:ext cx="3581400" cy="954107"/>
          </a:xfrm>
          <a:prstGeom prst="rect">
            <a:avLst/>
          </a:prstGeom>
        </p:spPr>
        <p:txBody>
          <a:bodyPr wrap="square">
            <a:spAutoFit/>
          </a:bodyPr>
          <a:lstStyle/>
          <a:p>
            <a:r>
              <a:rPr lang="en-US" dirty="0"/>
              <a:t>How useful were the GLM products for monitoring convective development and evolution during storm warning operations or Decision Support Services?</a:t>
            </a:r>
          </a:p>
        </p:txBody>
      </p:sp>
      <p:sp>
        <p:nvSpPr>
          <p:cNvPr id="10" name="Rectangle 9"/>
          <p:cNvSpPr/>
          <p:nvPr/>
        </p:nvSpPr>
        <p:spPr>
          <a:xfrm>
            <a:off x="4267200" y="4605123"/>
            <a:ext cx="1304924" cy="307777"/>
          </a:xfrm>
          <a:prstGeom prst="rect">
            <a:avLst/>
          </a:prstGeom>
        </p:spPr>
        <p:txBody>
          <a:bodyPr wrap="square">
            <a:spAutoFit/>
          </a:bodyPr>
          <a:lstStyle/>
          <a:p>
            <a:r>
              <a:rPr lang="en-US" dirty="0" smtClean="0"/>
              <a:t>NWS Regions</a:t>
            </a:r>
          </a:p>
        </p:txBody>
      </p:sp>
      <p:sp>
        <p:nvSpPr>
          <p:cNvPr id="11" name="Slide Number Placeholder 2"/>
          <p:cNvSpPr>
            <a:spLocks noGrp="1"/>
          </p:cNvSpPr>
          <p:nvPr>
            <p:ph type="sldNum" idx="12"/>
          </p:nvPr>
        </p:nvSpPr>
        <p:spPr>
          <a:xfrm>
            <a:off x="7799294" y="4869657"/>
            <a:ext cx="1268506" cy="273844"/>
          </a:xfrm>
        </p:spPr>
        <p:txBody>
          <a:bodyPr/>
          <a:lstStyle/>
          <a:p>
            <a:pPr algn="r">
              <a:buSzPct val="25000"/>
            </a:pPr>
            <a:fld id="{00000000-1234-1234-1234-123412341234}" type="slidenum">
              <a:rPr lang="en-US" smtClean="0">
                <a:latin typeface="Source Sans Pro"/>
                <a:ea typeface="Source Sans Pro"/>
                <a:cs typeface="Source Sans Pro"/>
                <a:sym typeface="Source Sans Pro"/>
              </a:rPr>
              <a:pPr algn="r">
                <a:buSzPct val="25000"/>
              </a:pPr>
              <a:t>8</a:t>
            </a:fld>
            <a:endParaRPr lang="en-US" dirty="0">
              <a:latin typeface="Source Sans Pro"/>
              <a:ea typeface="Source Sans Pro"/>
              <a:cs typeface="Source Sans Pro"/>
              <a:sym typeface="Source Sans Pro"/>
            </a:endParaRPr>
          </a:p>
        </p:txBody>
      </p:sp>
    </p:spTree>
    <p:extLst>
      <p:ext uri="{BB962C8B-B14F-4D97-AF65-F5344CB8AC3E}">
        <p14:creationId xmlns:p14="http://schemas.microsoft.com/office/powerpoint/2010/main" val="2704996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
            <a:ext cx="9144000" cy="683349"/>
          </a:xfrm>
        </p:spPr>
        <p:txBody>
          <a:bodyPr/>
          <a:lstStyle/>
          <a:p>
            <a:r>
              <a:rPr lang="en-US" sz="3800" b="1" dirty="0" smtClean="0">
                <a:latin typeface="Calibri" panose="020F0502020204030204" pitchFamily="34" charset="0"/>
              </a:rPr>
              <a:t>GLM Field Demonstration</a:t>
            </a:r>
            <a:endParaRPr lang="en-US" sz="3800" b="1" dirty="0">
              <a:latin typeface="Calibri" panose="020F0502020204030204" pitchFamily="34" charset="0"/>
            </a:endParaRPr>
          </a:p>
        </p:txBody>
      </p:sp>
      <p:sp>
        <p:nvSpPr>
          <p:cNvPr id="7" name="Text Placeholder 2"/>
          <p:cNvSpPr>
            <a:spLocks noGrp="1"/>
          </p:cNvSpPr>
          <p:nvPr>
            <p:ph type="body" idx="1"/>
          </p:nvPr>
        </p:nvSpPr>
        <p:spPr>
          <a:xfrm>
            <a:off x="228601" y="742950"/>
            <a:ext cx="7619999" cy="4267200"/>
          </a:xfrm>
        </p:spPr>
        <p:txBody>
          <a:bodyPr/>
          <a:lstStyle/>
          <a:p>
            <a:pPr>
              <a:spcBef>
                <a:spcPts val="0"/>
              </a:spcBef>
              <a:spcAft>
                <a:spcPts val="600"/>
              </a:spcAft>
              <a:buClr>
                <a:schemeClr val="tx1"/>
              </a:buClr>
              <a:buSzPct val="90000"/>
              <a:buFont typeface="Wingdings" panose="05000000000000000000" pitchFamily="2" charset="2"/>
              <a:buChar char="§"/>
            </a:pPr>
            <a:r>
              <a:rPr lang="en-US" sz="2000" b="1" dirty="0" smtClean="0">
                <a:solidFill>
                  <a:schemeClr val="tx1"/>
                </a:solidFill>
                <a:latin typeface="Calibri" panose="020F0502020204030204" pitchFamily="34" charset="0"/>
              </a:rPr>
              <a:t>Many thanks to these forecasters for their survey contributions…</a:t>
            </a: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Matthew Bunkers</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Steve </a:t>
            </a:r>
            <a:r>
              <a:rPr lang="en-US" sz="1800" b="1" dirty="0" err="1" smtClean="0">
                <a:solidFill>
                  <a:schemeClr val="tx1"/>
                </a:solidFill>
                <a:latin typeface="Calibri" panose="020F0502020204030204" pitchFamily="34" charset="0"/>
              </a:rPr>
              <a:t>Hodanish</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Benjamin Herzog</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Jonathan Welsh</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Jaclyn </a:t>
            </a:r>
            <a:r>
              <a:rPr lang="en-US" sz="1800" b="1" dirty="0" err="1" smtClean="0">
                <a:solidFill>
                  <a:schemeClr val="tx1"/>
                </a:solidFill>
                <a:latin typeface="Calibri" panose="020F0502020204030204" pitchFamily="34" charset="0"/>
              </a:rPr>
              <a:t>Ritzman</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Randall </a:t>
            </a:r>
            <a:r>
              <a:rPr lang="en-US" sz="1800" b="1" dirty="0" err="1" smtClean="0">
                <a:solidFill>
                  <a:schemeClr val="tx1"/>
                </a:solidFill>
                <a:latin typeface="Calibri" panose="020F0502020204030204" pitchFamily="34" charset="0"/>
              </a:rPr>
              <a:t>Hergert</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Linda Gilbert</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Keith White</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Linda Gilbert</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Brian </a:t>
            </a:r>
            <a:r>
              <a:rPr lang="en-US" sz="1800" b="1" dirty="0" err="1" smtClean="0">
                <a:solidFill>
                  <a:schemeClr val="tx1"/>
                </a:solidFill>
                <a:latin typeface="Calibri" panose="020F0502020204030204" pitchFamily="34" charset="0"/>
              </a:rPr>
              <a:t>Guyer</a:t>
            </a:r>
            <a:endParaRPr lang="en-US" sz="1800" b="1" dirty="0">
              <a:solidFill>
                <a:schemeClr val="tx1"/>
              </a:solidFill>
              <a:latin typeface="Calibri" panose="020F0502020204030204" pitchFamily="34" charset="0"/>
            </a:endParaRPr>
          </a:p>
          <a:p>
            <a:pPr lvl="1">
              <a:spcBef>
                <a:spcPts val="0"/>
              </a:spcBef>
              <a:spcAft>
                <a:spcPts val="200"/>
              </a:spcAft>
              <a:buClr>
                <a:schemeClr val="tx1"/>
              </a:buClr>
              <a:buSzPct val="90000"/>
              <a:buFont typeface="Wingdings" panose="05000000000000000000" pitchFamily="2" charset="2"/>
              <a:buChar char="§"/>
            </a:pPr>
            <a:r>
              <a:rPr lang="en-US" sz="1800" b="1" dirty="0" smtClean="0">
                <a:solidFill>
                  <a:schemeClr val="tx1"/>
                </a:solidFill>
                <a:latin typeface="Calibri" panose="020F0502020204030204" pitchFamily="34" charset="0"/>
              </a:rPr>
              <a:t>Rachel Cobb</a:t>
            </a:r>
            <a:endParaRPr lang="en-US" sz="1800" b="1" dirty="0">
              <a:solidFill>
                <a:schemeClr val="tx1"/>
              </a:solidFill>
              <a:latin typeface="Calibri" panose="020F0502020204030204" pitchFamily="34" charset="0"/>
            </a:endParaRPr>
          </a:p>
        </p:txBody>
      </p:sp>
      <p:sp>
        <p:nvSpPr>
          <p:cNvPr id="3" name="Rectangle 2"/>
          <p:cNvSpPr/>
          <p:nvPr/>
        </p:nvSpPr>
        <p:spPr>
          <a:xfrm>
            <a:off x="3274218" y="1276112"/>
            <a:ext cx="5717381" cy="1600438"/>
          </a:xfrm>
          <a:prstGeom prst="rect">
            <a:avLst/>
          </a:prstGeom>
        </p:spPr>
        <p:txBody>
          <a:bodyPr wrap="square">
            <a:spAutoFit/>
          </a:bodyPr>
          <a:lstStyle/>
          <a:p>
            <a:r>
              <a:rPr lang="en-US" i="1" dirty="0" smtClean="0"/>
              <a:t>“In </a:t>
            </a:r>
            <a:r>
              <a:rPr lang="en-US" i="1" dirty="0"/>
              <a:t>3 </a:t>
            </a:r>
            <a:r>
              <a:rPr lang="en-US" i="1" dirty="0" smtClean="0"/>
              <a:t>panels </a:t>
            </a:r>
            <a:r>
              <a:rPr lang="en-US" i="1" dirty="0"/>
              <a:t>I have sat </a:t>
            </a:r>
            <a:r>
              <a:rPr lang="en-US" i="1" dirty="0" smtClean="0"/>
              <a:t>data </a:t>
            </a:r>
            <a:r>
              <a:rPr lang="en-US" i="1" dirty="0"/>
              <a:t>and then the GLM/NLDN data in </a:t>
            </a:r>
            <a:r>
              <a:rPr lang="en-US" i="1" dirty="0" smtClean="0"/>
              <a:t>the. </a:t>
            </a:r>
            <a:r>
              <a:rPr lang="en-US" i="1" dirty="0"/>
              <a:t>I have one of these procedures for </a:t>
            </a:r>
            <a:r>
              <a:rPr lang="en-US" i="1" dirty="0" smtClean="0"/>
              <a:t>nighttime </a:t>
            </a:r>
            <a:r>
              <a:rPr lang="en-US" i="1" dirty="0"/>
              <a:t>NSE and another for daytime NSE. I </a:t>
            </a:r>
            <a:r>
              <a:rPr lang="en-US" i="1" dirty="0" smtClean="0"/>
              <a:t>like </a:t>
            </a:r>
            <a:r>
              <a:rPr lang="en-US" i="1" dirty="0"/>
              <a:t>having this data to see both initiation and </a:t>
            </a:r>
            <a:r>
              <a:rPr lang="en-US" i="1" dirty="0" smtClean="0"/>
              <a:t>where </a:t>
            </a:r>
            <a:r>
              <a:rPr lang="en-US" i="1" dirty="0"/>
              <a:t>(and the amount</a:t>
            </a:r>
            <a:r>
              <a:rPr lang="en-US" i="1" dirty="0" smtClean="0"/>
              <a:t>) </a:t>
            </a:r>
            <a:r>
              <a:rPr lang="en-US" i="1" dirty="0"/>
              <a:t>the </a:t>
            </a:r>
            <a:r>
              <a:rPr lang="en-US" i="1" dirty="0" err="1"/>
              <a:t>ltg</a:t>
            </a:r>
            <a:r>
              <a:rPr lang="en-US" i="1" dirty="0"/>
              <a:t> is occurring. IMO, </a:t>
            </a:r>
            <a:r>
              <a:rPr lang="en-US" i="1" dirty="0" smtClean="0"/>
              <a:t>I don’t </a:t>
            </a:r>
            <a:r>
              <a:rPr lang="en-US" i="1" dirty="0"/>
              <a:t>even plot total lightning data anymore as the GLM takes care of this </a:t>
            </a:r>
            <a:r>
              <a:rPr lang="en-US" i="1" dirty="0" smtClean="0"/>
              <a:t>for </a:t>
            </a:r>
            <a:r>
              <a:rPr lang="en-US" i="1" dirty="0"/>
              <a:t>me. Its really easy for me to see where total lightning (GLM) is occurring along with the NLDN flashes</a:t>
            </a:r>
            <a:r>
              <a:rPr lang="en-US" i="1" dirty="0" smtClean="0"/>
              <a:t>.”</a:t>
            </a:r>
            <a:endParaRPr lang="en-US" i="1" dirty="0"/>
          </a:p>
        </p:txBody>
      </p:sp>
      <p:sp>
        <p:nvSpPr>
          <p:cNvPr id="11" name="Rectangle 10"/>
          <p:cNvSpPr/>
          <p:nvPr/>
        </p:nvSpPr>
        <p:spPr>
          <a:xfrm>
            <a:off x="3276599" y="2989243"/>
            <a:ext cx="5714999" cy="954107"/>
          </a:xfrm>
          <a:prstGeom prst="rect">
            <a:avLst/>
          </a:prstGeom>
        </p:spPr>
        <p:txBody>
          <a:bodyPr wrap="square">
            <a:spAutoFit/>
          </a:bodyPr>
          <a:lstStyle/>
          <a:p>
            <a:r>
              <a:rPr lang="en-US" i="1" dirty="0" smtClean="0"/>
              <a:t>“I </a:t>
            </a:r>
            <a:r>
              <a:rPr lang="en-US" i="1" dirty="0"/>
              <a:t>need to stress that the GLM over the </a:t>
            </a:r>
            <a:r>
              <a:rPr lang="en-US" i="1" dirty="0" err="1"/>
              <a:t>mtns</a:t>
            </a:r>
            <a:r>
              <a:rPr lang="en-US" i="1" dirty="0"/>
              <a:t> is very helpful, especially for initiation and for wintertime </a:t>
            </a:r>
            <a:r>
              <a:rPr lang="en-US" i="1" dirty="0" err="1"/>
              <a:t>ltg</a:t>
            </a:r>
            <a:r>
              <a:rPr lang="en-US" i="1" dirty="0"/>
              <a:t>. Radar </a:t>
            </a:r>
            <a:r>
              <a:rPr lang="en-US" i="1" dirty="0" smtClean="0"/>
              <a:t>coverage </a:t>
            </a:r>
            <a:r>
              <a:rPr lang="en-US" i="1" dirty="0"/>
              <a:t>in the </a:t>
            </a:r>
            <a:r>
              <a:rPr lang="en-US" i="1" dirty="0" err="1"/>
              <a:t>mtns</a:t>
            </a:r>
            <a:r>
              <a:rPr lang="en-US" i="1" dirty="0"/>
              <a:t> is poor to say the least and having the GLM and NLDN helps us know where the stronger convection is</a:t>
            </a:r>
            <a:r>
              <a:rPr lang="en-US" i="1" dirty="0" smtClean="0"/>
              <a:t>.”</a:t>
            </a:r>
            <a:endParaRPr lang="en-US" i="1" dirty="0"/>
          </a:p>
        </p:txBody>
      </p:sp>
      <p:sp>
        <p:nvSpPr>
          <p:cNvPr id="12" name="Rectangle 11"/>
          <p:cNvSpPr/>
          <p:nvPr/>
        </p:nvSpPr>
        <p:spPr>
          <a:xfrm>
            <a:off x="3274218" y="4095750"/>
            <a:ext cx="5717380" cy="738664"/>
          </a:xfrm>
          <a:prstGeom prst="rect">
            <a:avLst/>
          </a:prstGeom>
        </p:spPr>
        <p:txBody>
          <a:bodyPr wrap="square">
            <a:spAutoFit/>
          </a:bodyPr>
          <a:lstStyle/>
          <a:p>
            <a:r>
              <a:rPr lang="en-US" i="1" dirty="0" smtClean="0"/>
              <a:t>“As </a:t>
            </a:r>
            <a:r>
              <a:rPr lang="en-US" i="1" dirty="0"/>
              <a:t>for using this for severe weather ops, the GLM is helpful on seeing where the stronger convection is, as you can observe the changes in GLM intensity with time</a:t>
            </a:r>
            <a:r>
              <a:rPr lang="en-US" i="1" dirty="0" smtClean="0"/>
              <a:t>.”</a:t>
            </a:r>
            <a:endParaRPr lang="en-US" i="1" dirty="0"/>
          </a:p>
        </p:txBody>
      </p:sp>
      <p:sp>
        <p:nvSpPr>
          <p:cNvPr id="8" name="Slide Number Placeholder 2"/>
          <p:cNvSpPr>
            <a:spLocks noGrp="1"/>
          </p:cNvSpPr>
          <p:nvPr>
            <p:ph type="sldNum" idx="12"/>
          </p:nvPr>
        </p:nvSpPr>
        <p:spPr>
          <a:xfrm>
            <a:off x="7799294" y="4869657"/>
            <a:ext cx="1268506" cy="273844"/>
          </a:xfrm>
        </p:spPr>
        <p:txBody>
          <a:bodyPr/>
          <a:lstStyle/>
          <a:p>
            <a:pPr algn="r">
              <a:buSzPct val="25000"/>
            </a:pPr>
            <a:fld id="{00000000-1234-1234-1234-123412341234}" type="slidenum">
              <a:rPr lang="en-US" smtClean="0">
                <a:latin typeface="Source Sans Pro"/>
                <a:ea typeface="Source Sans Pro"/>
                <a:cs typeface="Source Sans Pro"/>
                <a:sym typeface="Source Sans Pro"/>
              </a:rPr>
              <a:pPr algn="r">
                <a:buSzPct val="25000"/>
              </a:pPr>
              <a:t>9</a:t>
            </a:fld>
            <a:endParaRPr lang="en-US" dirty="0">
              <a:latin typeface="Source Sans Pro"/>
              <a:ea typeface="Source Sans Pro"/>
              <a:cs typeface="Source Sans Pro"/>
              <a:sym typeface="Source Sans Pro"/>
            </a:endParaRPr>
          </a:p>
        </p:txBody>
      </p:sp>
    </p:spTree>
    <p:extLst>
      <p:ext uri="{BB962C8B-B14F-4D97-AF65-F5344CB8AC3E}">
        <p14:creationId xmlns:p14="http://schemas.microsoft.com/office/powerpoint/2010/main" val="210657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9927</TotalTime>
  <Words>1091</Words>
  <Application>Microsoft Office PowerPoint</Application>
  <PresentationFormat>On-screen Show (16:9)</PresentationFormat>
  <Paragraphs>153</Paragraphs>
  <Slides>12</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Noto Sans Symbols</vt:lpstr>
      <vt:lpstr>Source Sans Pro</vt:lpstr>
      <vt:lpstr>Times New Roman</vt:lpstr>
      <vt:lpstr>Wingdings</vt:lpstr>
      <vt:lpstr>Breeze</vt:lpstr>
      <vt:lpstr>Office Theme</vt:lpstr>
      <vt:lpstr>Status of GLM Products in Operations Scott Rudlosky (NOAA/NESDIS/STAR) GLM Science Week (10-12 September 2019) </vt:lpstr>
      <vt:lpstr>GLM Research at CICS CISESS</vt:lpstr>
      <vt:lpstr>GLM Research at CISESS</vt:lpstr>
      <vt:lpstr>GLM L2 Product Status</vt:lpstr>
      <vt:lpstr>GLM Research at CISESS</vt:lpstr>
      <vt:lpstr>GLM Research at CISESS</vt:lpstr>
      <vt:lpstr>NWS Virtual Lab Page</vt:lpstr>
      <vt:lpstr>GLM Field Demonstration</vt:lpstr>
      <vt:lpstr>GLM Field Demonstration</vt:lpstr>
      <vt:lpstr>GLM Field Demonstration</vt:lpstr>
      <vt:lpstr>Work Remains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Instructor Prep for the GOES-R Virtual Faculty Course</dc:title>
  <dc:creator>Scott D. Rudlosky</dc:creator>
  <cp:lastModifiedBy>Scott D. Rudlosky</cp:lastModifiedBy>
  <cp:revision>264</cp:revision>
  <cp:lastPrinted>2017-10-16T18:57:38Z</cp:lastPrinted>
  <dcterms:modified xsi:type="dcterms:W3CDTF">2019-09-09T19:57:48Z</dcterms:modified>
</cp:coreProperties>
</file>