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7" r:id="rId11"/>
    <p:sldId id="268" r:id="rId12"/>
    <p:sldId id="264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B"/>
    <a:srgbClr val="07AF50"/>
    <a:srgbClr val="000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05" autoAdjust="0"/>
  </p:normalViewPr>
  <p:slideViewPr>
    <p:cSldViewPr snapToGrid="0" snapToObjects="1" showGuides="1">
      <p:cViewPr>
        <p:scale>
          <a:sx n="85" d="100"/>
          <a:sy n="85" d="100"/>
        </p:scale>
        <p:origin x="-752" y="-20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F8533-7F0C-4F47-979A-D7D608B97C30}" type="datetimeFigureOut">
              <a:rPr lang="en-US" smtClean="0"/>
              <a:t>9/8/19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4BA83-208C-6048-B415-8942CF352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7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2C924-F69C-C649-A2F5-918B3F93AD22}" type="datetimeFigureOut">
              <a:rPr lang="en-US" smtClean="0"/>
              <a:t>9/8/19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B9EFE-BBEA-B449-9019-5878522F8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12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0" y="1148256"/>
            <a:ext cx="8229600" cy="49779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5C629A7-B2D3-5145-8A91-ED52CE410721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7085" y="6140769"/>
            <a:ext cx="655113" cy="655113"/>
          </a:xfrm>
          <a:prstGeom prst="ellipse">
            <a:avLst/>
          </a:prstGeom>
          <a:noFill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9239" y="6140898"/>
            <a:ext cx="654288" cy="6542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1AF903-5A0C-274E-A7CD-B3A29B83F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2" y="6283179"/>
            <a:ext cx="962805" cy="4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0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7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72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/>
          <a:lstStyle>
            <a:lvl1pPr>
              <a:defRPr>
                <a:solidFill>
                  <a:srgbClr val="00008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256"/>
            <a:ext cx="8229600" cy="49779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7085" y="6140769"/>
            <a:ext cx="655113" cy="655113"/>
          </a:xfrm>
          <a:prstGeom prst="ellipse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9239" y="6140898"/>
            <a:ext cx="654288" cy="654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1AF903-5A0C-274E-A7CD-B3A29B83F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2" y="6283179"/>
            <a:ext cx="962805" cy="4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orian_GLM_eyewall-lightning.gif"/>
          <p:cNvPicPr>
            <a:picLocks noChangeAspect="1"/>
          </p:cNvPicPr>
          <p:nvPr userDrawn="1"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842" y="-1781757"/>
            <a:ext cx="12324295" cy="926273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0" y="461796"/>
            <a:ext cx="9144000" cy="1663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rgbClr val="00008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GLM at the </a:t>
            </a:r>
          </a:p>
          <a:p>
            <a:r>
              <a:rPr lang="en-US" dirty="0" smtClean="0"/>
              <a:t>National Hurricane Center: </a:t>
            </a:r>
          </a:p>
          <a:p>
            <a:r>
              <a:rPr lang="en-US" sz="3600" dirty="0" smtClean="0"/>
              <a:t>Operational &amp; Research</a:t>
            </a:r>
            <a:r>
              <a:rPr lang="en-US" sz="3600" baseline="0" dirty="0" smtClean="0"/>
              <a:t> Developments</a:t>
            </a:r>
            <a:endParaRPr lang="en-US" sz="3600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" y="4033551"/>
            <a:ext cx="9144000" cy="1470025"/>
          </a:xfrm>
          <a:prstGeom prst="rect">
            <a:avLst/>
          </a:prstGeom>
          <a:solidFill>
            <a:schemeClr val="bg1">
              <a:alpha val="62000"/>
            </a:schemeClr>
          </a:solidFill>
          <a:ln w="19050" cmpd="sng"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ea typeface="+mj-ea"/>
                <a:cs typeface="Arial"/>
              </a:defRPr>
            </a:lvl1pPr>
          </a:lstStyle>
          <a:p>
            <a:endParaRPr lang="en-US" sz="2400" b="1" i="0" dirty="0" smtClean="0">
              <a:solidFill>
                <a:srgbClr val="FF0000"/>
              </a:solidFill>
              <a:effectLst/>
            </a:endParaRPr>
          </a:p>
          <a:p>
            <a:endParaRPr lang="en-US" sz="2400" b="1" i="0" dirty="0" smtClean="0">
              <a:solidFill>
                <a:srgbClr val="FF0000"/>
              </a:solidFill>
              <a:effectLst/>
            </a:endParaRPr>
          </a:p>
          <a:p>
            <a:endParaRPr lang="en-US" sz="2400" b="1" i="0" dirty="0" smtClean="0">
              <a:solidFill>
                <a:srgbClr val="FF0000"/>
              </a:solidFill>
              <a:effectLst/>
            </a:endParaRPr>
          </a:p>
          <a:p>
            <a:r>
              <a:rPr lang="en-US" sz="2400" b="1" i="0" dirty="0" smtClean="0">
                <a:solidFill>
                  <a:srgbClr val="FF0000"/>
                </a:solidFill>
                <a:effectLst/>
              </a:rPr>
              <a:t>GLM Science Team Meeting </a:t>
            </a:r>
            <a:r>
              <a:rPr lang="en-US" sz="2400" b="1" i="0" baseline="0" dirty="0" smtClean="0">
                <a:solidFill>
                  <a:srgbClr val="FF0000"/>
                </a:solidFill>
                <a:effectLst/>
              </a:rPr>
              <a:t>–</a:t>
            </a:r>
            <a:r>
              <a:rPr lang="en-US" sz="2400" b="1" i="0" dirty="0" smtClean="0">
                <a:solidFill>
                  <a:srgbClr val="FF0000"/>
                </a:solidFill>
                <a:effectLst/>
              </a:rPr>
              <a:t> 11 Sep 2019</a:t>
            </a:r>
            <a:endParaRPr lang="en-US" sz="2400" b="1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033551"/>
            <a:ext cx="9143999" cy="565082"/>
          </a:xfrm>
        </p:spPr>
        <p:txBody>
          <a:bodyPr/>
          <a:lstStyle>
            <a:lvl1pPr marL="0" indent="0" algn="ctr">
              <a:buNone/>
              <a:defRPr sz="2800" b="1">
                <a:latin typeface="Arial"/>
                <a:cs typeface="Arial"/>
              </a:defRPr>
            </a:lvl1pPr>
            <a:lvl2pPr algn="ctr">
              <a:defRPr/>
            </a:lvl2pPr>
          </a:lstStyle>
          <a:p>
            <a:pPr lvl="0"/>
            <a:r>
              <a:rPr lang="en-US" dirty="0" smtClean="0"/>
              <a:t>Insert Name</a:t>
            </a:r>
            <a:r>
              <a:rPr lang="en-US" baseline="30000" dirty="0" smtClean="0"/>
              <a:t>1</a:t>
            </a:r>
          </a:p>
          <a:p>
            <a:pPr lvl="0"/>
            <a:endParaRPr lang="en-US" dirty="0" smtClean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-25658" y="4501840"/>
            <a:ext cx="9143999" cy="56508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1" baseline="0">
                <a:latin typeface="Arial"/>
                <a:cs typeface="Arial"/>
              </a:defRPr>
            </a:lvl1pPr>
            <a:lvl2pPr algn="ctr">
              <a:defRPr/>
            </a:lvl2pPr>
          </a:lstStyle>
          <a:p>
            <a:pPr lvl="0"/>
            <a:r>
              <a:rPr lang="en-US" b="0" baseline="30000" dirty="0" smtClean="0"/>
              <a:t>1</a:t>
            </a:r>
            <a:r>
              <a:rPr lang="en-US" b="0" baseline="0" dirty="0" smtClean="0"/>
              <a:t> Insert Affiliation</a:t>
            </a:r>
            <a:endParaRPr lang="en-US" dirty="0" smtClean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2829" y="4033551"/>
            <a:ext cx="915683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" y="5516404"/>
            <a:ext cx="915683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>
            <a:off x="4673007" y="5554460"/>
            <a:ext cx="2553009" cy="1222048"/>
            <a:chOff x="2603557" y="5630926"/>
            <a:chExt cx="2553009" cy="1222048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603557" y="5656583"/>
              <a:ext cx="1225296" cy="1186439"/>
            </a:xfrm>
            <a:prstGeom prst="ellipse">
              <a:avLst/>
            </a:prstGeom>
            <a:noFill/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4518" y="5630926"/>
              <a:ext cx="1222048" cy="1222048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C1AF903-5A0C-274E-A7CD-B3A29B83FE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12" y="5580116"/>
            <a:ext cx="2606249" cy="11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1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0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7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GLM at the National Hurricane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B445-4386-9248-92A0-4C28E44F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9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0" y="4033551"/>
            <a:ext cx="9143999" cy="565082"/>
          </a:xfrm>
        </p:spPr>
        <p:txBody>
          <a:bodyPr/>
          <a:lstStyle>
            <a:lvl1pPr marL="0" indent="0" algn="ctr">
              <a:buNone/>
              <a:defRPr sz="2800" b="1">
                <a:latin typeface="Arial"/>
                <a:cs typeface="Arial"/>
              </a:defRPr>
            </a:lvl1pPr>
            <a:lvl2pPr algn="ctr">
              <a:defRPr/>
            </a:lvl2pPr>
          </a:lstStyle>
          <a:p>
            <a:pPr lvl="0"/>
            <a:r>
              <a:rPr lang="en-US" dirty="0" smtClean="0"/>
              <a:t>Stephanie N. </a:t>
            </a:r>
            <a:r>
              <a:rPr lang="en-US" dirty="0" smtClean="0"/>
              <a:t>Stevenson</a:t>
            </a:r>
            <a:endParaRPr lang="en-US" baseline="30000" dirty="0" smtClean="0"/>
          </a:p>
          <a:p>
            <a:pPr lvl="0"/>
            <a:endParaRPr lang="en-US" dirty="0" smtClean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-25658" y="4501840"/>
            <a:ext cx="9143999" cy="565082"/>
          </a:xfrm>
        </p:spPr>
        <p:txBody>
          <a:bodyPr>
            <a:normAutofit fontScale="92500" lnSpcReduction="10000"/>
          </a:bodyPr>
          <a:lstStyle>
            <a:lvl1pPr marL="0" indent="0" algn="ctr">
              <a:buNone/>
              <a:defRPr sz="1600" b="0" i="1" baseline="0">
                <a:latin typeface="Arial"/>
                <a:cs typeface="Arial"/>
              </a:defRPr>
            </a:lvl1pPr>
            <a:lvl2pPr algn="ctr">
              <a:defRPr/>
            </a:lvl2pPr>
          </a:lstStyle>
          <a:p>
            <a:pPr lvl="0"/>
            <a:r>
              <a:rPr lang="en-US" b="0" baseline="0" dirty="0" smtClean="0"/>
              <a:t>Cooperative </a:t>
            </a:r>
            <a:r>
              <a:rPr lang="en-US" b="0" baseline="0" dirty="0" smtClean="0"/>
              <a:t>Institute for Research in the Atmosphere, Colorado State University,</a:t>
            </a:r>
            <a:r>
              <a:rPr lang="en-US" b="0" dirty="0" smtClean="0"/>
              <a:t> Fort Collins, CO</a:t>
            </a:r>
          </a:p>
          <a:p>
            <a:pPr lvl="0"/>
            <a:r>
              <a:rPr lang="en-US" dirty="0" smtClean="0"/>
              <a:t>NOAA</a:t>
            </a:r>
            <a:r>
              <a:rPr lang="en-US" dirty="0" smtClean="0"/>
              <a:t>/NWS/NCEP National Hurricane Center, Miami, FL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95287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256"/>
            <a:ext cx="8397949" cy="49779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Eyewall lightning prior to landfall had everyone’s attention, including NHC forecasters</a:t>
            </a:r>
            <a:endParaRPr lang="en-US" sz="2400" dirty="0" smtClean="0"/>
          </a:p>
          <a:p>
            <a:pPr lvl="1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10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Research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Hurricane Dorian (2019)</a:t>
            </a:r>
            <a:endParaRPr lang="en-US" b="1" dirty="0"/>
          </a:p>
        </p:txBody>
      </p:sp>
      <p:pic>
        <p:nvPicPr>
          <p:cNvPr id="6" name="Picture 5" descr="Dorian_1Sep2019_GeoColor-GLM_eyewall-lightn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35" y="2189361"/>
            <a:ext cx="2808941" cy="362931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331882" y="2189361"/>
            <a:ext cx="5354919" cy="4089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Nearly continuous eyewall lightning for several hours (12 h loop shown here)</a:t>
            </a:r>
          </a:p>
          <a:p>
            <a:pPr lvl="1"/>
            <a:r>
              <a:rPr lang="en-US" sz="2000" dirty="0" smtClean="0"/>
              <a:t>GLM predominately captured lightning in northern eyewall (front right quadrant)</a:t>
            </a:r>
          </a:p>
          <a:p>
            <a:pPr lvl="1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955" y="3702331"/>
            <a:ext cx="2122815" cy="2576232"/>
          </a:xfrm>
          <a:prstGeom prst="rect">
            <a:avLst/>
          </a:prstGeom>
          <a:ln>
            <a:solidFill>
              <a:srgbClr val="00006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770" y="3702331"/>
            <a:ext cx="2267084" cy="2576232"/>
          </a:xfrm>
          <a:prstGeom prst="rect">
            <a:avLst/>
          </a:prstGeom>
          <a:ln>
            <a:solidFill>
              <a:srgbClr val="00006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67075" y="6216745"/>
            <a:ext cx="253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Corbosiero and Molinari 2003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6384" y="3706535"/>
            <a:ext cx="111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Rainfall/Convection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1904" y="4785289"/>
            <a:ext cx="1117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Lightning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9" descr="dorianra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0"/>
          <a:stretch/>
        </p:blipFill>
        <p:spPr>
          <a:xfrm>
            <a:off x="1" y="2189362"/>
            <a:ext cx="1448242" cy="15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256"/>
            <a:ext cx="8397949" cy="49779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Eyewall lightning prior to landfall had everyone’s attention, including NHC forecasters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11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Research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Hurricane Dorian (2019)</a:t>
            </a:r>
            <a:endParaRPr lang="en-US" b="1" dirty="0"/>
          </a:p>
        </p:txBody>
      </p:sp>
      <p:pic>
        <p:nvPicPr>
          <p:cNvPr id="2" name="Picture 1" descr="IMB_zT7FC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52" y="2189361"/>
            <a:ext cx="3363259" cy="371397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1" y="2189361"/>
            <a:ext cx="4202952" cy="4089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/>
              <a:t>Nearly continuous eyewall lightning ceased when the inner eyewall began to weaken</a:t>
            </a:r>
          </a:p>
          <a:p>
            <a:pPr lvl="1"/>
            <a:r>
              <a:rPr lang="en-US" sz="2000" dirty="0" smtClean="0"/>
              <a:t>GLM may help monitor eyewall replacement cycles (ERCs) </a:t>
            </a:r>
            <a:endParaRPr lang="en-US" sz="2000" dirty="0"/>
          </a:p>
          <a:p>
            <a:pPr marL="457200" lvl="1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 descr="dorianrad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0"/>
          <a:stretch/>
        </p:blipFill>
        <p:spPr>
          <a:xfrm>
            <a:off x="2755365" y="3850639"/>
            <a:ext cx="1904788" cy="20483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024" y="4303059"/>
            <a:ext cx="2085787" cy="1077218"/>
          </a:xfrm>
          <a:prstGeom prst="rect">
            <a:avLst/>
          </a:prstGeom>
          <a:solidFill>
            <a:srgbClr val="FFFFFF">
              <a:alpha val="5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Note: 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Tons of data for this case (aircraft, radar, dropsondes, etc.)</a:t>
            </a:r>
          </a:p>
        </p:txBody>
      </p:sp>
    </p:spTree>
    <p:extLst>
      <p:ext uri="{BB962C8B-B14F-4D97-AF65-F5344CB8AC3E}">
        <p14:creationId xmlns:p14="http://schemas.microsoft.com/office/powerpoint/2010/main" val="26698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98949"/>
            <a:ext cx="8397949" cy="245740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More is needed to link observed lightning to TC structural changes at various stages of maturity</a:t>
            </a:r>
            <a:endParaRPr lang="en-US" sz="2400" dirty="0" smtClean="0"/>
          </a:p>
          <a:p>
            <a:pPr lvl="1"/>
            <a:r>
              <a:rPr lang="en-US" sz="2000" dirty="0" smtClean="0"/>
              <a:t>TC intensification is complex process with many factors involved</a:t>
            </a:r>
            <a:endParaRPr lang="en-US" sz="1800" dirty="0" smtClean="0"/>
          </a:p>
          <a:p>
            <a:pPr lvl="1"/>
            <a:r>
              <a:rPr lang="en-US" sz="2000" dirty="0" smtClean="0"/>
              <a:t>Utility of GLM in TCs is </a:t>
            </a:r>
            <a:r>
              <a:rPr lang="en-US" sz="2000" dirty="0" smtClean="0"/>
              <a:t>likely to advance more </a:t>
            </a:r>
            <a:r>
              <a:rPr lang="en-US" sz="2000" dirty="0" smtClean="0"/>
              <a:t>if lightning </a:t>
            </a:r>
            <a:r>
              <a:rPr lang="en-US" sz="2000" dirty="0" smtClean="0"/>
              <a:t>patterns and frequency can be tied to evolution of TC structure (e.g., ERC) </a:t>
            </a:r>
          </a:p>
          <a:p>
            <a:pPr lvl="2"/>
            <a:r>
              <a:rPr lang="en-US" sz="1800" dirty="0" smtClean="0"/>
              <a:t>Can GLM help simulate TC structures found in microwave imagery?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Research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Research avenues for GLM in TCs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880556" y="1675911"/>
            <a:ext cx="1800687" cy="8291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TC lightning patterns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0556" y="2798575"/>
            <a:ext cx="1800687" cy="829134"/>
          </a:xfrm>
          <a:prstGeom prst="rect">
            <a:avLst/>
          </a:prstGeom>
          <a:solidFill>
            <a:srgbClr val="A6A6A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TC lightning frequency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0477" y="2216417"/>
            <a:ext cx="1800687" cy="829134"/>
          </a:xfrm>
          <a:prstGeom prst="rect">
            <a:avLst/>
          </a:prstGeom>
          <a:solidFill>
            <a:srgbClr val="A6A6A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TC structure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66758" y="2216417"/>
            <a:ext cx="1800687" cy="829134"/>
          </a:xfrm>
          <a:prstGeom prst="rect">
            <a:avLst/>
          </a:prstGeom>
          <a:solidFill>
            <a:srgbClr val="A6A6A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TC intensity change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681242" y="1369389"/>
            <a:ext cx="4268817" cy="818115"/>
          </a:xfrm>
          <a:custGeom>
            <a:avLst/>
            <a:gdLst>
              <a:gd name="connsiteX0" fmla="*/ 0 w 4268817"/>
              <a:gd name="connsiteY0" fmla="*/ 500575 h 818115"/>
              <a:gd name="connsiteX1" fmla="*/ 1517018 w 4268817"/>
              <a:gd name="connsiteY1" fmla="*/ 6622 h 818115"/>
              <a:gd name="connsiteX2" fmla="*/ 4268817 w 4268817"/>
              <a:gd name="connsiteY2" fmla="*/ 818115 h 818115"/>
              <a:gd name="connsiteX3" fmla="*/ 4268817 w 4268817"/>
              <a:gd name="connsiteY3" fmla="*/ 818115 h 818115"/>
              <a:gd name="connsiteX4" fmla="*/ 4268817 w 4268817"/>
              <a:gd name="connsiteY4" fmla="*/ 818115 h 8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8817" h="818115">
                <a:moveTo>
                  <a:pt x="0" y="500575"/>
                </a:moveTo>
                <a:cubicBezTo>
                  <a:pt x="402774" y="227137"/>
                  <a:pt x="805549" y="-46301"/>
                  <a:pt x="1517018" y="6622"/>
                </a:cubicBezTo>
                <a:cubicBezTo>
                  <a:pt x="2228487" y="59545"/>
                  <a:pt x="4268817" y="818115"/>
                  <a:pt x="4268817" y="818115"/>
                </a:cubicBezTo>
                <a:lnTo>
                  <a:pt x="4268817" y="818115"/>
                </a:lnTo>
                <a:lnTo>
                  <a:pt x="4268817" y="818115"/>
                </a:lnTo>
              </a:path>
            </a:pathLst>
          </a:custGeom>
          <a:ln w="3810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V="1">
            <a:off x="2681242" y="3080833"/>
            <a:ext cx="4268817" cy="818115"/>
          </a:xfrm>
          <a:custGeom>
            <a:avLst/>
            <a:gdLst>
              <a:gd name="connsiteX0" fmla="*/ 0 w 4268817"/>
              <a:gd name="connsiteY0" fmla="*/ 500575 h 818115"/>
              <a:gd name="connsiteX1" fmla="*/ 1517018 w 4268817"/>
              <a:gd name="connsiteY1" fmla="*/ 6622 h 818115"/>
              <a:gd name="connsiteX2" fmla="*/ 4268817 w 4268817"/>
              <a:gd name="connsiteY2" fmla="*/ 818115 h 818115"/>
              <a:gd name="connsiteX3" fmla="*/ 4268817 w 4268817"/>
              <a:gd name="connsiteY3" fmla="*/ 818115 h 818115"/>
              <a:gd name="connsiteX4" fmla="*/ 4268817 w 4268817"/>
              <a:gd name="connsiteY4" fmla="*/ 818115 h 8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8817" h="818115">
                <a:moveTo>
                  <a:pt x="0" y="500575"/>
                </a:moveTo>
                <a:cubicBezTo>
                  <a:pt x="402774" y="227137"/>
                  <a:pt x="805549" y="-46301"/>
                  <a:pt x="1517018" y="6622"/>
                </a:cubicBezTo>
                <a:cubicBezTo>
                  <a:pt x="2228487" y="59545"/>
                  <a:pt x="4268817" y="818115"/>
                  <a:pt x="4268817" y="818115"/>
                </a:cubicBezTo>
                <a:lnTo>
                  <a:pt x="4268817" y="818115"/>
                </a:lnTo>
                <a:lnTo>
                  <a:pt x="4268817" y="818115"/>
                </a:lnTo>
              </a:path>
            </a:pathLst>
          </a:custGeom>
          <a:ln w="3810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3" idx="3"/>
            <a:endCxn id="17" idx="1"/>
          </p:cNvCxnSpPr>
          <p:nvPr/>
        </p:nvCxnSpPr>
        <p:spPr>
          <a:xfrm>
            <a:off x="2681243" y="2090478"/>
            <a:ext cx="919234" cy="54050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7" idx="1"/>
          </p:cNvCxnSpPr>
          <p:nvPr/>
        </p:nvCxnSpPr>
        <p:spPr>
          <a:xfrm flipV="1">
            <a:off x="2681242" y="2630984"/>
            <a:ext cx="919235" cy="58215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8" idx="1"/>
          </p:cNvCxnSpPr>
          <p:nvPr/>
        </p:nvCxnSpPr>
        <p:spPr>
          <a:xfrm>
            <a:off x="5401164" y="2630984"/>
            <a:ext cx="865594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66758" y="1211616"/>
            <a:ext cx="250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Most prior research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More research needed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06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07049"/>
            <a:ext cx="8397949" cy="194027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What are typical lightning characteristics in TCs and do they change with TC structural and intensity changes?</a:t>
            </a:r>
          </a:p>
          <a:p>
            <a:pPr lvl="1"/>
            <a:r>
              <a:rPr lang="en-US" sz="2000" dirty="0" smtClean="0"/>
              <a:t>GLM: flash area, energy, etc.</a:t>
            </a:r>
          </a:p>
          <a:p>
            <a:pPr lvl="1"/>
            <a:r>
              <a:rPr lang="en-US" sz="2000" dirty="0" smtClean="0"/>
              <a:t>Ground-based networks: IC/CG ratio</a:t>
            </a:r>
            <a:endParaRPr lang="en-US" sz="2000" dirty="0" smtClean="0"/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Research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Research avenues for GLM in TCs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880556" y="1675911"/>
            <a:ext cx="1800687" cy="82913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TC lightning patterns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0556" y="2798575"/>
            <a:ext cx="1800687" cy="829134"/>
          </a:xfrm>
          <a:prstGeom prst="rect">
            <a:avLst/>
          </a:prstGeom>
          <a:solidFill>
            <a:srgbClr val="A6A6A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TC lightning frequency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0477" y="2216417"/>
            <a:ext cx="1800687" cy="829134"/>
          </a:xfrm>
          <a:prstGeom prst="rect">
            <a:avLst/>
          </a:prstGeom>
          <a:solidFill>
            <a:srgbClr val="A6A6A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TC structure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66758" y="2216417"/>
            <a:ext cx="1800687" cy="829134"/>
          </a:xfrm>
          <a:prstGeom prst="rect">
            <a:avLst/>
          </a:prstGeom>
          <a:solidFill>
            <a:srgbClr val="A6A6A6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TC intensity change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681242" y="1369389"/>
            <a:ext cx="4268817" cy="818115"/>
          </a:xfrm>
          <a:custGeom>
            <a:avLst/>
            <a:gdLst>
              <a:gd name="connsiteX0" fmla="*/ 0 w 4268817"/>
              <a:gd name="connsiteY0" fmla="*/ 500575 h 818115"/>
              <a:gd name="connsiteX1" fmla="*/ 1517018 w 4268817"/>
              <a:gd name="connsiteY1" fmla="*/ 6622 h 818115"/>
              <a:gd name="connsiteX2" fmla="*/ 4268817 w 4268817"/>
              <a:gd name="connsiteY2" fmla="*/ 818115 h 818115"/>
              <a:gd name="connsiteX3" fmla="*/ 4268817 w 4268817"/>
              <a:gd name="connsiteY3" fmla="*/ 818115 h 818115"/>
              <a:gd name="connsiteX4" fmla="*/ 4268817 w 4268817"/>
              <a:gd name="connsiteY4" fmla="*/ 818115 h 8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8817" h="818115">
                <a:moveTo>
                  <a:pt x="0" y="500575"/>
                </a:moveTo>
                <a:cubicBezTo>
                  <a:pt x="402774" y="227137"/>
                  <a:pt x="805549" y="-46301"/>
                  <a:pt x="1517018" y="6622"/>
                </a:cubicBezTo>
                <a:cubicBezTo>
                  <a:pt x="2228487" y="59545"/>
                  <a:pt x="4268817" y="818115"/>
                  <a:pt x="4268817" y="818115"/>
                </a:cubicBezTo>
                <a:lnTo>
                  <a:pt x="4268817" y="818115"/>
                </a:lnTo>
                <a:lnTo>
                  <a:pt x="4268817" y="818115"/>
                </a:lnTo>
              </a:path>
            </a:pathLst>
          </a:custGeom>
          <a:ln w="3810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flipV="1">
            <a:off x="2681242" y="3080833"/>
            <a:ext cx="4268817" cy="818115"/>
          </a:xfrm>
          <a:custGeom>
            <a:avLst/>
            <a:gdLst>
              <a:gd name="connsiteX0" fmla="*/ 0 w 4268817"/>
              <a:gd name="connsiteY0" fmla="*/ 500575 h 818115"/>
              <a:gd name="connsiteX1" fmla="*/ 1517018 w 4268817"/>
              <a:gd name="connsiteY1" fmla="*/ 6622 h 818115"/>
              <a:gd name="connsiteX2" fmla="*/ 4268817 w 4268817"/>
              <a:gd name="connsiteY2" fmla="*/ 818115 h 818115"/>
              <a:gd name="connsiteX3" fmla="*/ 4268817 w 4268817"/>
              <a:gd name="connsiteY3" fmla="*/ 818115 h 818115"/>
              <a:gd name="connsiteX4" fmla="*/ 4268817 w 4268817"/>
              <a:gd name="connsiteY4" fmla="*/ 818115 h 8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8817" h="818115">
                <a:moveTo>
                  <a:pt x="0" y="500575"/>
                </a:moveTo>
                <a:cubicBezTo>
                  <a:pt x="402774" y="227137"/>
                  <a:pt x="805549" y="-46301"/>
                  <a:pt x="1517018" y="6622"/>
                </a:cubicBezTo>
                <a:cubicBezTo>
                  <a:pt x="2228487" y="59545"/>
                  <a:pt x="4268817" y="818115"/>
                  <a:pt x="4268817" y="818115"/>
                </a:cubicBezTo>
                <a:lnTo>
                  <a:pt x="4268817" y="818115"/>
                </a:lnTo>
                <a:lnTo>
                  <a:pt x="4268817" y="818115"/>
                </a:lnTo>
              </a:path>
            </a:pathLst>
          </a:custGeom>
          <a:ln w="3810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3" idx="3"/>
            <a:endCxn id="17" idx="1"/>
          </p:cNvCxnSpPr>
          <p:nvPr/>
        </p:nvCxnSpPr>
        <p:spPr>
          <a:xfrm>
            <a:off x="2681243" y="2090478"/>
            <a:ext cx="919234" cy="540506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7" idx="1"/>
          </p:cNvCxnSpPr>
          <p:nvPr/>
        </p:nvCxnSpPr>
        <p:spPr>
          <a:xfrm flipV="1">
            <a:off x="2681242" y="2630984"/>
            <a:ext cx="919235" cy="58215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8" idx="1"/>
          </p:cNvCxnSpPr>
          <p:nvPr/>
        </p:nvCxnSpPr>
        <p:spPr>
          <a:xfrm>
            <a:off x="5401164" y="2630984"/>
            <a:ext cx="865594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66758" y="1211616"/>
            <a:ext cx="250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Most prior research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More research needed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54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Part 1: Operational developments</a:t>
            </a:r>
          </a:p>
          <a:p>
            <a:r>
              <a:rPr lang="en-US" sz="2800" dirty="0" smtClean="0"/>
              <a:t>Updates on GLM integration into operations</a:t>
            </a:r>
          </a:p>
          <a:p>
            <a:pPr lvl="1"/>
            <a:r>
              <a:rPr lang="en-US" sz="2400" dirty="0" smtClean="0"/>
              <a:t>Full-disk grids in AWIPS-II</a:t>
            </a:r>
          </a:p>
          <a:p>
            <a:pPr lvl="1"/>
            <a:r>
              <a:rPr lang="en-US" sz="2400" dirty="0" smtClean="0"/>
              <a:t>NHC’s TAFB feedback and vision</a:t>
            </a:r>
          </a:p>
          <a:p>
            <a:pPr lvl="1"/>
            <a:r>
              <a:rPr lang="en-US" sz="2400" dirty="0" smtClean="0"/>
              <a:t>Lightning-based rapid intensification index (RII)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57150" indent="0">
              <a:buNone/>
            </a:pPr>
            <a:r>
              <a:rPr lang="en-US" sz="2800" b="1" dirty="0" smtClean="0"/>
              <a:t>Part 2: Research developments</a:t>
            </a:r>
          </a:p>
          <a:p>
            <a:r>
              <a:rPr lang="en-US" sz="2800" dirty="0" smtClean="0"/>
              <a:t>Initial look at GLM flashes in Dorian</a:t>
            </a:r>
          </a:p>
          <a:p>
            <a:r>
              <a:rPr lang="en-US" sz="2800" dirty="0" smtClean="0"/>
              <a:t>Research topics still of interest to maximize use of lightning in TCs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Operational developments: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Full-disk grids in AWIPS-II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256"/>
            <a:ext cx="5946025" cy="4977907"/>
          </a:xfrm>
        </p:spPr>
        <p:txBody>
          <a:bodyPr>
            <a:normAutofit/>
          </a:bodyPr>
          <a:lstStyle/>
          <a:p>
            <a:r>
              <a:rPr lang="en-US" b="1" dirty="0" smtClean="0"/>
              <a:t>2018 hurricane season</a:t>
            </a:r>
            <a:r>
              <a:rPr lang="en-US" dirty="0" smtClean="0"/>
              <a:t>:</a:t>
            </a:r>
          </a:p>
          <a:p>
            <a:pPr marL="636588" lvl="1"/>
            <a:r>
              <a:rPr lang="en-US" sz="2400" dirty="0"/>
              <a:t>N</a:t>
            </a:r>
            <a:r>
              <a:rPr lang="en-US" sz="2400" dirty="0" smtClean="0"/>
              <a:t>o GLM products</a:t>
            </a:r>
          </a:p>
          <a:p>
            <a:r>
              <a:rPr lang="en-US" b="1" dirty="0" smtClean="0"/>
              <a:t>2019 hurricane season: </a:t>
            </a:r>
          </a:p>
          <a:p>
            <a:pPr marL="636588" lvl="1">
              <a:tabLst>
                <a:tab pos="2751138" algn="l"/>
              </a:tabLst>
            </a:pPr>
            <a:r>
              <a:rPr lang="en-US" sz="2400" dirty="0" smtClean="0"/>
              <a:t>CONUS GOES-16 GLM grids </a:t>
            </a:r>
            <a:r>
              <a:rPr lang="en-US" sz="1600" dirty="0" smtClean="0"/>
              <a:t>(from AWC)</a:t>
            </a:r>
          </a:p>
          <a:p>
            <a:pPr marL="1019175" lvl="2">
              <a:tabLst>
                <a:tab pos="2522538" algn="l"/>
              </a:tabLst>
            </a:pPr>
            <a:r>
              <a:rPr lang="en-US" sz="2000" i="1" dirty="0" smtClean="0"/>
              <a:t>Resolution</a:t>
            </a:r>
            <a:r>
              <a:rPr lang="en-US" sz="2000" dirty="0" smtClean="0"/>
              <a:t>:	2 km</a:t>
            </a:r>
          </a:p>
          <a:p>
            <a:pPr marL="1019175" lvl="2">
              <a:tabLst>
                <a:tab pos="2522538" algn="l"/>
              </a:tabLst>
            </a:pPr>
            <a:r>
              <a:rPr lang="en-US" sz="2000" i="1" dirty="0" smtClean="0"/>
              <a:t>Time accum</a:t>
            </a:r>
            <a:r>
              <a:rPr lang="en-US" sz="2000" dirty="0" smtClean="0"/>
              <a:t>: 	1 min , 5 min</a:t>
            </a:r>
          </a:p>
          <a:p>
            <a:pPr marL="1019175" lvl="2">
              <a:tabLst>
                <a:tab pos="2522538" algn="l"/>
              </a:tabLst>
            </a:pPr>
            <a:r>
              <a:rPr lang="en-US" sz="2000" i="1" dirty="0" smtClean="0"/>
              <a:t>Grids</a:t>
            </a:r>
            <a:r>
              <a:rPr lang="en-US" sz="2000" dirty="0" smtClean="0"/>
              <a:t>: 	FED</a:t>
            </a:r>
          </a:p>
          <a:p>
            <a:pPr marL="636588" lvl="1"/>
            <a:r>
              <a:rPr lang="en-US" sz="2400" dirty="0" smtClean="0">
                <a:solidFill>
                  <a:srgbClr val="00006D"/>
                </a:solidFill>
              </a:rPr>
              <a:t>Full-disk GOES-16/17 GLM grids</a:t>
            </a:r>
          </a:p>
          <a:p>
            <a:pPr marL="1019175" lvl="2">
              <a:tabLst>
                <a:tab pos="2522538" algn="l"/>
              </a:tabLst>
            </a:pPr>
            <a:r>
              <a:rPr lang="en-US" sz="2000" i="1" dirty="0" smtClean="0">
                <a:solidFill>
                  <a:srgbClr val="00006D"/>
                </a:solidFill>
              </a:rPr>
              <a:t>Resolution</a:t>
            </a:r>
            <a:r>
              <a:rPr lang="en-US" sz="2000" dirty="0" smtClean="0">
                <a:solidFill>
                  <a:srgbClr val="00006D"/>
                </a:solidFill>
              </a:rPr>
              <a:t>: 	4 km</a:t>
            </a:r>
          </a:p>
          <a:p>
            <a:pPr marL="1019175" lvl="2">
              <a:tabLst>
                <a:tab pos="2522538" algn="l"/>
              </a:tabLst>
            </a:pPr>
            <a:r>
              <a:rPr lang="en-US" sz="2000" i="1" dirty="0" smtClean="0">
                <a:solidFill>
                  <a:srgbClr val="00006D"/>
                </a:solidFill>
              </a:rPr>
              <a:t>Time accum</a:t>
            </a:r>
            <a:r>
              <a:rPr lang="en-US" sz="2000" dirty="0" smtClean="0">
                <a:solidFill>
                  <a:srgbClr val="00006D"/>
                </a:solidFill>
              </a:rPr>
              <a:t>: 	5 min, 10 min, 30 min</a:t>
            </a:r>
          </a:p>
          <a:p>
            <a:pPr marL="1019175" lvl="2">
              <a:tabLst>
                <a:tab pos="2522538" algn="l"/>
              </a:tabLst>
            </a:pPr>
            <a:r>
              <a:rPr lang="en-US" sz="2000" i="1" dirty="0" smtClean="0">
                <a:solidFill>
                  <a:srgbClr val="00006D"/>
                </a:solidFill>
              </a:rPr>
              <a:t>Grids</a:t>
            </a:r>
            <a:r>
              <a:rPr lang="en-US" sz="2000" dirty="0" smtClean="0">
                <a:solidFill>
                  <a:srgbClr val="00006D"/>
                </a:solidFill>
              </a:rPr>
              <a:t>: 	FED, AFA, TOE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899" y="1292293"/>
            <a:ext cx="3443101" cy="39694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0899" y="5261747"/>
            <a:ext cx="3443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Arial"/>
                <a:cs typeface="Arial"/>
              </a:rPr>
              <a:t>1 Sep 2019, 11:15 AM EDT:  </a:t>
            </a:r>
          </a:p>
          <a:p>
            <a:r>
              <a:rPr lang="en-US" sz="1400" i="1" dirty="0" smtClean="0">
                <a:latin typeface="Arial"/>
                <a:cs typeface="Arial"/>
              </a:rPr>
              <a:t>Hurricane Specialist Eric Blake looking at GLM data in Hurricane Dorian–1.5 hours before 1st landfall in Elbow Cay, </a:t>
            </a:r>
            <a:r>
              <a:rPr lang="en-US" sz="1400" i="1" dirty="0" err="1" smtClean="0">
                <a:latin typeface="Arial"/>
                <a:cs typeface="Arial"/>
              </a:rPr>
              <a:t>Abacos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79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Operational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Full-disk grids in AWIPS-II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NHC’s technical setup</a:t>
            </a:r>
          </a:p>
          <a:p>
            <a:pPr lvl="1"/>
            <a:r>
              <a:rPr lang="en-US" dirty="0" smtClean="0"/>
              <a:t>GLM grids currently generated on developmental </a:t>
            </a:r>
            <a:r>
              <a:rPr lang="en-US" dirty="0" err="1" smtClean="0"/>
              <a:t>ISatSS</a:t>
            </a:r>
            <a:r>
              <a:rPr lang="en-US" dirty="0" smtClean="0"/>
              <a:t> virtual machines at NHC </a:t>
            </a:r>
          </a:p>
          <a:p>
            <a:pPr lvl="1"/>
            <a:endParaRPr lang="en-US" dirty="0" smtClean="0"/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Chord 7"/>
          <p:cNvSpPr/>
          <p:nvPr/>
        </p:nvSpPr>
        <p:spPr>
          <a:xfrm>
            <a:off x="1340627" y="2928423"/>
            <a:ext cx="423354" cy="38810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1340627" y="3210681"/>
            <a:ext cx="158758" cy="3351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ord 9"/>
          <p:cNvSpPr/>
          <p:nvPr/>
        </p:nvSpPr>
        <p:spPr>
          <a:xfrm>
            <a:off x="917273" y="3422374"/>
            <a:ext cx="423354" cy="38810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17273" y="3704632"/>
            <a:ext cx="158758" cy="3351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ord 11"/>
          <p:cNvSpPr/>
          <p:nvPr/>
        </p:nvSpPr>
        <p:spPr>
          <a:xfrm>
            <a:off x="1340627" y="3892315"/>
            <a:ext cx="423354" cy="388105"/>
          </a:xfrm>
          <a:prstGeom prst="chord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1340627" y="4174573"/>
            <a:ext cx="158758" cy="3351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63981" y="3026015"/>
            <a:ext cx="107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GOES-16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9385" y="3522983"/>
            <a:ext cx="732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Spare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981" y="4095754"/>
            <a:ext cx="107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GOES-17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16278" y="2792553"/>
            <a:ext cx="2222607" cy="271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Operational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ISatSS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1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16278" y="3150659"/>
            <a:ext cx="2222607" cy="271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Operational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ISatSS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2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6278" y="3703523"/>
            <a:ext cx="2222607" cy="271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Development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ISatSS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1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16278" y="4066483"/>
            <a:ext cx="2222607" cy="271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Development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ISatSS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2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16278" y="4432091"/>
            <a:ext cx="2222607" cy="271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Development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ISatSS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3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2838113" y="2928412"/>
            <a:ext cx="478165" cy="26688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8" idx="1"/>
          </p:cNvCxnSpPr>
          <p:nvPr/>
        </p:nvCxnSpPr>
        <p:spPr>
          <a:xfrm flipV="1">
            <a:off x="2838113" y="3286518"/>
            <a:ext cx="478165" cy="993901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38113" y="3195292"/>
            <a:ext cx="478165" cy="69702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0" idx="1"/>
          </p:cNvCxnSpPr>
          <p:nvPr/>
        </p:nvCxnSpPr>
        <p:spPr>
          <a:xfrm flipV="1">
            <a:off x="2838113" y="4202342"/>
            <a:ext cx="478165" cy="7807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67558" y="3286518"/>
            <a:ext cx="2222607" cy="2717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AWIPS-II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38885" y="2925993"/>
            <a:ext cx="628673" cy="390535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5538885" y="3233594"/>
            <a:ext cx="628673" cy="188783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538885" y="3422376"/>
            <a:ext cx="628673" cy="39937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538885" y="3558235"/>
            <a:ext cx="628673" cy="61633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5591804" y="4330197"/>
            <a:ext cx="934906" cy="318782"/>
          </a:xfrm>
          <a:custGeom>
            <a:avLst/>
            <a:gdLst>
              <a:gd name="connsiteX0" fmla="*/ 934906 w 934906"/>
              <a:gd name="connsiteY0" fmla="*/ 27160 h 318782"/>
              <a:gd name="connsiteX1" fmla="*/ 617391 w 934906"/>
              <a:gd name="connsiteY1" fmla="*/ 27160 h 318782"/>
              <a:gd name="connsiteX2" fmla="*/ 511553 w 934906"/>
              <a:gd name="connsiteY2" fmla="*/ 309419 h 318782"/>
              <a:gd name="connsiteX3" fmla="*/ 0 w 934906"/>
              <a:gd name="connsiteY3" fmla="*/ 256495 h 31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4906" h="318782">
                <a:moveTo>
                  <a:pt x="934906" y="27160"/>
                </a:moveTo>
                <a:cubicBezTo>
                  <a:pt x="811428" y="3638"/>
                  <a:pt x="687950" y="-19883"/>
                  <a:pt x="617391" y="27160"/>
                </a:cubicBezTo>
                <a:cubicBezTo>
                  <a:pt x="546832" y="74203"/>
                  <a:pt x="614451" y="271197"/>
                  <a:pt x="511553" y="309419"/>
                </a:cubicBezTo>
                <a:cubicBezTo>
                  <a:pt x="408655" y="347641"/>
                  <a:pt x="0" y="256495"/>
                  <a:pt x="0" y="256495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526711" y="4159548"/>
            <a:ext cx="2617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Intended for GLM research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25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Challenges</a:t>
            </a:r>
            <a:endParaRPr lang="en-US" dirty="0" smtClean="0"/>
          </a:p>
          <a:p>
            <a:pPr marL="636588" lvl="1"/>
            <a:r>
              <a:rPr lang="en-US" dirty="0" smtClean="0"/>
              <a:t>Stability of grid generation in the </a:t>
            </a:r>
            <a:r>
              <a:rPr lang="en-US" dirty="0" err="1" smtClean="0"/>
              <a:t>ISatSS</a:t>
            </a:r>
            <a:r>
              <a:rPr lang="en-US" dirty="0" smtClean="0"/>
              <a:t> framework</a:t>
            </a:r>
          </a:p>
          <a:p>
            <a:pPr marL="1036638" lvl="2"/>
            <a:r>
              <a:rPr lang="en-US" dirty="0" smtClean="0"/>
              <a:t>Frequently requires manually restarting processes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784" y="2770111"/>
            <a:ext cx="5223589" cy="3246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9809" y="3784749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55785" y="5984834"/>
            <a:ext cx="5223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* Local GRB issue not related to </a:t>
            </a:r>
            <a:r>
              <a:rPr lang="en-US" sz="1400" dirty="0" err="1" smtClean="0">
                <a:latin typeface="Arial"/>
                <a:cs typeface="Arial"/>
              </a:rPr>
              <a:t>ISatSS</a:t>
            </a:r>
            <a:r>
              <a:rPr lang="en-US" sz="1400" dirty="0" smtClean="0">
                <a:latin typeface="Arial"/>
                <a:cs typeface="Arial"/>
              </a:rPr>
              <a:t>/</a:t>
            </a:r>
            <a:r>
              <a:rPr lang="en-US" sz="1400" dirty="0" err="1" smtClean="0">
                <a:latin typeface="Arial"/>
                <a:cs typeface="Arial"/>
              </a:rPr>
              <a:t>glmtools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Operational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Full-disk grids in AWIPS-II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978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prefer the </a:t>
            </a:r>
            <a:r>
              <a:rPr lang="en-US" dirty="0" err="1" smtClean="0"/>
              <a:t>colormap</a:t>
            </a:r>
            <a:r>
              <a:rPr lang="en-US" dirty="0" smtClean="0"/>
              <a:t> currently used for the gridded GLD data in N-AWIPS because it “looks more like radar”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2019-09-08 16_04_28.2019-09-08 16_04_5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28" y="2636661"/>
            <a:ext cx="5554898" cy="348950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Operational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TAFB feedback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832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TAFB is considering the use of GOES GLM and other met sources to produce </a:t>
            </a:r>
            <a:r>
              <a:rPr lang="en-US" b="1" i="1" dirty="0" smtClean="0"/>
              <a:t>Severe Marine Thunderstorm Warnings </a:t>
            </a:r>
            <a:r>
              <a:rPr lang="en-US" dirty="0" smtClean="0"/>
              <a:t>with polygons</a:t>
            </a:r>
            <a:endParaRPr lang="en-US" dirty="0" smtClean="0"/>
          </a:p>
          <a:p>
            <a:pPr marL="636588" lvl="1"/>
            <a:r>
              <a:rPr lang="en-US" dirty="0"/>
              <a:t>T</a:t>
            </a:r>
            <a:r>
              <a:rPr lang="en-US" dirty="0" smtClean="0"/>
              <a:t>hey are just beginning to explore this idea and still in the early stages</a:t>
            </a:r>
          </a:p>
          <a:p>
            <a:pPr marL="636588"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51750"/>
            <a:ext cx="3082385" cy="2187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688" y="3617785"/>
            <a:ext cx="3078124" cy="2345237"/>
          </a:xfrm>
          <a:prstGeom prst="rect">
            <a:avLst/>
          </a:prstGeom>
        </p:spPr>
      </p:pic>
      <p:pic>
        <p:nvPicPr>
          <p:cNvPr id="10" name="Picture 2" descr="Cruise ship Norwegian Escape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24" y="3881085"/>
            <a:ext cx="2415190" cy="181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Operational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TAFB 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217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48256"/>
            <a:ext cx="4340808" cy="497790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Real-time experimental version </a:t>
            </a:r>
            <a:r>
              <a:rPr lang="en-US" b="1" i="1" u="sng" dirty="0" smtClean="0"/>
              <a:t>almost</a:t>
            </a:r>
            <a:r>
              <a:rPr lang="en-US" b="1" dirty="0" smtClean="0"/>
              <a:t> ready</a:t>
            </a:r>
            <a:endParaRPr lang="en-US" dirty="0" smtClean="0"/>
          </a:p>
          <a:p>
            <a:pPr marL="636588" lvl="1"/>
            <a:r>
              <a:rPr lang="en-US" dirty="0" smtClean="0"/>
              <a:t>To be run at NHC: </a:t>
            </a:r>
          </a:p>
          <a:p>
            <a:pPr marL="1036638" lvl="2"/>
            <a:r>
              <a:rPr lang="en-US" b="1" i="1" dirty="0" smtClean="0"/>
              <a:t>GLD version  </a:t>
            </a:r>
          </a:p>
          <a:p>
            <a:pPr marL="1493838" lvl="3"/>
            <a:r>
              <a:rPr lang="en-US" dirty="0" err="1" smtClean="0"/>
              <a:t>WorldMerge</a:t>
            </a:r>
            <a:r>
              <a:rPr lang="en-US" dirty="0" smtClean="0"/>
              <a:t> was an obstacle, so GLD-only feed set up for NHC</a:t>
            </a:r>
            <a:endParaRPr lang="en-US" dirty="0" smtClean="0"/>
          </a:p>
          <a:p>
            <a:pPr marL="1036638" lvl="2"/>
            <a:r>
              <a:rPr lang="en-US" b="1" i="1" dirty="0" smtClean="0"/>
              <a:t>GLM version</a:t>
            </a:r>
          </a:p>
          <a:p>
            <a:pPr marL="1493838" lvl="3"/>
            <a:r>
              <a:rPr lang="en-US" dirty="0" smtClean="0"/>
              <a:t>Longevity of dataset still a challenge for statistical training</a:t>
            </a:r>
          </a:p>
          <a:p>
            <a:pPr marL="636588" lvl="1"/>
            <a:r>
              <a:rPr lang="en-US" dirty="0" smtClean="0"/>
              <a:t>To be run at CIRA: </a:t>
            </a:r>
          </a:p>
          <a:p>
            <a:pPr marL="1036638" lvl="2"/>
            <a:r>
              <a:rPr lang="en-US" b="1" i="1" dirty="0" smtClean="0">
                <a:solidFill>
                  <a:srgbClr val="07AF50"/>
                </a:solidFill>
              </a:rPr>
              <a:t>WWLLN version</a:t>
            </a:r>
            <a:endParaRPr lang="en-US" dirty="0" smtClean="0"/>
          </a:p>
          <a:p>
            <a:pPr marL="1493838" lvl="3"/>
            <a:r>
              <a:rPr lang="en-US" dirty="0" smtClean="0">
                <a:solidFill>
                  <a:srgbClr val="000000"/>
                </a:solidFill>
              </a:rPr>
              <a:t>Longest oceanic dataset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ri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09" y="1561130"/>
            <a:ext cx="4266968" cy="260218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8131918" y="2616974"/>
            <a:ext cx="818042" cy="1705105"/>
          </a:xfrm>
          <a:prstGeom prst="ellipse">
            <a:avLst/>
          </a:prstGeom>
          <a:noFill/>
          <a:ln w="38100" cmpd="sng">
            <a:solidFill>
              <a:srgbClr val="07AF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23476" y="2219933"/>
            <a:ext cx="217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7AF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Lightning predictors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8009" y="4296126"/>
            <a:ext cx="1755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POT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SST Potential 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SHDC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Shear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D200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Divergence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PER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Persistence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PC30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% IR pixels &lt; -30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°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C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17637" y="4225566"/>
            <a:ext cx="2451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TBSTDo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GOES IR brightness temp standard deviation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OHC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Ocean heat content</a:t>
            </a:r>
          </a:p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RHLO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Relative humidity </a:t>
            </a:r>
          </a:p>
          <a:p>
            <a:r>
              <a:rPr lang="en-US" sz="1400" b="1" dirty="0" smtClean="0">
                <a:solidFill>
                  <a:srgbClr val="07AF50"/>
                </a:solidFill>
                <a:latin typeface="Arial"/>
                <a:cs typeface="Arial"/>
              </a:rPr>
              <a:t>LM02</a:t>
            </a:r>
            <a:r>
              <a:rPr lang="en-US" sz="1400" dirty="0" smtClean="0">
                <a:solidFill>
                  <a:srgbClr val="07AF50"/>
                </a:solidFill>
                <a:latin typeface="Arial"/>
                <a:cs typeface="Arial"/>
              </a:rPr>
              <a:t>: Inner-core lightning</a:t>
            </a:r>
          </a:p>
          <a:p>
            <a:r>
              <a:rPr lang="en-US" sz="1400" b="1" dirty="0" smtClean="0">
                <a:solidFill>
                  <a:srgbClr val="07AF50"/>
                </a:solidFill>
                <a:latin typeface="Arial"/>
                <a:cs typeface="Arial"/>
              </a:rPr>
              <a:t>LM24</a:t>
            </a:r>
            <a:r>
              <a:rPr lang="en-US" sz="1400" dirty="0" smtClean="0">
                <a:solidFill>
                  <a:srgbClr val="07AF50"/>
                </a:solidFill>
                <a:latin typeface="Arial"/>
                <a:cs typeface="Arial"/>
              </a:rPr>
              <a:t>: Outer-rainband lightning </a:t>
            </a:r>
            <a:endParaRPr lang="en-US" sz="1400" dirty="0" smtClean="0">
              <a:solidFill>
                <a:srgbClr val="07AF50"/>
              </a:solidFill>
              <a:latin typeface="Arial"/>
              <a:cs typeface="Arial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Operational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Lightning-based RII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082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256"/>
            <a:ext cx="8397949" cy="49779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Eyewall lightning prior to landfall had everyone’s attention, including NHC forecasters</a:t>
            </a:r>
            <a:endParaRPr lang="en-US" sz="2400" dirty="0" smtClean="0"/>
          </a:p>
          <a:p>
            <a:pPr lvl="1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GLM at the National Hurricane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9A7-B2D3-5145-8A91-ED52CE410721}" type="slidenum">
              <a:rPr lang="en-US" smtClean="0"/>
              <a:t>9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Research developments: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Hurricane Dorian (2019)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72" y="2125156"/>
            <a:ext cx="8517480" cy="399704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050117" y="4228352"/>
            <a:ext cx="202482" cy="495518"/>
          </a:xfrm>
          <a:prstGeom prst="straightConnector1">
            <a:avLst/>
          </a:prstGeom>
          <a:ln w="38100" cmpd="sng">
            <a:solidFill>
              <a:srgbClr val="00006B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orian_glm-ab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8" y="2982147"/>
            <a:ext cx="1704786" cy="174172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4473" y="2655081"/>
            <a:ext cx="1583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ABI: IR Channel 13 </a:t>
            </a:r>
          </a:p>
          <a:p>
            <a:pPr algn="ctr"/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GLM: Flash Centroids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50112" y="3467458"/>
            <a:ext cx="1000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6D"/>
                </a:solidFill>
              </a:rPr>
              <a:t>Prolonged eyewall lightning</a:t>
            </a:r>
            <a:endParaRPr lang="en-US" sz="1400" b="1" dirty="0">
              <a:solidFill>
                <a:srgbClr val="00006D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955592" y="3386830"/>
            <a:ext cx="873141" cy="1058384"/>
          </a:xfrm>
          <a:custGeom>
            <a:avLst/>
            <a:gdLst>
              <a:gd name="connsiteX0" fmla="*/ 0 w 873141"/>
              <a:gd name="connsiteY0" fmla="*/ 1058384 h 1058384"/>
              <a:gd name="connsiteX1" fmla="*/ 0 w 873141"/>
              <a:gd name="connsiteY1" fmla="*/ 1058384 h 1058384"/>
              <a:gd name="connsiteX2" fmla="*/ 19844 w 873141"/>
              <a:gd name="connsiteY2" fmla="*/ 1005465 h 1058384"/>
              <a:gd name="connsiteX3" fmla="*/ 33074 w 873141"/>
              <a:gd name="connsiteY3" fmla="*/ 992235 h 1058384"/>
              <a:gd name="connsiteX4" fmla="*/ 59532 w 873141"/>
              <a:gd name="connsiteY4" fmla="*/ 952546 h 1058384"/>
              <a:gd name="connsiteX5" fmla="*/ 85991 w 873141"/>
              <a:gd name="connsiteY5" fmla="*/ 919472 h 1058384"/>
              <a:gd name="connsiteX6" fmla="*/ 99221 w 873141"/>
              <a:gd name="connsiteY6" fmla="*/ 906242 h 1058384"/>
              <a:gd name="connsiteX7" fmla="*/ 125679 w 873141"/>
              <a:gd name="connsiteY7" fmla="*/ 846708 h 1058384"/>
              <a:gd name="connsiteX8" fmla="*/ 138909 w 873141"/>
              <a:gd name="connsiteY8" fmla="*/ 833478 h 1058384"/>
              <a:gd name="connsiteX9" fmla="*/ 138909 w 873141"/>
              <a:gd name="connsiteY9" fmla="*/ 833478 h 1058384"/>
              <a:gd name="connsiteX10" fmla="*/ 396882 w 873141"/>
              <a:gd name="connsiteY10" fmla="*/ 635031 h 1058384"/>
              <a:gd name="connsiteX11" fmla="*/ 509332 w 873141"/>
              <a:gd name="connsiteY11" fmla="*/ 317515 h 1058384"/>
              <a:gd name="connsiteX12" fmla="*/ 873141 w 873141"/>
              <a:gd name="connsiteY12" fmla="*/ 0 h 10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3141" h="1058384">
                <a:moveTo>
                  <a:pt x="0" y="1058384"/>
                </a:moveTo>
                <a:lnTo>
                  <a:pt x="0" y="1058384"/>
                </a:lnTo>
                <a:cubicBezTo>
                  <a:pt x="6615" y="1040744"/>
                  <a:pt x="11419" y="1022315"/>
                  <a:pt x="19844" y="1005465"/>
                </a:cubicBezTo>
                <a:cubicBezTo>
                  <a:pt x="22633" y="999887"/>
                  <a:pt x="29332" y="997224"/>
                  <a:pt x="33074" y="992235"/>
                </a:cubicBezTo>
                <a:cubicBezTo>
                  <a:pt x="42614" y="979515"/>
                  <a:pt x="48289" y="963789"/>
                  <a:pt x="59532" y="952546"/>
                </a:cubicBezTo>
                <a:cubicBezTo>
                  <a:pt x="91477" y="920601"/>
                  <a:pt x="52613" y="961195"/>
                  <a:pt x="85991" y="919472"/>
                </a:cubicBezTo>
                <a:cubicBezTo>
                  <a:pt x="89887" y="914602"/>
                  <a:pt x="94811" y="910652"/>
                  <a:pt x="99221" y="906242"/>
                </a:cubicBezTo>
                <a:cubicBezTo>
                  <a:pt x="109710" y="874772"/>
                  <a:pt x="107709" y="869170"/>
                  <a:pt x="125679" y="846708"/>
                </a:cubicBezTo>
                <a:cubicBezTo>
                  <a:pt x="129575" y="841838"/>
                  <a:pt x="138909" y="833478"/>
                  <a:pt x="138909" y="833478"/>
                </a:cubicBezTo>
                <a:lnTo>
                  <a:pt x="138909" y="833478"/>
                </a:lnTo>
                <a:lnTo>
                  <a:pt x="396882" y="635031"/>
                </a:lnTo>
                <a:lnTo>
                  <a:pt x="509332" y="317515"/>
                </a:lnTo>
                <a:lnTo>
                  <a:pt x="873141" y="0"/>
                </a:ln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086707" y="2745184"/>
            <a:ext cx="251358" cy="628416"/>
          </a:xfrm>
          <a:custGeom>
            <a:avLst/>
            <a:gdLst>
              <a:gd name="connsiteX0" fmla="*/ 0 w 251358"/>
              <a:gd name="connsiteY0" fmla="*/ 628416 h 628416"/>
              <a:gd name="connsiteX1" fmla="*/ 119064 w 251358"/>
              <a:gd name="connsiteY1" fmla="*/ 231522 h 628416"/>
              <a:gd name="connsiteX2" fmla="*/ 251358 w 251358"/>
              <a:gd name="connsiteY2" fmla="*/ 0 h 62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358" h="628416">
                <a:moveTo>
                  <a:pt x="0" y="628416"/>
                </a:moveTo>
                <a:lnTo>
                  <a:pt x="119064" y="231522"/>
                </a:lnTo>
                <a:lnTo>
                  <a:pt x="251358" y="0"/>
                </a:ln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95918" y="2624303"/>
            <a:ext cx="1736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6600"/>
                </a:solidFill>
                <a:latin typeface="Arial"/>
                <a:cs typeface="Arial"/>
              </a:rPr>
              <a:t>Rapid Intensification </a:t>
            </a:r>
          </a:p>
          <a:p>
            <a:pPr algn="ctr"/>
            <a:r>
              <a:rPr lang="en-US" sz="1100" b="1" dirty="0" smtClean="0">
                <a:solidFill>
                  <a:srgbClr val="FF6600"/>
                </a:solidFill>
                <a:latin typeface="Arial"/>
                <a:cs typeface="Arial"/>
              </a:rPr>
              <a:t>(Definition: 30 kt / 24 h)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252599" y="2885440"/>
            <a:ext cx="497961" cy="169750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96556" y="2661973"/>
            <a:ext cx="1164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6600"/>
                </a:solidFill>
                <a:latin typeface="Arial"/>
                <a:cs typeface="Arial"/>
              </a:rPr>
              <a:t>30 kt in 12 h (!!)</a:t>
            </a:r>
          </a:p>
        </p:txBody>
      </p:sp>
    </p:spTree>
    <p:extLst>
      <p:ext uri="{BB962C8B-B14F-4D97-AF65-F5344CB8AC3E}">
        <p14:creationId xmlns:p14="http://schemas.microsoft.com/office/powerpoint/2010/main" val="388193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5825</TotalTime>
  <Words>769</Words>
  <Application>Microsoft Macintosh PowerPoint</Application>
  <PresentationFormat>On-screen Show (4:3)</PresentationFormat>
  <Paragraphs>140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Outline</vt:lpstr>
      <vt:lpstr>Operational developments:  Full-disk grids in AWIPS-II</vt:lpstr>
      <vt:lpstr>Operational developments: Full-disk grids in AWIPS-II</vt:lpstr>
      <vt:lpstr>Operational developments: Full-disk grids in AWIPS-II</vt:lpstr>
      <vt:lpstr>Operational developments: TAFB feedback</vt:lpstr>
      <vt:lpstr>Operational developments: TAFB vision</vt:lpstr>
      <vt:lpstr>Operational developments: Lightning-based RII</vt:lpstr>
      <vt:lpstr>Research developments: Hurricane Dorian (2019)</vt:lpstr>
      <vt:lpstr>Research developments: Hurricane Dorian (2019)</vt:lpstr>
      <vt:lpstr>Research developments: Hurricane Dorian (2019)</vt:lpstr>
      <vt:lpstr>Research developments: Research avenues for GLM in TCs</vt:lpstr>
      <vt:lpstr>Research developments: Research avenues for GLM in TCs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Stevenson</dc:creator>
  <cp:lastModifiedBy>Stephanie Stevenson</cp:lastModifiedBy>
  <cp:revision>103</cp:revision>
  <dcterms:created xsi:type="dcterms:W3CDTF">2019-09-06T13:56:13Z</dcterms:created>
  <dcterms:modified xsi:type="dcterms:W3CDTF">2019-09-10T15:01:53Z</dcterms:modified>
</cp:coreProperties>
</file>