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3" r:id="rId4"/>
    <p:sldId id="275" r:id="rId5"/>
    <p:sldId id="278" r:id="rId6"/>
    <p:sldId id="281" r:id="rId7"/>
    <p:sldId id="288" r:id="rId8"/>
    <p:sldId id="264" r:id="rId9"/>
    <p:sldId id="265" r:id="rId10"/>
    <p:sldId id="289" r:id="rId11"/>
    <p:sldId id="290" r:id="rId12"/>
    <p:sldId id="292" r:id="rId13"/>
    <p:sldId id="296" r:id="rId14"/>
    <p:sldId id="294" r:id="rId15"/>
    <p:sldId id="295" r:id="rId16"/>
    <p:sldId id="267" r:id="rId17"/>
    <p:sldId id="297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1"/>
    <p:restoredTop sz="93681"/>
  </p:normalViewPr>
  <p:slideViewPr>
    <p:cSldViewPr snapToGrid="0" snapToObjects="1">
      <p:cViewPr varScale="1">
        <p:scale>
          <a:sx n="97" d="100"/>
          <a:sy n="97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9E725-EB81-DF44-BD37-79DA10FC92A6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AC01-5F17-7149-9208-B00902C45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3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GLM group data with ENGLN </a:t>
            </a:r>
            <a:r>
              <a:rPr lang="en-US"/>
              <a:t>and GLD360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don’t limit yourself to an ellipsoid…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3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dipole near satellite subpoint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8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Lower ellipsoid produces smallest mean location error for full GLM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AC01-5F17-7149-9208-B00902C45A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4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5307-477E-E046-976F-565DB35BF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13F77-594C-6949-9C64-F75A2E9D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C157F-CD72-BE42-8725-0DD3EBF9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110CD-CD55-2A41-B275-DA0D08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67A9-F01D-924D-96CB-FAB9BE83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4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CC5D-04E9-604E-B079-7A048F2E2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3E80B-E1DC-E64C-90F0-5CDFAD0B1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41FD6-88A9-1542-9A04-F81DC24B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09B2-47E2-6D49-A121-9C75C3F3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4D93A-FFC3-2447-B3CC-5CFB0195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836E5D-0484-1841-9100-F82F6A801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BFF2F-E204-CC41-ACA8-84FD2E25A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0AA9D-D299-384A-8CF1-14684808B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023C4-B744-0545-9A29-F8B81D8C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007F2-960A-824D-AAE9-33449FB5E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8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0CB9-647F-F94C-AE16-7FF5B669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3"/>
            <a:ext cx="10515600" cy="797469"/>
          </a:xfrm>
        </p:spPr>
        <p:txBody>
          <a:bodyPr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3315B-525E-F744-814F-2C7EBBB96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4"/>
            <a:ext cx="10515600" cy="4692720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8153F-6F3C-E24F-BD52-491996BA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75E34-F1C9-8C4B-81ED-FBF7D6DC6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07932-45B4-0D4F-A603-8915E24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0AA4-A0F2-394C-B387-30FDEC45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A49AE-AFCB-DE4C-949B-2D243E150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7037-5DCB-C145-9A56-DD6555513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2032C-15F8-DD4A-93E6-EF6E277A4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5F24-4E20-5246-94A1-86D3B726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1FE9-D720-5046-BAD1-43298A90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D2F0A-2E2F-CA47-9799-9DCF611F4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97267-1C2D-064C-BFEA-C453A7F2F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F50AB-7D8D-1F4E-8471-17DBD5CD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F855E-E23A-F447-89C3-92EDFC88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3EFCC-AE3C-844E-961A-EA421C1F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900E2-29FB-6F42-9252-585A41C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DC97E-129A-5046-BA58-41960E38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048E6-7E96-8244-983E-F9D2A6F84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DD86F-7F84-5246-9182-D326548F9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A6BC7-FD5E-F34B-AE8D-760DB366B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49E26-1B60-564F-B624-D0090B61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99184-CC4C-3840-8607-D1C982D08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33986-1C25-6847-AA37-3C9BA21C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5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395A-476E-3445-A865-1E5A45B4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CCCE7-2033-0547-9523-97BA5FB0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CDF66-E51E-9B4B-AD5C-0370202D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93420-DACC-1946-A226-A89EBACB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0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20B2BA-497C-F940-B4BF-442EDBCA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D6CEA-8944-2C44-86E2-62553178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2C633-0F5B-1045-A27C-969CDB13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F131-5F21-5449-AEEB-EEEC44759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E2506-9A9F-844C-8410-5D55E8B5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13921-C49D-3843-A71A-E19C1CEC0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3724D-8650-E143-8414-77E5F96A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3C4A4-FA8E-074A-8E7F-1977F2C5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852C9-84B5-9947-B4B3-BF19F1CD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27F1-C939-B34B-8BA8-7746EB10E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87A25-91C1-4E4F-86CF-5AE7B6D6C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F099E-58FE-E745-AB1B-208B20B51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915A4-E9F7-8240-91BA-E3D9E338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9C513-A5EB-C647-8FE8-83C9F96D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DF0A9-5B2F-644C-BE5B-46A716E8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2D0ABA-7265-2848-BE73-27286421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66AA6-3FC2-524A-9EC3-39F3A5FE2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AD36A-98B8-1C4B-9B38-0E1D32105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8CF1A-C16B-A344-9764-19B1AD11AAAE}" type="datetimeFigureOut">
              <a:rPr lang="en-US" smtClean="0"/>
              <a:t>9/9/19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1BE74-DE7F-854F-8B39-2ED689C9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9ED3-EA35-E84D-BEC8-4823E8897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DE2B7-39DE-7343-91FB-F20A2F3F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48AA-DE7C-394A-8619-27E14DAF3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8457"/>
            <a:ext cx="9144000" cy="2791506"/>
          </a:xfrm>
        </p:spPr>
        <p:txBody>
          <a:bodyPr anchor="ctr" anchorCtr="0">
            <a:normAutofit/>
          </a:bodyPr>
          <a:lstStyle/>
          <a:p>
            <a:r>
              <a:rPr lang="en-US" sz="4400" dirty="0"/>
              <a:t>Performance of the Optimal Estimated Detection Height for G16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0F319-6C6D-5542-9931-3DA1DCD09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7862"/>
            <a:ext cx="9144000" cy="2390504"/>
          </a:xfrm>
        </p:spPr>
        <p:txBody>
          <a:bodyPr>
            <a:normAutofit/>
          </a:bodyPr>
          <a:lstStyle/>
          <a:p>
            <a:r>
              <a:rPr lang="en-US" dirty="0"/>
              <a:t>Katrina S. Virts and William J. </a:t>
            </a:r>
            <a:r>
              <a:rPr lang="en-US" dirty="0" err="1"/>
              <a:t>Koshak</a:t>
            </a:r>
            <a:br>
              <a:rPr lang="en-US"/>
            </a:br>
            <a:r>
              <a:rPr lang="en-US" i="1"/>
              <a:t>UAH, </a:t>
            </a:r>
            <a:r>
              <a:rPr lang="en-US" i="1" dirty="0"/>
              <a:t>NASA/MSFC</a:t>
            </a:r>
          </a:p>
          <a:p>
            <a:endParaRPr lang="en-US" i="1" dirty="0"/>
          </a:p>
          <a:p>
            <a:r>
              <a:rPr lang="en-US" dirty="0"/>
              <a:t>2019 GLM Science Team Meeting</a:t>
            </a:r>
          </a:p>
          <a:p>
            <a:r>
              <a:rPr lang="en-US" dirty="0"/>
              <a:t>11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65985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A3C-1150-3146-9D3F-52D6031A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detection height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87DD1E-0DE5-FE4F-B8A6-F41F1172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65996"/>
            <a:ext cx="11353800" cy="41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46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10BD-0A2B-5642-B408-89AE1365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affecting detection height:  Diurnal cycle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178B7-551A-3041-8E2C-B5EF86D5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1732252"/>
            <a:ext cx="5159062" cy="4444711"/>
          </a:xfrm>
        </p:spPr>
        <p:txBody>
          <a:bodyPr/>
          <a:lstStyle/>
          <a:p>
            <a:r>
              <a:rPr lang="en-US" dirty="0"/>
              <a:t>3-hourly optimal detection height for Washington, D.C. during August 2018</a:t>
            </a:r>
          </a:p>
          <a:p>
            <a:r>
              <a:rPr lang="en-US" dirty="0"/>
              <a:t>Optimal detection height varies by ~4 km diurnally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455CD-8058-3D4C-B410-D930A552D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90" y="1680737"/>
            <a:ext cx="5444528" cy="419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FED319-E4F6-5D4D-91D9-0762B6F3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AB72-E2AE-1D47-8D4D-BB77BA15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affecting detection height:  Flash type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3A5A4-5A5D-5745-A850-16D6EFDD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01"/>
            <a:ext cx="10515600" cy="5634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Assign GLM group type based on the “best match” ground network stroke type</a:t>
            </a:r>
          </a:p>
        </p:txBody>
      </p:sp>
    </p:spTree>
    <p:extLst>
      <p:ext uri="{BB962C8B-B14F-4D97-AF65-F5344CB8AC3E}">
        <p14:creationId xmlns:p14="http://schemas.microsoft.com/office/powerpoint/2010/main" val="41703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AB72-E2AE-1D47-8D4D-BB77BA156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factors affecting detection height:  Flash type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3A5A4-5A5D-5745-A850-16D6EFDDE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5301"/>
            <a:ext cx="10515600" cy="56349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Assign GLM group type based on the “best match” ground network stroke type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FEC53-2062-D145-941D-38999735D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057" y="1828798"/>
            <a:ext cx="9815885" cy="488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BF4D-A547-674D-B854-3A98E301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using ABI cloud-top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B1898-FD22-294F-812C-A2843D9BC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GLM groups to the ABI fixed grid</a:t>
            </a:r>
          </a:p>
          <a:p>
            <a:r>
              <a:rPr lang="en-US" dirty="0"/>
              <a:t>Extract ABI CTH associated with GLM group centroids</a:t>
            </a:r>
          </a:p>
          <a:p>
            <a:pPr lvl="1"/>
            <a:r>
              <a:rPr lang="en-US" dirty="0"/>
              <a:t>Use most recently completed full-disk CTH image</a:t>
            </a:r>
          </a:p>
          <a:p>
            <a:r>
              <a:rPr lang="en-US" dirty="0" err="1"/>
              <a:t>Renavigate</a:t>
            </a:r>
            <a:r>
              <a:rPr lang="en-US" dirty="0"/>
              <a:t> GLM groups using ABI CTH, then match with reference networks</a:t>
            </a:r>
          </a:p>
        </p:txBody>
      </p:sp>
    </p:spTree>
    <p:extLst>
      <p:ext uri="{BB962C8B-B14F-4D97-AF65-F5344CB8AC3E}">
        <p14:creationId xmlns:p14="http://schemas.microsoft.com/office/powerpoint/2010/main" val="163990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BF4D-A547-674D-B854-3A98E301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using ABI cloud-top height?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1C361-6B86-5442-8FEE-219D23D1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9" y="1815288"/>
            <a:ext cx="11874321" cy="35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64B8-B8DC-E04F-8FC6-B52583F2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A87E0-23E5-654B-AF51-581ABEA1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781568"/>
          </a:xfrm>
        </p:spPr>
        <p:txBody>
          <a:bodyPr/>
          <a:lstStyle/>
          <a:p>
            <a:r>
              <a:rPr lang="en-US" dirty="0"/>
              <a:t>Lightning ellipsoid used operationally displaces observations toward nadir; largest location errors near the limb</a:t>
            </a:r>
          </a:p>
          <a:p>
            <a:r>
              <a:rPr lang="en-US" dirty="0"/>
              <a:t>Lower ellipsoid (e=14 km, p=6 km) was implemented in fall 2018</a:t>
            </a:r>
          </a:p>
          <a:p>
            <a:r>
              <a:rPr lang="en-US" dirty="0"/>
              <a:t>Monthly optimal detection height maps are available that significantly improve location accuracy near the limb</a:t>
            </a:r>
          </a:p>
          <a:p>
            <a:r>
              <a:rPr lang="en-US" dirty="0"/>
              <a:t>Further refinements possible for diurnal cycle and/or flash type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1FC25-A982-E945-84F6-F35754C0E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3"/>
          <a:stretch/>
        </p:blipFill>
        <p:spPr>
          <a:xfrm>
            <a:off x="158839" y="3670480"/>
            <a:ext cx="11874321" cy="31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20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775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E9A9-2415-B246-968E-4BF96C17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ellipsoid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CC671-9856-1646-93AC-8AE77964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155" y="1083082"/>
            <a:ext cx="8875690" cy="4733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B222E-AFC5-6A46-9FDD-0099C1A97B1B}"/>
              </a:ext>
            </a:extLst>
          </p:cNvPr>
          <p:cNvSpPr txBox="1"/>
          <p:nvPr/>
        </p:nvSpPr>
        <p:spPr>
          <a:xfrm>
            <a:off x="2406528" y="6244921"/>
            <a:ext cx="7378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GLM groups are still too close to nadir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 ellipsoid is generally too high</a:t>
            </a:r>
          </a:p>
        </p:txBody>
      </p:sp>
    </p:spTree>
    <p:extLst>
      <p:ext uri="{BB962C8B-B14F-4D97-AF65-F5344CB8AC3E}">
        <p14:creationId xmlns:p14="http://schemas.microsoft.com/office/powerpoint/2010/main" val="284403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B604-4863-FF42-83EF-F75CCC26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Large location errors near GLM limb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C33A8B-09B8-8847-B9B8-17A8C1CAFDBC}"/>
              </a:ext>
            </a:extLst>
          </p:cNvPr>
          <p:cNvGrpSpPr/>
          <p:nvPr/>
        </p:nvGrpSpPr>
        <p:grpSpPr>
          <a:xfrm>
            <a:off x="2995411" y="1083082"/>
            <a:ext cx="6201177" cy="5556181"/>
            <a:chOff x="2995411" y="1083082"/>
            <a:chExt cx="6201177" cy="55561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642E2B-BBF3-244C-9CAE-2EF11DBDE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6092" b="5682"/>
            <a:stretch/>
          </p:blipFill>
          <p:spPr>
            <a:xfrm>
              <a:off x="2995411" y="1083082"/>
              <a:ext cx="476518" cy="524044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EFFBFD0-08BA-724E-8753-66C793C12C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046" t="1832"/>
            <a:stretch/>
          </p:blipFill>
          <p:spPr>
            <a:xfrm>
              <a:off x="3471929" y="1184856"/>
              <a:ext cx="5724659" cy="5454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526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44D-3179-964B-9228-CC9095E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ellipsoid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37FE4-B8A3-3B4A-B16A-FF05CF2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949" y="1656522"/>
            <a:ext cx="5287851" cy="5014734"/>
          </a:xfrm>
        </p:spPr>
        <p:txBody>
          <a:bodyPr>
            <a:normAutofit/>
          </a:bodyPr>
          <a:lstStyle/>
          <a:p>
            <a:r>
              <a:rPr lang="en-US" dirty="0"/>
              <a:t>Assumes GLM detects illumination at cloud top, approximated as:</a:t>
            </a:r>
          </a:p>
          <a:p>
            <a:pPr lvl="1"/>
            <a:r>
              <a:rPr lang="en-US" dirty="0"/>
              <a:t>Originally: 16 km (equator) and 6 km (poles)</a:t>
            </a:r>
          </a:p>
          <a:p>
            <a:pPr lvl="1"/>
            <a:r>
              <a:rPr lang="en-US" dirty="0"/>
              <a:t>As of fall 2018: 14 km and 6 km</a:t>
            </a:r>
          </a:p>
          <a:p>
            <a:r>
              <a:rPr lang="en-US" dirty="0"/>
              <a:t>Lowest ellipsoid height in GLM FOV is ~9 km</a:t>
            </a:r>
          </a:p>
          <a:p>
            <a:r>
              <a:rPr lang="en-US" dirty="0"/>
              <a:t>Produces location errors if:</a:t>
            </a:r>
          </a:p>
          <a:p>
            <a:pPr lvl="1"/>
            <a:r>
              <a:rPr lang="en-US" dirty="0"/>
              <a:t>Cloud top is below/above the ellipsoid</a:t>
            </a:r>
          </a:p>
          <a:p>
            <a:pPr lvl="1"/>
            <a:r>
              <a:rPr lang="en-US" dirty="0"/>
              <a:t>GLM observes side-cloud illumination or below-cloud lightning flashes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831FB-9121-7645-AA06-EFA7C6BF1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72" y="1534945"/>
            <a:ext cx="5075124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2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744D-3179-964B-9228-CC9095E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ellipsoid limitations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137FE4-B8A3-3B4A-B16A-FF05CF23B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2748" y="1687132"/>
            <a:ext cx="5271052" cy="44898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Assumes detection height varies only as function of latitude, not as a function of:</a:t>
            </a:r>
          </a:p>
          <a:p>
            <a:pPr lvl="1"/>
            <a:r>
              <a:rPr lang="en-US" dirty="0"/>
              <a:t>Longitude</a:t>
            </a:r>
          </a:p>
          <a:p>
            <a:pPr lvl="1"/>
            <a:r>
              <a:rPr lang="en-US" dirty="0"/>
              <a:t>Season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Thunderstorm life cycle</a:t>
            </a:r>
          </a:p>
          <a:p>
            <a:pPr lvl="1"/>
            <a:r>
              <a:rPr lang="en-US" dirty="0"/>
              <a:t>Regional differences including land/ocean</a:t>
            </a:r>
          </a:p>
          <a:p>
            <a:pPr lvl="1"/>
            <a:r>
              <a:rPr lang="en-US" dirty="0"/>
              <a:t>Flash 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8632F-CC99-FD4D-BF7C-236B854D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72" y="1534945"/>
            <a:ext cx="5075124" cy="459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detection height?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035BA-0B93-0342-9B47-C57B2C9FB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Renavigate</a:t>
            </a:r>
            <a:r>
              <a:rPr lang="en-US" dirty="0"/>
              <a:t> groups from (lat</a:t>
            </a:r>
            <a:r>
              <a:rPr lang="en-US" baseline="-25000" dirty="0"/>
              <a:t>1</a:t>
            </a:r>
            <a:r>
              <a:rPr lang="en-US" dirty="0"/>
              <a:t>, lon</a:t>
            </a:r>
            <a:r>
              <a:rPr lang="en-US" baseline="-25000" dirty="0"/>
              <a:t>1</a:t>
            </a:r>
            <a:r>
              <a:rPr lang="en-US" dirty="0"/>
              <a:t>) for (e</a:t>
            </a:r>
            <a:r>
              <a:rPr lang="en-US" baseline="-25000" dirty="0"/>
              <a:t>1</a:t>
            </a:r>
            <a:r>
              <a:rPr lang="en-US" dirty="0"/>
              <a:t>, p</a:t>
            </a:r>
            <a:r>
              <a:rPr lang="en-US" baseline="-25000" dirty="0"/>
              <a:t>1</a:t>
            </a:r>
            <a:r>
              <a:rPr lang="en-US" dirty="0"/>
              <a:t>) to (lat</a:t>
            </a:r>
            <a:r>
              <a:rPr lang="en-US" baseline="-25000" dirty="0"/>
              <a:t>2</a:t>
            </a:r>
            <a:r>
              <a:rPr lang="en-US" dirty="0"/>
              <a:t>, lon</a:t>
            </a:r>
            <a:r>
              <a:rPr lang="en-US" baseline="-25000" dirty="0"/>
              <a:t>2</a:t>
            </a:r>
            <a:r>
              <a:rPr lang="en-US" dirty="0"/>
              <a:t>) for (h</a:t>
            </a:r>
            <a:r>
              <a:rPr lang="en-US" baseline="-25000" dirty="0"/>
              <a:t>2</a:t>
            </a:r>
            <a:r>
              <a:rPr lang="en-US" dirty="0"/>
              <a:t>, 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= 1, 1.5, …, 17 km</a:t>
            </a:r>
          </a:p>
          <a:p>
            <a:r>
              <a:rPr lang="en-US" dirty="0"/>
              <a:t>Match renavigated GLM data with reference networks (ENGLN and GLD360)</a:t>
            </a:r>
          </a:p>
          <a:p>
            <a:r>
              <a:rPr lang="en-US" dirty="0"/>
              <a:t>Identify h</a:t>
            </a:r>
            <a:r>
              <a:rPr lang="en-US" baseline="-25000" dirty="0"/>
              <a:t>2 </a:t>
            </a:r>
            <a:r>
              <a:rPr lang="en-US" dirty="0"/>
              <a:t>that produces smallest mean error for each grid box for each month</a:t>
            </a:r>
          </a:p>
        </p:txBody>
      </p:sp>
    </p:spTree>
    <p:extLst>
      <p:ext uri="{BB962C8B-B14F-4D97-AF65-F5344CB8AC3E}">
        <p14:creationId xmlns:p14="http://schemas.microsoft.com/office/powerpoint/2010/main" val="266397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detection height?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1B12AA-79B2-3E45-8532-E7EBCF00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64" y="1195509"/>
            <a:ext cx="7589872" cy="541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79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E1D8-FEBB-E444-80B0-A41EC28E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optimal detection height?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B611F-FF3E-9749-97BA-01959E6B3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29" y="1254504"/>
            <a:ext cx="7529941" cy="53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4EB509-6110-AA40-8C7D-14FB4EC4C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463" y="1525521"/>
            <a:ext cx="4867789" cy="4651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ED30DD-608D-284F-ABA6-3777F7EB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40" y="1446727"/>
            <a:ext cx="4609372" cy="4730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E906FE-B9E0-984A-9D52-A185EEB1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detection height – August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2B069-EDBA-1648-889E-C6B0AFF6CAD1}"/>
              </a:ext>
            </a:extLst>
          </p:cNvPr>
          <p:cNvSpPr txBox="1"/>
          <p:nvPr/>
        </p:nvSpPr>
        <p:spPr>
          <a:xfrm>
            <a:off x="1341781" y="5580894"/>
            <a:ext cx="14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ellipsoid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3B65-84A4-394D-9070-A18329676DCB}"/>
              </a:ext>
            </a:extLst>
          </p:cNvPr>
          <p:cNvSpPr txBox="1"/>
          <p:nvPr/>
        </p:nvSpPr>
        <p:spPr>
          <a:xfrm>
            <a:off x="6636027" y="5527886"/>
            <a:ext cx="14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</a:t>
            </a:r>
          </a:p>
        </p:txBody>
      </p:sp>
    </p:spTree>
    <p:extLst>
      <p:ext uri="{BB962C8B-B14F-4D97-AF65-F5344CB8AC3E}">
        <p14:creationId xmlns:p14="http://schemas.microsoft.com/office/powerpoint/2010/main" val="154203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A3C-1150-3146-9D3F-52D6031A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optimal detection height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08142-2BFA-4542-8066-0E1959B4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31"/>
          <a:stretch/>
        </p:blipFill>
        <p:spPr>
          <a:xfrm>
            <a:off x="7521263" y="1701922"/>
            <a:ext cx="746974" cy="4072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1017F-C4E6-3047-9D87-EA9A6749A5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445"/>
          <a:stretch/>
        </p:blipFill>
        <p:spPr>
          <a:xfrm>
            <a:off x="419100" y="1665996"/>
            <a:ext cx="6988865" cy="41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3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474</Words>
  <Application>Microsoft Macintosh PowerPoint</Application>
  <PresentationFormat>Widescreen</PresentationFormat>
  <Paragraphs>65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Performance of the Optimal Estimated Detection Height for G16</vt:lpstr>
      <vt:lpstr>Motivation: Large location errors near GLM limb</vt:lpstr>
      <vt:lpstr>Lightning ellipsoid</vt:lpstr>
      <vt:lpstr>Lightning ellipsoid limitations</vt:lpstr>
      <vt:lpstr>What is the optimal detection height?</vt:lpstr>
      <vt:lpstr>What is the optimal detection height?</vt:lpstr>
      <vt:lpstr>What is the optimal detection height?</vt:lpstr>
      <vt:lpstr>Optimal detection height – August 2018</vt:lpstr>
      <vt:lpstr>Performance of optimal detection height</vt:lpstr>
      <vt:lpstr>Performance of optimal detection height</vt:lpstr>
      <vt:lpstr>Other factors affecting detection height:  Diurnal cycle</vt:lpstr>
      <vt:lpstr>Other factors affecting detection height:  Flash type</vt:lpstr>
      <vt:lpstr>Other factors affecting detection height:  Flash type</vt:lpstr>
      <vt:lpstr>What about using ABI cloud-top height?</vt:lpstr>
      <vt:lpstr>What about using ABI cloud-top height?</vt:lpstr>
      <vt:lpstr>Conclusions</vt:lpstr>
      <vt:lpstr>PowerPoint Presentation</vt:lpstr>
      <vt:lpstr>Performance of optimal ellipsoid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Lightning Emission Height to Improve GLM Location Accuracy</dc:title>
  <dc:creator>Katrina Virts</dc:creator>
  <cp:lastModifiedBy>Virts, Katrina S. (MSFC-ST11)[UAH]</cp:lastModifiedBy>
  <cp:revision>140</cp:revision>
  <dcterms:created xsi:type="dcterms:W3CDTF">2018-09-04T20:17:30Z</dcterms:created>
  <dcterms:modified xsi:type="dcterms:W3CDTF">2019-09-09T14:15:54Z</dcterms:modified>
</cp:coreProperties>
</file>