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7671" r:id="rId2"/>
  </p:sldMasterIdLst>
  <p:notesMasterIdLst>
    <p:notesMasterId r:id="rId61"/>
  </p:notesMasterIdLst>
  <p:handoutMasterIdLst>
    <p:handoutMasterId r:id="rId62"/>
  </p:handoutMasterIdLst>
  <p:sldIdLst>
    <p:sldId id="589" r:id="rId3"/>
    <p:sldId id="704" r:id="rId4"/>
    <p:sldId id="605" r:id="rId5"/>
    <p:sldId id="606" r:id="rId6"/>
    <p:sldId id="609" r:id="rId7"/>
    <p:sldId id="608" r:id="rId8"/>
    <p:sldId id="708" r:id="rId9"/>
    <p:sldId id="611" r:id="rId10"/>
    <p:sldId id="618" r:id="rId11"/>
    <p:sldId id="615" r:id="rId12"/>
    <p:sldId id="616" r:id="rId13"/>
    <p:sldId id="619" r:id="rId14"/>
    <p:sldId id="652" r:id="rId15"/>
    <p:sldId id="629" r:id="rId16"/>
    <p:sldId id="642" r:id="rId17"/>
    <p:sldId id="643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5" r:id="rId26"/>
    <p:sldId id="654" r:id="rId27"/>
    <p:sldId id="656" r:id="rId28"/>
    <p:sldId id="657" r:id="rId29"/>
    <p:sldId id="658" r:id="rId30"/>
    <p:sldId id="660" r:id="rId31"/>
    <p:sldId id="661" r:id="rId32"/>
    <p:sldId id="662" r:id="rId33"/>
    <p:sldId id="663" r:id="rId34"/>
    <p:sldId id="664" r:id="rId35"/>
    <p:sldId id="665" r:id="rId36"/>
    <p:sldId id="653" r:id="rId37"/>
    <p:sldId id="677" r:id="rId38"/>
    <p:sldId id="678" r:id="rId39"/>
    <p:sldId id="679" r:id="rId40"/>
    <p:sldId id="680" r:id="rId41"/>
    <p:sldId id="681" r:id="rId42"/>
    <p:sldId id="682" r:id="rId43"/>
    <p:sldId id="683" r:id="rId44"/>
    <p:sldId id="705" r:id="rId45"/>
    <p:sldId id="684" r:id="rId46"/>
    <p:sldId id="685" r:id="rId47"/>
    <p:sldId id="687" r:id="rId48"/>
    <p:sldId id="688" r:id="rId49"/>
    <p:sldId id="693" r:id="rId50"/>
    <p:sldId id="694" r:id="rId51"/>
    <p:sldId id="695" r:id="rId52"/>
    <p:sldId id="697" r:id="rId53"/>
    <p:sldId id="698" r:id="rId54"/>
    <p:sldId id="707" r:id="rId55"/>
    <p:sldId id="699" r:id="rId56"/>
    <p:sldId id="700" r:id="rId57"/>
    <p:sldId id="701" r:id="rId58"/>
    <p:sldId id="706" r:id="rId59"/>
    <p:sldId id="703" r:id="rId6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Willemsen" initials="PW" lastIdx="1" clrIdx="0">
    <p:extLst>
      <p:ext uri="{19B8F6BF-5375-455C-9EA6-DF929625EA0E}">
        <p15:presenceInfo xmlns:p15="http://schemas.microsoft.com/office/powerpoint/2012/main" userId="S-1-5-21-3877897231-801669177-1469586255-6630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FFFF"/>
    <a:srgbClr val="FFFFFF"/>
    <a:srgbClr val="E6E6E6"/>
    <a:srgbClr val="F1F1F1"/>
    <a:srgbClr val="00B5E2"/>
    <a:srgbClr val="FEDB00"/>
    <a:srgbClr val="99C221"/>
    <a:srgbClr val="00205B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0299" autoAdjust="0"/>
  </p:normalViewPr>
  <p:slideViewPr>
    <p:cSldViewPr snapToGrid="0">
      <p:cViewPr varScale="1">
        <p:scale>
          <a:sx n="84" d="100"/>
          <a:sy n="84" d="100"/>
        </p:scale>
        <p:origin x="682" y="8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1333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F0CEA1-E696-42A4-B3CF-E6074414E57E}" type="slidenum"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1333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7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6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13.jpg"/><Relationship Id="rId7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Relationship Id="rId9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8097605" y="5988239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30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31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8093206" y="230587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smtClean="0">
              <a:solidFill>
                <a:srgbClr val="FFFFFF"/>
              </a:solidFill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3611" y="532564"/>
            <a:ext cx="321798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8097604" y="6145001"/>
            <a:ext cx="3858471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642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15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643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18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9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9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10852843" y="6598212"/>
            <a:ext cx="1134139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smtClean="0">
              <a:solidFill>
                <a:srgbClr val="FFFFFF"/>
              </a:solidFill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36798" y="6613452"/>
            <a:ext cx="435135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7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834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"/>
            <a:ext cx="12061093" cy="854075"/>
          </a:xfrm>
        </p:spPr>
        <p:txBody>
          <a:bodyPr/>
          <a:lstStyle>
            <a:lvl1pPr marL="153396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7994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3494" y="6604020"/>
            <a:ext cx="99450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21"/>
            <a:ext cx="12192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0679" tIns="30679" rIns="30679" bIns="30679"/>
          <a:lstStyle/>
          <a:p>
            <a:pPr eaLnBrk="0" hangingPunct="0">
              <a:spcBef>
                <a:spcPct val="50000"/>
              </a:spcBef>
              <a:defRPr/>
            </a:pPr>
            <a:endParaRPr lang="en-GB" sz="90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"/>
            <a:ext cx="12061093" cy="854075"/>
          </a:xfrm>
        </p:spPr>
        <p:txBody>
          <a:bodyPr/>
          <a:lstStyle>
            <a:lvl1pPr marL="153396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Rectangle 39"/>
          <p:cNvSpPr>
            <a:spLocks noChangeArrowheads="1"/>
          </p:cNvSpPr>
          <p:nvPr userDrawn="1"/>
        </p:nvSpPr>
        <p:spPr bwMode="auto">
          <a:xfrm>
            <a:off x="405238" y="6610370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2B8ED73A-A226-49A4-A9DE-02208C1B04A2}" type="slidenum">
              <a:rPr lang="de-DE" sz="9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9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30year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1396697" y="0"/>
            <a:ext cx="795313" cy="857693"/>
          </a:xfrm>
          <a:prstGeom prst="rect">
            <a:avLst/>
          </a:prstGeom>
        </p:spPr>
      </p:pic>
      <p:sp>
        <p:nvSpPr>
          <p:cNvPr id="10" name="Rectangle 61"/>
          <p:cNvSpPr>
            <a:spLocks noChangeArrowheads="1"/>
          </p:cNvSpPr>
          <p:nvPr userDrawn="1"/>
        </p:nvSpPr>
        <p:spPr bwMode="auto">
          <a:xfrm>
            <a:off x="676217" y="6514857"/>
            <a:ext cx="32627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GB" sz="800" dirty="0" smtClean="0">
                <a:solidFill>
                  <a:srgbClr val="FFFFFF"/>
                </a:solidFill>
              </a:rPr>
              <a:t>EUM/RSP/VWG/18/981632 </a:t>
            </a:r>
            <a:endParaRPr lang="en-GB" sz="7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12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290111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47550" y="6615552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1"/>
          <p:cNvSpPr>
            <a:spLocks noChangeArrowheads="1"/>
          </p:cNvSpPr>
          <p:nvPr userDrawn="1"/>
        </p:nvSpPr>
        <p:spPr bwMode="auto">
          <a:xfrm>
            <a:off x="3253968" y="6616800"/>
            <a:ext cx="568973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MTG-LI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performance assessment -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2019 GLM Annual Science Team Meeting, Huntsville AL</a:t>
            </a:r>
            <a:endParaRPr lang="en-GB" sz="1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14199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7" y="992188"/>
            <a:ext cx="11627339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5" y="6624001"/>
            <a:ext cx="311364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8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47550" y="6615552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1"/>
          <p:cNvSpPr>
            <a:spLocks noChangeArrowheads="1"/>
          </p:cNvSpPr>
          <p:nvPr userDrawn="1"/>
        </p:nvSpPr>
        <p:spPr bwMode="auto">
          <a:xfrm>
            <a:off x="3253968" y="6616800"/>
            <a:ext cx="568973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MTG-LI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performance assessment -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2019 GLM Annual Science Team Meeting, Huntsville AL</a:t>
            </a:r>
            <a:endParaRPr lang="en-GB" sz="1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35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72" r:id="rId1"/>
    <p:sldLayoutId id="2147487673" r:id="rId2"/>
    <p:sldLayoutId id="2147487674" r:id="rId3"/>
    <p:sldLayoutId id="2147487675" r:id="rId4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sift.ssec.wisc.edu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924926" y="2681207"/>
            <a:ext cx="7125206" cy="1906291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r>
              <a:rPr lang="en-GB" sz="1800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u="sng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Bartolomeo </a:t>
            </a:r>
            <a:r>
              <a:rPr lang="en-GB" sz="1800" u="sng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Viticchiè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Mounir Lekouara, </a:t>
            </a:r>
            <a:r>
              <a:rPr lang="en-GB" sz="1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Marcel Dobber,</a:t>
            </a:r>
          </a:p>
          <a:p>
            <a:r>
              <a:rPr lang="en-GB" sz="1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Claude </a:t>
            </a:r>
            <a:r>
              <a:rPr lang="en-GB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Ledez, </a:t>
            </a:r>
            <a:r>
              <a:rPr lang="en-GB" sz="1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Gary Fowler, </a:t>
            </a:r>
            <a:r>
              <a:rPr lang="en-GB" sz="18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Katja Hungershoefer &amp; </a:t>
            </a:r>
            <a:r>
              <a:rPr lang="en-GB" sz="1800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Philip </a:t>
            </a:r>
            <a:r>
              <a:rPr lang="en-GB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Willemsen</a:t>
            </a:r>
            <a:endParaRPr lang="en-GB" sz="1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EUMETSAT, Germany</a:t>
            </a:r>
          </a:p>
          <a:p>
            <a:r>
              <a:rPr lang="en-GB" sz="1800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ESTEC, The Netherlands </a:t>
            </a:r>
          </a:p>
          <a:p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4050632" y="1491607"/>
            <a:ext cx="7863705" cy="1050115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GB" sz="3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Meteosat Third Generation Lightning Imager performance assessment</a:t>
            </a:r>
            <a:endParaRPr lang="en-GB" sz="3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079" y="1280465"/>
            <a:ext cx="4239526" cy="1485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353317" y="1166949"/>
            <a:ext cx="957943" cy="7141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207" y="1280465"/>
            <a:ext cx="4074920" cy="14814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instrument and detection principle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509554" y="1166949"/>
            <a:ext cx="957943" cy="7141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9" y="1280465"/>
            <a:ext cx="4074920" cy="14814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171771" y="3746533"/>
            <a:ext cx="41783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false transients: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Radiometric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Micro–vibration 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platform;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impacts on the focal plane;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 glint;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7" y="3663150"/>
            <a:ext cx="6013616" cy="222767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488875" y="2761921"/>
            <a:ext cx="208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pixel signal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16557" y="2761921"/>
            <a:ext cx="296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removal and detection threshold computation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52213" y="2761920"/>
            <a:ext cx="246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(ideal case)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72586" y="5805566"/>
            <a:ext cx="246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(real case)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44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instrument DT data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258874" y="3540226"/>
            <a:ext cx="6820832" cy="286232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817" y="3411284"/>
            <a:ext cx="5865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false transients: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fluctuations of the radiometric noise;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 – vibration of the platform;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impacts on the focal plane;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 glint;</a:t>
            </a:r>
          </a:p>
          <a:p>
            <a:pPr marL="182568" indent="-182568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233494"/>
              </p:ext>
            </p:extLst>
          </p:nvPr>
        </p:nvGraphicFramePr>
        <p:xfrm>
          <a:off x="5445761" y="3795218"/>
          <a:ext cx="2157891" cy="2148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00211" y="3673521"/>
                <a:ext cx="446291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each DT:</a:t>
                </a:r>
              </a:p>
              <a:p>
                <a:pPr marL="342908" indent="-342908">
                  <a:buFont typeface="+mj-lt"/>
                  <a:buAutoNum type="arabicPeriod"/>
                </a:pP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3x3 </a:t>
                </a: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window with </a:t>
                </a: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measurement (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𝐃𝐓</m:t>
                    </m:r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8" indent="-342908">
                  <a:buFont typeface="+mj-lt"/>
                  <a:buAutoNum type="arabicPeriod"/>
                </a:pP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3x3 </a:t>
                </a: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window with the </a:t>
                </a: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estimated background measurement (</a:t>
                </a:r>
                <a14:m>
                  <m:oMath xmlns:m="http://schemas.openxmlformats.org/officeDocument/2006/math">
                    <m:r>
                      <a:rPr lang="en-GB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𝐁𝐤𝐠</m:t>
                    </m:r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8" indent="-342908">
                  <a:buFont typeface="+mj-lt"/>
                  <a:buAutoNum type="arabicPeriod"/>
                </a:pP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Location in space (</a:t>
                </a:r>
                <a:r>
                  <a:rPr lang="en-US" sz="2000" b="0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lat</a:t>
                </a: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en-US" sz="2000" b="0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lon</a:t>
                </a: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8" indent="-342908">
                  <a:buFont typeface="+mj-lt"/>
                  <a:buAutoNum type="arabicPeriod"/>
                </a:pPr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0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This is all it is processed at L0, L1, and </a:t>
                </a:r>
                <a:r>
                  <a:rPr lang="en-US" sz="20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L2</a:t>
                </a:r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0211" y="3673521"/>
                <a:ext cx="4462913" cy="2246769"/>
              </a:xfrm>
              <a:prstGeom prst="rect">
                <a:avLst/>
              </a:prstGeom>
              <a:blipFill>
                <a:blip r:embed="rId2"/>
                <a:stretch>
                  <a:fillRect l="-1503" t="-1630" b="-40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1939091" y="3110795"/>
            <a:ext cx="204788" cy="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17782" y="1116113"/>
            <a:ext cx="6626997" cy="2359630"/>
            <a:chOff x="1211519" y="3315327"/>
            <a:chExt cx="6627951" cy="2359742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3709017" y="4893283"/>
              <a:ext cx="2600701" cy="375028"/>
              <a:chOff x="3709017" y="4893283"/>
              <a:chExt cx="2600701" cy="375028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 rot="16200000" flipH="1">
                <a:off x="5671456" y="5204628"/>
                <a:ext cx="12383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 bwMode="auto">
              <a:xfrm rot="16200000" flipH="1">
                <a:off x="3668544" y="5118603"/>
                <a:ext cx="290527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 bwMode="auto">
              <a:xfrm rot="16200000" flipH="1">
                <a:off x="3635195" y="5191420"/>
                <a:ext cx="14764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>
                <a:off x="5600021" y="5079030"/>
                <a:ext cx="371493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 bwMode="auto">
              <a:xfrm rot="16200000" flipH="1">
                <a:off x="6235895" y="5194489"/>
                <a:ext cx="14764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 bwMode="auto">
              <a:xfrm rot="5400000">
                <a:off x="5876277" y="5163533"/>
                <a:ext cx="20003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6138243" y="3468494"/>
              <a:ext cx="1210489" cy="563593"/>
              <a:chOff x="6138243" y="3468494"/>
              <a:chExt cx="1210489" cy="563593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 rot="10800000">
                <a:off x="6138243" y="3643955"/>
                <a:ext cx="27150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 bwMode="auto">
              <a:xfrm rot="10800000">
                <a:off x="6147769" y="3858277"/>
                <a:ext cx="2715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TextBox 54"/>
              <p:cNvSpPr txBox="1">
                <a:spLocks noChangeArrowheads="1"/>
              </p:cNvSpPr>
              <p:nvPr/>
            </p:nvSpPr>
            <p:spPr bwMode="auto">
              <a:xfrm>
                <a:off x="6477663" y="3693517"/>
                <a:ext cx="871069" cy="338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False </a:t>
                </a:r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DT</a:t>
                </a:r>
              </a:p>
            </p:txBody>
          </p:sp>
          <p:sp>
            <p:nvSpPr>
              <p:cNvPr id="29" name="TextBox 55"/>
              <p:cNvSpPr txBox="1">
                <a:spLocks noChangeArrowheads="1"/>
              </p:cNvSpPr>
              <p:nvPr/>
            </p:nvSpPr>
            <p:spPr bwMode="auto">
              <a:xfrm>
                <a:off x="6478249" y="3468494"/>
                <a:ext cx="823805" cy="338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True DT</a:t>
                </a: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211519" y="3315327"/>
              <a:ext cx="6627951" cy="2359742"/>
              <a:chOff x="1211519" y="3315327"/>
              <a:chExt cx="6627951" cy="2359742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 rot="5400000" flipH="1" flipV="1">
                <a:off x="1506928" y="4317086"/>
                <a:ext cx="1917793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0" name="TextBox 56"/>
              <p:cNvSpPr txBox="1">
                <a:spLocks noChangeArrowheads="1"/>
              </p:cNvSpPr>
              <p:nvPr/>
            </p:nvSpPr>
            <p:spPr bwMode="auto">
              <a:xfrm>
                <a:off x="7242746" y="5336393"/>
                <a:ext cx="596724" cy="338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</a:p>
            </p:txBody>
          </p:sp>
          <p:sp>
            <p:nvSpPr>
              <p:cNvPr id="21" name="TextBox 57"/>
              <p:cNvSpPr txBox="1">
                <a:spLocks noChangeArrowheads="1"/>
              </p:cNvSpPr>
              <p:nvPr/>
            </p:nvSpPr>
            <p:spPr bwMode="auto">
              <a:xfrm>
                <a:off x="1211519" y="3315327"/>
                <a:ext cx="1181584" cy="831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Radiation</a:t>
                </a:r>
              </a:p>
              <a:p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</a:p>
              <a:p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 777.4 nm</a:t>
                </a:r>
              </a:p>
            </p:txBody>
          </p:sp>
          <p:sp>
            <p:nvSpPr>
              <p:cNvPr id="22" name="TextBox 58"/>
              <p:cNvSpPr txBox="1">
                <a:spLocks noChangeArrowheads="1"/>
              </p:cNvSpPr>
              <p:nvPr/>
            </p:nvSpPr>
            <p:spPr bwMode="auto">
              <a:xfrm>
                <a:off x="5963585" y="5336393"/>
                <a:ext cx="634880" cy="338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Night</a:t>
                </a:r>
              </a:p>
            </p:txBody>
          </p:sp>
          <p:sp>
            <p:nvSpPr>
              <p:cNvPr id="23" name="TextBox 59"/>
              <p:cNvSpPr txBox="1">
                <a:spLocks noChangeArrowheads="1"/>
              </p:cNvSpPr>
              <p:nvPr/>
            </p:nvSpPr>
            <p:spPr bwMode="auto">
              <a:xfrm>
                <a:off x="3507698" y="5336499"/>
                <a:ext cx="498350" cy="338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GB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900" b="1" kern="1200">
                    <a:solidFill>
                      <a:schemeClr val="bg1"/>
                    </a:solidFill>
                    <a:latin typeface="Tahoma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600" b="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Day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 bwMode="auto">
              <a:xfrm rot="16200000" flipH="1">
                <a:off x="4094146" y="4479814"/>
                <a:ext cx="218609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2471051" y="5268046"/>
                <a:ext cx="5102961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8" name="Straight Connector 37"/>
          <p:cNvCxnSpPr/>
          <p:nvPr/>
        </p:nvCxnSpPr>
        <p:spPr bwMode="auto">
          <a:xfrm rot="16200000" flipH="1">
            <a:off x="1661842" y="2925747"/>
            <a:ext cx="252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16200000" flipH="1">
            <a:off x="1796242" y="2914559"/>
            <a:ext cx="288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16200000" flipH="1">
            <a:off x="2204150" y="2958510"/>
            <a:ext cx="216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 rot="16200000" flipH="1">
            <a:off x="2978654" y="2958510"/>
            <a:ext cx="216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 bwMode="auto">
          <a:xfrm rot="16200000" flipH="1">
            <a:off x="4054340" y="2976511"/>
            <a:ext cx="180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 rot="16200000" flipH="1">
            <a:off x="3697031" y="2994510"/>
            <a:ext cx="144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rot="16200000" flipH="1">
            <a:off x="2796307" y="2997921"/>
            <a:ext cx="144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16200000" flipH="1">
            <a:off x="3563019" y="2976509"/>
            <a:ext cx="180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 rot="16200000" flipH="1">
            <a:off x="4373928" y="2975372"/>
            <a:ext cx="180000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>
            <a:off x="3019695" y="3064243"/>
            <a:ext cx="3058342" cy="1632899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253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data processing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19"/>
          <p:cNvSpPr txBox="1"/>
          <p:nvPr/>
        </p:nvSpPr>
        <p:spPr>
          <a:xfrm>
            <a:off x="349142" y="4872504"/>
            <a:ext cx="484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EUM: EUMETSAT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European Space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Agency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LDO: Leonardo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Thales </a:t>
            </a:r>
            <a:r>
              <a:rPr lang="en-US" sz="20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Alenia</a:t>
            </a:r>
            <a:r>
              <a:rPr lang="en-US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6907536" y="2800206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/>
          <p:cNvCxnSpPr>
            <a:stCxn id="51" idx="3"/>
            <a:endCxn id="52" idx="1"/>
          </p:cNvCxnSpPr>
          <p:nvPr/>
        </p:nvCxnSpPr>
        <p:spPr bwMode="auto">
          <a:xfrm flipV="1">
            <a:off x="4225304" y="2800207"/>
            <a:ext cx="1081318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Rectangle 50"/>
          <p:cNvSpPr/>
          <p:nvPr/>
        </p:nvSpPr>
        <p:spPr bwMode="auto">
          <a:xfrm>
            <a:off x="2643640" y="2301820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6E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5306622" y="2301817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988857" y="2301816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4" name="TextBox 16"/>
          <p:cNvSpPr txBox="1"/>
          <p:nvPr/>
        </p:nvSpPr>
        <p:spPr>
          <a:xfrm>
            <a:off x="2643640" y="2388256"/>
            <a:ext cx="158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instrument</a:t>
            </a:r>
          </a:p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and filtering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17"/>
          <p:cNvSpPr txBox="1"/>
          <p:nvPr/>
        </p:nvSpPr>
        <p:spPr>
          <a:xfrm>
            <a:off x="5306624" y="2503515"/>
            <a:ext cx="158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</a:t>
            </a:r>
          </a:p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18"/>
          <p:cNvSpPr txBox="1"/>
          <p:nvPr/>
        </p:nvSpPr>
        <p:spPr>
          <a:xfrm>
            <a:off x="7988859" y="2506932"/>
            <a:ext cx="158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44306" y="3310938"/>
            <a:ext cx="1379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and LDO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32"/>
          <p:cNvSpPr txBox="1"/>
          <p:nvPr/>
        </p:nvSpPr>
        <p:spPr>
          <a:xfrm>
            <a:off x="5186349" y="3308418"/>
            <a:ext cx="2234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Design: ESA, EUM, and LDO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implementation: TAS and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</a:t>
            </a: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32"/>
          <p:cNvSpPr txBox="1"/>
          <p:nvPr/>
        </p:nvSpPr>
        <p:spPr>
          <a:xfrm>
            <a:off x="7881661" y="3307115"/>
            <a:ext cx="2388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Design: EUM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implementation: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Thales </a:t>
            </a: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EUM</a:t>
            </a: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46"/>
          <p:cNvSpPr txBox="1"/>
          <p:nvPr/>
        </p:nvSpPr>
        <p:spPr>
          <a:xfrm>
            <a:off x="850391" y="1346021"/>
            <a:ext cx="2759083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Here is where the detection takes place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urved Connector 15"/>
          <p:cNvCxnSpPr>
            <a:stCxn id="15" idx="2"/>
            <a:endCxn id="51" idx="0"/>
          </p:cNvCxnSpPr>
          <p:nvPr/>
        </p:nvCxnSpPr>
        <p:spPr bwMode="auto">
          <a:xfrm rot="16200000" flipH="1">
            <a:off x="2646690" y="1514038"/>
            <a:ext cx="371024" cy="1204539"/>
          </a:xfrm>
          <a:prstGeom prst="curvedConnector3">
            <a:avLst>
              <a:gd name="adj1" fmla="val 50000"/>
            </a:avLst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32298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urved Connector 40"/>
          <p:cNvCxnSpPr>
            <a:stCxn id="42" idx="2"/>
            <a:endCxn id="25" idx="1"/>
          </p:cNvCxnSpPr>
          <p:nvPr/>
        </p:nvCxnSpPr>
        <p:spPr bwMode="auto">
          <a:xfrm rot="16200000" flipH="1">
            <a:off x="7080001" y="1888445"/>
            <a:ext cx="1097950" cy="719766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urved Connector 32"/>
          <p:cNvCxnSpPr>
            <a:stCxn id="34" idx="2"/>
            <a:endCxn id="24" idx="1"/>
          </p:cNvCxnSpPr>
          <p:nvPr/>
        </p:nvCxnSpPr>
        <p:spPr bwMode="auto">
          <a:xfrm rot="16200000" flipH="1">
            <a:off x="4368503" y="1855768"/>
            <a:ext cx="1208850" cy="667391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data processing in the end-to-end Reference Processor (RP)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555897" y="2800202"/>
            <a:ext cx="1080000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907536" y="2800206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20" idx="3"/>
            <a:endCxn id="21" idx="1"/>
          </p:cNvCxnSpPr>
          <p:nvPr/>
        </p:nvCxnSpPr>
        <p:spPr bwMode="auto">
          <a:xfrm flipV="1">
            <a:off x="4225304" y="2800207"/>
            <a:ext cx="1081318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2643640" y="2301820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6E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06622" y="2301817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988857" y="2301816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643640" y="2503761"/>
            <a:ext cx="158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5306624" y="2378390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988859" y="2381804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arallelogram 25"/>
          <p:cNvSpPr/>
          <p:nvPr/>
        </p:nvSpPr>
        <p:spPr bwMode="auto">
          <a:xfrm>
            <a:off x="254313" y="2301812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188" y="2503530"/>
            <a:ext cx="128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scene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arallelogram 27"/>
          <p:cNvSpPr/>
          <p:nvPr/>
        </p:nvSpPr>
        <p:spPr bwMode="auto">
          <a:xfrm>
            <a:off x="10533196" y="2301807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84524" y="2378389"/>
            <a:ext cx="113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2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097" y="3307115"/>
            <a:ext cx="226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Inputs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SEVIRI VIS0.8 background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optical pulses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9178" y="3310938"/>
            <a:ext cx="22838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Radiometric detection including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Pixel Processor (RTPP) 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detection filter (SDT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 filter (MVF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186349" y="3308418"/>
            <a:ext cx="24788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background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on-ground filtering:</a:t>
            </a: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pre-processor (sanity checks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jitter reconstruction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 err="1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coherency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3603407" y="1246485"/>
            <a:ext cx="207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0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703681" y="2028572"/>
            <a:ext cx="0" cy="432000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7"/>
          <p:cNvSpPr txBox="1"/>
          <p:nvPr/>
        </p:nvSpPr>
        <p:spPr>
          <a:xfrm>
            <a:off x="7705651" y="5532034"/>
            <a:ext cx="192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step on DTs are organized in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flashes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9581326" y="2800391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2"/>
          <p:cNvSpPr txBox="1"/>
          <p:nvPr/>
        </p:nvSpPr>
        <p:spPr>
          <a:xfrm>
            <a:off x="7881661" y="3307115"/>
            <a:ext cx="2651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 acceptance for Level 2 processing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accumulation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6"/>
          <p:cNvSpPr txBox="1"/>
          <p:nvPr/>
        </p:nvSpPr>
        <p:spPr>
          <a:xfrm>
            <a:off x="6190703" y="1360799"/>
            <a:ext cx="215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1b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6"/>
          <p:cNvSpPr txBox="1"/>
          <p:nvPr/>
        </p:nvSpPr>
        <p:spPr>
          <a:xfrm>
            <a:off x="850391" y="1346021"/>
            <a:ext cx="2759083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Here is where the detection takes place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Curved Connector 43"/>
          <p:cNvCxnSpPr>
            <a:stCxn id="43" idx="2"/>
          </p:cNvCxnSpPr>
          <p:nvPr/>
        </p:nvCxnSpPr>
        <p:spPr bwMode="auto">
          <a:xfrm rot="16200000" flipH="1">
            <a:off x="2646690" y="1514038"/>
            <a:ext cx="371024" cy="1204539"/>
          </a:xfrm>
          <a:prstGeom prst="curvedConnector3">
            <a:avLst>
              <a:gd name="adj1" fmla="val 50000"/>
            </a:avLst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84575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3943" y="1130189"/>
            <a:ext cx="108708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30 sec simulation over central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Europe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Flash “seeds” from GLD360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Properties of pulses in flashes derived from LIS statistics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Minimum required detectable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pulse size 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and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energy (from LI System Requirements)</a:t>
            </a:r>
          </a:p>
          <a:p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Visualization through a prototype of the LI Processing Visualization Tool (LI PVT)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example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98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42724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 input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711103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0 RTPP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1509872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0 RTPP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49794" y="900972"/>
            <a:ext cx="5907819" cy="37015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53462"/>
              </p:ext>
            </p:extLst>
          </p:nvPr>
        </p:nvGraphicFramePr>
        <p:xfrm>
          <a:off x="4893250" y="1076000"/>
          <a:ext cx="2157891" cy="2148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>
            <a:off x="5247038" y="1456577"/>
            <a:ext cx="1439186" cy="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248363" y="1442000"/>
            <a:ext cx="0" cy="144000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240414" y="2877003"/>
            <a:ext cx="1439186" cy="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665021" y="1570550"/>
            <a:ext cx="0" cy="129600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309112" y="3263767"/>
            <a:ext cx="5848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ingle Detection (DT)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ilter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SDTF)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check the content </a:t>
            </a:r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8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49583" y="3795146"/>
                <a:ext cx="4308240" cy="643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𝐃𝐓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  <m:r>
                            <a:rPr lang="en-GB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𝐁𝐤𝐠</m:t>
                              </m:r>
                            </m:e>
                            <m:sub>
                              <m:r>
                                <a:rPr lang="en-GB" sz="1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𝐩</m:t>
                              </m:r>
                            </m:sub>
                          </m:sSub>
                          <m:r>
                            <a:rPr lang="en-GB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𝐋𝐔𝐓</m:t>
                              </m:r>
                            </m:e>
                            <m:sub>
                              <m:r>
                                <a:rPr lang="en-GB" sz="1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𝐒𝐃𝐓𝐅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16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𝟗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≠</m:t>
                                      </m:r>
                                      <m:r>
                                        <a:rPr lang="en-GB" sz="1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𝟓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6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𝐁𝐤𝐠</m:t>
                                          </m:r>
                                        </m:e>
                                        <m:sub>
                                          <m:r>
                                            <a:rPr lang="en-GB" sz="1600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𝐩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𝟖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583" y="3795146"/>
                <a:ext cx="4308240" cy="643189"/>
              </a:xfrm>
              <a:prstGeom prst="rect">
                <a:avLst/>
              </a:prstGeom>
              <a:blipFill>
                <a:blip r:embed="rId3"/>
                <a:stretch>
                  <a:fillRect r="-5233" b="-9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/>
          <p:cNvSpPr/>
          <p:nvPr/>
        </p:nvSpPr>
        <p:spPr bwMode="auto">
          <a:xfrm>
            <a:off x="5433646" y="1617783"/>
            <a:ext cx="1512277" cy="1533846"/>
          </a:xfrm>
          <a:prstGeom prst="ellipse">
            <a:avLst/>
          </a:prstGeom>
          <a:solidFill>
            <a:srgbClr val="D9D9D9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794151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0 RTPP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4213524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0 SDTF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2845369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17" y="1084051"/>
            <a:ext cx="7339173" cy="4937187"/>
          </a:xfrm>
        </p:spPr>
        <p:txBody>
          <a:bodyPr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Meteosat Third Generation program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instrument</a:t>
            </a:r>
          </a:p>
          <a:p>
            <a:pPr marL="780474" lvl="1" indent="-176213"/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status</a:t>
            </a:r>
          </a:p>
          <a:p>
            <a:pPr marL="780474" lvl="1" indent="-176213"/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principle and DT data</a:t>
            </a:r>
          </a:p>
          <a:p>
            <a:pPr marL="604261" lvl="1" indent="0">
              <a:buNone/>
            </a:pP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data processing and Reference Processor</a:t>
            </a:r>
          </a:p>
          <a:p>
            <a:pPr marL="780474" lvl="1" indent="-176213"/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0</a:t>
            </a:r>
          </a:p>
          <a:p>
            <a:pPr marL="780474" lvl="1" indent="-176213"/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</a:t>
            </a:r>
          </a:p>
          <a:p>
            <a:pPr marL="780474" lvl="1" indent="-176213"/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marL="604261" lvl="1" indent="0">
              <a:buNone/>
            </a:pPr>
            <a:endParaRPr lang="en-US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performance assessment</a:t>
            </a:r>
          </a:p>
          <a:p>
            <a:pPr marL="780474" lvl="1" indent="-176213"/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Pre-launch</a:t>
            </a:r>
          </a:p>
          <a:p>
            <a:pPr marL="780474" lvl="1" indent="-176213"/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In-orbit</a:t>
            </a:r>
          </a:p>
          <a:p>
            <a:pPr marL="604261" lvl="1" indent="0">
              <a:buNone/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future activities</a:t>
            </a:r>
          </a:p>
        </p:txBody>
      </p:sp>
    </p:spTree>
    <p:extLst>
      <p:ext uri="{BB962C8B-B14F-4D97-AF65-F5344CB8AC3E}">
        <p14:creationId xmlns:p14="http://schemas.microsoft.com/office/powerpoint/2010/main" val="2626824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0 SDTF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 bwMode="auto">
              <a:xfrm>
                <a:off x="3149794" y="900972"/>
                <a:ext cx="5907819" cy="370151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A911241D-AE22-4FB8-9BF0-60BBC87E9307}" type="mathplaceholder">
                        <a:rPr lang="en-GB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9794" y="900972"/>
                <a:ext cx="5907819" cy="37015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522825"/>
              </p:ext>
            </p:extLst>
          </p:nvPr>
        </p:nvGraphicFramePr>
        <p:xfrm>
          <a:off x="3298926" y="1076000"/>
          <a:ext cx="2157891" cy="2148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19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GB" sz="18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27151" y="1076000"/>
                <a:ext cx="3470307" cy="2148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Micro Vibration Filter (MVF)</a:t>
                </a:r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check the background gradient</a:t>
                </a:r>
                <a:endParaRPr lang="en-US" sz="16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16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𝐒𝐨𝐛𝐞𝐥</m:t>
                        </m:r>
                      </m:e>
                      <m:sub>
                        <m:r>
                          <a:rPr lang="en-GB" sz="16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𝐁𝐤𝐠</m:t>
                        </m:r>
                      </m:sub>
                    </m:sSub>
                    <m:r>
                      <a:rPr lang="en-US" sz="16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1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𝐒𝐨𝐛𝐞𝐥</m:t>
                                </m:r>
                              </m:e>
                              <m:sub>
                                <m:r>
                                  <a:rPr lang="en-GB" sz="1600" b="1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𝐱</m:t>
                                </m:r>
                              </m:sub>
                            </m:sSub>
                          </m:e>
                          <m:sup>
                            <m:r>
                              <a:rPr lang="en-GB" sz="16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GB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1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𝐒𝐨𝐛𝐞𝐥</m:t>
                                </m:r>
                              </m:e>
                              <m:sub>
                                <m:r>
                                  <a:rPr lang="en-GB" sz="1600" b="1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𝐲</m:t>
                                </m:r>
                              </m:sub>
                            </m:sSub>
                          </m:e>
                          <m:sup>
                            <m:r>
                              <a:rPr lang="en-GB" sz="1600" b="1" i="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𝐒</m:t>
                          </m:r>
                        </m:e>
                        <m:sub>
                          <m:r>
                            <a:rPr lang="en-GB" sz="1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𝐱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GB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GB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GB" sz="1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  </m:t>
                          </m:r>
                          <m:r>
                            <a:rPr lang="en-GB" sz="1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𝐒</m:t>
                          </m:r>
                        </m:e>
                        <m:sub>
                          <m:r>
                            <a:rPr lang="en-GB" sz="1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𝐲</m:t>
                          </m:r>
                        </m:sub>
                      </m:sSub>
                      <m:r>
                        <a:rPr lang="en-GB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−</m:t>
                                </m:r>
                                <m:r>
                                  <a:rPr lang="en-GB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151" y="1076000"/>
                <a:ext cx="3470307" cy="2148089"/>
              </a:xfrm>
              <a:prstGeom prst="rect">
                <a:avLst/>
              </a:prstGeom>
              <a:blipFill>
                <a:blip r:embed="rId4"/>
                <a:stretch>
                  <a:fillRect l="-1054" t="-852" r="-15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70205" y="3688205"/>
                <a:ext cx="4222271" cy="638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𝐒𝐨𝐛𝐞𝐥</m:t>
                          </m:r>
                        </m:e>
                        <m:sub>
                          <m:r>
                            <a:rPr lang="en-GB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𝐁𝐤𝐠</m:t>
                          </m:r>
                        </m:sub>
                      </m:sSub>
                      <m:r>
                        <a:rPr lang="en-GB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𝐓𝐡𝐥𝐝</m:t>
                          </m:r>
                        </m:e>
                        <m:sub>
                          <m:r>
                            <a:rPr lang="en-GB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𝐌𝐕𝐅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𝐃𝐓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sub>
                              </m:sSub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𝐁𝐤𝐠</m:t>
                                  </m:r>
                                </m:e>
                                <m:sub>
                                  <m:r>
                                    <a:rPr lang="en-GB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en-GB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GB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205" y="3688205"/>
                <a:ext cx="4222271" cy="6386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8168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0 SDTF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2532126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0 MVF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3025100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urved Connector 40"/>
          <p:cNvCxnSpPr>
            <a:stCxn id="42" idx="2"/>
            <a:endCxn id="25" idx="1"/>
          </p:cNvCxnSpPr>
          <p:nvPr/>
        </p:nvCxnSpPr>
        <p:spPr bwMode="auto">
          <a:xfrm rot="16200000" flipH="1">
            <a:off x="7080001" y="1888445"/>
            <a:ext cx="1097950" cy="719766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urved Connector 32"/>
          <p:cNvCxnSpPr>
            <a:stCxn id="34" idx="2"/>
            <a:endCxn id="24" idx="1"/>
          </p:cNvCxnSpPr>
          <p:nvPr/>
        </p:nvCxnSpPr>
        <p:spPr bwMode="auto">
          <a:xfrm rot="16200000" flipH="1">
            <a:off x="4368503" y="1855768"/>
            <a:ext cx="1208850" cy="667391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data processing in the end-to-end Reference Processor (RP)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555897" y="2800202"/>
            <a:ext cx="1080000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907536" y="2800206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20" idx="3"/>
            <a:endCxn id="21" idx="1"/>
          </p:cNvCxnSpPr>
          <p:nvPr/>
        </p:nvCxnSpPr>
        <p:spPr bwMode="auto">
          <a:xfrm flipV="1">
            <a:off x="4225304" y="2800207"/>
            <a:ext cx="1081318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2643640" y="2301820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6E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06622" y="2301817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988857" y="2301816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643640" y="2503761"/>
            <a:ext cx="158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5306624" y="2378390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988859" y="2381804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arallelogram 25"/>
          <p:cNvSpPr/>
          <p:nvPr/>
        </p:nvSpPr>
        <p:spPr bwMode="auto">
          <a:xfrm>
            <a:off x="254313" y="2301812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188" y="2503530"/>
            <a:ext cx="128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scene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arallelogram 27"/>
          <p:cNvSpPr/>
          <p:nvPr/>
        </p:nvSpPr>
        <p:spPr bwMode="auto">
          <a:xfrm>
            <a:off x="10533196" y="2301807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84524" y="2378389"/>
            <a:ext cx="113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2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097" y="3307115"/>
            <a:ext cx="226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Inputs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SEVIRI VIS0.8 background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optical pulses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9178" y="3310938"/>
            <a:ext cx="22838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Radiometric detection including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Pixel Processor (RTPP)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detection filter (SDT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 filter (MVF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186349" y="3308418"/>
            <a:ext cx="24788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background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on-ground filtering:</a:t>
            </a: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pre-processor (sanity checks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jitter reconstruction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 err="1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coherency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3603407" y="1246485"/>
            <a:ext cx="207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0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703681" y="2028572"/>
            <a:ext cx="0" cy="432000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7"/>
          <p:cNvSpPr txBox="1"/>
          <p:nvPr/>
        </p:nvSpPr>
        <p:spPr>
          <a:xfrm>
            <a:off x="7705651" y="5532034"/>
            <a:ext cx="192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step on DTs are organized in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flashes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9581326" y="2800391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2"/>
          <p:cNvSpPr txBox="1"/>
          <p:nvPr/>
        </p:nvSpPr>
        <p:spPr>
          <a:xfrm>
            <a:off x="7881661" y="3307115"/>
            <a:ext cx="2651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 acceptance for Level2 processing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accumulation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6"/>
          <p:cNvSpPr txBox="1"/>
          <p:nvPr/>
        </p:nvSpPr>
        <p:spPr>
          <a:xfrm>
            <a:off x="6190703" y="1360799"/>
            <a:ext cx="215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1b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38401" y="2028572"/>
            <a:ext cx="2364607" cy="42599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9813000">
            <a:off x="2486051" y="3873809"/>
            <a:ext cx="2269304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Properties of the single DTs and their background (including windows) over 1 </a:t>
            </a:r>
            <a:r>
              <a:rPr lang="en-US" sz="1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27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to be processed on-ground (Level 0 data)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986258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pre-processing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3405724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 bwMode="auto">
              <a:xfrm>
                <a:off x="3149794" y="900972"/>
                <a:ext cx="5907819" cy="30808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2F51E38F-61DA-415D-B94D-EF88E6BD6D0F}" type="mathplaceholder">
                        <a:rPr lang="en-GB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9794" y="900972"/>
                <a:ext cx="5907819" cy="30808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212869" y="1076000"/>
            <a:ext cx="57845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Filter (HYB)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combined check on the margin with which the on-board SDTF and RTPP conditions were passed. </a:t>
            </a:r>
            <a:endParaRPr lang="en-US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margin at SDTF is larger than a threshold the DT is classified as true.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margin at SDTF is smaller than the threshold the check is done on the margin at RTPP. If the test is passed the DT is classified as true.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margin at RTPP is also smaller than a threshold a [0, 1] descriptor for the DT is computed: 1 meaning certainly false DT according to the filter.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pre-processing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06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pre-processing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HYB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270385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HYB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 bwMode="auto">
              <a:xfrm>
                <a:off x="3149794" y="900972"/>
                <a:ext cx="5907819" cy="30808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FE6D4119-615A-4991-87C3-24EA21BF46F2}" type="mathplaceholder">
                        <a:rPr lang="en-GB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9794" y="900972"/>
                <a:ext cx="5907819" cy="30808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12869" y="1009496"/>
                <a:ext cx="5784589" cy="2881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Jitter-Reconstruction Filter (JIT)</a:t>
                </a:r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en-US" sz="16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600" b="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Computation for all the DTs of the ratio between the lightning signal (i.e.,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𝐃𝐓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𝐁𝐤𝐠</m:t>
                            </m:r>
                          </m:e>
                          <m:sub>
                            <m:r>
                              <a:rPr lang="en-GB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𝐩</m:t>
                            </m:r>
                          </m:sub>
                        </m:sSub>
                        <m: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and the background gradient.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Individuation of “beacons” with particularly low ratio.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Estimation of the jitter movement from the “beacons” properties.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Computation of a corrected value </a:t>
                </a:r>
                <a14:m>
                  <m:oMath xmlns:m="http://schemas.openxmlformats.org/officeDocument/2006/math">
                    <m:r>
                      <a:rPr lang="en-GB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𝐃</m:t>
                    </m:r>
                    <m:sSup>
                      <m:sSupPr>
                        <m:ctrlPr>
                          <a:rPr lang="en-GB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𝐓</m:t>
                        </m:r>
                      </m:e>
                      <m:sup>
                        <m:r>
                          <a:rPr lang="en-GB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GB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GB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𝐃𝐓</m:t>
                    </m:r>
                    <m:r>
                      <a:rPr lang="en-GB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Sup>
                      <m:sSubSupPr>
                        <m:ctrlPr>
                          <a:rPr lang="en-GB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GB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𝐃𝐓</m:t>
                        </m:r>
                      </m:e>
                      <m:sub>
                        <m:r>
                          <a:rPr lang="en-GB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𝐗</m:t>
                        </m:r>
                      </m:sub>
                      <m:sup>
                        <m:r>
                          <a:rPr lang="en-GB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𝐉𝐈𝐓</m:t>
                        </m:r>
                      </m:sup>
                    </m:sSubSup>
                    <m:r>
                      <a:rPr lang="en-GB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Sup>
                      <m:sSubSupPr>
                        <m:ctrlP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GB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𝐃𝐓</m:t>
                        </m:r>
                      </m:e>
                      <m:sub>
                        <m:r>
                          <a:rPr lang="en-GB" sz="1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𝐘</m:t>
                        </m:r>
                      </m:sub>
                      <m:sup>
                        <m:r>
                          <a:rPr lang="en-GB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𝐉𝐈𝐓</m:t>
                        </m:r>
                      </m:sup>
                    </m:sSubSup>
                  </m:oMath>
                </a14:m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b="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RTPP detection run to see if the clean-from-jitter measurements would have passed the detection; the outcome is provided with a [0, 1] descriptor. 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869" y="1009496"/>
                <a:ext cx="5784589" cy="2881494"/>
              </a:xfrm>
              <a:prstGeom prst="rect">
                <a:avLst/>
              </a:prstGeom>
              <a:blipFill>
                <a:blip r:embed="rId4"/>
                <a:stretch>
                  <a:fillRect l="-527" t="-636" r="-211" b="-1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82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MTG-I imaging mission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14296">
            <a:off x="1340170" y="1660221"/>
            <a:ext cx="2840436" cy="500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096001" y="1280492"/>
            <a:ext cx="5756366" cy="4467165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Imagery mission implemented by two MTG-I satellites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Full disc imagery every 10 minutes in 16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bands (FCI)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Fast imagery of Europe every 2.5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minutes (FCI)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New Lightning Imager (LI)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operations in 2021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Operational exploitation: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2021-2042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14296">
            <a:off x="4262582" y="869828"/>
            <a:ext cx="1597705" cy="281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48557" y="5967113"/>
            <a:ext cx="93065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Thales </a:t>
            </a:r>
            <a:r>
              <a:rPr lang="en-US" sz="1800" b="0" i="1" dirty="0" err="1">
                <a:latin typeface="Calibri" panose="020F0502020204030204" pitchFamily="34" charset="0"/>
                <a:cs typeface="Calibri" panose="020F0502020204030204" pitchFamily="34" charset="0"/>
              </a:rPr>
              <a:t>Alenia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 Space France is the </a:t>
            </a:r>
            <a:r>
              <a:rPr lang="en-US" sz="1800" b="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MTG-I prime and Leonardo </a:t>
            </a:r>
            <a:r>
              <a:rPr lang="en-US" sz="1800" b="0" i="1" dirty="0">
                <a:latin typeface="Calibri" panose="020F0502020204030204" pitchFamily="34" charset="0"/>
                <a:cs typeface="Calibri" panose="020F0502020204030204" pitchFamily="34" charset="0"/>
              </a:rPr>
              <a:t>Italy is the instrument </a:t>
            </a:r>
            <a:r>
              <a:rPr lang="en-US" sz="1800" b="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supplier</a:t>
            </a:r>
            <a:endParaRPr lang="en-US" sz="18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57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HYB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2018396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JIT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2186559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JIT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 bwMode="auto">
              <a:xfrm>
                <a:off x="3149794" y="900972"/>
                <a:ext cx="5907819" cy="106083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FC2DE2DA-772B-4673-B038-9E70725BF0AC}" type="mathplaceholder">
                        <a:rPr lang="en-GB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49794" y="900972"/>
                <a:ext cx="5907819" cy="10608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212869" y="1009496"/>
            <a:ext cx="5784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Coherency Filter (STC)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check on the correlation between each DT and the other DTs in a </a:t>
            </a:r>
            <a:r>
              <a:rPr lang="en-US" sz="16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window of 0.5 sec (rolling window) and 50 km respectively.  </a:t>
            </a:r>
          </a:p>
        </p:txBody>
      </p:sp>
    </p:spTree>
    <p:extLst>
      <p:ext uri="{BB962C8B-B14F-4D97-AF65-F5344CB8AC3E}">
        <p14:creationId xmlns:p14="http://schemas.microsoft.com/office/powerpoint/2010/main" val="298318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JIT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2596701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STC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2067254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urved Connector 40"/>
          <p:cNvCxnSpPr>
            <a:stCxn id="42" idx="2"/>
            <a:endCxn id="25" idx="1"/>
          </p:cNvCxnSpPr>
          <p:nvPr/>
        </p:nvCxnSpPr>
        <p:spPr bwMode="auto">
          <a:xfrm rot="16200000" flipH="1">
            <a:off x="7080001" y="1888445"/>
            <a:ext cx="1097950" cy="719766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urved Connector 32"/>
          <p:cNvCxnSpPr>
            <a:stCxn id="34" idx="2"/>
            <a:endCxn id="24" idx="1"/>
          </p:cNvCxnSpPr>
          <p:nvPr/>
        </p:nvCxnSpPr>
        <p:spPr bwMode="auto">
          <a:xfrm rot="16200000" flipH="1">
            <a:off x="4368503" y="1855768"/>
            <a:ext cx="1208850" cy="667391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data processing in the end-to-end Reference Processor (RP)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555897" y="2800202"/>
            <a:ext cx="1080000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907536" y="2800206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20" idx="3"/>
            <a:endCxn id="21" idx="1"/>
          </p:cNvCxnSpPr>
          <p:nvPr/>
        </p:nvCxnSpPr>
        <p:spPr bwMode="auto">
          <a:xfrm flipV="1">
            <a:off x="4225304" y="2800207"/>
            <a:ext cx="1081318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2643640" y="2301820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6E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06622" y="2301817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988857" y="2301816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643640" y="2503761"/>
            <a:ext cx="158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5306624" y="2378390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988859" y="2381804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arallelogram 25"/>
          <p:cNvSpPr/>
          <p:nvPr/>
        </p:nvSpPr>
        <p:spPr bwMode="auto">
          <a:xfrm>
            <a:off x="254313" y="2301812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188" y="2503530"/>
            <a:ext cx="128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scene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arallelogram 27"/>
          <p:cNvSpPr/>
          <p:nvPr/>
        </p:nvSpPr>
        <p:spPr bwMode="auto">
          <a:xfrm>
            <a:off x="10533196" y="2301807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84524" y="2378389"/>
            <a:ext cx="113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2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097" y="3307115"/>
            <a:ext cx="226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Inputs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SEVIRI VIS0.8 background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optical pulses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9178" y="3310938"/>
            <a:ext cx="22838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Radiometric detection including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Pixel Processor (RTPP)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detection filter (SDT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 filter (MVF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186349" y="3308418"/>
            <a:ext cx="24788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background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on-ground filtering:</a:t>
            </a: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pre-processor (sanity checks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jitter reconstruction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 err="1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coherency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3603407" y="1246485"/>
            <a:ext cx="207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0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703681" y="2028572"/>
            <a:ext cx="0" cy="432000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7"/>
          <p:cNvSpPr txBox="1"/>
          <p:nvPr/>
        </p:nvSpPr>
        <p:spPr>
          <a:xfrm>
            <a:off x="7705651" y="5532034"/>
            <a:ext cx="192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step on DTs are organized in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flashes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9581326" y="2800391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2"/>
          <p:cNvSpPr txBox="1"/>
          <p:nvPr/>
        </p:nvSpPr>
        <p:spPr>
          <a:xfrm>
            <a:off x="7881661" y="3307115"/>
            <a:ext cx="2651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 acceptance for Level2 processing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accumulation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6"/>
          <p:cNvSpPr txBox="1"/>
          <p:nvPr/>
        </p:nvSpPr>
        <p:spPr>
          <a:xfrm>
            <a:off x="6190703" y="1360799"/>
            <a:ext cx="215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1b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125456" y="2028572"/>
            <a:ext cx="2364607" cy="43576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19813000">
            <a:off x="5173106" y="3873809"/>
            <a:ext cx="2269304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Properties of a buffer of DTs and their background accumulated over 1 sec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28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Level 2 processing (1 of 2)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794" y="1244905"/>
            <a:ext cx="8656255" cy="48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54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Level 2 processing (2 of 2)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08" y="1146102"/>
            <a:ext cx="8643564" cy="51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2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1b STC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1810380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DTs at Level 2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7650" y="4752783"/>
            <a:ext cx="3517117" cy="1200329"/>
          </a:xfrm>
          <a:prstGeom prst="rect">
            <a:avLst/>
          </a:prstGeom>
          <a:solidFill>
            <a:srgbClr val="737373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50FFA"/>
                </a:solidFill>
                <a:latin typeface="Calibri" panose="020F0502020204030204" pitchFamily="34" charset="0"/>
              </a:rPr>
              <a:t>purple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location of input pulses</a:t>
            </a:r>
          </a:p>
          <a:p>
            <a:r>
              <a:rPr lang="en-US" sz="1800" b="0" dirty="0" smtClean="0">
                <a:solidFill>
                  <a:srgbClr val="66FFFF"/>
                </a:solidFill>
                <a:latin typeface="Calibri" panose="020F0502020204030204" pitchFamily="34" charset="0"/>
              </a:rPr>
              <a:t>cyan</a:t>
            </a:r>
            <a:r>
              <a:rPr lang="en-US" sz="18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800" b="0" dirty="0" smtClean="0">
                <a:latin typeface="Calibri" panose="020F0502020204030204" pitchFamily="34" charset="0"/>
              </a:rPr>
              <a:t>= DTs through Level 0 proc.</a:t>
            </a:r>
          </a:p>
          <a:p>
            <a:r>
              <a:rPr lang="en-US" sz="1800" b="0" dirty="0">
                <a:solidFill>
                  <a:srgbClr val="92D050"/>
                </a:solidFill>
                <a:latin typeface="Calibri" panose="020F0502020204030204" pitchFamily="34" charset="0"/>
              </a:rPr>
              <a:t>g</a:t>
            </a:r>
            <a:r>
              <a:rPr lang="en-US" sz="1800" b="0" dirty="0" smtClean="0">
                <a:solidFill>
                  <a:srgbClr val="92D050"/>
                </a:solidFill>
                <a:latin typeface="Calibri" panose="020F0502020204030204" pitchFamily="34" charset="0"/>
              </a:rPr>
              <a:t>reen</a:t>
            </a:r>
            <a:r>
              <a:rPr lang="en-US" sz="1800" b="0" dirty="0" smtClean="0">
                <a:latin typeface="Calibri" panose="020F0502020204030204" pitchFamily="34" charset="0"/>
              </a:rPr>
              <a:t> = DTs through Level 1b proc.</a:t>
            </a:r>
          </a:p>
          <a:p>
            <a:r>
              <a:rPr lang="en-US" sz="1800" b="0" dirty="0">
                <a:solidFill>
                  <a:srgbClr val="FFC000"/>
                </a:solidFill>
                <a:latin typeface="Calibri" panose="020F0502020204030204" pitchFamily="34" charset="0"/>
              </a:rPr>
              <a:t>o</a:t>
            </a:r>
            <a:r>
              <a:rPr lang="en-US" sz="1800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range</a:t>
            </a:r>
            <a:r>
              <a:rPr lang="en-US" sz="1800" b="0" dirty="0" smtClean="0">
                <a:latin typeface="Calibri" panose="020F0502020204030204" pitchFamily="34" charset="0"/>
              </a:rPr>
              <a:t> = DTs in the Level 2 product</a:t>
            </a:r>
          </a:p>
        </p:txBody>
      </p:sp>
    </p:spTree>
    <p:extLst>
      <p:ext uri="{BB962C8B-B14F-4D97-AF65-F5344CB8AC3E}">
        <p14:creationId xmlns:p14="http://schemas.microsoft.com/office/powerpoint/2010/main" val="1034226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MTG-S sounding mission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64480" y="1271451"/>
            <a:ext cx="6487886" cy="4319451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Hyperspectral infrared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sounding mission (IRS)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3D weather cube: temperature, water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vapor,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O3, every 30 minutes over Europe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Air quality monitoring and atmospheric chemistry in synergy with Copernicus Sentinel-4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instrument (UVN)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Start of operations in 2023</a:t>
            </a:r>
          </a:p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Operational exploitation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2023-2042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79823">
            <a:off x="2040224" y="943778"/>
            <a:ext cx="2667180" cy="465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6404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Level 2 Accumulated Product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57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Level 2 Accumulated Product (ZOOM IN)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42400"/>
            <a:ext cx="9906000" cy="557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96759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urved Connector 40"/>
          <p:cNvCxnSpPr>
            <a:stCxn id="42" idx="2"/>
            <a:endCxn id="25" idx="1"/>
          </p:cNvCxnSpPr>
          <p:nvPr/>
        </p:nvCxnSpPr>
        <p:spPr bwMode="auto">
          <a:xfrm rot="16200000" flipH="1">
            <a:off x="7080001" y="1888445"/>
            <a:ext cx="1097950" cy="719766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urved Connector 32"/>
          <p:cNvCxnSpPr>
            <a:stCxn id="34" idx="2"/>
            <a:endCxn id="24" idx="1"/>
          </p:cNvCxnSpPr>
          <p:nvPr/>
        </p:nvCxnSpPr>
        <p:spPr bwMode="auto">
          <a:xfrm rot="16200000" flipH="1">
            <a:off x="4368503" y="1855768"/>
            <a:ext cx="1208850" cy="667391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data processing in the end-to-end Reference Processor (RP)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555897" y="2800202"/>
            <a:ext cx="1080000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907536" y="2800206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20" idx="3"/>
            <a:endCxn id="21" idx="1"/>
          </p:cNvCxnSpPr>
          <p:nvPr/>
        </p:nvCxnSpPr>
        <p:spPr bwMode="auto">
          <a:xfrm flipV="1">
            <a:off x="4225304" y="2800207"/>
            <a:ext cx="1081318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2643640" y="2301820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6E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06622" y="2301817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988857" y="2301816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643640" y="2503761"/>
            <a:ext cx="158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5306624" y="2378390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988859" y="2381804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arallelogram 25"/>
          <p:cNvSpPr/>
          <p:nvPr/>
        </p:nvSpPr>
        <p:spPr bwMode="auto">
          <a:xfrm>
            <a:off x="254313" y="2301812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188" y="2503530"/>
            <a:ext cx="128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scene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arallelogram 27"/>
          <p:cNvSpPr/>
          <p:nvPr/>
        </p:nvSpPr>
        <p:spPr bwMode="auto">
          <a:xfrm>
            <a:off x="10533196" y="2301807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84524" y="2378389"/>
            <a:ext cx="113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2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097" y="3307115"/>
            <a:ext cx="226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Inputs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SEVIRI VIS0.8 background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optical pulses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9178" y="3310938"/>
            <a:ext cx="22838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Radiometric detection including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Pixel Processor (RTPP)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detection filter (SDT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 filter (MVF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186349" y="3308418"/>
            <a:ext cx="24788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background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on-ground filtering:</a:t>
            </a: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pre-processor (sanity checks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jitter reconstruction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 err="1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coherency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3603407" y="1246485"/>
            <a:ext cx="207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0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703681" y="2028572"/>
            <a:ext cx="0" cy="432000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7"/>
          <p:cNvSpPr txBox="1"/>
          <p:nvPr/>
        </p:nvSpPr>
        <p:spPr>
          <a:xfrm>
            <a:off x="7705651" y="5532034"/>
            <a:ext cx="192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step on DTs are organized in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flashes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9581326" y="2800391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2"/>
          <p:cNvSpPr txBox="1"/>
          <p:nvPr/>
        </p:nvSpPr>
        <p:spPr>
          <a:xfrm>
            <a:off x="7881661" y="3307115"/>
            <a:ext cx="2651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 acceptance for Level2 processing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accumulation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6"/>
          <p:cNvSpPr txBox="1"/>
          <p:nvPr/>
        </p:nvSpPr>
        <p:spPr>
          <a:xfrm>
            <a:off x="6190703" y="1360799"/>
            <a:ext cx="215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1b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884697" y="2028572"/>
            <a:ext cx="2364607" cy="35034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19813000">
            <a:off x="7932347" y="3873809"/>
            <a:ext cx="2269304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Properties of DTs organized in groups and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flashes and their background </a:t>
            </a:r>
            <a:endParaRPr lang="en-GB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37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urved Connector 40"/>
          <p:cNvCxnSpPr>
            <a:stCxn id="42" idx="2"/>
            <a:endCxn id="25" idx="1"/>
          </p:cNvCxnSpPr>
          <p:nvPr/>
        </p:nvCxnSpPr>
        <p:spPr bwMode="auto">
          <a:xfrm rot="16200000" flipH="1">
            <a:off x="7080001" y="1888445"/>
            <a:ext cx="1097950" cy="719766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urved Connector 32"/>
          <p:cNvCxnSpPr>
            <a:stCxn id="34" idx="2"/>
            <a:endCxn id="24" idx="1"/>
          </p:cNvCxnSpPr>
          <p:nvPr/>
        </p:nvCxnSpPr>
        <p:spPr bwMode="auto">
          <a:xfrm rot="16200000" flipH="1">
            <a:off x="4368503" y="1855768"/>
            <a:ext cx="1208850" cy="667391"/>
          </a:xfrm>
          <a:prstGeom prst="curvedConnector2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data processing in the end-to-end Reference Processor (RP)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555897" y="2800202"/>
            <a:ext cx="1080000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907536" y="2800206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20" idx="3"/>
            <a:endCxn id="21" idx="1"/>
          </p:cNvCxnSpPr>
          <p:nvPr/>
        </p:nvCxnSpPr>
        <p:spPr bwMode="auto">
          <a:xfrm flipV="1">
            <a:off x="4225304" y="2800207"/>
            <a:ext cx="1081318" cy="3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2643640" y="2301820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6E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06622" y="2301817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988857" y="2301816"/>
            <a:ext cx="1581664" cy="9967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2643640" y="2503761"/>
            <a:ext cx="158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simulator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5306624" y="2378390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988859" y="2381804"/>
            <a:ext cx="1581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processor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Parallelogram 25"/>
          <p:cNvSpPr/>
          <p:nvPr/>
        </p:nvSpPr>
        <p:spPr bwMode="auto">
          <a:xfrm>
            <a:off x="254313" y="2301812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188" y="2503530"/>
            <a:ext cx="128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scene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Parallelogram 27"/>
          <p:cNvSpPr/>
          <p:nvPr/>
        </p:nvSpPr>
        <p:spPr bwMode="auto">
          <a:xfrm>
            <a:off x="10533196" y="2301807"/>
            <a:ext cx="1433393" cy="996779"/>
          </a:xfrm>
          <a:prstGeom prst="parallelogram">
            <a:avLst/>
          </a:prstGeom>
          <a:noFill/>
          <a:ln w="28575" cap="flat" cmpd="sng" algn="ctr">
            <a:solidFill>
              <a:srgbClr val="F513D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84524" y="2378389"/>
            <a:ext cx="1130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2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9097" y="3307115"/>
            <a:ext cx="2269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Inputs</a:t>
            </a: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SEVIRI VIS0.8 background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optical pulses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9178" y="3310938"/>
            <a:ext cx="22838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Radiometric detection including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Time Pixel Processor (RTPP)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detection filter (SDT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Micro-Vibration filter (MVF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186349" y="3308418"/>
            <a:ext cx="247883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background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radiometric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DT on-ground filtering:</a:t>
            </a: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pre-processor (sanity checks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jitter reconstruction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 err="1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spatio</a:t>
            </a: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-temporal coherency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61" lvl="1" indent="-285757">
              <a:buFont typeface="+mj-lt"/>
              <a:buAutoNum type="romanUcPeriod"/>
            </a:pPr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2"/>
          <p:cNvSpPr txBox="1"/>
          <p:nvPr/>
        </p:nvSpPr>
        <p:spPr>
          <a:xfrm>
            <a:off x="3603407" y="1246485"/>
            <a:ext cx="2071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0 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7703681" y="2028572"/>
            <a:ext cx="0" cy="432000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7"/>
          <p:cNvSpPr txBox="1"/>
          <p:nvPr/>
        </p:nvSpPr>
        <p:spPr>
          <a:xfrm>
            <a:off x="7705651" y="5532034"/>
            <a:ext cx="1923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step on DTs are organized in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en-US" sz="1600" b="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600" dirty="0" smtClean="0">
                <a:solidFill>
                  <a:srgbClr val="FFCAA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flashes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9581326" y="2800391"/>
            <a:ext cx="1080000" cy="1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2"/>
          <p:cNvSpPr txBox="1"/>
          <p:nvPr/>
        </p:nvSpPr>
        <p:spPr>
          <a:xfrm>
            <a:off x="7881661" y="3307115"/>
            <a:ext cx="2651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 acceptance for Level2 processing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computation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filtering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accumulation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6"/>
          <p:cNvSpPr txBox="1"/>
          <p:nvPr/>
        </p:nvSpPr>
        <p:spPr>
          <a:xfrm>
            <a:off x="6190703" y="1360799"/>
            <a:ext cx="2156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Simulated Level 1b </a:t>
            </a:r>
            <a:r>
              <a:rPr lang="en-US" sz="16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lang="en-GB" sz="16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32"/>
          <p:cNvSpPr txBox="1"/>
          <p:nvPr/>
        </p:nvSpPr>
        <p:spPr>
          <a:xfrm>
            <a:off x="10423573" y="3312865"/>
            <a:ext cx="1768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 Groups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 Flashes</a:t>
            </a:r>
          </a:p>
          <a:p>
            <a:pPr marL="177804" indent="-177804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 Accumulated Products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27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3943" y="1130189"/>
            <a:ext cx="92420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Pre-launch assessment (end-to-end)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Based on simulations (LI Reference Processor)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Complementary to the industry assessment</a:t>
            </a:r>
          </a:p>
          <a:p>
            <a:pPr lvl="1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In-orbit assessment, i.e., LI Commissioning and long-term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Based on Offline Tools (OFTs)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Complementary to the industry assessment</a:t>
            </a:r>
          </a:p>
        </p:txBody>
      </p:sp>
    </p:spTree>
    <p:extLst>
      <p:ext uri="{BB962C8B-B14F-4D97-AF65-F5344CB8AC3E}">
        <p14:creationId xmlns:p14="http://schemas.microsoft.com/office/powerpoint/2010/main" val="2695858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pre-launch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3943" y="1130189"/>
            <a:ext cx="115249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ü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Based on simulations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Complementary to the industry assessment</a:t>
            </a:r>
          </a:p>
          <a:p>
            <a:pPr marL="457200" lvl="2"/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19476"/>
              </p:ext>
            </p:extLst>
          </p:nvPr>
        </p:nvGraphicFramePr>
        <p:xfrm>
          <a:off x="870861" y="1989908"/>
          <a:ext cx="10451826" cy="41886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8167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7953659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 settings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scenarios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representative of: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illumination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Day-night terminator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required detectable energy (function of the local background)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radius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km (fixed)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millisecond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location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 in space (sub-pixel) and time (</a:t>
                      </a:r>
                      <a:r>
                        <a:rPr lang="en-GB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wrt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frame central time); the locations are picked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the cloud mask by keeping a uniform angular distribution from the sub-satellite point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 1b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339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91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pre-launch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3943" y="1130189"/>
            <a:ext cx="115249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anose="05000000000000000000" pitchFamily="2" charset="2"/>
              <a:buChar char="ü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Based on simulations</a:t>
            </a:r>
          </a:p>
          <a:p>
            <a:pPr lvl="1" indent="-457200">
              <a:buFont typeface="Wingdings" panose="05000000000000000000" pitchFamily="2" charset="2"/>
              <a:buChar char="ü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Complementary to the industry assessment</a:t>
            </a:r>
          </a:p>
          <a:p>
            <a:pPr marL="457200" lvl="2"/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24070"/>
              </p:ext>
            </p:extLst>
          </p:nvPr>
        </p:nvGraphicFramePr>
        <p:xfrm>
          <a:off x="870861" y="1989908"/>
          <a:ext cx="10451826" cy="41886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8167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7953659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 settings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scenarios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representative of: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illumination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Day-night terminator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required detectable energy (function of the local background)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radius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km (fixed)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millisecond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location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 in space (sub-pixel) and time (</a:t>
                      </a:r>
                      <a:r>
                        <a:rPr lang="en-GB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wrt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frame central time); the locations are picked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the cloud mask by keeping a uniform angular distribution from the sub-satellite point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phase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 1b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33954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288" y="732292"/>
            <a:ext cx="9142857" cy="57142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93621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pre-launch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940683"/>
              </p:ext>
            </p:extLst>
          </p:nvPr>
        </p:nvGraphicFramePr>
        <p:xfrm>
          <a:off x="343943" y="1185236"/>
          <a:ext cx="11524969" cy="51030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4667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77030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EUMETSAT settings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scenarios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representative of: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illumination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Day-night terminator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required detectable energy (function of the local background)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radius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km (fixed)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millisecond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location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 flashes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whose barycentre location is r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andom in space and time (same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above for pulses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Flash properties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Groups in flashes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between groups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between groups (random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5 km radius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 location around the barycentre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4650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 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0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73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pre-launch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837847"/>
              </p:ext>
            </p:extLst>
          </p:nvPr>
        </p:nvGraphicFramePr>
        <p:xfrm>
          <a:off x="343943" y="1185236"/>
          <a:ext cx="11524969" cy="51030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4667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77030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EUMETSAT settings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scenarios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representative of: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illumination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Day-night terminator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required detectable energy (function of the local background)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radius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km (fixed)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millisecond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location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 flashes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whose barycentre location is r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andom in space and time (same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above for pulses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Flash properties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Groups in flashes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between groups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between groups (random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5 km radius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 location around the barycentre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4650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 phase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091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00" y="730800"/>
            <a:ext cx="9142857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7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pre-launch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837847"/>
              </p:ext>
            </p:extLst>
          </p:nvPr>
        </p:nvGraphicFramePr>
        <p:xfrm>
          <a:off x="343943" y="1185236"/>
          <a:ext cx="11524969" cy="51030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4667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77030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EUMETSAT settings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scenarios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representative of: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illumination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Day-night terminator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required detectable energy (function of the local background)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radius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km (fixed)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millisecond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location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 flashes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whose barycentre location is r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andom in space and time (same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above for pulses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Flash properties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Groups in flashes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between groups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between groups (random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5 km radius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 location around the barycentre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4650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 phase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091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00" y="730800"/>
            <a:ext cx="9142857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7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MTG full operational configuration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59664">
            <a:off x="261428" y="2563111"/>
            <a:ext cx="2394481" cy="417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14296">
            <a:off x="2739266" y="1174368"/>
            <a:ext cx="2165720" cy="381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14296">
            <a:off x="4966498" y="672979"/>
            <a:ext cx="1274612" cy="224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314859" y="1703326"/>
            <a:ext cx="5102077" cy="452845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MTG-I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Rapid Scan Service on EUMETSAT member states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56171" y="3233727"/>
            <a:ext cx="4705840" cy="452845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MTG-I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Full Scan Service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37050" y="4860675"/>
            <a:ext cx="4379266" cy="452845"/>
          </a:xfrm>
          <a:prstGeom prst="rect">
            <a:avLst/>
          </a:prstGeom>
        </p:spPr>
        <p:txBody>
          <a:bodyPr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MTG-S</a:t>
            </a:r>
            <a:r>
              <a:rPr kumimoji="0" lang="en-GB" sz="2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Sounding Service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687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247441"/>
              </p:ext>
            </p:extLst>
          </p:nvPr>
        </p:nvGraphicFramePr>
        <p:xfrm>
          <a:off x="343943" y="1185236"/>
          <a:ext cx="11524969" cy="51030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4667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77030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EUMETSAT settings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scenarios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representative of: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illumination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Day-night terminator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required detectable energy (function of the local background)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radius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km (fixed)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millisecond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location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 flashes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whose barycentre location is r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andom in space and time (same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above for pulses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Flash properties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Groups in flashes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between groups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between groups (random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5 km radius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 location around the barycentre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4650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 phase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0910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pre-launch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46"/>
          <p:cNvSpPr txBox="1"/>
          <p:nvPr/>
        </p:nvSpPr>
        <p:spPr>
          <a:xfrm>
            <a:off x="2103120" y="2004389"/>
            <a:ext cx="8010143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 each single flash separately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EASY COMPUTATION OF FLASH DE FROM THE INPUT</a:t>
            </a:r>
            <a:endParaRPr lang="en-US" sz="16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 flashes within the LI FOV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MULTIPLE DETECTION CONDITIONS</a:t>
            </a:r>
            <a:endParaRPr lang="en-US" sz="16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duration of simulations comparable to typical flash duration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SHORT SIMULATIONS</a:t>
            </a: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+mj-lt"/>
              <a:buAutoNum type="arabicPeriod"/>
            </a:pP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GB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Not representative of flashes correlated in space and time within storms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Cannot be used to produce long sequences of test data</a:t>
            </a:r>
            <a:endParaRPr lang="en-US" sz="16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6839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9748"/>
              </p:ext>
            </p:extLst>
          </p:nvPr>
        </p:nvGraphicFramePr>
        <p:xfrm>
          <a:off x="343943" y="1185236"/>
          <a:ext cx="11524969" cy="51030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4667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77030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EUMETSAT settings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scenarios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representative of: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illumination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Night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Day-night terminator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energy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required detectable energy (function of the local background)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radius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km (fixed)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duration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millisecond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location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 flashes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whose barycentre location is r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andom in space and time (same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as above for pulses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Flash properties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Groups in flashes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between groups (LIS based)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l-GR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between groups (random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within 5 km radius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Random location around the barycentre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46507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 phase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Level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450910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pre-launch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46"/>
          <p:cNvSpPr txBox="1"/>
          <p:nvPr/>
        </p:nvSpPr>
        <p:spPr>
          <a:xfrm>
            <a:off x="2103120" y="2004389"/>
            <a:ext cx="8010143" cy="32932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 each single flash separately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EASY COMPUTATION OF FLASH DE FROM THE INPUT</a:t>
            </a:r>
            <a:endParaRPr lang="en-US" sz="16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simultaneous flashes within the LI FOV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MULTIPLE DETECTION CONDITIONS</a:t>
            </a:r>
            <a:endParaRPr lang="en-US" sz="1600" b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duration of simulations comparable to typical flash duration </a:t>
            </a:r>
            <a:r>
              <a:rPr lang="en-US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SHORT SIMULATIONS</a:t>
            </a:r>
            <a:endParaRPr lang="en-GB" sz="16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+mj-lt"/>
              <a:buAutoNum type="arabicPeriod"/>
            </a:pP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GB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CONS: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Not representative of flashes correlated in space and time within storms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Cannot be used to produce long sequences of test data</a:t>
            </a:r>
          </a:p>
          <a:p>
            <a:pPr marL="342900" indent="-342900" algn="just">
              <a:buFont typeface="+mj-lt"/>
              <a:buAutoNum type="arabicPeriod"/>
            </a:pPr>
            <a:endParaRPr lang="en-GB" sz="16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</a:t>
            </a:r>
            <a:r>
              <a:rPr lang="en-US" sz="16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SETTINGS TO RUN AN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ENSEMBLE </a:t>
            </a:r>
            <a:r>
              <a:rPr lang="en-US" sz="16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SIMULATIONS AIMED AT ASSESSING: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1b AND Level 2 DETECTION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PERFORMANCES IN A ROBUST WAY</a:t>
            </a:r>
            <a:endParaRPr lang="en-US" sz="16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6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DEPENDENCY OF THE PERFORMANCES ON THE CHANGE OF INPUT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SETTINGS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IN DEPTH KNOWLEDGE OF LI PERFORMANCES</a:t>
            </a:r>
            <a:endParaRPr lang="en-GB" sz="16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24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in-orbit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3943" y="1130189"/>
            <a:ext cx="1152496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October 2018 EUMETSAT kicked-off the preparation of the LI  System Commissioning</a:t>
            </a:r>
          </a:p>
          <a:p>
            <a:pPr marL="0" lvl="1"/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ollowing 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the "Satellite" commissioning (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satellite + prototype processor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) by ESA and industry, EUMETSAT will perform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System Commissioning 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(satellite + operational processor) to assess the system readiness to deliver validated L2 products to the End Users</a:t>
            </a:r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EUMETSAT 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has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defined the specifications 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of the different tests aimed at verifying the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system requirements</a:t>
            </a: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In 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parallel, the </a:t>
            </a:r>
            <a:r>
              <a:rPr lang="en-US" sz="2400" b="0" dirty="0">
                <a:solidFill>
                  <a:schemeClr val="tx1"/>
                </a:solidFill>
                <a:latin typeface="Calibri" panose="020F0502020204030204" pitchFamily="34" charset="0"/>
              </a:rPr>
              <a:t>so called Offline Tools (OFTs) that will be employed for performing the verification (i.e., the software</a:t>
            </a:r>
            <a:r>
              <a:rPr lang="en-US" sz="2400" b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have been specified</a:t>
            </a: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indent="-457200"/>
            <a:endParaRPr lang="en-US" sz="2400" b="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40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Elbow Connector 53"/>
          <p:cNvCxnSpPr>
            <a:stCxn id="26" idx="4"/>
            <a:endCxn id="135" idx="1"/>
          </p:cNvCxnSpPr>
          <p:nvPr/>
        </p:nvCxnSpPr>
        <p:spPr bwMode="auto">
          <a:xfrm rot="16200000" flipH="1">
            <a:off x="4588230" y="1019340"/>
            <a:ext cx="854923" cy="3023943"/>
          </a:xfrm>
          <a:prstGeom prst="bentConnector2">
            <a:avLst/>
          </a:prstGeom>
          <a:solidFill>
            <a:schemeClr val="bg2"/>
          </a:solidFill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Curved Connector 33"/>
          <p:cNvCxnSpPr>
            <a:stCxn id="2" idx="3"/>
          </p:cNvCxnSpPr>
          <p:nvPr/>
        </p:nvCxnSpPr>
        <p:spPr bwMode="auto">
          <a:xfrm rot="16200000" flipH="1">
            <a:off x="6757328" y="2321906"/>
            <a:ext cx="449655" cy="0"/>
          </a:xfrm>
          <a:prstGeom prst="curvedConnector3">
            <a:avLst/>
          </a:prstGeom>
          <a:solidFill>
            <a:schemeClr val="bg2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flipV="1">
            <a:off x="5488761" y="1684127"/>
            <a:ext cx="1080000" cy="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9041855" y="1669875"/>
            <a:ext cx="1080000" cy="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008783" y="1700155"/>
            <a:ext cx="1080000" cy="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Flowchart: Data 1"/>
          <p:cNvSpPr/>
          <p:nvPr/>
        </p:nvSpPr>
        <p:spPr bwMode="auto">
          <a:xfrm>
            <a:off x="6431978" y="1271174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093373" y="1292653"/>
            <a:ext cx="1581664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in-orbit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426158" y="1688327"/>
            <a:ext cx="1081318" cy="3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4515160" y="1291742"/>
            <a:ext cx="1581664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328382" y="1408120"/>
            <a:ext cx="1851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instrument</a:t>
            </a:r>
          </a:p>
          <a:p>
            <a:pPr algn="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and filtering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4515162" y="1314795"/>
            <a:ext cx="1581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1b</a:t>
            </a:r>
          </a:p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Data Processing Facility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8088751" y="1308228"/>
            <a:ext cx="1581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L2 Processing Facility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14296">
            <a:off x="2009593" y="912670"/>
            <a:ext cx="879768" cy="155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owchart: Data 18"/>
          <p:cNvSpPr/>
          <p:nvPr/>
        </p:nvSpPr>
        <p:spPr bwMode="auto">
          <a:xfrm>
            <a:off x="9980722" y="1277946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6561076" y="1314794"/>
            <a:ext cx="1065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1b DTs and background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10135682" y="1408120"/>
            <a:ext cx="1065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products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lowchart: Data 25"/>
          <p:cNvSpPr/>
          <p:nvPr/>
        </p:nvSpPr>
        <p:spPr bwMode="auto">
          <a:xfrm>
            <a:off x="2815999" y="1277946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2945097" y="1529034"/>
            <a:ext cx="1065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0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TextBox 17"/>
          <p:cNvSpPr txBox="1"/>
          <p:nvPr/>
        </p:nvSpPr>
        <p:spPr>
          <a:xfrm>
            <a:off x="112550" y="5519857"/>
            <a:ext cx="3029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IQT: Image Quality Tool</a:t>
            </a:r>
          </a:p>
          <a:p>
            <a:r>
              <a:rPr lang="en-GB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L1PP: Level 1 Prototype Processor</a:t>
            </a:r>
          </a:p>
          <a:p>
            <a:r>
              <a:rPr lang="en-GB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PAT: Performance Assessment Tool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6519378" y="2559617"/>
            <a:ext cx="1189014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5" name="TextBox 17"/>
          <p:cNvSpPr txBox="1"/>
          <p:nvPr/>
        </p:nvSpPr>
        <p:spPr>
          <a:xfrm>
            <a:off x="6536806" y="2695157"/>
            <a:ext cx="1171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IQT = L1PP + PAT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2" name="TextBox 17"/>
          <p:cNvSpPr txBox="1"/>
          <p:nvPr/>
        </p:nvSpPr>
        <p:spPr>
          <a:xfrm>
            <a:off x="7722191" y="2571586"/>
            <a:ext cx="83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</a:t>
            </a:r>
            <a:endParaRPr lang="en-GB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79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 bwMode="auto">
          <a:xfrm>
            <a:off x="3685904" y="3681873"/>
            <a:ext cx="8429769" cy="1761399"/>
          </a:xfrm>
          <a:prstGeom prst="rect">
            <a:avLst/>
          </a:prstGeom>
          <a:solidFill>
            <a:srgbClr val="00B0F0">
              <a:alpha val="20000"/>
            </a:srgbClr>
          </a:solidFill>
          <a:ln w="28575" cap="flat" cmpd="sng" algn="ctr">
            <a:solidFill>
              <a:srgbClr val="00B0F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26" name="Elbow Connector 125"/>
          <p:cNvCxnSpPr>
            <a:endCxn id="42" idx="3"/>
          </p:cNvCxnSpPr>
          <p:nvPr/>
        </p:nvCxnSpPr>
        <p:spPr bwMode="auto">
          <a:xfrm rot="10800000" flipV="1">
            <a:off x="5796951" y="2219403"/>
            <a:ext cx="4733949" cy="2222296"/>
          </a:xfrm>
          <a:prstGeom prst="bentConnector3">
            <a:avLst>
              <a:gd name="adj1" fmla="val 95556"/>
            </a:avLst>
          </a:prstGeom>
          <a:solidFill>
            <a:schemeClr val="bg2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1" name="Elbow Connector 110"/>
          <p:cNvCxnSpPr>
            <a:stCxn id="107" idx="3"/>
            <a:endCxn id="39" idx="1"/>
          </p:cNvCxnSpPr>
          <p:nvPr/>
        </p:nvCxnSpPr>
        <p:spPr bwMode="auto">
          <a:xfrm>
            <a:off x="1757852" y="3195326"/>
            <a:ext cx="2110237" cy="1246374"/>
          </a:xfrm>
          <a:prstGeom prst="bentConnector3">
            <a:avLst>
              <a:gd name="adj1" fmla="val 50000"/>
            </a:avLst>
          </a:prstGeom>
          <a:solidFill>
            <a:schemeClr val="bg2"/>
          </a:solidFill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Elbow Connector 117"/>
          <p:cNvCxnSpPr/>
          <p:nvPr/>
        </p:nvCxnSpPr>
        <p:spPr bwMode="auto">
          <a:xfrm flipV="1">
            <a:off x="1846912" y="4624027"/>
            <a:ext cx="2029462" cy="0"/>
          </a:xfrm>
          <a:prstGeom prst="bentConnector3">
            <a:avLst/>
          </a:prstGeom>
          <a:solidFill>
            <a:schemeClr val="bg2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5" name="Flowchart: Data 114"/>
          <p:cNvSpPr/>
          <p:nvPr/>
        </p:nvSpPr>
        <p:spPr bwMode="auto">
          <a:xfrm>
            <a:off x="646085" y="4373904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4" name="Flowchart: Data 113"/>
          <p:cNvSpPr/>
          <p:nvPr/>
        </p:nvSpPr>
        <p:spPr bwMode="auto">
          <a:xfrm>
            <a:off x="567623" y="4256410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79" name="Elbow Connector 78"/>
          <p:cNvCxnSpPr>
            <a:stCxn id="19" idx="3"/>
            <a:endCxn id="44" idx="0"/>
          </p:cNvCxnSpPr>
          <p:nvPr/>
        </p:nvCxnSpPr>
        <p:spPr bwMode="auto">
          <a:xfrm rot="5400000">
            <a:off x="7824806" y="1336448"/>
            <a:ext cx="1938691" cy="3473497"/>
          </a:xfrm>
          <a:prstGeom prst="bentConnector3">
            <a:avLst>
              <a:gd name="adj1" fmla="val 86536"/>
            </a:avLst>
          </a:prstGeom>
          <a:solidFill>
            <a:schemeClr val="bg2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Elbow Connector 76"/>
          <p:cNvCxnSpPr>
            <a:stCxn id="26" idx="4"/>
          </p:cNvCxnSpPr>
          <p:nvPr/>
        </p:nvCxnSpPr>
        <p:spPr bwMode="auto">
          <a:xfrm rot="16200000" flipH="1">
            <a:off x="2612298" y="2995273"/>
            <a:ext cx="2147213" cy="364368"/>
          </a:xfrm>
          <a:prstGeom prst="bentConnector3">
            <a:avLst>
              <a:gd name="adj1" fmla="val 100101"/>
            </a:avLst>
          </a:prstGeom>
          <a:solidFill>
            <a:schemeClr val="bg2"/>
          </a:solidFill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flipV="1">
            <a:off x="5488761" y="1684127"/>
            <a:ext cx="1080000" cy="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9041855" y="1669875"/>
            <a:ext cx="1080000" cy="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008783" y="1700155"/>
            <a:ext cx="1080000" cy="1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Flowchart: Data 1"/>
          <p:cNvSpPr/>
          <p:nvPr/>
        </p:nvSpPr>
        <p:spPr bwMode="auto">
          <a:xfrm>
            <a:off x="6431978" y="1271174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093373" y="1292653"/>
            <a:ext cx="1581664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in-orbit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426158" y="1688327"/>
            <a:ext cx="1081318" cy="3"/>
          </a:xfrm>
          <a:prstGeom prst="straightConnector1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4515160" y="1291742"/>
            <a:ext cx="1581664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328382" y="1408120"/>
            <a:ext cx="1851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instrument</a:t>
            </a:r>
          </a:p>
          <a:p>
            <a:pPr algn="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 and filtering</a:t>
            </a:r>
            <a:endParaRPr lang="en-US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4515162" y="1314795"/>
            <a:ext cx="1581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1b</a:t>
            </a:r>
          </a:p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Data Processing Facility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8088751" y="1308228"/>
            <a:ext cx="1581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</a:p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L2 Processing Facility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14296">
            <a:off x="2009593" y="912670"/>
            <a:ext cx="879768" cy="155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lowchart: Data 18"/>
          <p:cNvSpPr/>
          <p:nvPr/>
        </p:nvSpPr>
        <p:spPr bwMode="auto">
          <a:xfrm>
            <a:off x="9980722" y="1277946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6561076" y="1314794"/>
            <a:ext cx="1065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1b DTs and background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10135682" y="1408120"/>
            <a:ext cx="1065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2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products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lowchart: Data 25"/>
          <p:cNvSpPr/>
          <p:nvPr/>
        </p:nvSpPr>
        <p:spPr bwMode="auto">
          <a:xfrm>
            <a:off x="2815999" y="1277946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2945097" y="1529034"/>
            <a:ext cx="1065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0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4944022" y="4042542"/>
            <a:ext cx="852928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4944022" y="4287810"/>
            <a:ext cx="8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PVT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6630938" y="4042542"/>
            <a:ext cx="852928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6639223" y="4287810"/>
            <a:ext cx="836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SIFT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718502" y="4042542"/>
            <a:ext cx="852928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7" name="TextBox 17"/>
          <p:cNvSpPr txBox="1"/>
          <p:nvPr/>
        </p:nvSpPr>
        <p:spPr>
          <a:xfrm>
            <a:off x="7718502" y="4287810"/>
            <a:ext cx="8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PIQMICS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8814351" y="4042542"/>
            <a:ext cx="852928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9" name="TextBox 17"/>
          <p:cNvSpPr txBox="1"/>
          <p:nvPr/>
        </p:nvSpPr>
        <p:spPr>
          <a:xfrm>
            <a:off x="8814351" y="4287810"/>
            <a:ext cx="8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MICMICS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Elbow Connector 58"/>
          <p:cNvCxnSpPr>
            <a:stCxn id="2" idx="3"/>
            <a:endCxn id="41" idx="0"/>
          </p:cNvCxnSpPr>
          <p:nvPr/>
        </p:nvCxnSpPr>
        <p:spPr bwMode="auto">
          <a:xfrm rot="5400000">
            <a:off x="5203590" y="2263976"/>
            <a:ext cx="1945463" cy="1611669"/>
          </a:xfrm>
          <a:prstGeom prst="bentConnector3">
            <a:avLst>
              <a:gd name="adj1" fmla="val 10898"/>
            </a:avLst>
          </a:prstGeom>
          <a:solidFill>
            <a:schemeClr val="bg2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Elbow Connector 61"/>
          <p:cNvCxnSpPr>
            <a:stCxn id="2" idx="3"/>
            <a:endCxn id="39" idx="0"/>
          </p:cNvCxnSpPr>
          <p:nvPr/>
        </p:nvCxnSpPr>
        <p:spPr bwMode="auto">
          <a:xfrm rot="5400000">
            <a:off x="4665623" y="1726009"/>
            <a:ext cx="1945463" cy="2687602"/>
          </a:xfrm>
          <a:prstGeom prst="bentConnector3">
            <a:avLst>
              <a:gd name="adj1" fmla="val 10898"/>
            </a:avLst>
          </a:prstGeom>
          <a:solidFill>
            <a:schemeClr val="bg2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Elbow Connector 83"/>
          <p:cNvCxnSpPr/>
          <p:nvPr/>
        </p:nvCxnSpPr>
        <p:spPr bwMode="auto">
          <a:xfrm rot="5400000">
            <a:off x="4334077" y="2369002"/>
            <a:ext cx="1793845" cy="1551781"/>
          </a:xfrm>
          <a:prstGeom prst="bentConnector3">
            <a:avLst>
              <a:gd name="adj1" fmla="val -1455"/>
            </a:avLst>
          </a:prstGeom>
          <a:solidFill>
            <a:schemeClr val="bg2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8" name="Elbow Connector 87"/>
          <p:cNvCxnSpPr>
            <a:endCxn id="44" idx="2"/>
          </p:cNvCxnSpPr>
          <p:nvPr/>
        </p:nvCxnSpPr>
        <p:spPr bwMode="auto">
          <a:xfrm>
            <a:off x="4560091" y="4839103"/>
            <a:ext cx="2497311" cy="1754"/>
          </a:xfrm>
          <a:prstGeom prst="bentConnector4">
            <a:avLst>
              <a:gd name="adj1" fmla="val -5862"/>
              <a:gd name="adj2" fmla="val 13133067"/>
            </a:avLst>
          </a:prstGeom>
          <a:solidFill>
            <a:schemeClr val="bg2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Elbow Connector 90"/>
          <p:cNvCxnSpPr>
            <a:stCxn id="2" idx="3"/>
            <a:endCxn id="48" idx="0"/>
          </p:cNvCxnSpPr>
          <p:nvPr/>
        </p:nvCxnSpPr>
        <p:spPr bwMode="auto">
          <a:xfrm rot="16200000" flipH="1">
            <a:off x="7138754" y="1940480"/>
            <a:ext cx="1945463" cy="2258660"/>
          </a:xfrm>
          <a:prstGeom prst="bentConnector3">
            <a:avLst>
              <a:gd name="adj1" fmla="val 10898"/>
            </a:avLst>
          </a:prstGeom>
          <a:solidFill>
            <a:schemeClr val="bg2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Elbow Connector 93"/>
          <p:cNvCxnSpPr>
            <a:stCxn id="2" idx="3"/>
            <a:endCxn id="46" idx="0"/>
          </p:cNvCxnSpPr>
          <p:nvPr/>
        </p:nvCxnSpPr>
        <p:spPr bwMode="auto">
          <a:xfrm rot="16200000" flipH="1">
            <a:off x="6590829" y="2488404"/>
            <a:ext cx="1945463" cy="1162811"/>
          </a:xfrm>
          <a:prstGeom prst="bentConnector3">
            <a:avLst>
              <a:gd name="adj1" fmla="val 10898"/>
            </a:avLst>
          </a:prstGeom>
          <a:solidFill>
            <a:schemeClr val="bg2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6" name="Flowchart: Data 105"/>
          <p:cNvSpPr/>
          <p:nvPr/>
        </p:nvSpPr>
        <p:spPr bwMode="auto">
          <a:xfrm>
            <a:off x="505153" y="2782374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7" name="TextBox 18"/>
          <p:cNvSpPr txBox="1"/>
          <p:nvPr/>
        </p:nvSpPr>
        <p:spPr>
          <a:xfrm>
            <a:off x="692331" y="2825994"/>
            <a:ext cx="10655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FCI Level 1c and 2 products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Flowchart: Data 112"/>
          <p:cNvSpPr/>
          <p:nvPr/>
        </p:nvSpPr>
        <p:spPr bwMode="auto">
          <a:xfrm>
            <a:off x="505153" y="4116984"/>
            <a:ext cx="1375442" cy="825905"/>
          </a:xfrm>
          <a:prstGeom prst="flowChartInputOutput">
            <a:avLst/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8"/>
          <p:cNvSpPr txBox="1"/>
          <p:nvPr/>
        </p:nvSpPr>
        <p:spPr>
          <a:xfrm>
            <a:off x="680520" y="4277596"/>
            <a:ext cx="1065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LLs external data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TextBox 17"/>
          <p:cNvSpPr txBox="1"/>
          <p:nvPr/>
        </p:nvSpPr>
        <p:spPr>
          <a:xfrm>
            <a:off x="272246" y="5620276"/>
            <a:ext cx="5904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PIQMICS: Performance Image Quality </a:t>
            </a:r>
            <a:r>
              <a:rPr lang="en-US" sz="1400" b="0" dirty="0" err="1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Characterization System</a:t>
            </a:r>
          </a:p>
          <a:p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MICMICS: Mission Integrated Calibration Monitoring Inter-Calibration System</a:t>
            </a:r>
          </a:p>
          <a:p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SIFT: Satellite Information Familiarization Tool (</a:t>
            </a:r>
            <a:r>
              <a:rPr lang="en-GB" sz="1400" b="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</a:t>
            </a:r>
            <a:r>
              <a:rPr lang="en-GB" sz="1400" b="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://sift.ssec.wisc.edu/</a:t>
            </a:r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TextBox 17"/>
          <p:cNvSpPr txBox="1"/>
          <p:nvPr/>
        </p:nvSpPr>
        <p:spPr>
          <a:xfrm>
            <a:off x="6330470" y="5614385"/>
            <a:ext cx="3029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PVT: LI Processing Visualization Tool</a:t>
            </a:r>
          </a:p>
          <a:p>
            <a:r>
              <a:rPr lang="en-GB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LI-STAR: LI </a:t>
            </a:r>
            <a:r>
              <a:rPr lang="en-GB" sz="1400" b="0" dirty="0" err="1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  <a:r>
              <a:rPr lang="en-GB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Reporting</a:t>
            </a:r>
          </a:p>
          <a:p>
            <a:r>
              <a:rPr lang="en-GB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LLs: Lightning Location Systems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Can 136"/>
          <p:cNvSpPr/>
          <p:nvPr/>
        </p:nvSpPr>
        <p:spPr bwMode="auto">
          <a:xfrm>
            <a:off x="10949078" y="3808667"/>
            <a:ext cx="621102" cy="877041"/>
          </a:xfrm>
          <a:prstGeom prst="can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38" name="Can 137"/>
          <p:cNvSpPr/>
          <p:nvPr/>
        </p:nvSpPr>
        <p:spPr bwMode="auto">
          <a:xfrm>
            <a:off x="11124645" y="3967227"/>
            <a:ext cx="621102" cy="877041"/>
          </a:xfrm>
          <a:prstGeom prst="can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39" name="Can 138"/>
          <p:cNvSpPr/>
          <p:nvPr/>
        </p:nvSpPr>
        <p:spPr bwMode="auto">
          <a:xfrm>
            <a:off x="11307912" y="4116984"/>
            <a:ext cx="621102" cy="877041"/>
          </a:xfrm>
          <a:prstGeom prst="can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41" name="Elbow Connector 140"/>
          <p:cNvCxnSpPr>
            <a:stCxn id="48" idx="2"/>
            <a:endCxn id="139" idx="3"/>
          </p:cNvCxnSpPr>
          <p:nvPr/>
        </p:nvCxnSpPr>
        <p:spPr bwMode="auto">
          <a:xfrm rot="16200000" flipH="1">
            <a:off x="10353055" y="3728617"/>
            <a:ext cx="153168" cy="2377648"/>
          </a:xfrm>
          <a:prstGeom prst="bentConnector3">
            <a:avLst>
              <a:gd name="adj1" fmla="val 249248"/>
            </a:avLst>
          </a:prstGeom>
          <a:solidFill>
            <a:schemeClr val="bg2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Elbow Connector 142"/>
          <p:cNvCxnSpPr>
            <a:stCxn id="46" idx="2"/>
            <a:endCxn id="138" idx="2"/>
          </p:cNvCxnSpPr>
          <p:nvPr/>
        </p:nvCxnSpPr>
        <p:spPr bwMode="auto">
          <a:xfrm rot="5400000" flipH="1" flipV="1">
            <a:off x="9417250" y="3133463"/>
            <a:ext cx="435109" cy="2979679"/>
          </a:xfrm>
          <a:prstGeom prst="bentConnector4">
            <a:avLst>
              <a:gd name="adj1" fmla="val -52539"/>
              <a:gd name="adj2" fmla="val 57156"/>
            </a:avLst>
          </a:prstGeom>
          <a:solidFill>
            <a:schemeClr val="bg2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1" name="Elbow Connector 150"/>
          <p:cNvCxnSpPr>
            <a:stCxn id="39" idx="2"/>
          </p:cNvCxnSpPr>
          <p:nvPr/>
        </p:nvCxnSpPr>
        <p:spPr bwMode="auto">
          <a:xfrm rot="5400000" flipH="1" flipV="1">
            <a:off x="7344415" y="1236196"/>
            <a:ext cx="554799" cy="6654524"/>
          </a:xfrm>
          <a:prstGeom prst="bentConnector4">
            <a:avLst>
              <a:gd name="adj1" fmla="val -92515"/>
              <a:gd name="adj2" fmla="val 91446"/>
            </a:avLst>
          </a:prstGeom>
          <a:solidFill>
            <a:schemeClr val="bg2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TextBox 17"/>
          <p:cNvSpPr txBox="1"/>
          <p:nvPr/>
        </p:nvSpPr>
        <p:spPr>
          <a:xfrm rot="2335044">
            <a:off x="10818328" y="4161231"/>
            <a:ext cx="1170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Performance DBs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868089" y="4042542"/>
            <a:ext cx="852928" cy="79831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2" name="TextBox 17"/>
          <p:cNvSpPr txBox="1"/>
          <p:nvPr/>
        </p:nvSpPr>
        <p:spPr>
          <a:xfrm>
            <a:off x="3868089" y="4287810"/>
            <a:ext cx="8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 smtClean="0">
                <a:solidFill>
                  <a:srgbClr val="0025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LI-STAR</a:t>
            </a:r>
            <a:endParaRPr lang="en-GB" sz="1400" b="0" dirty="0">
              <a:solidFill>
                <a:srgbClr val="0025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17"/>
          <p:cNvSpPr txBox="1"/>
          <p:nvPr/>
        </p:nvSpPr>
        <p:spPr>
          <a:xfrm>
            <a:off x="6209480" y="3231363"/>
            <a:ext cx="179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</a:t>
            </a:r>
            <a:endParaRPr lang="en-GB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64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in-orbit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798001"/>
              </p:ext>
            </p:extLst>
          </p:nvPr>
        </p:nvGraphicFramePr>
        <p:xfrm>
          <a:off x="604996" y="1139522"/>
          <a:ext cx="10970620" cy="23032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2168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34845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LI-STAR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Requirement</a:t>
                      </a:r>
                      <a:endParaRPr lang="en-GB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20392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Pulse DE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L2 group-to-Ref stroke/group matching against external LLs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Flash DE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L2 flash-to-Ref stroke/flash matching against external LLs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FAR/Flash FAR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Identification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storm regions by means of LI L2 data and  external LLs data and identification of outliers, i.e., false detections/flashes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10110" y="357126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LLs external data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Europe: </a:t>
            </a:r>
            <a:r>
              <a:rPr lang="en-GB" sz="2000" b="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ATDnet</a:t>
            </a:r>
            <a:r>
              <a:rPr lang="en-GB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EUCLID, LMAs in Spain and France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South America and Atlantic Ocean: GLM on GOES-East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 FOV: GLD360 and ISS-LIS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0784" y="4869712"/>
            <a:ext cx="5424854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Coordinated effort</a:t>
            </a:r>
          </a:p>
          <a:p>
            <a:pPr algn="ctr"/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EUMETSAT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 Mission Advisory Group</a:t>
            </a:r>
          </a:p>
          <a:p>
            <a:pPr algn="ctr"/>
            <a:r>
              <a:rPr lang="en-GB" sz="24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ROLE OF US EXPERTS</a:t>
            </a:r>
          </a:p>
        </p:txBody>
      </p:sp>
    </p:spTree>
    <p:extLst>
      <p:ext uri="{BB962C8B-B14F-4D97-AF65-F5344CB8AC3E}">
        <p14:creationId xmlns:p14="http://schemas.microsoft.com/office/powerpoint/2010/main" val="413331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in-orbit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835445"/>
              </p:ext>
            </p:extLst>
          </p:nvPr>
        </p:nvGraphicFramePr>
        <p:xfrm>
          <a:off x="613631" y="1139522"/>
          <a:ext cx="10970620" cy="29301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2168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34845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MICMICS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Requirement</a:t>
                      </a:r>
                      <a:endParaRPr lang="en-GB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20392"/>
                  </a:ext>
                </a:extLst>
              </a:tr>
              <a:tr h="422316">
                <a:tc rowSpan="5"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Radiometric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accuracy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Moon calibration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Vicarious calibration through desert targets (absolute calibration)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 Convective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Clouds (DCC) calibration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Intra-OC analysis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on the different overlap areas (histogram and pixel-based)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vs FCI pixel-based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analysis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375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performance assessment – in-orbit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768227"/>
              </p:ext>
            </p:extLst>
          </p:nvPr>
        </p:nvGraphicFramePr>
        <p:xfrm>
          <a:off x="613631" y="1139522"/>
          <a:ext cx="10970620" cy="29301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2168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8348452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PIQMICS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Requirement</a:t>
                      </a:r>
                      <a:endParaRPr lang="en-GB" sz="1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520392"/>
                  </a:ext>
                </a:extLst>
              </a:tr>
              <a:tr h="422316">
                <a:tc rowSpan="5"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Geometric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accuracy (ASPKE)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Landmark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 matching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Intra-OC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analysis (based on tie points and landmark)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68536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vs FCI pixel-based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analysis (co-registration over land regions)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417866"/>
                  </a:ext>
                </a:extLst>
              </a:tr>
              <a:tr h="422316">
                <a:tc v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125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Complementary: 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lightning navigation and timing accuracy against external LLs data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8547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18744" y="4071253"/>
            <a:ext cx="1106550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total of 41 tests are currently planned for the LI Commissioning and long-term monitoring: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Data timeliness and format (from Level 0 to Level 2);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Data quality and processing load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Instrument performance and characterization</a:t>
            </a:r>
            <a:endParaRPr lang="en-GB" sz="18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/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26028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 and future activities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17" y="1084051"/>
            <a:ext cx="11764277" cy="4937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preparation is on-going in view of the launch in late 2021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the LI performance assessment</a:t>
            </a:r>
          </a:p>
          <a:p>
            <a:pPr marL="780474" lvl="1" indent="-176213"/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Pre-launch:</a:t>
            </a:r>
          </a:p>
          <a:p>
            <a:pPr marL="1496692" lvl="2" indent="-400050">
              <a:buFont typeface="+mj-lt"/>
              <a:buAutoNum type="romanUcPeriod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simulations through the LI Reference Processor</a:t>
            </a:r>
          </a:p>
          <a:p>
            <a:pPr marL="1496692" lvl="2" indent="-400050">
              <a:buFont typeface="+mj-lt"/>
              <a:buAutoNum type="romanUcPeriod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to perform a systematic analysis of the LI performance from an wide range of input conditions</a:t>
            </a:r>
          </a:p>
          <a:p>
            <a:pPr marL="1496692" lvl="2" indent="-400050">
              <a:buFont typeface="+mj-lt"/>
              <a:buAutoNum type="romanUcPeriod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to perform a Level 2 tuning exercise on simulated data</a:t>
            </a:r>
          </a:p>
          <a:p>
            <a:pPr marL="780474" lvl="1" indent="-176213"/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In-orbit:</a:t>
            </a:r>
          </a:p>
          <a:p>
            <a:pPr marL="1496692" lvl="2" indent="-400050">
              <a:buFont typeface="+mj-lt"/>
              <a:buAutoNum type="romanUcPeriod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LI Commissioning Test Specifications have been completed</a:t>
            </a:r>
          </a:p>
          <a:p>
            <a:pPr marL="1496692" lvl="2" indent="-400050">
              <a:buFont typeface="+mj-lt"/>
              <a:buAutoNum type="romanUcPeriod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definition of an in-flight tuning strategy will start in September 2019</a:t>
            </a:r>
          </a:p>
          <a:p>
            <a:pPr marL="1496692" lvl="2" indent="-400050">
              <a:buFont typeface="+mj-lt"/>
              <a:buAutoNum type="romanUcPeriod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definition of the LI System Commissioning schedule will start in November 2019</a:t>
            </a:r>
          </a:p>
          <a:p>
            <a:pPr marL="1496692" lvl="2" indent="-400050">
              <a:buFont typeface="+mj-lt"/>
              <a:buAutoNum type="romanUcPeriod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implementation of the LI Offline Tools for System Commissioning has been kicked-off in August 2019</a:t>
            </a:r>
          </a:p>
        </p:txBody>
      </p:sp>
    </p:spTree>
    <p:extLst>
      <p:ext uri="{BB962C8B-B14F-4D97-AF65-F5344CB8AC3E}">
        <p14:creationId xmlns:p14="http://schemas.microsoft.com/office/powerpoint/2010/main" val="2708035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MTG-I + MTG-S: 4D weather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cube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443449" y="1574687"/>
            <a:ext cx="2282026" cy="58125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Lightning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443447" y="2169520"/>
            <a:ext cx="2282026" cy="58125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Convection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443449" y="2757543"/>
            <a:ext cx="2282026" cy="58125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Winds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443447" y="3593938"/>
            <a:ext cx="2282026" cy="581255"/>
          </a:xfrm>
          <a:prstGeom prst="rect">
            <a:avLst/>
          </a:prstGeo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5E2"/>
              </a:buClr>
              <a:buSzTx/>
              <a:tabLst>
                <a:tab pos="542925" algn="l"/>
              </a:tabLst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538399" y="3866598"/>
            <a:ext cx="900000" cy="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538399" y="3043637"/>
            <a:ext cx="900000" cy="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7538399" y="2460164"/>
            <a:ext cx="900000" cy="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537265" y="1850562"/>
            <a:ext cx="900000" cy="0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chemeClr val="accent3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-60960" y="6522723"/>
            <a:ext cx="12331337" cy="609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18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0129" y="873739"/>
            <a:ext cx="8653247" cy="5271029"/>
          </a:xfrm>
        </p:spPr>
        <p:txBody>
          <a:bodyPr>
            <a:no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Optical Head Structural Model and Thermal Model test campaigns completed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Telescope Qualification Model test campaign completed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Flight hardware procurement completed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Main Electronic (LME) and Optical Head (LOH) Flight Model integration started</a:t>
            </a:r>
          </a:p>
          <a:p>
            <a:pPr marL="176213" indent="-176213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detector units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already delivered to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manufacturer</a:t>
            </a:r>
          </a:p>
          <a:p>
            <a:pPr marL="176213" indent="-176213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 characterization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on-going</a:t>
            </a:r>
          </a:p>
          <a:p>
            <a:pPr marL="780474" lvl="1" indent="-176213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QE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above specification </a:t>
            </a:r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(spec at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%)</a:t>
            </a:r>
          </a:p>
          <a:p>
            <a:pPr marL="780474" lvl="1" indent="-176213"/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well within </a:t>
            </a:r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 Engineering Model (EM) testing on-going</a:t>
            </a:r>
          </a:p>
          <a:p>
            <a:pPr marL="176213" indent="-176213"/>
            <a:endParaRPr lang="en-US" sz="2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/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level CDRs closed;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instrument CDR is currently on-going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755" y="1005946"/>
            <a:ext cx="2666664" cy="35598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247" y="2826172"/>
            <a:ext cx="1822602" cy="3126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9880849" y="4582296"/>
            <a:ext cx="219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Optical Head </a:t>
            </a:r>
            <a:r>
              <a:rPr lang="en-US" sz="14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</a:t>
            </a:r>
            <a:r>
              <a:rPr lang="en-US" sz="1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endParaRPr lang="en-GB" sz="1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7942" y="5953045"/>
            <a:ext cx="2336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 telescope Validation Model</a:t>
            </a:r>
            <a:endParaRPr lang="en-GB" sz="1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instrument development status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255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instrument and detection principle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551929"/>
              </p:ext>
            </p:extLst>
          </p:nvPr>
        </p:nvGraphicFramePr>
        <p:xfrm>
          <a:off x="322221" y="1166948"/>
          <a:ext cx="8142516" cy="4768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6202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6196314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in</a:t>
                      </a:r>
                      <a:r>
                        <a:rPr lang="en-GB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nutshell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Resolution at Nadir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 km (variable throughout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Filed of View, FOV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Spectral band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 nm narrow band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Detector(s)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1170 pixel (x 4) CMOS operated at 293 K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027796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GB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 kHz acquisition frequency)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004724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navigated images produced every 30 sec (baseline)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094459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bandwidth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Mbps (fully exploited)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Radiometric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noise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Micro-vibrations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3x3 window for measurement and background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578326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 and Power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 kg and 300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1151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On-board processing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On-board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filtering 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to match the bandwidth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16092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3663" y="1260307"/>
            <a:ext cx="2810807" cy="458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2639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0119" cy="854075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 instrument and detection principle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551929"/>
              </p:ext>
            </p:extLst>
          </p:nvPr>
        </p:nvGraphicFramePr>
        <p:xfrm>
          <a:off x="322221" y="1166948"/>
          <a:ext cx="8142516" cy="4768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6202">
                  <a:extLst>
                    <a:ext uri="{9D8B030D-6E8A-4147-A177-3AD203B41FA5}">
                      <a16:colId xmlns:a16="http://schemas.microsoft.com/office/drawing/2014/main" val="1807352115"/>
                    </a:ext>
                  </a:extLst>
                </a:gridCol>
                <a:gridCol w="6196314">
                  <a:extLst>
                    <a:ext uri="{9D8B030D-6E8A-4147-A177-3AD203B41FA5}">
                      <a16:colId xmlns:a16="http://schemas.microsoft.com/office/drawing/2014/main" val="3625914702"/>
                    </a:ext>
                  </a:extLst>
                </a:gridCol>
              </a:tblGrid>
              <a:tr h="370165">
                <a:tc gridSpan="2"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 in</a:t>
                      </a:r>
                      <a:r>
                        <a:rPr lang="en-GB" sz="2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 nutshell</a:t>
                      </a:r>
                      <a:endParaRPr lang="en-GB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0555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Spatial Resolution at Nadir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4.5 km (variable throughout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Filed of View, FOV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394703"/>
                  </a:ext>
                </a:extLst>
              </a:tr>
              <a:tr h="422316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Spectral band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1.9 nm narrow band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30969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Detector(s)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1170 pixel (x 4) CMOS operated at 293 K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027796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GB" sz="1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 kHz acquisition frequency)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004724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navigated images produced every 30 sec (baseline)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094459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 bandwidth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Mbps (fully exploited)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Radiometric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noise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Micro-vibrations</a:t>
                      </a:r>
                    </a:p>
                    <a:p>
                      <a:pPr marL="182563" indent="-182563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3x3 window for measurement and background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578326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 and Power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 kg and 300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1151"/>
                  </a:ext>
                </a:extLst>
              </a:tr>
              <a:tr h="37016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On-board processing</a:t>
                      </a:r>
                      <a:endParaRPr lang="en-GB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Background subtraction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On-board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filtering </a:t>
                      </a:r>
                      <a:r>
                        <a:rPr lang="en-GB" sz="1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to match the bandwidth</a:t>
                      </a:r>
                      <a:endParaRPr lang="en-GB" sz="18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16092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3663" y="1260307"/>
            <a:ext cx="2810807" cy="458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5587" y="1815770"/>
            <a:ext cx="5057890" cy="416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311" y="1804044"/>
            <a:ext cx="4043166" cy="41813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0615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07720459-F48C-414D-899F-B18900DC1FFE}" vid="{79695FB6-756E-420B-8C49-5F104F1B407A}"/>
    </a:ext>
  </a:extLst>
</a:theme>
</file>

<file path=ppt/theme/theme2.xml><?xml version="1.0" encoding="utf-8"?>
<a:theme xmlns:a="http://schemas.openxmlformats.org/drawingml/2006/main" name="1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(16_9 format) Template</Template>
  <TotalTime>1036</TotalTime>
  <Words>3916</Words>
  <Application>Microsoft Office PowerPoint</Application>
  <PresentationFormat>Widescreen</PresentationFormat>
  <Paragraphs>787</Paragraphs>
  <Slides>58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Cambria Math</vt:lpstr>
      <vt:lpstr>Century Gothic</vt:lpstr>
      <vt:lpstr>Helvetica</vt:lpstr>
      <vt:lpstr>Tahoma</vt:lpstr>
      <vt:lpstr>Times New Roman</vt:lpstr>
      <vt:lpstr>Wingdings</vt:lpstr>
      <vt:lpstr>Viewgraph Landscape Template</vt:lpstr>
      <vt:lpstr>1_Viewgraph Landscape Template</vt:lpstr>
      <vt:lpstr>Clip</vt:lpstr>
      <vt:lpstr>PowerPoint Presentation</vt:lpstr>
      <vt:lpstr>Outline</vt:lpstr>
      <vt:lpstr>MTG-I imaging mission</vt:lpstr>
      <vt:lpstr>MTG-S sounding mission</vt:lpstr>
      <vt:lpstr>MTG full operational configuration</vt:lpstr>
      <vt:lpstr>MTG-I + MTG-S: 4D weather cube</vt:lpstr>
      <vt:lpstr>LI instrument development status</vt:lpstr>
      <vt:lpstr>LI instrument and detection principle</vt:lpstr>
      <vt:lpstr>LI instrument and detection principle</vt:lpstr>
      <vt:lpstr>LI instrument and detection principle</vt:lpstr>
      <vt:lpstr>LI instrument DT data</vt:lpstr>
      <vt:lpstr>LI data processing</vt:lpstr>
      <vt:lpstr>LI data processing in the end-to-end Reference Processor (RP)</vt:lpstr>
      <vt:lpstr>One example</vt:lpstr>
      <vt:lpstr>Simulation input</vt:lpstr>
      <vt:lpstr>DTs at Level 0 RTPP</vt:lpstr>
      <vt:lpstr>DTs at Level 0 RTPP</vt:lpstr>
      <vt:lpstr>DTs at Level 0 RTPP</vt:lpstr>
      <vt:lpstr>DTs at Level 0 SDTF</vt:lpstr>
      <vt:lpstr>DTs at Level 0 SDTF</vt:lpstr>
      <vt:lpstr>DTs at Level 0 SDTF</vt:lpstr>
      <vt:lpstr>DTs at Level 0 MVF</vt:lpstr>
      <vt:lpstr>LI data processing in the end-to-end Reference Processor (RP)</vt:lpstr>
      <vt:lpstr>DTs to be processed on-ground (Level 0 data)</vt:lpstr>
      <vt:lpstr>DTs at Level 1b pre-processing</vt:lpstr>
      <vt:lpstr>DTs at Level 1b pre-processing</vt:lpstr>
      <vt:lpstr>DTs at Level 1b pre-processing</vt:lpstr>
      <vt:lpstr>DTs at Level 1b HYB</vt:lpstr>
      <vt:lpstr>DTs at Level 1b HYB</vt:lpstr>
      <vt:lpstr>DTs at Level 1b HYB</vt:lpstr>
      <vt:lpstr>DTs at Level 1b JIT</vt:lpstr>
      <vt:lpstr>DTs at Level 1b JIT</vt:lpstr>
      <vt:lpstr>DTs at Level 1b JIT</vt:lpstr>
      <vt:lpstr>DTs at Level 1b STC</vt:lpstr>
      <vt:lpstr>LI data processing in the end-to-end Reference Processor (RP)</vt:lpstr>
      <vt:lpstr>LI Level 2 processing (1 of 2)</vt:lpstr>
      <vt:lpstr>LI Level 2 processing (2 of 2)</vt:lpstr>
      <vt:lpstr>DTs at Level 1b STC</vt:lpstr>
      <vt:lpstr>DTs at Level 2</vt:lpstr>
      <vt:lpstr>Level 2 Accumulated Product</vt:lpstr>
      <vt:lpstr>Level 2 Accumulated Product (ZOOM IN)</vt:lpstr>
      <vt:lpstr>LI data processing in the end-to-end Reference Processor (RP)</vt:lpstr>
      <vt:lpstr>LI data processing in the end-to-end Reference Processor (RP)</vt:lpstr>
      <vt:lpstr>LI performance assessment</vt:lpstr>
      <vt:lpstr>LI performance assessment – pre-launch</vt:lpstr>
      <vt:lpstr>LI performance assessment – pre-launch</vt:lpstr>
      <vt:lpstr>LI performance assessment – pre-launch</vt:lpstr>
      <vt:lpstr>LI performance assessment – pre-launch</vt:lpstr>
      <vt:lpstr>LI performance assessment – pre-launch</vt:lpstr>
      <vt:lpstr>LI performance assessment – pre-launch</vt:lpstr>
      <vt:lpstr>LI performance assessment – pre-launch</vt:lpstr>
      <vt:lpstr>LI performance assessment – in-orbit</vt:lpstr>
      <vt:lpstr>LI performance assessment – in-orbit</vt:lpstr>
      <vt:lpstr>LI performance assessment – in-orbit</vt:lpstr>
      <vt:lpstr>LI performance assessment – in-orbit</vt:lpstr>
      <vt:lpstr>LI performance assessment – in-orbit</vt:lpstr>
      <vt:lpstr>LI performance assessment – in-orbit</vt:lpstr>
      <vt:lpstr>Summary and future activities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Bartolomeo Viticchie</dc:creator>
  <cp:lastModifiedBy>Bartolomeo Viticchie</cp:lastModifiedBy>
  <cp:revision>78</cp:revision>
  <cp:lastPrinted>2006-03-06T14:11:17Z</cp:lastPrinted>
  <dcterms:created xsi:type="dcterms:W3CDTF">2019-08-20T07:59:34Z</dcterms:created>
  <dcterms:modified xsi:type="dcterms:W3CDTF">2019-09-09T13:36:33Z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1112079</vt:lpwstr>
  </property>
  <property fmtid="{D5CDD505-2E9C-101B-9397-08002B2CF9AE}" pid="3" name="DM_DOCNAME">
    <vt:lpwstr>GLMScienceMeeting_Huntsville_20190910 </vt:lpwstr>
  </property>
  <property fmtid="{D5CDD505-2E9C-101B-9397-08002B2CF9AE}" pid="4" name="DM_AUTHOR">
    <vt:lpwstr>Bartolomeo Viticchie</vt:lpwstr>
  </property>
  <property fmtid="{D5CDD505-2E9C-101B-9397-08002B2CF9AE}" pid="5" name="DM_E_DOC_NO">
    <vt:lpwstr>EUM/RSP/VWG/19/1112079</vt:lpwstr>
  </property>
  <property fmtid="{D5CDD505-2E9C-101B-9397-08002B2CF9AE}" pid="6" name="DM_E_VER_NO">
    <vt:lpwstr>1 Draft</vt:lpwstr>
  </property>
  <property fmtid="{D5CDD505-2E9C-101B-9397-08002B2CF9AE}" pid="7" name="DM_E_ISS_DATE">
    <vt:lpwstr>20 August 2019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