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70" r:id="rId9"/>
    <p:sldId id="271" r:id="rId10"/>
    <p:sldId id="262" r:id="rId11"/>
    <p:sldId id="263" r:id="rId12"/>
    <p:sldId id="272" r:id="rId13"/>
    <p:sldId id="273" r:id="rId14"/>
    <p:sldId id="264" r:id="rId15"/>
    <p:sldId id="265" r:id="rId16"/>
    <p:sldId id="274" r:id="rId17"/>
    <p:sldId id="275" r:id="rId18"/>
    <p:sldId id="266" r:id="rId19"/>
    <p:sldId id="267" r:id="rId20"/>
    <p:sldId id="276" r:id="rId21"/>
    <p:sldId id="27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 showGuide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9/21/21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2208695"/>
          </a:xfrm>
        </p:spPr>
        <p:txBody>
          <a:bodyPr>
            <a:normAutofit/>
          </a:bodyPr>
          <a:lstStyle/>
          <a:p>
            <a:r>
              <a:rPr lang="en-US" dirty="0" smtClean="0"/>
              <a:t>Detection Efficiency and </a:t>
            </a:r>
            <a:br>
              <a:rPr lang="en-US" dirty="0" smtClean="0"/>
            </a:br>
            <a:r>
              <a:rPr lang="en-US" dirty="0" smtClean="0"/>
              <a:t>False Alarm Rate for </a:t>
            </a:r>
            <a:br>
              <a:rPr lang="en-US" dirty="0" smtClean="0"/>
            </a:br>
            <a:r>
              <a:rPr lang="en-US" dirty="0" smtClean="0"/>
              <a:t>GLM-16 and GLM-17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903454"/>
            <a:ext cx="7406640" cy="1752600"/>
          </a:xfrm>
        </p:spPr>
        <p:txBody>
          <a:bodyPr/>
          <a:lstStyle/>
          <a:p>
            <a:r>
              <a:rPr lang="en-US" dirty="0" smtClean="0"/>
              <a:t>Monte Bateman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 smtClean="0"/>
              <a:t>Douglas Mach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1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508242" y="265043"/>
                <a:ext cx="2545037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GLM17 DE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± </m:t>
                      </m:r>
                      <m:r>
                        <a:rPr lang="en-US" b="0" i="1" smtClean="0"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08242" y="265043"/>
                <a:ext cx="2545037" cy="829309"/>
              </a:xfrm>
              <a:blipFill rotWithShape="0">
                <a:blip r:embed="rId2"/>
                <a:stretch>
                  <a:fillRect l="-7434" t="-40146" r="-7194"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GLM17 DE:  Day/Night</a:t>
                </a:r>
                <a:r>
                  <a:rPr lang="en-US" dirty="0"/>
                  <a:t> 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±</m:t>
                    </m:r>
                    <m:r>
                      <a:rPr lang="en-US" b="0" i="1" smtClean="0">
                        <a:latin typeface="Cambria Math" charset="0"/>
                      </a:rPr>
                      <m:t> 1</m:t>
                    </m:r>
                    <m:r>
                      <a:rPr lang="en-US" i="1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3399" t="-7534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508242" y="198783"/>
                <a:ext cx="2545037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GLM17 </a:t>
                </a:r>
                <a:r>
                  <a:rPr lang="en-US" dirty="0" smtClean="0"/>
                  <a:t>DE</a:t>
                </a:r>
                <a:br>
                  <a:rPr lang="en-US" dirty="0" smtClean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± 10</m:t>
                    </m:r>
                  </m:oMath>
                </a14:m>
                <a:r>
                  <a:rPr lang="en-US" dirty="0"/>
                  <a:t> min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08242" y="198783"/>
                <a:ext cx="2545037" cy="829309"/>
              </a:xfrm>
              <a:blipFill rotWithShape="0">
                <a:blip r:embed="rId2"/>
                <a:stretch>
                  <a:fillRect l="-7434" t="-41176" r="-7194" b="-6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3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GLM17 DE:  </a:t>
                </a:r>
                <a:r>
                  <a:rPr lang="en-US" dirty="0" smtClean="0"/>
                  <a:t>Day/Night</a:t>
                </a:r>
                <a:r>
                  <a:rPr lang="en-US" dirty="0"/>
                  <a:t> 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± 10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min)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3399" t="-7534" r="-3172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428406" y="212034"/>
                <a:ext cx="2755350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GLM16 FAR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± </m:t>
                      </m:r>
                      <m:r>
                        <a:rPr lang="en-US" b="0" i="1" smtClean="0"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28406" y="212034"/>
                <a:ext cx="2755350" cy="829309"/>
              </a:xfrm>
              <a:blipFill rotWithShape="0">
                <a:blip r:embed="rId2"/>
                <a:stretch>
                  <a:fillRect l="-6858" t="-41176" r="-6637" b="-19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2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GLM16 FAR:  Day/Night</a:t>
                </a:r>
                <a:r>
                  <a:rPr lang="en-US" dirty="0"/>
                  <a:t> 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±</m:t>
                    </m:r>
                    <m:r>
                      <a:rPr lang="en-US" b="0" i="1" smtClean="0">
                        <a:latin typeface="Cambria Math" charset="0"/>
                      </a:rPr>
                      <m:t> 1</m:t>
                    </m:r>
                    <m:r>
                      <a:rPr lang="en-US" i="1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3399" t="-7534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428406" y="212034"/>
                <a:ext cx="2755350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GLM16 </a:t>
                </a:r>
                <a:r>
                  <a:rPr lang="en-US" dirty="0" smtClean="0"/>
                  <a:t>FAR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± 10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min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28406" y="212034"/>
                <a:ext cx="2755350" cy="829309"/>
              </a:xfrm>
              <a:blipFill rotWithShape="0">
                <a:blip r:embed="rId2"/>
                <a:stretch>
                  <a:fillRect l="-6858" t="-41176" r="-6637" b="-19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GLM16 FAR:  Day/Night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± 10</m:t>
                    </m:r>
                  </m:oMath>
                </a14:m>
                <a:r>
                  <a:rPr lang="en-US" dirty="0"/>
                  <a:t> min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2946" t="-1370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583680" y="238539"/>
                <a:ext cx="2663687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GLM17 FAR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± </m:t>
                      </m:r>
                      <m:r>
                        <a:rPr lang="en-US" b="0" i="1" smtClean="0"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83680" y="238539"/>
                <a:ext cx="2663687" cy="829309"/>
              </a:xfrm>
              <a:blipFill rotWithShape="0">
                <a:blip r:embed="rId2"/>
                <a:stretch>
                  <a:fillRect l="-8696" t="-40441" r="-846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GLM17 FAR:  Day/Night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±</m:t>
                    </m:r>
                    <m:r>
                      <a:rPr lang="en-US" b="0" i="1" smtClean="0">
                        <a:latin typeface="Cambria Math" charset="0"/>
                      </a:rPr>
                      <m:t> 1</m:t>
                    </m:r>
                    <m:r>
                      <a:rPr lang="en-US" i="1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3399" t="-7534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smtClean="0"/>
              <a:t>Jan </a:t>
            </a:r>
            <a:r>
              <a:rPr lang="en-US" dirty="0" smtClean="0"/>
              <a:t>2020 </a:t>
            </a:r>
            <a:r>
              <a:rPr lang="mr-IN" dirty="0" smtClean="0"/>
              <a:t>–</a:t>
            </a:r>
            <a:r>
              <a:rPr lang="en-US" dirty="0" smtClean="0"/>
              <a:t> 31 </a:t>
            </a:r>
            <a:r>
              <a:rPr lang="en-US" dirty="0" smtClean="0"/>
              <a:t>Aug 2021 (20 </a:t>
            </a:r>
            <a:r>
              <a:rPr lang="en-US" dirty="0" smtClean="0"/>
              <a:t>mos.)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Maps: DE &amp; FAR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Time Periods shown: 24h &amp; </a:t>
            </a:r>
            <a:r>
              <a:rPr lang="en-US" dirty="0" smtClean="0"/>
              <a:t>day /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7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583680" y="238539"/>
                <a:ext cx="2663687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GLM17 </a:t>
                </a:r>
                <a:r>
                  <a:rPr lang="en-US" dirty="0" smtClean="0"/>
                  <a:t>FAR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± 10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min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83680" y="238539"/>
                <a:ext cx="2663687" cy="829309"/>
              </a:xfrm>
              <a:blipFill rotWithShape="0">
                <a:blip r:embed="rId2"/>
                <a:stretch>
                  <a:fillRect l="-8696" t="-40441" r="-846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6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GLM17 FAR:  </a:t>
                </a:r>
                <a:r>
                  <a:rPr lang="en-US" dirty="0" smtClean="0"/>
                  <a:t>Day/Night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± 10</m:t>
                    </m:r>
                  </m:oMath>
                </a14:m>
                <a:r>
                  <a:rPr lang="en-US" dirty="0"/>
                  <a:t> min</a:t>
                </a:r>
                <a:r>
                  <a:rPr lang="en-US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2946" t="-1370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± 1</m:t>
                    </m:r>
                  </m:oMath>
                </a14:m>
                <a:r>
                  <a:rPr lang="en-US" dirty="0" smtClean="0"/>
                  <a:t>s window</a:t>
                </a:r>
              </a:p>
              <a:p>
                <a:r>
                  <a:rPr lang="en-US" sz="2400" dirty="0" smtClean="0"/>
                  <a:t>GLM16 DE: 0.75 (0.70/0.80),  FAR:  0.35 (0.31/0.29)</a:t>
                </a:r>
                <a:endParaRPr lang="en-US" sz="2400" dirty="0" smtClean="0"/>
              </a:p>
              <a:p>
                <a:r>
                  <a:rPr lang="en-US" sz="2400" dirty="0" smtClean="0"/>
                  <a:t>GLM17 </a:t>
                </a:r>
                <a:r>
                  <a:rPr lang="en-US" sz="2400" dirty="0" smtClean="0"/>
                  <a:t>DE</a:t>
                </a:r>
                <a:r>
                  <a:rPr lang="en-US" sz="2400" dirty="0" smtClean="0"/>
                  <a:t>: 0.75 (0.71/0.76),  </a:t>
                </a:r>
                <a:r>
                  <a:rPr lang="en-US" sz="2400" dirty="0" smtClean="0"/>
                  <a:t>FAR:  </a:t>
                </a:r>
                <a:r>
                  <a:rPr lang="en-US" sz="2400" dirty="0" smtClean="0"/>
                  <a:t>0.46 (0.45/0.42)</a:t>
                </a:r>
                <a:endParaRPr lang="en-US" sz="2400" b="0" i="1" dirty="0" smtClean="0">
                  <a:latin typeface="Cambria Math" charset="0"/>
                </a:endParaRPr>
              </a:p>
              <a:p>
                <a:pPr marL="82296" indent="0">
                  <a:buNone/>
                </a:pPr>
                <a:endParaRPr lang="en-US" b="0" i="1" dirty="0" smtClean="0">
                  <a:latin typeface="Cambria Math" charset="0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± 10</m:t>
                    </m:r>
                  </m:oMath>
                </a14:m>
                <a:r>
                  <a:rPr lang="en-US" dirty="0" smtClean="0"/>
                  <a:t> min window</a:t>
                </a:r>
              </a:p>
              <a:p>
                <a:r>
                  <a:rPr lang="en-US" sz="2400" dirty="0"/>
                  <a:t>GLM16 DE: </a:t>
                </a:r>
                <a:r>
                  <a:rPr lang="en-US" sz="2400" dirty="0" smtClean="0"/>
                  <a:t>0.96 (0.97/0.97),   </a:t>
                </a:r>
                <a:r>
                  <a:rPr lang="en-US" sz="2400" dirty="0"/>
                  <a:t>FAR: </a:t>
                </a:r>
                <a:r>
                  <a:rPr lang="en-US" sz="2400" dirty="0" smtClean="0"/>
                  <a:t>0.10 (0.06/0.05)</a:t>
                </a:r>
                <a:endParaRPr lang="en-US" sz="2400" dirty="0"/>
              </a:p>
              <a:p>
                <a:r>
                  <a:rPr lang="en-US" sz="2400" dirty="0"/>
                  <a:t>GLM17 DE: </a:t>
                </a:r>
                <a:r>
                  <a:rPr lang="en-US" sz="2400" dirty="0" smtClean="0"/>
                  <a:t>0.93 (0.93/0.94),   </a:t>
                </a:r>
                <a:r>
                  <a:rPr lang="en-US" sz="2400" dirty="0"/>
                  <a:t>FAR:  </a:t>
                </a:r>
                <a:r>
                  <a:rPr lang="en-US" sz="2400" dirty="0" smtClean="0"/>
                  <a:t>0.15 (0.12/0.12)</a:t>
                </a:r>
                <a:endParaRPr lang="en-US" sz="2400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the “best possible” source to compare GLM against</a:t>
            </a:r>
          </a:p>
          <a:p>
            <a:r>
              <a:rPr lang="en-US" dirty="0" smtClean="0"/>
              <a:t>Used several ground-based networks (GLD360, ENGLN, NLDN, CLDN)</a:t>
            </a:r>
          </a:p>
          <a:p>
            <a:r>
              <a:rPr lang="en-US" dirty="0" smtClean="0"/>
              <a:t>Clustered similar to GLM cluster algorithm</a:t>
            </a:r>
          </a:p>
          <a:p>
            <a:r>
              <a:rPr lang="en-US" dirty="0" smtClean="0"/>
              <a:t>Within 330ms and 16.5km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9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Coincidence Checking:</a:t>
            </a:r>
            <a:br>
              <a:rPr lang="en-US" dirty="0" smtClean="0"/>
            </a:br>
            <a:r>
              <a:rPr lang="en-US" dirty="0" smtClean="0"/>
              <a:t>GLM against Virtual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Coincidence: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±1</m:t>
                    </m:r>
                  </m:oMath>
                </a14:m>
                <a:r>
                  <a:rPr lang="en-US" dirty="0" smtClean="0"/>
                  <a:t>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±</m:t>
                    </m:r>
                  </m:oMath>
                </a14:m>
                <a:r>
                  <a:rPr lang="en-US" dirty="0" smtClean="0"/>
                  <a:t>10 min) </a:t>
                </a:r>
                <a:r>
                  <a:rPr lang="en-US" dirty="0" smtClean="0"/>
                  <a:t>and 50km</a:t>
                </a:r>
              </a:p>
              <a:p>
                <a:r>
                  <a:rPr lang="en-US" dirty="0" smtClean="0"/>
                  <a:t>Detection Efficiency</a:t>
                </a:r>
                <a:br>
                  <a:rPr lang="en-US" dirty="0" smtClean="0"/>
                </a:br>
                <a:r>
                  <a:rPr lang="en-US" dirty="0" smtClean="0"/>
                  <a:t>DE = </a:t>
                </a:r>
                <a:br>
                  <a:rPr lang="en-US" dirty="0" smtClean="0"/>
                </a:br>
                <a:r>
                  <a:rPr lang="en-US" dirty="0" smtClean="0"/>
                  <a:t>Coincident flashes / all virtual flashes</a:t>
                </a:r>
              </a:p>
              <a:p>
                <a:r>
                  <a:rPr lang="en-US" dirty="0" smtClean="0"/>
                  <a:t>False Alarm Rate</a:t>
                </a:r>
                <a:br>
                  <a:rPr lang="en-US" dirty="0" smtClean="0"/>
                </a:br>
                <a:r>
                  <a:rPr lang="en-US" dirty="0" smtClean="0"/>
                  <a:t>FAR = </a:t>
                </a:r>
                <a:br>
                  <a:rPr lang="en-US" dirty="0" smtClean="0"/>
                </a:br>
                <a:r>
                  <a:rPr lang="en-US" dirty="0" smtClean="0"/>
                  <a:t>Non-coincident flashes / All GLM flashes</a:t>
                </a:r>
              </a:p>
              <a:p>
                <a:r>
                  <a:rPr lang="en-US" dirty="0" smtClean="0"/>
                  <a:t>These are relative to virtual network</a:t>
                </a:r>
                <a:br>
                  <a:rPr lang="en-US" dirty="0" smtClean="0"/>
                </a:br>
                <a:r>
                  <a:rPr lang="en-US" dirty="0" smtClean="0"/>
                  <a:t>(the best comparison source we have)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668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2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the most of Low-DE</a:t>
            </a:r>
            <a:br>
              <a:rPr lang="en-US" dirty="0" smtClean="0"/>
            </a:br>
            <a:r>
              <a:rPr lang="en-US" dirty="0" smtClean="0"/>
              <a:t>Ground-Truth Data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Allow the time comparison window to extend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±10</m:t>
                    </m:r>
                  </m:oMath>
                </a14:m>
                <a:r>
                  <a:rPr lang="en-US" dirty="0" smtClean="0"/>
                  <a:t>min</a:t>
                </a:r>
                <a:endParaRPr lang="en-US" dirty="0" smtClean="0"/>
              </a:p>
              <a:p>
                <a:r>
                  <a:rPr lang="en-US" dirty="0" smtClean="0"/>
                  <a:t>Sparse ground-truth data over far oceans</a:t>
                </a:r>
              </a:p>
              <a:p>
                <a:r>
                  <a:rPr lang="en-US" dirty="0" smtClean="0"/>
                  <a:t>Mostly WWLLN (10% DE)</a:t>
                </a:r>
              </a:p>
              <a:p>
                <a:r>
                  <a:rPr lang="en-US" dirty="0" smtClean="0"/>
                  <a:t>Oceanic storms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 flash rate is 1/min</a:t>
                </a:r>
              </a:p>
              <a:p>
                <a:r>
                  <a:rPr lang="en-US" dirty="0" smtClean="0"/>
                  <a:t>Have to observe such a storm for 10mins to measure a flash</a:t>
                </a:r>
              </a:p>
              <a:p>
                <a:r>
                  <a:rPr lang="en-US" dirty="0" smtClean="0"/>
                  <a:t>So the comparison is GLM flashes vs. ground-truth storms (lightning in the area)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52" r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504517" y="265043"/>
                <a:ext cx="2545037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GLM16 DE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± 1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04517" y="265043"/>
                <a:ext cx="2545037" cy="829309"/>
              </a:xfrm>
              <a:blipFill rotWithShape="0">
                <a:blip r:embed="rId2"/>
                <a:stretch>
                  <a:fillRect l="-7177" t="-40146" r="-6938"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4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GLM16 DE:  Day/Night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± 1</m:t>
                    </m:r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3399" t="-7534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504517" y="198783"/>
                <a:ext cx="2545037" cy="82930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>GLM16 DE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± 10</m:t>
                    </m:r>
                  </m:oMath>
                </a14:m>
                <a:r>
                  <a:rPr lang="en-US" dirty="0" smtClean="0"/>
                  <a:t> min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04517" y="198783"/>
                <a:ext cx="2545037" cy="829309"/>
              </a:xfrm>
              <a:blipFill rotWithShape="0">
                <a:blip r:embed="rId2"/>
                <a:stretch>
                  <a:fillRect l="-7177" t="-41176" r="-6938" b="-6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3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GLM16 DE:  Day/Night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± 10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min)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574" y="0"/>
                <a:ext cx="8068426" cy="889000"/>
              </a:xfrm>
              <a:blipFill rotWithShape="0">
                <a:blip r:embed="rId2"/>
                <a:stretch>
                  <a:fillRect l="-3399" t="-7534" r="-1888" b="-30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235</TotalTime>
  <Words>278</Words>
  <Application>Microsoft Macintosh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Cambria Math</vt:lpstr>
      <vt:lpstr>Gill Sans MT</vt:lpstr>
      <vt:lpstr>Mangal</vt:lpstr>
      <vt:lpstr>Verdana</vt:lpstr>
      <vt:lpstr>Wingdings 2</vt:lpstr>
      <vt:lpstr>Solstice</vt:lpstr>
      <vt:lpstr>Detection Efficiency and  False Alarm Rate for  GLM-16 and GLM-17</vt:lpstr>
      <vt:lpstr>Data Analysis Period</vt:lpstr>
      <vt:lpstr>Virtual Network</vt:lpstr>
      <vt:lpstr>Coincidence Checking: GLM against Virtual</vt:lpstr>
      <vt:lpstr>Making the most of Low-DE Ground-Truth Data</vt:lpstr>
      <vt:lpstr>GLM16 DE ± 1s</vt:lpstr>
      <vt:lpstr>GLM16 DE:  Day/Night (± 1s)</vt:lpstr>
      <vt:lpstr>GLM16 DE ± 10 min</vt:lpstr>
      <vt:lpstr>GLM16 DE:  Day/Night (± 10 min)</vt:lpstr>
      <vt:lpstr>GLM17 DE ± 1s</vt:lpstr>
      <vt:lpstr>GLM17 DE:  Day/Night  (± 1s)</vt:lpstr>
      <vt:lpstr>GLM17 DE  ± 10 min</vt:lpstr>
      <vt:lpstr>GLM17 DE:  Day/Night  (± 10 min)</vt:lpstr>
      <vt:lpstr>GLM16 FAR ± 1s</vt:lpstr>
      <vt:lpstr>GLM16 FAR:  Day/Night  (± 1s)</vt:lpstr>
      <vt:lpstr>GLM16 FAR ± 10" min"</vt:lpstr>
      <vt:lpstr>GLM16 FAR:  Day/Night (± 10 min)</vt:lpstr>
      <vt:lpstr>GLM17 FAR ± 1s</vt:lpstr>
      <vt:lpstr>GLM17 FAR:  Day/Night  (± 1s)</vt:lpstr>
      <vt:lpstr>GLM17 FAR ± 10" min"</vt:lpstr>
      <vt:lpstr>GLM17 FAR:  Day/Night (± 10 min)</vt:lpstr>
      <vt:lpstr>Concluding Remarks</vt:lpstr>
    </vt:vector>
  </TitlesOfParts>
  <Company>USRA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Efficiency and  False Alarm Rate for  GLM-16 and GLM-17</dc:title>
  <dc:creator>Monte Bateman</dc:creator>
  <cp:lastModifiedBy>Monte Bateman</cp:lastModifiedBy>
  <cp:revision>25</cp:revision>
  <dcterms:created xsi:type="dcterms:W3CDTF">2019-09-06T17:52:51Z</dcterms:created>
  <dcterms:modified xsi:type="dcterms:W3CDTF">2021-09-21T16:42:09Z</dcterms:modified>
</cp:coreProperties>
</file>