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8" r:id="rId2"/>
  </p:sldMasterIdLst>
  <p:notesMasterIdLst>
    <p:notesMasterId r:id="rId22"/>
  </p:notesMasterIdLst>
  <p:sldIdLst>
    <p:sldId id="256" r:id="rId3"/>
    <p:sldId id="368" r:id="rId4"/>
    <p:sldId id="388" r:id="rId5"/>
    <p:sldId id="357" r:id="rId6"/>
    <p:sldId id="386" r:id="rId7"/>
    <p:sldId id="399" r:id="rId8"/>
    <p:sldId id="366" r:id="rId9"/>
    <p:sldId id="373" r:id="rId10"/>
    <p:sldId id="394" r:id="rId11"/>
    <p:sldId id="402" r:id="rId12"/>
    <p:sldId id="392" r:id="rId13"/>
    <p:sldId id="364" r:id="rId14"/>
    <p:sldId id="390" r:id="rId15"/>
    <p:sldId id="377" r:id="rId16"/>
    <p:sldId id="367" r:id="rId17"/>
    <p:sldId id="378" r:id="rId18"/>
    <p:sldId id="379" r:id="rId19"/>
    <p:sldId id="384" r:id="rId20"/>
    <p:sldId id="3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Cummins" initials="KC" lastIdx="6" clrIdx="0">
    <p:extLst>
      <p:ext uri="{19B8F6BF-5375-455C-9EA6-DF929625EA0E}">
        <p15:presenceInfo xmlns:p15="http://schemas.microsoft.com/office/powerpoint/2012/main" userId="18b72eda2ec0be54" providerId="Windows Live"/>
      </p:ext>
    </p:extLst>
  </p:cmAuthor>
  <p:cmAuthor id="2" name="Cummins, Kenneth L - (kcummins)" initials="CKL-(" lastIdx="1" clrIdx="1">
    <p:extLst>
      <p:ext uri="{19B8F6BF-5375-455C-9EA6-DF929625EA0E}">
        <p15:presenceInfo xmlns:p15="http://schemas.microsoft.com/office/powerpoint/2012/main" userId="Cummins, Kenneth L - (kcummi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FF00"/>
    <a:srgbClr val="FF75DB"/>
    <a:srgbClr val="DCDC00"/>
    <a:srgbClr val="82B2D0"/>
    <a:srgbClr val="98B5D8"/>
    <a:srgbClr val="4F81BD"/>
    <a:srgbClr val="82A5D0"/>
    <a:srgbClr val="7099CA"/>
    <a:srgbClr val="138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73" autoAdjust="0"/>
  </p:normalViewPr>
  <p:slideViewPr>
    <p:cSldViewPr>
      <p:cViewPr varScale="1">
        <p:scale>
          <a:sx n="97" d="100"/>
          <a:sy n="97" d="100"/>
        </p:scale>
        <p:origin x="747" y="69"/>
      </p:cViewPr>
      <p:guideLst>
        <p:guide orient="horz" pos="2160"/>
        <p:guide pos="1296"/>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71" d="100"/>
          <a:sy n="71" d="100"/>
        </p:scale>
        <p:origin x="2801"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Cummins" userId="18b72eda2ec0be54" providerId="LiveId" clId="{34968CD5-E0D6-4573-A997-9EA450D3CCDB}"/>
    <pc:docChg chg="undo custSel modSld">
      <pc:chgData name="Kenneth Cummins" userId="18b72eda2ec0be54" providerId="LiveId" clId="{34968CD5-E0D6-4573-A997-9EA450D3CCDB}" dt="2021-09-20T14:36:07.647" v="340" actId="1076"/>
      <pc:docMkLst>
        <pc:docMk/>
      </pc:docMkLst>
      <pc:sldChg chg="addSp modSp mod">
        <pc:chgData name="Kenneth Cummins" userId="18b72eda2ec0be54" providerId="LiveId" clId="{34968CD5-E0D6-4573-A997-9EA450D3CCDB}" dt="2021-09-19T22:22:25.129" v="152" actId="114"/>
        <pc:sldMkLst>
          <pc:docMk/>
          <pc:sldMk cId="2418512374" sldId="357"/>
        </pc:sldMkLst>
        <pc:spChg chg="add mod">
          <ac:chgData name="Kenneth Cummins" userId="18b72eda2ec0be54" providerId="LiveId" clId="{34968CD5-E0D6-4573-A997-9EA450D3CCDB}" dt="2021-09-19T22:22:25.129" v="152" actId="114"/>
          <ac:spMkLst>
            <pc:docMk/>
            <pc:sldMk cId="2418512374" sldId="357"/>
            <ac:spMk id="2" creationId="{EAAC4660-C28C-4F4B-8F94-23D51E92EF5A}"/>
          </ac:spMkLst>
        </pc:spChg>
      </pc:sldChg>
      <pc:sldChg chg="modSp mod">
        <pc:chgData name="Kenneth Cummins" userId="18b72eda2ec0be54" providerId="LiveId" clId="{34968CD5-E0D6-4573-A997-9EA450D3CCDB}" dt="2021-09-19T22:28:47.516" v="154" actId="115"/>
        <pc:sldMkLst>
          <pc:docMk/>
          <pc:sldMk cId="1409271891" sldId="366"/>
        </pc:sldMkLst>
        <pc:spChg chg="mod">
          <ac:chgData name="Kenneth Cummins" userId="18b72eda2ec0be54" providerId="LiveId" clId="{34968CD5-E0D6-4573-A997-9EA450D3CCDB}" dt="2021-09-19T22:28:47.516" v="154" actId="115"/>
          <ac:spMkLst>
            <pc:docMk/>
            <pc:sldMk cId="1409271891" sldId="366"/>
            <ac:spMk id="5" creationId="{A587B85E-2F9B-4166-BE46-3F71F75B56D1}"/>
          </ac:spMkLst>
        </pc:spChg>
      </pc:sldChg>
      <pc:sldChg chg="modSp mod">
        <pc:chgData name="Kenneth Cummins" userId="18b72eda2ec0be54" providerId="LiveId" clId="{34968CD5-E0D6-4573-A997-9EA450D3CCDB}" dt="2021-09-19T22:20:41.152" v="151" actId="113"/>
        <pc:sldMkLst>
          <pc:docMk/>
          <pc:sldMk cId="3476668729" sldId="368"/>
        </pc:sldMkLst>
        <pc:spChg chg="mod">
          <ac:chgData name="Kenneth Cummins" userId="18b72eda2ec0be54" providerId="LiveId" clId="{34968CD5-E0D6-4573-A997-9EA450D3CCDB}" dt="2021-09-19T22:20:41.152" v="151" actId="113"/>
          <ac:spMkLst>
            <pc:docMk/>
            <pc:sldMk cId="3476668729" sldId="368"/>
            <ac:spMk id="6" creationId="{11C573A4-651A-4647-9683-A24124166585}"/>
          </ac:spMkLst>
        </pc:spChg>
      </pc:sldChg>
      <pc:sldChg chg="modSp mod">
        <pc:chgData name="Kenneth Cummins" userId="18b72eda2ec0be54" providerId="LiveId" clId="{34968CD5-E0D6-4573-A997-9EA450D3CCDB}" dt="2021-09-19T22:38:33.995" v="235" actId="27636"/>
        <pc:sldMkLst>
          <pc:docMk/>
          <pc:sldMk cId="2980427528" sldId="373"/>
        </pc:sldMkLst>
        <pc:spChg chg="mod">
          <ac:chgData name="Kenneth Cummins" userId="18b72eda2ec0be54" providerId="LiveId" clId="{34968CD5-E0D6-4573-A997-9EA450D3CCDB}" dt="2021-09-19T22:38:33.995" v="235" actId="27636"/>
          <ac:spMkLst>
            <pc:docMk/>
            <pc:sldMk cId="2980427528" sldId="373"/>
            <ac:spMk id="2" creationId="{7E5EEEF0-8861-4739-B9C0-6B6FB6F366B3}"/>
          </ac:spMkLst>
        </pc:spChg>
        <pc:picChg chg="mod">
          <ac:chgData name="Kenneth Cummins" userId="18b72eda2ec0be54" providerId="LiveId" clId="{34968CD5-E0D6-4573-A997-9EA450D3CCDB}" dt="2021-09-19T22:37:27.672" v="226" actId="1038"/>
          <ac:picMkLst>
            <pc:docMk/>
            <pc:sldMk cId="2980427528" sldId="373"/>
            <ac:picMk id="18" creationId="{B24C2760-630D-42D0-80C4-B9DF6C957914}"/>
          </ac:picMkLst>
        </pc:picChg>
      </pc:sldChg>
      <pc:sldChg chg="delSp mod">
        <pc:chgData name="Kenneth Cummins" userId="18b72eda2ec0be54" providerId="LiveId" clId="{34968CD5-E0D6-4573-A997-9EA450D3CCDB}" dt="2021-09-20T14:25:04.348" v="270" actId="478"/>
        <pc:sldMkLst>
          <pc:docMk/>
          <pc:sldMk cId="3205624886" sldId="377"/>
        </pc:sldMkLst>
        <pc:spChg chg="del">
          <ac:chgData name="Kenneth Cummins" userId="18b72eda2ec0be54" providerId="LiveId" clId="{34968CD5-E0D6-4573-A997-9EA450D3CCDB}" dt="2021-09-20T14:25:04.348" v="270" actId="478"/>
          <ac:spMkLst>
            <pc:docMk/>
            <pc:sldMk cId="3205624886" sldId="377"/>
            <ac:spMk id="3" creationId="{F41ECC1C-1CCF-4E8A-975A-E08807470F72}"/>
          </ac:spMkLst>
        </pc:spChg>
      </pc:sldChg>
      <pc:sldChg chg="modSp mod">
        <pc:chgData name="Kenneth Cummins" userId="18b72eda2ec0be54" providerId="LiveId" clId="{34968CD5-E0D6-4573-A997-9EA450D3CCDB}" dt="2021-09-19T22:23:42.992" v="153" actId="20577"/>
        <pc:sldMkLst>
          <pc:docMk/>
          <pc:sldMk cId="462548077" sldId="386"/>
        </pc:sldMkLst>
        <pc:spChg chg="mod">
          <ac:chgData name="Kenneth Cummins" userId="18b72eda2ec0be54" providerId="LiveId" clId="{34968CD5-E0D6-4573-A997-9EA450D3CCDB}" dt="2021-09-19T22:23:42.992" v="153" actId="20577"/>
          <ac:spMkLst>
            <pc:docMk/>
            <pc:sldMk cId="462548077" sldId="386"/>
            <ac:spMk id="2" creationId="{07C96D0B-23B8-4739-BDF6-59938D9D0620}"/>
          </ac:spMkLst>
        </pc:spChg>
      </pc:sldChg>
      <pc:sldChg chg="modSp mod modAnim">
        <pc:chgData name="Kenneth Cummins" userId="18b72eda2ec0be54" providerId="LiveId" clId="{34968CD5-E0D6-4573-A997-9EA450D3CCDB}" dt="2021-09-19T22:40:59.291" v="259"/>
        <pc:sldMkLst>
          <pc:docMk/>
          <pc:sldMk cId="3469516392" sldId="394"/>
        </pc:sldMkLst>
        <pc:spChg chg="mod">
          <ac:chgData name="Kenneth Cummins" userId="18b72eda2ec0be54" providerId="LiveId" clId="{34968CD5-E0D6-4573-A997-9EA450D3CCDB}" dt="2021-09-19T22:40:00.376" v="258" actId="20577"/>
          <ac:spMkLst>
            <pc:docMk/>
            <pc:sldMk cId="3469516392" sldId="394"/>
            <ac:spMk id="2" creationId="{7E5EEEF0-8861-4739-B9C0-6B6FB6F366B3}"/>
          </ac:spMkLst>
        </pc:spChg>
      </pc:sldChg>
      <pc:sldChg chg="addSp delSp modSp mod delAnim modAnim">
        <pc:chgData name="Kenneth Cummins" userId="18b72eda2ec0be54" providerId="LiveId" clId="{34968CD5-E0D6-4573-A997-9EA450D3CCDB}" dt="2021-09-20T14:36:07.647" v="340" actId="1076"/>
        <pc:sldMkLst>
          <pc:docMk/>
          <pc:sldMk cId="3118533321" sldId="402"/>
        </pc:sldMkLst>
        <pc:spChg chg="mod">
          <ac:chgData name="Kenneth Cummins" userId="18b72eda2ec0be54" providerId="LiveId" clId="{34968CD5-E0D6-4573-A997-9EA450D3CCDB}" dt="2021-09-20T14:31:00.277" v="272" actId="113"/>
          <ac:spMkLst>
            <pc:docMk/>
            <pc:sldMk cId="3118533321" sldId="402"/>
            <ac:spMk id="6" creationId="{11C573A4-651A-4647-9683-A24124166585}"/>
          </ac:spMkLst>
        </pc:spChg>
        <pc:spChg chg="mod">
          <ac:chgData name="Kenneth Cummins" userId="18b72eda2ec0be54" providerId="LiveId" clId="{34968CD5-E0D6-4573-A997-9EA450D3CCDB}" dt="2021-09-20T14:33:13.659" v="284" actId="1076"/>
          <ac:spMkLst>
            <pc:docMk/>
            <pc:sldMk cId="3118533321" sldId="402"/>
            <ac:spMk id="8" creationId="{F7F300A6-C5F8-4A5B-B783-D28EE55F30C1}"/>
          </ac:spMkLst>
        </pc:spChg>
        <pc:spChg chg="del mod">
          <ac:chgData name="Kenneth Cummins" userId="18b72eda2ec0be54" providerId="LiveId" clId="{34968CD5-E0D6-4573-A997-9EA450D3CCDB}" dt="2021-09-20T14:33:24.179" v="286" actId="478"/>
          <ac:spMkLst>
            <pc:docMk/>
            <pc:sldMk cId="3118533321" sldId="402"/>
            <ac:spMk id="9" creationId="{A2975E39-28F2-4BC1-BBEA-1F8F265941B0}"/>
          </ac:spMkLst>
        </pc:spChg>
        <pc:spChg chg="mod">
          <ac:chgData name="Kenneth Cummins" userId="18b72eda2ec0be54" providerId="LiveId" clId="{34968CD5-E0D6-4573-A997-9EA450D3CCDB}" dt="2021-09-20T14:36:07.647" v="340" actId="1076"/>
          <ac:spMkLst>
            <pc:docMk/>
            <pc:sldMk cId="3118533321" sldId="402"/>
            <ac:spMk id="10" creationId="{ED5E5298-3B78-478B-B26A-F535A9316531}"/>
          </ac:spMkLst>
        </pc:spChg>
        <pc:spChg chg="add mod">
          <ac:chgData name="Kenneth Cummins" userId="18b72eda2ec0be54" providerId="LiveId" clId="{34968CD5-E0D6-4573-A997-9EA450D3CCDB}" dt="2021-09-20T14:33:59.178" v="330" actId="1037"/>
          <ac:spMkLst>
            <pc:docMk/>
            <pc:sldMk cId="3118533321" sldId="402"/>
            <ac:spMk id="11" creationId="{9976111D-24E7-4B33-A555-30C205E2AE63}"/>
          </ac:spMkLst>
        </pc:spChg>
        <pc:picChg chg="mod">
          <ac:chgData name="Kenneth Cummins" userId="18b72eda2ec0be54" providerId="LiveId" clId="{34968CD5-E0D6-4573-A997-9EA450D3CCDB}" dt="2021-09-20T14:33:34.820" v="289" actId="1076"/>
          <ac:picMkLst>
            <pc:docMk/>
            <pc:sldMk cId="3118533321" sldId="402"/>
            <ac:picMk id="4" creationId="{B0922134-D834-40F7-876A-B746BE0CC3B5}"/>
          </ac:picMkLst>
        </pc:picChg>
        <pc:picChg chg="mod">
          <ac:chgData name="Kenneth Cummins" userId="18b72eda2ec0be54" providerId="LiveId" clId="{34968CD5-E0D6-4573-A997-9EA450D3CCDB}" dt="2021-09-20T14:34:49.300" v="335" actId="1076"/>
          <ac:picMkLst>
            <pc:docMk/>
            <pc:sldMk cId="3118533321" sldId="402"/>
            <ac:picMk id="7" creationId="{6F590381-1F7A-4713-AE49-17ED81D5CD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01936-746F-4BD9-80DC-22488FCA9733}" type="datetimeFigureOut">
              <a:rPr lang="en-US" smtClean="0"/>
              <a:t>9/20/2021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810F1-BFE6-4B34-820E-30971139070A}" type="slidenum">
              <a:rPr lang="en-US" smtClean="0"/>
              <a:t>‹#›</a:t>
            </a:fld>
            <a:endParaRPr lang="en-US"/>
          </a:p>
        </p:txBody>
      </p:sp>
    </p:spTree>
    <p:extLst>
      <p:ext uri="{BB962C8B-B14F-4D97-AF65-F5344CB8AC3E}">
        <p14:creationId xmlns:p14="http://schemas.microsoft.com/office/powerpoint/2010/main" val="633042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Welcome. This is a brief walk through of the central content of my 2021 AMS Extended Abstract. The Abstract (full paper) provides some additional details.</a:t>
            </a:r>
          </a:p>
        </p:txBody>
      </p:sp>
      <p:sp>
        <p:nvSpPr>
          <p:cNvPr id="4" name="Slide Number Placeholder 3"/>
          <p:cNvSpPr>
            <a:spLocks noGrp="1"/>
          </p:cNvSpPr>
          <p:nvPr>
            <p:ph type="sldNum" sz="quarter" idx="5"/>
          </p:nvPr>
        </p:nvSpPr>
        <p:spPr/>
        <p:txBody>
          <a:bodyPr/>
          <a:lstStyle/>
          <a:p>
            <a:fld id="{A31810F1-BFE6-4B34-820E-30971139070A}" type="slidenum">
              <a:rPr lang="en-US" smtClean="0"/>
              <a:t>1</a:t>
            </a:fld>
            <a:endParaRPr lang="en-US"/>
          </a:p>
        </p:txBody>
      </p:sp>
    </p:spTree>
    <p:extLst>
      <p:ext uri="{BB962C8B-B14F-4D97-AF65-F5344CB8AC3E}">
        <p14:creationId xmlns:p14="http://schemas.microsoft.com/office/powerpoint/2010/main" val="3874142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810F1-BFE6-4B34-820E-30971139070A}" type="slidenum">
              <a:rPr lang="en-US" smtClean="0"/>
              <a:t>10</a:t>
            </a:fld>
            <a:endParaRPr lang="en-US"/>
          </a:p>
        </p:txBody>
      </p:sp>
    </p:spTree>
    <p:extLst>
      <p:ext uri="{BB962C8B-B14F-4D97-AF65-F5344CB8AC3E}">
        <p14:creationId xmlns:p14="http://schemas.microsoft.com/office/powerpoint/2010/main" val="2691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810F1-BFE6-4B34-820E-30971139070A}" type="slidenum">
              <a:rPr lang="en-US" smtClean="0"/>
              <a:t>12</a:t>
            </a:fld>
            <a:endParaRPr lang="en-US"/>
          </a:p>
        </p:txBody>
      </p:sp>
    </p:spTree>
    <p:extLst>
      <p:ext uri="{BB962C8B-B14F-4D97-AF65-F5344CB8AC3E}">
        <p14:creationId xmlns:p14="http://schemas.microsoft.com/office/powerpoint/2010/main" val="505196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this study, the GLM threshold was applied at the EVENT level, so the behavior matches what GLM would do.</a:t>
            </a:r>
          </a:p>
          <a:p>
            <a:endParaRPr lang="en-US" dirty="0"/>
          </a:p>
          <a:p>
            <a:r>
              <a:rPr lang="en-US" dirty="0"/>
              <a:t>The group optical energy Box-plot is, by definition, limited to what GLM sees. Zhang and Cummins show that there are many cloud-top optical sources that have lower energy than GLM’s minimum of about 1.5 </a:t>
            </a:r>
            <a:r>
              <a:rPr lang="en-US" dirty="0" err="1"/>
              <a:t>fJ</a:t>
            </a:r>
            <a:r>
              <a:rPr lang="en-US" dirty="0"/>
              <a:t>.  </a:t>
            </a:r>
          </a:p>
          <a:p>
            <a:endParaRPr lang="en-US" dirty="0"/>
          </a:p>
          <a:p>
            <a:r>
              <a:rPr lang="en-US" dirty="0"/>
              <a:t>Maximum Group Energy was used so that we know something about the brightest group. It would be more-informative to use the maximum event energy in each group, so it can be directly related to GLM detection threshold</a:t>
            </a:r>
          </a:p>
        </p:txBody>
      </p:sp>
      <p:sp>
        <p:nvSpPr>
          <p:cNvPr id="4" name="Slide Number Placeholder 3"/>
          <p:cNvSpPr>
            <a:spLocks noGrp="1"/>
          </p:cNvSpPr>
          <p:nvPr>
            <p:ph type="sldNum" sz="quarter" idx="5"/>
          </p:nvPr>
        </p:nvSpPr>
        <p:spPr/>
        <p:txBody>
          <a:bodyPr/>
          <a:lstStyle/>
          <a:p>
            <a:fld id="{A31810F1-BFE6-4B34-820E-30971139070A}" type="slidenum">
              <a:rPr lang="en-US" smtClean="0"/>
              <a:t>13</a:t>
            </a:fld>
            <a:endParaRPr lang="en-US"/>
          </a:p>
        </p:txBody>
      </p:sp>
    </p:spTree>
    <p:extLst>
      <p:ext uri="{BB962C8B-B14F-4D97-AF65-F5344CB8AC3E}">
        <p14:creationId xmlns:p14="http://schemas.microsoft.com/office/powerpoint/2010/main" val="3851915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810F1-BFE6-4B34-820E-30971139070A}" type="slidenum">
              <a:rPr lang="en-US" smtClean="0"/>
              <a:t>14</a:t>
            </a:fld>
            <a:endParaRPr lang="en-US"/>
          </a:p>
        </p:txBody>
      </p:sp>
    </p:spTree>
    <p:extLst>
      <p:ext uri="{BB962C8B-B14F-4D97-AF65-F5344CB8AC3E}">
        <p14:creationId xmlns:p14="http://schemas.microsoft.com/office/powerpoint/2010/main" val="1508025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take a closer look at modeled performance over north America.</a:t>
            </a:r>
          </a:p>
          <a:p>
            <a:endParaRPr lang="en-US" dirty="0"/>
          </a:p>
          <a:p>
            <a:r>
              <a:rPr lang="en-US" dirty="0"/>
              <a:t>These DE images were produced by employing the best DE estimate from GOES-East and –West. Note that the estimated flash detection is at or below 50% (0.5) in upper plains and south-central Canada during the daytime.</a:t>
            </a:r>
          </a:p>
        </p:txBody>
      </p:sp>
      <p:sp>
        <p:nvSpPr>
          <p:cNvPr id="4" name="Slide Number Placeholder 3"/>
          <p:cNvSpPr>
            <a:spLocks noGrp="1"/>
          </p:cNvSpPr>
          <p:nvPr>
            <p:ph type="sldNum" sz="quarter" idx="5"/>
          </p:nvPr>
        </p:nvSpPr>
        <p:spPr/>
        <p:txBody>
          <a:bodyPr/>
          <a:lstStyle/>
          <a:p>
            <a:fld id="{A31810F1-BFE6-4B34-820E-30971139070A}" type="slidenum">
              <a:rPr lang="en-US" smtClean="0"/>
              <a:t>15</a:t>
            </a:fld>
            <a:endParaRPr lang="en-US"/>
          </a:p>
        </p:txBody>
      </p:sp>
    </p:spTree>
    <p:extLst>
      <p:ext uri="{BB962C8B-B14F-4D97-AF65-F5344CB8AC3E}">
        <p14:creationId xmlns:p14="http://schemas.microsoft.com/office/powerpoint/2010/main" val="4024353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GLM detection threshold varies by region and by time-of-day, it would be helpful to have this information when interpreting GLM data in operational settings.</a:t>
            </a:r>
          </a:p>
          <a:p>
            <a:endParaRPr lang="en-US" dirty="0"/>
          </a:p>
          <a:p>
            <a:r>
              <a:rPr lang="en-US" dirty="0"/>
              <a:t>It is possible to compute the detection threshold for each GLM pixel in real-time with 2–5-minute temporal resolution by accumulating statistics from the event energy values reported in the operational L2 dataset. The left panel shows such a calculation for 2-minute intervals over a 6-hour period that includes full daylight, total darkness, as well as the transition period. The median threshold in the region (green line) starts out at about 7 </a:t>
            </a:r>
            <a:r>
              <a:rPr lang="en-US" dirty="0" err="1"/>
              <a:t>fJ</a:t>
            </a:r>
            <a:r>
              <a:rPr lang="en-US" dirty="0"/>
              <a:t> in full daylight and ends-up at about 3 </a:t>
            </a:r>
            <a:r>
              <a:rPr lang="en-US" dirty="0" err="1"/>
              <a:t>fJ</a:t>
            </a:r>
            <a:r>
              <a:rPr lang="en-US" dirty="0"/>
              <a:t> in full darkness after 03 UTC.</a:t>
            </a:r>
          </a:p>
          <a:p>
            <a:endParaRPr lang="en-US" dirty="0"/>
          </a:p>
          <a:p>
            <a:r>
              <a:rPr lang="en-US" dirty="0"/>
              <a:t>GLM flash DE relative to the local Lightning Mapping Array (thick black line) is quite low during daylight hours in this example, but it exceeded 50% after the median threshold reduced to about 3 </a:t>
            </a:r>
            <a:r>
              <a:rPr lang="en-US" dirty="0" err="1"/>
              <a:t>fJ</a:t>
            </a:r>
            <a:r>
              <a:rPr lang="en-US" dirty="0"/>
              <a:t> and the percentage of small flashes reduced to about 20%. The animation on the right panel shows the per-pixel threshold, color-codes between 1 and 7 </a:t>
            </a:r>
            <a:r>
              <a:rPr lang="en-US" dirty="0" err="1"/>
              <a:t>fJ</a:t>
            </a:r>
            <a:r>
              <a:rPr lang="en-US" dirty="0"/>
              <a:t>, in 2-minute periods. The final image in the panel shows the minimum threshold for each pixel for the duration of the storm. </a:t>
            </a:r>
          </a:p>
          <a:p>
            <a:endParaRPr lang="en-US" dirty="0"/>
          </a:p>
          <a:p>
            <a:r>
              <a:rPr lang="en-US" dirty="0"/>
              <a:t>It should be clear that real-time tracking of GLM threshold is both practical and useful</a:t>
            </a:r>
          </a:p>
        </p:txBody>
      </p:sp>
      <p:sp>
        <p:nvSpPr>
          <p:cNvPr id="4" name="Slide Number Placeholder 3"/>
          <p:cNvSpPr>
            <a:spLocks noGrp="1"/>
          </p:cNvSpPr>
          <p:nvPr>
            <p:ph type="sldNum" sz="quarter" idx="5"/>
          </p:nvPr>
        </p:nvSpPr>
        <p:spPr/>
        <p:txBody>
          <a:bodyPr/>
          <a:lstStyle/>
          <a:p>
            <a:fld id="{A31810F1-BFE6-4B34-820E-30971139070A}" type="slidenum">
              <a:rPr lang="en-US" smtClean="0"/>
              <a:t>16</a:t>
            </a:fld>
            <a:endParaRPr lang="en-US"/>
          </a:p>
        </p:txBody>
      </p:sp>
    </p:spTree>
    <p:extLst>
      <p:ext uri="{BB962C8B-B14F-4D97-AF65-F5344CB8AC3E}">
        <p14:creationId xmlns:p14="http://schemas.microsoft.com/office/powerpoint/2010/main" val="146423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810F1-BFE6-4B34-820E-30971139070A}" type="slidenum">
              <a:rPr lang="en-US" smtClean="0"/>
              <a:t>19</a:t>
            </a:fld>
            <a:endParaRPr lang="en-US"/>
          </a:p>
        </p:txBody>
      </p:sp>
    </p:spTree>
    <p:extLst>
      <p:ext uri="{BB962C8B-B14F-4D97-AF65-F5344CB8AC3E}">
        <p14:creationId xmlns:p14="http://schemas.microsoft.com/office/powerpoint/2010/main" val="59100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presented here focuses on GLM detection</a:t>
            </a:r>
          </a:p>
          <a:p>
            <a:endParaRPr lang="en-US" dirty="0"/>
          </a:p>
          <a:p>
            <a:r>
              <a:rPr lang="en-US" dirty="0"/>
              <a:t>(Read first paragraph)</a:t>
            </a:r>
          </a:p>
          <a:p>
            <a:endParaRPr lang="en-US" dirty="0"/>
          </a:p>
          <a:p>
            <a:r>
              <a:rPr lang="en-US" dirty="0"/>
              <a:t>(describe color scale)</a:t>
            </a:r>
          </a:p>
          <a:p>
            <a:endParaRPr lang="en-US" dirty="0"/>
          </a:p>
          <a:p>
            <a:r>
              <a:rPr lang="en-US" dirty="0"/>
              <a:t>Left Panel: ISS LIS	Middle Panel: Earth Networks ENTLN	Right Panel: Vaisala’s GLD360</a:t>
            </a:r>
          </a:p>
          <a:p>
            <a:endParaRPr lang="en-US" dirty="0"/>
          </a:p>
          <a:p>
            <a:r>
              <a:rPr lang="en-US" dirty="0"/>
              <a:t>(Read second paragraph)</a:t>
            </a:r>
          </a:p>
        </p:txBody>
      </p:sp>
      <p:sp>
        <p:nvSpPr>
          <p:cNvPr id="4" name="Slide Number Placeholder 3"/>
          <p:cNvSpPr>
            <a:spLocks noGrp="1"/>
          </p:cNvSpPr>
          <p:nvPr>
            <p:ph type="sldNum" sz="quarter" idx="5"/>
          </p:nvPr>
        </p:nvSpPr>
        <p:spPr/>
        <p:txBody>
          <a:bodyPr/>
          <a:lstStyle/>
          <a:p>
            <a:fld id="{A31810F1-BFE6-4B34-820E-30971139070A}" type="slidenum">
              <a:rPr lang="en-US" smtClean="0"/>
              <a:t>2</a:t>
            </a:fld>
            <a:endParaRPr lang="en-US"/>
          </a:p>
        </p:txBody>
      </p:sp>
    </p:spTree>
    <p:extLst>
      <p:ext uri="{BB962C8B-B14F-4D97-AF65-F5344CB8AC3E}">
        <p14:creationId xmlns:p14="http://schemas.microsoft.com/office/powerpoint/2010/main" val="3625801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factors are responsible for these regional differences</a:t>
            </a:r>
          </a:p>
          <a:p>
            <a:endParaRPr lang="en-US" dirty="0"/>
          </a:p>
          <a:p>
            <a:endParaRPr lang="en-US" dirty="0"/>
          </a:p>
        </p:txBody>
      </p:sp>
      <p:sp>
        <p:nvSpPr>
          <p:cNvPr id="4" name="Slide Number Placeholder 3"/>
          <p:cNvSpPr>
            <a:spLocks noGrp="1"/>
          </p:cNvSpPr>
          <p:nvPr>
            <p:ph type="sldNum" sz="quarter" idx="5"/>
          </p:nvPr>
        </p:nvSpPr>
        <p:spPr/>
        <p:txBody>
          <a:bodyPr/>
          <a:lstStyle/>
          <a:p>
            <a:fld id="{A31810F1-BFE6-4B34-820E-30971139070A}" type="slidenum">
              <a:rPr lang="en-US" smtClean="0"/>
              <a:t>3</a:t>
            </a:fld>
            <a:endParaRPr lang="en-US"/>
          </a:p>
        </p:txBody>
      </p:sp>
    </p:spTree>
    <p:extLst>
      <p:ext uri="{BB962C8B-B14F-4D97-AF65-F5344CB8AC3E}">
        <p14:creationId xmlns:p14="http://schemas.microsoft.com/office/powerpoint/2010/main" val="363217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instrument threshold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text on the slide for background and motivation)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31810F1-BFE6-4B34-820E-30971139070A}" type="slidenum">
              <a:rPr lang="en-US" smtClean="0"/>
              <a:t>4</a:t>
            </a:fld>
            <a:endParaRPr lang="en-US"/>
          </a:p>
        </p:txBody>
      </p:sp>
    </p:spTree>
    <p:extLst>
      <p:ext uri="{BB962C8B-B14F-4D97-AF65-F5344CB8AC3E}">
        <p14:creationId xmlns:p14="http://schemas.microsoft.com/office/powerpoint/2010/main" val="43926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showing an animated sequence meant to help understand the modeling approach</a:t>
            </a:r>
          </a:p>
          <a:p>
            <a:endParaRPr lang="en-US" dirty="0"/>
          </a:p>
          <a:p>
            <a:r>
              <a:rPr lang="en-US" dirty="0"/>
              <a:t>We start with optical energy estimates derived from long-term measurements from the Lightning Imaging Sensors (LIS) on the TRMM satellite and on the International Space Station (ISS). The histogram and related cumulative distribution shows the nature and range of brightest events in LIS flashes in the southeast U.S. The cumulative curve represents the fraction of flashes that are not reported, as a function of increasing detection threshold. </a:t>
            </a:r>
          </a:p>
          <a:p>
            <a:endParaRPr lang="en-US" dirty="0"/>
          </a:p>
          <a:p>
            <a:r>
              <a:rPr lang="en-US" dirty="0"/>
              <a:t>When the threshold id down near zero, the fraction not reported is also zero, reflecting perfect detection</a:t>
            </a:r>
          </a:p>
          <a:p>
            <a:endParaRPr lang="en-US" dirty="0"/>
          </a:p>
          <a:p>
            <a:r>
              <a:rPr lang="en-US" dirty="0"/>
              <a:t>As detection threshold is increased by stepping through the animation, the fraction not reported increases from 0% to over 50%</a:t>
            </a:r>
          </a:p>
        </p:txBody>
      </p:sp>
      <p:sp>
        <p:nvSpPr>
          <p:cNvPr id="4" name="Slide Number Placeholder 3"/>
          <p:cNvSpPr>
            <a:spLocks noGrp="1"/>
          </p:cNvSpPr>
          <p:nvPr>
            <p:ph type="sldNum" sz="quarter" idx="5"/>
          </p:nvPr>
        </p:nvSpPr>
        <p:spPr/>
        <p:txBody>
          <a:bodyPr/>
          <a:lstStyle/>
          <a:p>
            <a:fld id="{A31810F1-BFE6-4B34-820E-30971139070A}" type="slidenum">
              <a:rPr lang="en-US" smtClean="0"/>
              <a:t>5</a:t>
            </a:fld>
            <a:endParaRPr lang="en-US"/>
          </a:p>
        </p:txBody>
      </p:sp>
    </p:spTree>
    <p:extLst>
      <p:ext uri="{BB962C8B-B14F-4D97-AF65-F5344CB8AC3E}">
        <p14:creationId xmlns:p14="http://schemas.microsoft.com/office/powerpoint/2010/main" val="244168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810F1-BFE6-4B34-820E-30971139070A}" type="slidenum">
              <a:rPr lang="en-US" smtClean="0"/>
              <a:t>6</a:t>
            </a:fld>
            <a:endParaRPr lang="en-US"/>
          </a:p>
        </p:txBody>
      </p:sp>
    </p:spTree>
    <p:extLst>
      <p:ext uri="{BB962C8B-B14F-4D97-AF65-F5344CB8AC3E}">
        <p14:creationId xmlns:p14="http://schemas.microsoft.com/office/powerpoint/2010/main" val="375912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optical source distribution shown in the previous slide and known GLM threshold values provided by Lockheed Martin,  the estimates of daytime and nighttime DE were computed for GOES-West (left column) and GOES-East (right column). These estimates do not address expected variations in optical source energy resulting from differences in flash size, flash height, or cloud optical depth. Colorado is known for anomalously electrified storms with high flash rates, small flash areas, low flash heights, and large optical paths above the flashes. Therefore DE in this region is somewhat over-estimated using this model.   </a:t>
            </a:r>
          </a:p>
        </p:txBody>
      </p:sp>
      <p:sp>
        <p:nvSpPr>
          <p:cNvPr id="4" name="Slide Number Placeholder 3"/>
          <p:cNvSpPr>
            <a:spLocks noGrp="1"/>
          </p:cNvSpPr>
          <p:nvPr>
            <p:ph type="sldNum" sz="quarter" idx="5"/>
          </p:nvPr>
        </p:nvSpPr>
        <p:spPr/>
        <p:txBody>
          <a:bodyPr/>
          <a:lstStyle/>
          <a:p>
            <a:fld id="{A31810F1-BFE6-4B34-820E-30971139070A}" type="slidenum">
              <a:rPr lang="en-US" smtClean="0"/>
              <a:t>7</a:t>
            </a:fld>
            <a:endParaRPr lang="en-US"/>
          </a:p>
        </p:txBody>
      </p:sp>
    </p:spTree>
    <p:extLst>
      <p:ext uri="{BB962C8B-B14F-4D97-AF65-F5344CB8AC3E}">
        <p14:creationId xmlns:p14="http://schemas.microsoft.com/office/powerpoint/2010/main" val="193784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 the accuracy of this model for storms near Kennedy Space Center in 2018-2019. </a:t>
            </a:r>
          </a:p>
          <a:p>
            <a:endParaRPr lang="en-US" dirty="0"/>
          </a:p>
          <a:p>
            <a:r>
              <a:rPr lang="en-US" dirty="0"/>
              <a:t>The model is the smooth curve reaching 80% at a GLM threshold of zero, and the observations a represented by the horizontal bars.  Further details can be found in the extended abstract.</a:t>
            </a:r>
          </a:p>
          <a:p>
            <a:endParaRPr lang="en-US" dirty="0"/>
          </a:p>
          <a:p>
            <a:r>
              <a:rPr lang="en-US" dirty="0"/>
              <a:t>You can see that flash DE decreases by 10-15% for each 1.5 </a:t>
            </a:r>
            <a:r>
              <a:rPr lang="en-US" dirty="0" err="1"/>
              <a:t>fJ</a:t>
            </a:r>
            <a:r>
              <a:rPr lang="en-US" dirty="0"/>
              <a:t> increase in threshold.</a:t>
            </a:r>
          </a:p>
        </p:txBody>
      </p:sp>
      <p:sp>
        <p:nvSpPr>
          <p:cNvPr id="4" name="Slide Number Placeholder 3"/>
          <p:cNvSpPr>
            <a:spLocks noGrp="1"/>
          </p:cNvSpPr>
          <p:nvPr>
            <p:ph type="sldNum" sz="quarter" idx="5"/>
          </p:nvPr>
        </p:nvSpPr>
        <p:spPr/>
        <p:txBody>
          <a:bodyPr/>
          <a:lstStyle/>
          <a:p>
            <a:fld id="{A31810F1-BFE6-4B34-820E-30971139070A}" type="slidenum">
              <a:rPr lang="en-US" smtClean="0"/>
              <a:t>8</a:t>
            </a:fld>
            <a:endParaRPr lang="en-US"/>
          </a:p>
        </p:txBody>
      </p:sp>
    </p:spTree>
    <p:extLst>
      <p:ext uri="{BB962C8B-B14F-4D97-AF65-F5344CB8AC3E}">
        <p14:creationId xmlns:p14="http://schemas.microsoft.com/office/powerpoint/2010/main" val="761297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1810F1-BFE6-4B34-820E-30971139070A}" type="slidenum">
              <a:rPr lang="en-US" smtClean="0"/>
              <a:t>9</a:t>
            </a:fld>
            <a:endParaRPr lang="en-US"/>
          </a:p>
        </p:txBody>
      </p:sp>
    </p:spTree>
    <p:extLst>
      <p:ext uri="{BB962C8B-B14F-4D97-AF65-F5344CB8AC3E}">
        <p14:creationId xmlns:p14="http://schemas.microsoft.com/office/powerpoint/2010/main" val="338117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fld id="{227582AF-D23F-4629-87A8-4BE406BB42BA}" type="datetime1">
              <a:rPr lang="en-US" altLang="en-US" smtClean="0"/>
              <a:t>9/20/2021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pPr/>
              <a:t>‹#›</a:t>
            </a:fld>
            <a:endParaRPr lang="en-US" altLang="en-US"/>
          </a:p>
        </p:txBody>
      </p:sp>
    </p:spTree>
    <p:extLst>
      <p:ext uri="{BB962C8B-B14F-4D97-AF65-F5344CB8AC3E}">
        <p14:creationId xmlns:p14="http://schemas.microsoft.com/office/powerpoint/2010/main" val="314369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37304283-0EAC-4540-AF22-EF03F2A29812}" type="datetime1">
              <a:rPr lang="en-US" altLang="en-US" smtClean="0"/>
              <a:t>9/20/2021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pPr/>
              <a:t>‹#›</a:t>
            </a:fld>
            <a:endParaRPr lang="en-US" altLang="en-US"/>
          </a:p>
        </p:txBody>
      </p:sp>
    </p:spTree>
    <p:extLst>
      <p:ext uri="{BB962C8B-B14F-4D97-AF65-F5344CB8AC3E}">
        <p14:creationId xmlns:p14="http://schemas.microsoft.com/office/powerpoint/2010/main" val="163367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ACF0DD73-E86F-4F93-8A16-EB2B813DFAC0}" type="datetime1">
              <a:rPr lang="en-US" altLang="en-US" smtClean="0"/>
              <a:t>9/20/2021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pPr/>
              <a:t>‹#›</a:t>
            </a:fld>
            <a:endParaRPr lang="en-US" altLang="en-US"/>
          </a:p>
        </p:txBody>
      </p:sp>
    </p:spTree>
    <p:extLst>
      <p:ext uri="{BB962C8B-B14F-4D97-AF65-F5344CB8AC3E}">
        <p14:creationId xmlns:p14="http://schemas.microsoft.com/office/powerpoint/2010/main" val="4013733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917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120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614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512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814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38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848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8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171357AB-AA68-441F-A967-C1A715515460}" type="datetime1">
              <a:rPr lang="en-US" altLang="en-US" smtClean="0"/>
              <a:t>9/20/2021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a:p>
        </p:txBody>
      </p:sp>
    </p:spTree>
    <p:extLst>
      <p:ext uri="{BB962C8B-B14F-4D97-AF65-F5344CB8AC3E}">
        <p14:creationId xmlns:p14="http://schemas.microsoft.com/office/powerpoint/2010/main" val="2690129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5816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5785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7214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85705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6812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5129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9668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837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855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66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fld id="{2D050087-84FF-43DF-A078-677D81F65ED3}" type="datetime1">
              <a:rPr lang="en-US" altLang="en-US" smtClean="0"/>
              <a:t>9/20/2021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a:p>
        </p:txBody>
      </p:sp>
    </p:spTree>
    <p:extLst>
      <p:ext uri="{BB962C8B-B14F-4D97-AF65-F5344CB8AC3E}">
        <p14:creationId xmlns:p14="http://schemas.microsoft.com/office/powerpoint/2010/main" val="417118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t>9/20/2021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114862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fld id="{D88285B6-38C8-47B6-9578-1ED8F3AB61E3}" type="datetime1">
              <a:rPr lang="en-US" altLang="en-US" smtClean="0"/>
              <a:t>9/20/2021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pPr/>
              <a:t>‹#›</a:t>
            </a:fld>
            <a:endParaRPr lang="en-US" altLang="en-US"/>
          </a:p>
        </p:txBody>
      </p:sp>
    </p:spTree>
    <p:extLst>
      <p:ext uri="{BB962C8B-B14F-4D97-AF65-F5344CB8AC3E}">
        <p14:creationId xmlns:p14="http://schemas.microsoft.com/office/powerpoint/2010/main" val="4849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fld id="{941ABC1B-9735-489E-830F-DF59D656C449}" type="datetime1">
              <a:rPr lang="en-US" altLang="en-US" smtClean="0"/>
              <a:t>9/20/2021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pPr/>
              <a:t>‹#›</a:t>
            </a:fld>
            <a:endParaRPr lang="en-US" altLang="en-US"/>
          </a:p>
        </p:txBody>
      </p:sp>
    </p:spTree>
    <p:extLst>
      <p:ext uri="{BB962C8B-B14F-4D97-AF65-F5344CB8AC3E}">
        <p14:creationId xmlns:p14="http://schemas.microsoft.com/office/powerpoint/2010/main" val="359784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t>9/20/2021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160363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fld id="{25C24C1C-7D93-4B53-9CF2-9F718B4D4792}" type="datetime1">
              <a:rPr lang="en-US" altLang="en-US" smtClean="0"/>
              <a:t>9/20/2021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pPr/>
              <a:t>‹#›</a:t>
            </a:fld>
            <a:endParaRPr lang="en-US" altLang="en-US"/>
          </a:p>
        </p:txBody>
      </p:sp>
    </p:spTree>
    <p:extLst>
      <p:ext uri="{BB962C8B-B14F-4D97-AF65-F5344CB8AC3E}">
        <p14:creationId xmlns:p14="http://schemas.microsoft.com/office/powerpoint/2010/main" val="16658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fld id="{2EB7AC07-572E-40DA-95E9-96CDC64DA6FA}" type="datetime1">
              <a:rPr lang="en-US" altLang="en-US" smtClean="0"/>
              <a:t>9/20/2021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pPr/>
              <a:t>‹#›</a:t>
            </a:fld>
            <a:endParaRPr lang="en-US" altLang="en-US"/>
          </a:p>
        </p:txBody>
      </p:sp>
    </p:spTree>
    <p:extLst>
      <p:ext uri="{BB962C8B-B14F-4D97-AF65-F5344CB8AC3E}">
        <p14:creationId xmlns:p14="http://schemas.microsoft.com/office/powerpoint/2010/main" val="3053083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09600" y="-46038"/>
            <a:ext cx="109728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609600" y="1465263"/>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fld id="{B2B8DA43-325E-453D-8C81-A7D6CB17BD75}" type="datetime1">
              <a:rPr lang="en-US" altLang="en-US" smtClean="0"/>
              <a:t>9/20/2021</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a:p>
        </p:txBody>
      </p:sp>
    </p:spTree>
    <p:extLst>
      <p:ext uri="{BB962C8B-B14F-4D97-AF65-F5344CB8AC3E}">
        <p14:creationId xmlns:p14="http://schemas.microsoft.com/office/powerpoint/2010/main" val="41839597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D8BD707-D9CF-40AE-B4C6-C98DA3205C09}" type="datetimeFigureOut">
              <a:rPr lang="en-US" smtClean="0"/>
              <a:pPr/>
              <a:t>9/20/2021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87726804"/>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7315200" cy="1981200"/>
          </a:xfrm>
        </p:spPr>
        <p:txBody>
          <a:bodyPr>
            <a:normAutofit/>
          </a:bodyPr>
          <a:lstStyle/>
          <a:p>
            <a:r>
              <a:rPr lang="en-US" sz="3200" dirty="0">
                <a:solidFill>
                  <a:schemeClr val="bg1"/>
                </a:solidFill>
              </a:rPr>
              <a:t>Comparison of Modeled and observed </a:t>
            </a:r>
            <a:r>
              <a:rPr lang="en-US" sz="3200" dirty="0" err="1">
                <a:solidFill>
                  <a:schemeClr val="bg1"/>
                </a:solidFill>
              </a:rPr>
              <a:t>glm</a:t>
            </a:r>
            <a:r>
              <a:rPr lang="en-US" sz="3200" dirty="0">
                <a:solidFill>
                  <a:schemeClr val="bg1"/>
                </a:solidFill>
              </a:rPr>
              <a:t> flash detection</a:t>
            </a:r>
            <a:br>
              <a:rPr lang="en-US" sz="3200" dirty="0">
                <a:solidFill>
                  <a:schemeClr val="bg1"/>
                </a:solidFill>
              </a:rPr>
            </a:br>
            <a:endParaRPr lang="en-US" sz="1800" b="1" i="1" dirty="0">
              <a:solidFill>
                <a:schemeClr val="bg1"/>
              </a:solidFill>
            </a:endParaRPr>
          </a:p>
        </p:txBody>
      </p:sp>
      <p:sp>
        <p:nvSpPr>
          <p:cNvPr id="3" name="Subtitle 2"/>
          <p:cNvSpPr>
            <a:spLocks noGrp="1"/>
          </p:cNvSpPr>
          <p:nvPr>
            <p:ph type="subTitle" idx="1"/>
          </p:nvPr>
        </p:nvSpPr>
        <p:spPr>
          <a:xfrm>
            <a:off x="713744" y="2971800"/>
            <a:ext cx="8125456" cy="2362200"/>
          </a:xfrm>
        </p:spPr>
        <p:txBody>
          <a:bodyPr>
            <a:normAutofit/>
          </a:bodyPr>
          <a:lstStyle/>
          <a:p>
            <a:endParaRPr lang="en-US" dirty="0">
              <a:solidFill>
                <a:schemeClr val="tx1"/>
              </a:solidFill>
            </a:endParaRPr>
          </a:p>
          <a:p>
            <a:r>
              <a:rPr lang="en-US" dirty="0">
                <a:solidFill>
                  <a:schemeClr val="tx1"/>
                </a:solidFill>
              </a:rPr>
              <a:t>Ken Cummins</a:t>
            </a:r>
          </a:p>
          <a:p>
            <a:r>
              <a:rPr lang="en-US" dirty="0">
                <a:solidFill>
                  <a:schemeClr val="tx1"/>
                </a:solidFill>
              </a:rPr>
              <a:t>GLM Science Meeting 2021</a:t>
            </a:r>
          </a:p>
          <a:p>
            <a:endParaRPr lang="en-US" dirty="0">
              <a:solidFill>
                <a:schemeClr val="tx1"/>
              </a:solidFill>
            </a:endParaRPr>
          </a:p>
          <a:p>
            <a:r>
              <a:rPr lang="en-US" dirty="0">
                <a:solidFill>
                  <a:schemeClr val="tx1"/>
                </a:solidFill>
              </a:rPr>
              <a:t>Subset of content in Cummins (2021) AMS Extended Abstract</a:t>
            </a:r>
          </a:p>
        </p:txBody>
      </p:sp>
      <p:pic>
        <p:nvPicPr>
          <p:cNvPr id="4" name="Picture 3" descr="GOES-R_logo.png">
            <a:extLst>
              <a:ext uri="{FF2B5EF4-FFF2-40B4-BE49-F238E27FC236}">
                <a16:creationId xmlns:a16="http://schemas.microsoft.com/office/drawing/2014/main" id="{79B8A1B2-8360-4444-B7A5-AE7879E8F4D6}"/>
              </a:ext>
            </a:extLst>
          </p:cNvPr>
          <p:cNvPicPr>
            <a:picLocks noChangeAspect="1"/>
          </p:cNvPicPr>
          <p:nvPr/>
        </p:nvPicPr>
        <p:blipFill>
          <a:blip r:embed="rId3" cstate="print"/>
          <a:stretch>
            <a:fillRect/>
          </a:stretch>
        </p:blipFill>
        <p:spPr>
          <a:xfrm>
            <a:off x="9296400" y="5105400"/>
            <a:ext cx="2319004" cy="1479177"/>
          </a:xfrm>
          <a:prstGeom prst="rect">
            <a:avLst/>
          </a:prstGeom>
          <a:effectLst/>
        </p:spPr>
      </p:pic>
      <p:pic>
        <p:nvPicPr>
          <p:cNvPr id="5" name="Picture 5" descr="L:\My Documents KensLaptop2011\AMS_ATMO_Poster\UA_Horizontal [Converted].png">
            <a:extLst>
              <a:ext uri="{FF2B5EF4-FFF2-40B4-BE49-F238E27FC236}">
                <a16:creationId xmlns:a16="http://schemas.microsoft.com/office/drawing/2014/main" id="{B7600E2A-2A05-4214-81E7-63E9996765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831" y="5753099"/>
            <a:ext cx="247057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5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84CD-F746-4666-8E73-5F7DCA48C1EB}"/>
              </a:ext>
            </a:extLst>
          </p:cNvPr>
          <p:cNvSpPr>
            <a:spLocks noGrp="1"/>
          </p:cNvSpPr>
          <p:nvPr>
            <p:ph type="title"/>
          </p:nvPr>
        </p:nvSpPr>
        <p:spPr>
          <a:xfrm>
            <a:off x="76202" y="5257800"/>
            <a:ext cx="6553200" cy="888999"/>
          </a:xfrm>
        </p:spPr>
        <p:txBody>
          <a:bodyPr>
            <a:normAutofit/>
          </a:bodyPr>
          <a:lstStyle/>
          <a:p>
            <a:r>
              <a:rPr lang="en-US" dirty="0"/>
              <a:t>Supporting observations</a:t>
            </a:r>
          </a:p>
        </p:txBody>
      </p:sp>
      <p:pic>
        <p:nvPicPr>
          <p:cNvPr id="4" name="Content Placeholder 3">
            <a:extLst>
              <a:ext uri="{FF2B5EF4-FFF2-40B4-BE49-F238E27FC236}">
                <a16:creationId xmlns:a16="http://schemas.microsoft.com/office/drawing/2014/main" id="{B0922134-D834-40F7-876A-B746BE0CC3B5}"/>
              </a:ext>
            </a:extLst>
          </p:cNvPr>
          <p:cNvPicPr>
            <a:picLocks noGrp="1" noChangeAspect="1"/>
          </p:cNvPicPr>
          <p:nvPr>
            <p:ph idx="1"/>
          </p:nvPr>
        </p:nvPicPr>
        <p:blipFill rotWithShape="1">
          <a:blip r:embed="rId3"/>
          <a:srcRect l="33308"/>
          <a:stretch/>
        </p:blipFill>
        <p:spPr>
          <a:xfrm>
            <a:off x="76202" y="51500"/>
            <a:ext cx="6095997" cy="4815458"/>
          </a:xfrm>
          <a:prstGeom prst="rect">
            <a:avLst/>
          </a:prstGeom>
        </p:spPr>
      </p:pic>
      <p:sp>
        <p:nvSpPr>
          <p:cNvPr id="5" name="TextBox 4">
            <a:extLst>
              <a:ext uri="{FF2B5EF4-FFF2-40B4-BE49-F238E27FC236}">
                <a16:creationId xmlns:a16="http://schemas.microsoft.com/office/drawing/2014/main" id="{8C6F08DD-5B2B-49DE-B7C5-5C2566AC4840}"/>
              </a:ext>
            </a:extLst>
          </p:cNvPr>
          <p:cNvSpPr txBox="1"/>
          <p:nvPr/>
        </p:nvSpPr>
        <p:spPr>
          <a:xfrm>
            <a:off x="1450424" y="499646"/>
            <a:ext cx="3124200" cy="338554"/>
          </a:xfrm>
          <a:prstGeom prst="rect">
            <a:avLst/>
          </a:prstGeom>
          <a:noFill/>
        </p:spPr>
        <p:txBody>
          <a:bodyPr wrap="square" rtlCol="0">
            <a:spAutoFit/>
          </a:bodyPr>
          <a:lstStyle/>
          <a:p>
            <a:r>
              <a:rPr lang="en-US" sz="1400" dirty="0">
                <a:solidFill>
                  <a:schemeClr val="bg1"/>
                </a:solidFill>
              </a:rPr>
              <a:t>(</a:t>
            </a:r>
            <a:r>
              <a:rPr lang="en-US" sz="1400" i="1" dirty="0">
                <a:solidFill>
                  <a:schemeClr val="bg1"/>
                </a:solidFill>
              </a:rPr>
              <a:t>from Blakeslee et al., JGR 2020</a:t>
            </a:r>
            <a:r>
              <a:rPr lang="en-US" sz="1600" dirty="0">
                <a:solidFill>
                  <a:schemeClr val="bg1"/>
                </a:solidFill>
              </a:rPr>
              <a:t>)</a:t>
            </a:r>
          </a:p>
        </p:txBody>
      </p:sp>
      <p:sp>
        <p:nvSpPr>
          <p:cNvPr id="6" name="Content Placeholder 2">
            <a:extLst>
              <a:ext uri="{FF2B5EF4-FFF2-40B4-BE49-F238E27FC236}">
                <a16:creationId xmlns:a16="http://schemas.microsoft.com/office/drawing/2014/main" id="{11C573A4-651A-4647-9683-A24124166585}"/>
              </a:ext>
            </a:extLst>
          </p:cNvPr>
          <p:cNvSpPr txBox="1">
            <a:spLocks/>
          </p:cNvSpPr>
          <p:nvPr/>
        </p:nvSpPr>
        <p:spPr>
          <a:xfrm>
            <a:off x="6705600" y="4572000"/>
            <a:ext cx="5257800" cy="22098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2200" b="1" i="1" dirty="0">
                <a:solidFill>
                  <a:srgbClr val="FFFF00"/>
                </a:solidFill>
              </a:rPr>
              <a:t>The transition from 50% to 40% FDE for GLM (gold-to-green) is associated with the daytime threshold transition from about 4-to-5 </a:t>
            </a:r>
            <a:r>
              <a:rPr lang="en-US" sz="2200" b="1" i="1" dirty="0" err="1">
                <a:solidFill>
                  <a:srgbClr val="FFFF00"/>
                </a:solidFill>
              </a:rPr>
              <a:t>fJ</a:t>
            </a:r>
            <a:r>
              <a:rPr lang="en-US" sz="2200" b="1" i="1" dirty="0">
                <a:solidFill>
                  <a:srgbClr val="FFFF00"/>
                </a:solidFill>
              </a:rPr>
              <a:t>, consistent with the model findings for Florida </a:t>
            </a:r>
          </a:p>
        </p:txBody>
      </p:sp>
      <p:pic>
        <p:nvPicPr>
          <p:cNvPr id="7" name="Picture 6">
            <a:extLst>
              <a:ext uri="{FF2B5EF4-FFF2-40B4-BE49-F238E27FC236}">
                <a16:creationId xmlns:a16="http://schemas.microsoft.com/office/drawing/2014/main" id="{6F590381-1F7A-4713-AE49-17ED81D5CD71}"/>
              </a:ext>
            </a:extLst>
          </p:cNvPr>
          <p:cNvPicPr>
            <a:picLocks noChangeAspect="1"/>
          </p:cNvPicPr>
          <p:nvPr/>
        </p:nvPicPr>
        <p:blipFill rotWithShape="1">
          <a:blip r:embed="rId4">
            <a:extLst>
              <a:ext uri="{28A0092B-C50C-407E-A947-70E740481C1C}">
                <a14:useLocalDpi xmlns:a14="http://schemas.microsoft.com/office/drawing/2010/main" val="0"/>
              </a:ext>
            </a:extLst>
          </a:blip>
          <a:srcRect l="12857" t="46755" r="14762"/>
          <a:stretch/>
        </p:blipFill>
        <p:spPr>
          <a:xfrm>
            <a:off x="6343466" y="150475"/>
            <a:ext cx="5732727" cy="4396301"/>
          </a:xfrm>
          <a:prstGeom prst="rect">
            <a:avLst/>
          </a:prstGeom>
        </p:spPr>
      </p:pic>
      <p:sp>
        <p:nvSpPr>
          <p:cNvPr id="8" name="Oval 7">
            <a:extLst>
              <a:ext uri="{FF2B5EF4-FFF2-40B4-BE49-F238E27FC236}">
                <a16:creationId xmlns:a16="http://schemas.microsoft.com/office/drawing/2014/main" id="{F7F300A6-C5F8-4A5B-B783-D28EE55F30C1}"/>
              </a:ext>
            </a:extLst>
          </p:cNvPr>
          <p:cNvSpPr/>
          <p:nvPr/>
        </p:nvSpPr>
        <p:spPr>
          <a:xfrm rot="7464582">
            <a:off x="593459" y="1450435"/>
            <a:ext cx="958518" cy="203451"/>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5E5298-3B78-478B-B26A-F535A9316531}"/>
              </a:ext>
            </a:extLst>
          </p:cNvPr>
          <p:cNvSpPr/>
          <p:nvPr/>
        </p:nvSpPr>
        <p:spPr>
          <a:xfrm rot="8169325">
            <a:off x="7176494" y="1837050"/>
            <a:ext cx="2618248" cy="433228"/>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76111D-24E7-4B33-A555-30C205E2AE63}"/>
              </a:ext>
            </a:extLst>
          </p:cNvPr>
          <p:cNvSpPr/>
          <p:nvPr/>
        </p:nvSpPr>
        <p:spPr>
          <a:xfrm rot="7464582">
            <a:off x="3456899" y="1450435"/>
            <a:ext cx="958518" cy="203451"/>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53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E709-4528-470D-853E-6F35336C9A86}"/>
              </a:ext>
            </a:extLst>
          </p:cNvPr>
          <p:cNvSpPr>
            <a:spLocks noGrp="1"/>
          </p:cNvSpPr>
          <p:nvPr>
            <p:ph type="title"/>
          </p:nvPr>
        </p:nvSpPr>
        <p:spPr>
          <a:xfrm>
            <a:off x="304800" y="5638800"/>
            <a:ext cx="8534400" cy="888999"/>
          </a:xfrm>
        </p:spPr>
        <p:txBody>
          <a:bodyPr/>
          <a:lstStyle/>
          <a:p>
            <a:r>
              <a:rPr lang="en-US" dirty="0"/>
              <a:t>Thank you</a:t>
            </a:r>
          </a:p>
        </p:txBody>
      </p:sp>
      <p:sp>
        <p:nvSpPr>
          <p:cNvPr id="3" name="Content Placeholder 2">
            <a:extLst>
              <a:ext uri="{FF2B5EF4-FFF2-40B4-BE49-F238E27FC236}">
                <a16:creationId xmlns:a16="http://schemas.microsoft.com/office/drawing/2014/main" id="{32A5E12D-37FD-4F5F-A2DE-1B53C422DCA5}"/>
              </a:ext>
            </a:extLst>
          </p:cNvPr>
          <p:cNvSpPr>
            <a:spLocks noGrp="1"/>
          </p:cNvSpPr>
          <p:nvPr>
            <p:ph idx="1"/>
          </p:nvPr>
        </p:nvSpPr>
        <p:spPr>
          <a:xfrm>
            <a:off x="762000" y="228600"/>
            <a:ext cx="8534400" cy="5029200"/>
          </a:xfrm>
        </p:spPr>
        <p:txBody>
          <a:bodyPr>
            <a:normAutofit fontScale="92500"/>
          </a:bodyPr>
          <a:lstStyle/>
          <a:p>
            <a:pPr marL="0" indent="0">
              <a:buNone/>
            </a:pPr>
            <a:r>
              <a:rPr lang="en-US" sz="2400" b="1" dirty="0"/>
              <a:t>Future Work</a:t>
            </a:r>
          </a:p>
          <a:p>
            <a:pPr lvl="1"/>
            <a:endParaRPr lang="en-US" sz="2000" b="1" dirty="0"/>
          </a:p>
          <a:p>
            <a:pPr lvl="1"/>
            <a:r>
              <a:rPr lang="en-US" sz="2400" b="1" dirty="0"/>
              <a:t>Refine the DE model include regionally-derived long-term optical energy distributions using ISS-LIS</a:t>
            </a:r>
          </a:p>
          <a:p>
            <a:pPr lvl="4"/>
            <a:endParaRPr lang="en-US" sz="2400" b="1" dirty="0"/>
          </a:p>
          <a:p>
            <a:pPr lvl="1"/>
            <a:r>
              <a:rPr lang="en-US" sz="2400" b="1" dirty="0"/>
              <a:t>Refine and further evaluate the technique for estimating GLM event energy from LIS group radiance observations, using existing and refined LIS pixel areas (per Tim Lang)</a:t>
            </a:r>
          </a:p>
          <a:p>
            <a:pPr lvl="4"/>
            <a:endParaRPr lang="en-US" sz="2400" b="1" dirty="0"/>
          </a:p>
          <a:p>
            <a:pPr lvl="1"/>
            <a:r>
              <a:rPr lang="en-US" sz="2400" b="1" dirty="0"/>
              <a:t>Explore the best way to get this information into the hands of the operational and research communities</a:t>
            </a:r>
          </a:p>
        </p:txBody>
      </p:sp>
    </p:spTree>
    <p:extLst>
      <p:ext uri="{BB962C8B-B14F-4D97-AF65-F5344CB8AC3E}">
        <p14:creationId xmlns:p14="http://schemas.microsoft.com/office/powerpoint/2010/main" val="2512809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EA07-B803-4639-BEC4-AF9AB531C87B}"/>
              </a:ext>
            </a:extLst>
          </p:cNvPr>
          <p:cNvSpPr>
            <a:spLocks noGrp="1"/>
          </p:cNvSpPr>
          <p:nvPr>
            <p:ph type="title"/>
          </p:nvPr>
        </p:nvSpPr>
        <p:spPr/>
        <p:txBody>
          <a:bodyPr/>
          <a:lstStyle/>
          <a:p>
            <a:r>
              <a:rPr lang="en-US" dirty="0"/>
              <a:t>Supporting Slides</a:t>
            </a:r>
          </a:p>
        </p:txBody>
      </p:sp>
      <p:sp>
        <p:nvSpPr>
          <p:cNvPr id="3" name="Content Placeholder 2">
            <a:extLst>
              <a:ext uri="{FF2B5EF4-FFF2-40B4-BE49-F238E27FC236}">
                <a16:creationId xmlns:a16="http://schemas.microsoft.com/office/drawing/2014/main" id="{E503423B-9E51-4B1F-884B-967C591B870A}"/>
              </a:ext>
            </a:extLst>
          </p:cNvPr>
          <p:cNvSpPr>
            <a:spLocks noGrp="1"/>
          </p:cNvSpPr>
          <p:nvPr>
            <p:ph sz="half" idx="13"/>
          </p:nvPr>
        </p:nvSpPr>
        <p:spPr/>
        <p:txBody>
          <a:bodyPr/>
          <a:lstStyle/>
          <a:p>
            <a:endParaRPr lang="en-US"/>
          </a:p>
        </p:txBody>
      </p:sp>
      <p:sp>
        <p:nvSpPr>
          <p:cNvPr id="4" name="Content Placeholder 3">
            <a:extLst>
              <a:ext uri="{FF2B5EF4-FFF2-40B4-BE49-F238E27FC236}">
                <a16:creationId xmlns:a16="http://schemas.microsoft.com/office/drawing/2014/main" id="{B133E2ED-5404-465D-BED1-151D61BD6A5E}"/>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939288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D68C38-AE06-4315-B56F-E39DD0188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097" y="1524000"/>
            <a:ext cx="3708400" cy="2781300"/>
          </a:xfrm>
          <a:prstGeom prst="rect">
            <a:avLst/>
          </a:prstGeom>
        </p:spPr>
      </p:pic>
      <p:sp>
        <p:nvSpPr>
          <p:cNvPr id="10" name="Title 1">
            <a:extLst>
              <a:ext uri="{FF2B5EF4-FFF2-40B4-BE49-F238E27FC236}">
                <a16:creationId xmlns:a16="http://schemas.microsoft.com/office/drawing/2014/main" id="{108CC44F-65AC-4CF8-A3FF-357773828348}"/>
              </a:ext>
            </a:extLst>
          </p:cNvPr>
          <p:cNvSpPr txBox="1">
            <a:spLocks/>
          </p:cNvSpPr>
          <p:nvPr/>
        </p:nvSpPr>
        <p:spPr>
          <a:xfrm>
            <a:off x="609600" y="4320583"/>
            <a:ext cx="5335588" cy="2284200"/>
          </a:xfrm>
          <a:prstGeom prst="rect">
            <a:avLst/>
          </a:prstGeom>
          <a:effectLst/>
        </p:spPr>
        <p:txBody>
          <a:bodyPr vert="horz" lIns="91440" tIns="45720" rIns="91440" bIns="45720" rtlCol="0" anchor="ctr">
            <a:normAutofit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900" cap="none" dirty="0"/>
              <a:t>The Box plot (above) shows that short-duration flashes have the smallest “maximum group energy in the flash” values. Therefore they will be lost first when instrument thresholds increases</a:t>
            </a:r>
          </a:p>
          <a:p>
            <a:endParaRPr lang="en-US" sz="2200" cap="none" dirty="0"/>
          </a:p>
          <a:p>
            <a:r>
              <a:rPr lang="en-US" sz="1700" cap="none" dirty="0"/>
              <a:t>Boxes are25</a:t>
            </a:r>
            <a:r>
              <a:rPr lang="en-US" sz="1700" cap="none" baseline="30000" dirty="0"/>
              <a:t>th</a:t>
            </a:r>
            <a:r>
              <a:rPr lang="en-US" sz="1700" cap="none" dirty="0"/>
              <a:t> – 75</a:t>
            </a:r>
            <a:r>
              <a:rPr lang="en-US" sz="1700" cap="none" baseline="30000" dirty="0"/>
              <a:t>th</a:t>
            </a:r>
            <a:r>
              <a:rPr lang="en-US" sz="1700" cap="none" dirty="0"/>
              <a:t> percentiles. Red +’s are extreme values. Note log scale for energy.</a:t>
            </a:r>
          </a:p>
        </p:txBody>
      </p:sp>
      <p:sp>
        <p:nvSpPr>
          <p:cNvPr id="6" name="Title 5">
            <a:extLst>
              <a:ext uri="{FF2B5EF4-FFF2-40B4-BE49-F238E27FC236}">
                <a16:creationId xmlns:a16="http://schemas.microsoft.com/office/drawing/2014/main" id="{F799077F-4665-4182-98E1-656B1EDB0DD0}"/>
              </a:ext>
            </a:extLst>
          </p:cNvPr>
          <p:cNvSpPr>
            <a:spLocks noGrp="1"/>
          </p:cNvSpPr>
          <p:nvPr>
            <p:ph type="title"/>
          </p:nvPr>
        </p:nvSpPr>
        <p:spPr>
          <a:xfrm>
            <a:off x="990600" y="66745"/>
            <a:ext cx="8839200" cy="1507067"/>
          </a:xfrm>
        </p:spPr>
        <p:txBody>
          <a:bodyPr>
            <a:normAutofit fontScale="90000"/>
          </a:bodyPr>
          <a:lstStyle/>
          <a:p>
            <a:r>
              <a:rPr lang="en-US" dirty="0">
                <a:solidFill>
                  <a:schemeClr val="bg1"/>
                </a:solidFill>
              </a:rPr>
              <a:t>Complication: Optical energy depends on flash duration/Size and region</a:t>
            </a:r>
          </a:p>
        </p:txBody>
      </p:sp>
      <p:pic>
        <p:nvPicPr>
          <p:cNvPr id="8" name="Picture 7">
            <a:extLst>
              <a:ext uri="{FF2B5EF4-FFF2-40B4-BE49-F238E27FC236}">
                <a16:creationId xmlns:a16="http://schemas.microsoft.com/office/drawing/2014/main" id="{5304CD8A-93EA-471C-AA31-F624209D9714}"/>
              </a:ext>
            </a:extLst>
          </p:cNvPr>
          <p:cNvPicPr>
            <a:picLocks noChangeAspect="1"/>
          </p:cNvPicPr>
          <p:nvPr/>
        </p:nvPicPr>
        <p:blipFill>
          <a:blip r:embed="rId4"/>
          <a:stretch>
            <a:fillRect/>
          </a:stretch>
        </p:blipFill>
        <p:spPr>
          <a:xfrm>
            <a:off x="7035178" y="1537296"/>
            <a:ext cx="3709022" cy="2784848"/>
          </a:xfrm>
          <a:prstGeom prst="rect">
            <a:avLst/>
          </a:prstGeom>
        </p:spPr>
      </p:pic>
      <p:sp>
        <p:nvSpPr>
          <p:cNvPr id="11" name="Title 1">
            <a:extLst>
              <a:ext uri="{FF2B5EF4-FFF2-40B4-BE49-F238E27FC236}">
                <a16:creationId xmlns:a16="http://schemas.microsoft.com/office/drawing/2014/main" id="{08DF652A-0AF6-408D-B66F-2F8D89E3CE11}"/>
              </a:ext>
            </a:extLst>
          </p:cNvPr>
          <p:cNvSpPr txBox="1">
            <a:spLocks/>
          </p:cNvSpPr>
          <p:nvPr/>
        </p:nvSpPr>
        <p:spPr>
          <a:xfrm>
            <a:off x="6246813" y="4320583"/>
            <a:ext cx="5204439" cy="22842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cap="none" dirty="0"/>
              <a:t>The cumulative curves (above) show that group energy is uniformly lower in Colorado, compared to the southeastern USA</a:t>
            </a:r>
          </a:p>
          <a:p>
            <a:endParaRPr lang="en-US" sz="1800" cap="none" dirty="0"/>
          </a:p>
          <a:p>
            <a:endParaRPr lang="en-US" sz="1800" cap="none" dirty="0"/>
          </a:p>
          <a:p>
            <a:r>
              <a:rPr lang="en-US" sz="1600" cap="none" dirty="0"/>
              <a:t>Median value of about 4.5 </a:t>
            </a:r>
            <a:r>
              <a:rPr lang="en-US" sz="1600" cap="none" dirty="0" err="1"/>
              <a:t>fJ</a:t>
            </a:r>
            <a:r>
              <a:rPr lang="en-US" sz="1600" cap="none" dirty="0"/>
              <a:t> in Colorado, vs. 6.5 </a:t>
            </a:r>
            <a:r>
              <a:rPr lang="en-US" sz="1600" cap="none" dirty="0" err="1"/>
              <a:t>fJ</a:t>
            </a:r>
            <a:r>
              <a:rPr lang="en-US" sz="1600" cap="none" dirty="0"/>
              <a:t> on southeastern USA</a:t>
            </a:r>
          </a:p>
        </p:txBody>
      </p:sp>
    </p:spTree>
    <p:extLst>
      <p:ext uri="{BB962C8B-B14F-4D97-AF65-F5344CB8AC3E}">
        <p14:creationId xmlns:p14="http://schemas.microsoft.com/office/powerpoint/2010/main" val="2278872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B5AC-5890-47AB-AD21-40EB2F567888}"/>
              </a:ext>
            </a:extLst>
          </p:cNvPr>
          <p:cNvSpPr>
            <a:spLocks noGrp="1"/>
          </p:cNvSpPr>
          <p:nvPr>
            <p:ph type="title"/>
          </p:nvPr>
        </p:nvSpPr>
        <p:spPr/>
        <p:txBody>
          <a:bodyPr>
            <a:normAutofit/>
          </a:bodyPr>
          <a:lstStyle/>
          <a:p>
            <a:r>
              <a:rPr lang="en-US" sz="2000" cap="none" dirty="0"/>
              <a:t>The specific dependence of flash detection on threshold and flash size depends on the storm (e.g. normal polarity storm in Florida (left) and anomalously electrified storm in Colorado (right)</a:t>
            </a:r>
          </a:p>
        </p:txBody>
      </p:sp>
      <p:pic>
        <p:nvPicPr>
          <p:cNvPr id="5" name="Content Placeholder 4" descr="Chart, histogram&#10;&#10;Description automatically generated">
            <a:extLst>
              <a:ext uri="{FF2B5EF4-FFF2-40B4-BE49-F238E27FC236}">
                <a16:creationId xmlns:a16="http://schemas.microsoft.com/office/drawing/2014/main" id="{5C1BEFF8-1265-4D7B-879A-4544CC1B7EA7}"/>
              </a:ext>
            </a:extLst>
          </p:cNvPr>
          <p:cNvPicPr>
            <a:picLocks noGrp="1" noChangeAspect="1"/>
          </p:cNvPicPr>
          <p:nvPr>
            <p:ph sz="half" idx="13"/>
          </p:nvPr>
        </p:nvPicPr>
        <p:blipFill rotWithShape="1">
          <a:blip r:embed="rId3" cstate="print">
            <a:extLst>
              <a:ext uri="{28A0092B-C50C-407E-A947-70E740481C1C}">
                <a14:useLocalDpi xmlns:a14="http://schemas.microsoft.com/office/drawing/2010/main" val="0"/>
              </a:ext>
            </a:extLst>
          </a:blip>
          <a:srcRect l="7266" r="48806" b="51254"/>
          <a:stretch/>
        </p:blipFill>
        <p:spPr>
          <a:xfrm>
            <a:off x="780345" y="533400"/>
            <a:ext cx="5129035" cy="3767138"/>
          </a:xfrm>
          <a:prstGeom prst="rect">
            <a:avLst/>
          </a:prstGeom>
          <a:effectLst/>
        </p:spPr>
      </p:pic>
      <p:pic>
        <p:nvPicPr>
          <p:cNvPr id="7" name="Content Placeholder 4" descr="Chart, histogram&#10;&#10;Description automatically generated">
            <a:extLst>
              <a:ext uri="{FF2B5EF4-FFF2-40B4-BE49-F238E27FC236}">
                <a16:creationId xmlns:a16="http://schemas.microsoft.com/office/drawing/2014/main" id="{25DF14CC-26C4-4F67-9BE7-6924685DCABB}"/>
              </a:ext>
            </a:extLst>
          </p:cNvPr>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51750" r="5443" b="51254"/>
          <a:stretch/>
        </p:blipFill>
        <p:spPr>
          <a:xfrm>
            <a:off x="6354917" y="533400"/>
            <a:ext cx="4987615" cy="3759200"/>
          </a:xfrm>
          <a:prstGeom prst="rect">
            <a:avLst/>
          </a:prstGeom>
          <a:effectLst/>
        </p:spPr>
      </p:pic>
    </p:spTree>
    <p:extLst>
      <p:ext uri="{BB962C8B-B14F-4D97-AF65-F5344CB8AC3E}">
        <p14:creationId xmlns:p14="http://schemas.microsoft.com/office/powerpoint/2010/main" val="3205624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E8699-8A83-42E4-A704-C9A25344CA42}"/>
              </a:ext>
            </a:extLst>
          </p:cNvPr>
          <p:cNvSpPr>
            <a:spLocks noGrp="1"/>
          </p:cNvSpPr>
          <p:nvPr>
            <p:ph type="title"/>
          </p:nvPr>
        </p:nvSpPr>
        <p:spPr>
          <a:xfrm>
            <a:off x="685800" y="381000"/>
            <a:ext cx="10058400" cy="983566"/>
          </a:xfrm>
        </p:spPr>
        <p:txBody>
          <a:bodyPr>
            <a:normAutofit fontScale="90000"/>
          </a:bodyPr>
          <a:lstStyle/>
          <a:p>
            <a:r>
              <a:rPr lang="en-US" dirty="0"/>
              <a:t>         What flash de (relative to LIS) can we get</a:t>
            </a:r>
            <a:br>
              <a:rPr lang="en-US" dirty="0"/>
            </a:br>
            <a:r>
              <a:rPr lang="en-US" dirty="0"/>
              <a:t>               with the best of Goes-East and west? </a:t>
            </a:r>
          </a:p>
        </p:txBody>
      </p:sp>
      <p:pic>
        <p:nvPicPr>
          <p:cNvPr id="7" name="Picture 6" descr="A close up of a map&#10;&#10;Description automatically generated">
            <a:extLst>
              <a:ext uri="{FF2B5EF4-FFF2-40B4-BE49-F238E27FC236}">
                <a16:creationId xmlns:a16="http://schemas.microsoft.com/office/drawing/2014/main" id="{116EE533-351F-430C-9DB8-051A2D1D0DB6}"/>
              </a:ext>
            </a:extLst>
          </p:cNvPr>
          <p:cNvPicPr>
            <a:picLocks noChangeAspect="1"/>
          </p:cNvPicPr>
          <p:nvPr/>
        </p:nvPicPr>
        <p:blipFill rotWithShape="1">
          <a:blip r:embed="rId3">
            <a:extLst>
              <a:ext uri="{28A0092B-C50C-407E-A947-70E740481C1C}">
                <a14:useLocalDpi xmlns:a14="http://schemas.microsoft.com/office/drawing/2010/main" val="0"/>
              </a:ext>
            </a:extLst>
          </a:blip>
          <a:srcRect l="9195" t="7996" r="8395" b="9995"/>
          <a:stretch/>
        </p:blipFill>
        <p:spPr>
          <a:xfrm>
            <a:off x="448837" y="1676400"/>
            <a:ext cx="11294326" cy="4495800"/>
          </a:xfrm>
          <a:prstGeom prst="rect">
            <a:avLst/>
          </a:prstGeom>
        </p:spPr>
      </p:pic>
    </p:spTree>
    <p:extLst>
      <p:ext uri="{BB962C8B-B14F-4D97-AF65-F5344CB8AC3E}">
        <p14:creationId xmlns:p14="http://schemas.microsoft.com/office/powerpoint/2010/main" val="303251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B9AE-14B8-40EF-8C47-1A0DE5D2EC20}"/>
              </a:ext>
            </a:extLst>
          </p:cNvPr>
          <p:cNvSpPr>
            <a:spLocks noGrp="1"/>
          </p:cNvSpPr>
          <p:nvPr>
            <p:ph type="title"/>
          </p:nvPr>
        </p:nvSpPr>
        <p:spPr>
          <a:xfrm>
            <a:off x="838200" y="304800"/>
            <a:ext cx="5791200" cy="609600"/>
          </a:xfrm>
        </p:spPr>
        <p:txBody>
          <a:bodyPr>
            <a:normAutofit/>
          </a:bodyPr>
          <a:lstStyle/>
          <a:p>
            <a:r>
              <a:rPr lang="en-US" sz="1800" dirty="0">
                <a:solidFill>
                  <a:schemeClr val="bg1"/>
                </a:solidFill>
              </a:rPr>
              <a:t>Colorado storm day: May 20, 2020</a:t>
            </a:r>
          </a:p>
        </p:txBody>
      </p:sp>
      <p:pic>
        <p:nvPicPr>
          <p:cNvPr id="6" name="20200520-21_g16PixThreshold">
            <a:hlinkClick r:id="" action="ppaction://media"/>
            <a:extLst>
              <a:ext uri="{FF2B5EF4-FFF2-40B4-BE49-F238E27FC236}">
                <a16:creationId xmlns:a16="http://schemas.microsoft.com/office/drawing/2014/main" id="{72B7D40E-DAC7-4D37-A286-7514ACAD1C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2800" y="838200"/>
            <a:ext cx="4727410" cy="3549780"/>
          </a:xfrm>
          <a:prstGeom prst="rect">
            <a:avLst/>
          </a:prstGeom>
        </p:spPr>
      </p:pic>
      <p:sp>
        <p:nvSpPr>
          <p:cNvPr id="7" name="TextBox 6">
            <a:extLst>
              <a:ext uri="{FF2B5EF4-FFF2-40B4-BE49-F238E27FC236}">
                <a16:creationId xmlns:a16="http://schemas.microsoft.com/office/drawing/2014/main" id="{B239DD2A-8B60-46D7-9A84-DE0BC93FC8A4}"/>
              </a:ext>
            </a:extLst>
          </p:cNvPr>
          <p:cNvSpPr txBox="1"/>
          <p:nvPr/>
        </p:nvSpPr>
        <p:spPr>
          <a:xfrm>
            <a:off x="7240505" y="424934"/>
            <a:ext cx="4572000" cy="369332"/>
          </a:xfrm>
          <a:prstGeom prst="rect">
            <a:avLst/>
          </a:prstGeom>
          <a:noFill/>
        </p:spPr>
        <p:txBody>
          <a:bodyPr wrap="square" rtlCol="0">
            <a:spAutoFit/>
          </a:bodyPr>
          <a:lstStyle/>
          <a:p>
            <a:r>
              <a:rPr lang="en-US" dirty="0">
                <a:solidFill>
                  <a:schemeClr val="bg1"/>
                </a:solidFill>
              </a:rPr>
              <a:t>Threshold Animation (2-min frame rate)</a:t>
            </a:r>
          </a:p>
        </p:txBody>
      </p:sp>
      <p:sp>
        <p:nvSpPr>
          <p:cNvPr id="10" name="TextBox 9">
            <a:extLst>
              <a:ext uri="{FF2B5EF4-FFF2-40B4-BE49-F238E27FC236}">
                <a16:creationId xmlns:a16="http://schemas.microsoft.com/office/drawing/2014/main" id="{844B5189-CD6E-43FB-B805-C83844D1266A}"/>
              </a:ext>
            </a:extLst>
          </p:cNvPr>
          <p:cNvSpPr txBox="1"/>
          <p:nvPr/>
        </p:nvSpPr>
        <p:spPr>
          <a:xfrm>
            <a:off x="7162800" y="4459069"/>
            <a:ext cx="4845373" cy="646331"/>
          </a:xfrm>
          <a:prstGeom prst="rect">
            <a:avLst/>
          </a:prstGeom>
          <a:noFill/>
        </p:spPr>
        <p:txBody>
          <a:bodyPr wrap="square" rtlCol="0">
            <a:spAutoFit/>
          </a:bodyPr>
          <a:lstStyle/>
          <a:p>
            <a:r>
              <a:rPr lang="en-US" dirty="0">
                <a:solidFill>
                  <a:schemeClr val="bg1"/>
                </a:solidFill>
              </a:rPr>
              <a:t>Note: final image is the per-pixel minimum over whole case</a:t>
            </a:r>
          </a:p>
        </p:txBody>
      </p:sp>
      <p:sp>
        <p:nvSpPr>
          <p:cNvPr id="9" name="Title 1">
            <a:extLst>
              <a:ext uri="{FF2B5EF4-FFF2-40B4-BE49-F238E27FC236}">
                <a16:creationId xmlns:a16="http://schemas.microsoft.com/office/drawing/2014/main" id="{F0F25797-D4D7-4E93-9DB5-A7B84833F225}"/>
              </a:ext>
            </a:extLst>
          </p:cNvPr>
          <p:cNvSpPr txBox="1">
            <a:spLocks/>
          </p:cNvSpPr>
          <p:nvPr/>
        </p:nvSpPr>
        <p:spPr>
          <a:xfrm>
            <a:off x="304800" y="5105400"/>
            <a:ext cx="8739823" cy="1524000"/>
          </a:xfrm>
          <a:prstGeom prst="rect">
            <a:avLst/>
          </a:prstGeom>
          <a:effectLst/>
        </p:spPr>
        <p:txBody>
          <a:bodyPr vert="horz" lIns="91440" tIns="45720" rIns="91440" bIns="45720" rtlCol="0" anchor="ctr">
            <a:normAutofit fontScale="750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Threshold varies by region, and locally by a factor-of-two  -- so we can benefit from  </a:t>
            </a:r>
            <a:r>
              <a:rPr lang="en-US" u="sng" dirty="0"/>
              <a:t>Dynamic Tracking of pixel threshold</a:t>
            </a:r>
          </a:p>
        </p:txBody>
      </p:sp>
      <p:sp>
        <p:nvSpPr>
          <p:cNvPr id="3" name="TextBox 2">
            <a:extLst>
              <a:ext uri="{FF2B5EF4-FFF2-40B4-BE49-F238E27FC236}">
                <a16:creationId xmlns:a16="http://schemas.microsoft.com/office/drawing/2014/main" id="{77D68B5F-C816-4BB6-BA7A-F1BB2A819443}"/>
              </a:ext>
            </a:extLst>
          </p:cNvPr>
          <p:cNvSpPr txBox="1"/>
          <p:nvPr/>
        </p:nvSpPr>
        <p:spPr>
          <a:xfrm>
            <a:off x="1295400" y="2663220"/>
            <a:ext cx="1828800" cy="523220"/>
          </a:xfrm>
          <a:prstGeom prst="rect">
            <a:avLst/>
          </a:prstGeom>
          <a:noFill/>
        </p:spPr>
        <p:txBody>
          <a:bodyPr wrap="square" rtlCol="0">
            <a:spAutoFit/>
          </a:bodyPr>
          <a:lstStyle/>
          <a:p>
            <a:r>
              <a:rPr lang="en-US" sz="1400" dirty="0">
                <a:solidFill>
                  <a:schemeClr val="bg1"/>
                </a:solidFill>
              </a:rPr>
              <a:t>GLM Threshold  within the region</a:t>
            </a:r>
          </a:p>
        </p:txBody>
      </p:sp>
      <p:cxnSp>
        <p:nvCxnSpPr>
          <p:cNvPr id="11" name="Straight Arrow Connector 10">
            <a:extLst>
              <a:ext uri="{FF2B5EF4-FFF2-40B4-BE49-F238E27FC236}">
                <a16:creationId xmlns:a16="http://schemas.microsoft.com/office/drawing/2014/main" id="{4A701F59-F06D-4FF7-9690-3E4ABB731CB4}"/>
              </a:ext>
            </a:extLst>
          </p:cNvPr>
          <p:cNvCxnSpPr/>
          <p:nvPr/>
        </p:nvCxnSpPr>
        <p:spPr>
          <a:xfrm flipV="1">
            <a:off x="2362200" y="1828800"/>
            <a:ext cx="152400" cy="68580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15701F-88D7-4BEE-B1F7-17DC68F6FE8E}"/>
              </a:ext>
            </a:extLst>
          </p:cNvPr>
          <p:cNvSpPr txBox="1"/>
          <p:nvPr/>
        </p:nvSpPr>
        <p:spPr>
          <a:xfrm>
            <a:off x="3352800" y="1109990"/>
            <a:ext cx="1828800" cy="523220"/>
          </a:xfrm>
          <a:prstGeom prst="rect">
            <a:avLst/>
          </a:prstGeom>
          <a:noFill/>
        </p:spPr>
        <p:txBody>
          <a:bodyPr wrap="square" rtlCol="0">
            <a:spAutoFit/>
          </a:bodyPr>
          <a:lstStyle/>
          <a:p>
            <a:r>
              <a:rPr lang="en-US" sz="1400" dirty="0">
                <a:solidFill>
                  <a:schemeClr val="bg1"/>
                </a:solidFill>
              </a:rPr>
              <a:t>GLM 2-minute event count</a:t>
            </a:r>
          </a:p>
        </p:txBody>
      </p:sp>
      <p:cxnSp>
        <p:nvCxnSpPr>
          <p:cNvPr id="13" name="Straight Arrow Connector 12">
            <a:extLst>
              <a:ext uri="{FF2B5EF4-FFF2-40B4-BE49-F238E27FC236}">
                <a16:creationId xmlns:a16="http://schemas.microsoft.com/office/drawing/2014/main" id="{5911F605-0AAE-4FB5-8CE6-9B043FA556D3}"/>
              </a:ext>
            </a:extLst>
          </p:cNvPr>
          <p:cNvCxnSpPr>
            <a:cxnSpLocks/>
            <a:stCxn id="12" idx="2"/>
          </p:cNvCxnSpPr>
          <p:nvPr/>
        </p:nvCxnSpPr>
        <p:spPr>
          <a:xfrm>
            <a:off x="4267200" y="1633210"/>
            <a:ext cx="533400" cy="34799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AA32CE-CB80-40C8-A086-5EBABD0A1396}"/>
              </a:ext>
            </a:extLst>
          </p:cNvPr>
          <p:cNvCxnSpPr/>
          <p:nvPr/>
        </p:nvCxnSpPr>
        <p:spPr>
          <a:xfrm flipH="1">
            <a:off x="2088811" y="2008804"/>
            <a:ext cx="112920" cy="2231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A06D292-6AFC-4EFB-A1B0-8682DE3C8E70}"/>
              </a:ext>
            </a:extLst>
          </p:cNvPr>
          <p:cNvCxnSpPr>
            <a:cxnSpLocks/>
          </p:cNvCxnSpPr>
          <p:nvPr/>
        </p:nvCxnSpPr>
        <p:spPr>
          <a:xfrm>
            <a:off x="4604661" y="2180756"/>
            <a:ext cx="232664" cy="1210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8997C4F-6425-4F97-8EB6-1D0739BDB469}"/>
              </a:ext>
            </a:extLst>
          </p:cNvPr>
          <p:cNvGrpSpPr/>
          <p:nvPr/>
        </p:nvGrpSpPr>
        <p:grpSpPr>
          <a:xfrm>
            <a:off x="228600" y="866120"/>
            <a:ext cx="6781800" cy="3059729"/>
            <a:chOff x="65148" y="819900"/>
            <a:chExt cx="6781800" cy="3059729"/>
          </a:xfrm>
        </p:grpSpPr>
        <p:grpSp>
          <p:nvGrpSpPr>
            <p:cNvPr id="38" name="Group 37">
              <a:extLst>
                <a:ext uri="{FF2B5EF4-FFF2-40B4-BE49-F238E27FC236}">
                  <a16:creationId xmlns:a16="http://schemas.microsoft.com/office/drawing/2014/main" id="{F19FBA7C-AB7F-427E-8A05-2349DFF9D9FA}"/>
                </a:ext>
              </a:extLst>
            </p:cNvPr>
            <p:cNvGrpSpPr/>
            <p:nvPr/>
          </p:nvGrpSpPr>
          <p:grpSpPr>
            <a:xfrm>
              <a:off x="65148" y="819900"/>
              <a:ext cx="6781800" cy="3059729"/>
              <a:chOff x="65148" y="819900"/>
              <a:chExt cx="6781800" cy="3059729"/>
            </a:xfrm>
          </p:grpSpPr>
          <p:pic>
            <p:nvPicPr>
              <p:cNvPr id="18" name="Picture 17" descr="Chart, histogram&#10;&#10;Description automatically generated">
                <a:extLst>
                  <a:ext uri="{FF2B5EF4-FFF2-40B4-BE49-F238E27FC236}">
                    <a16:creationId xmlns:a16="http://schemas.microsoft.com/office/drawing/2014/main" id="{85A0DEF7-1CDF-423F-BCD2-8B810D7D340F}"/>
                  </a:ext>
                </a:extLst>
              </p:cNvPr>
              <p:cNvPicPr>
                <a:picLocks noChangeAspect="1"/>
              </p:cNvPicPr>
              <p:nvPr/>
            </p:nvPicPr>
            <p:blipFill rotWithShape="1">
              <a:blip r:embed="rId6"/>
              <a:srcRect l="3247" r="1914" b="6068"/>
              <a:stretch/>
            </p:blipFill>
            <p:spPr>
              <a:xfrm>
                <a:off x="65148" y="819900"/>
                <a:ext cx="6781800" cy="3059729"/>
              </a:xfrm>
              <a:prstGeom prst="rect">
                <a:avLst/>
              </a:prstGeom>
            </p:spPr>
          </p:pic>
          <p:sp>
            <p:nvSpPr>
              <p:cNvPr id="20" name="TextBox 19">
                <a:extLst>
                  <a:ext uri="{FF2B5EF4-FFF2-40B4-BE49-F238E27FC236}">
                    <a16:creationId xmlns:a16="http://schemas.microsoft.com/office/drawing/2014/main" id="{BB2C3FF1-0C29-477F-9803-E31503C79C9A}"/>
                  </a:ext>
                </a:extLst>
              </p:cNvPr>
              <p:cNvSpPr txBox="1"/>
              <p:nvPr/>
            </p:nvSpPr>
            <p:spPr>
              <a:xfrm>
                <a:off x="4777139" y="1281245"/>
                <a:ext cx="1315763" cy="369332"/>
              </a:xfrm>
              <a:prstGeom prst="rect">
                <a:avLst/>
              </a:prstGeom>
              <a:noFill/>
            </p:spPr>
            <p:txBody>
              <a:bodyPr wrap="square" rtlCol="0">
                <a:spAutoFit/>
              </a:bodyPr>
              <a:lstStyle/>
              <a:p>
                <a:r>
                  <a:rPr lang="en-US" sz="900" b="1" dirty="0">
                    <a:solidFill>
                      <a:schemeClr val="bg1"/>
                    </a:solidFill>
                  </a:rPr>
                  <a:t>Full-region GLM flash DE</a:t>
                </a:r>
              </a:p>
            </p:txBody>
          </p:sp>
          <p:sp>
            <p:nvSpPr>
              <p:cNvPr id="21" name="TextBox 20">
                <a:extLst>
                  <a:ext uri="{FF2B5EF4-FFF2-40B4-BE49-F238E27FC236}">
                    <a16:creationId xmlns:a16="http://schemas.microsoft.com/office/drawing/2014/main" id="{B121F04E-277E-43E2-A75C-6880D9FA97AE}"/>
                  </a:ext>
                </a:extLst>
              </p:cNvPr>
              <p:cNvSpPr txBox="1"/>
              <p:nvPr/>
            </p:nvSpPr>
            <p:spPr>
              <a:xfrm>
                <a:off x="4053528" y="2717284"/>
                <a:ext cx="1491006" cy="230832"/>
              </a:xfrm>
              <a:prstGeom prst="rect">
                <a:avLst/>
              </a:prstGeom>
              <a:noFill/>
            </p:spPr>
            <p:txBody>
              <a:bodyPr wrap="square" rtlCol="0">
                <a:spAutoFit/>
              </a:bodyPr>
              <a:lstStyle/>
              <a:p>
                <a:r>
                  <a:rPr lang="en-US" sz="900" b="1" dirty="0">
                    <a:solidFill>
                      <a:schemeClr val="bg1"/>
                    </a:solidFill>
                  </a:rPr>
                  <a:t>% flash area &lt; 10 km</a:t>
                </a:r>
                <a:r>
                  <a:rPr lang="en-US" sz="900" b="1" baseline="30000" dirty="0">
                    <a:solidFill>
                      <a:schemeClr val="bg1"/>
                    </a:solidFill>
                  </a:rPr>
                  <a:t>2</a:t>
                </a:r>
              </a:p>
            </p:txBody>
          </p:sp>
          <p:cxnSp>
            <p:nvCxnSpPr>
              <p:cNvPr id="22" name="Straight Arrow Connector 21">
                <a:extLst>
                  <a:ext uri="{FF2B5EF4-FFF2-40B4-BE49-F238E27FC236}">
                    <a16:creationId xmlns:a16="http://schemas.microsoft.com/office/drawing/2014/main" id="{0AFF467F-BA00-4DB0-BB91-14D8ECBCBD4A}"/>
                  </a:ext>
                </a:extLst>
              </p:cNvPr>
              <p:cNvCxnSpPr/>
              <p:nvPr/>
            </p:nvCxnSpPr>
            <p:spPr>
              <a:xfrm flipH="1">
                <a:off x="2178873" y="1313806"/>
                <a:ext cx="155901" cy="3076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3E3CBCE-BA83-4AB2-BCF1-3FBA7D1AEC48}"/>
                  </a:ext>
                </a:extLst>
              </p:cNvPr>
              <p:cNvCxnSpPr>
                <a:cxnSpLocks/>
              </p:cNvCxnSpPr>
              <p:nvPr/>
            </p:nvCxnSpPr>
            <p:spPr>
              <a:xfrm>
                <a:off x="5652336" y="1550828"/>
                <a:ext cx="321223" cy="166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FA41478-B325-408E-8770-DBCD12F014B7}"/>
                  </a:ext>
                </a:extLst>
              </p:cNvPr>
              <p:cNvCxnSpPr>
                <a:cxnSpLocks/>
              </p:cNvCxnSpPr>
              <p:nvPr/>
            </p:nvCxnSpPr>
            <p:spPr>
              <a:xfrm flipV="1">
                <a:off x="5087554" y="2462116"/>
                <a:ext cx="158998" cy="3330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5FA258CD-90FA-482D-B7AA-725E8634256C}"/>
                </a:ext>
              </a:extLst>
            </p:cNvPr>
            <p:cNvSpPr txBox="1"/>
            <p:nvPr/>
          </p:nvSpPr>
          <p:spPr>
            <a:xfrm>
              <a:off x="1723362" y="1134446"/>
              <a:ext cx="2772437" cy="230832"/>
            </a:xfrm>
            <a:prstGeom prst="rect">
              <a:avLst/>
            </a:prstGeom>
            <a:noFill/>
          </p:spPr>
          <p:txBody>
            <a:bodyPr wrap="square" rtlCol="0">
              <a:spAutoFit/>
            </a:bodyPr>
            <a:lstStyle/>
            <a:p>
              <a:r>
                <a:rPr lang="en-US" sz="900" b="1" dirty="0">
                  <a:solidFill>
                    <a:schemeClr val="bg1"/>
                  </a:solidFill>
                </a:rPr>
                <a:t>Region Median Threshold (</a:t>
              </a:r>
              <a:r>
                <a:rPr lang="en-US" sz="900" b="1" dirty="0" err="1">
                  <a:solidFill>
                    <a:schemeClr val="bg1"/>
                  </a:solidFill>
                </a:rPr>
                <a:t>fJ</a:t>
              </a:r>
              <a:r>
                <a:rPr lang="en-US" sz="900" b="1" dirty="0">
                  <a:solidFill>
                    <a:schemeClr val="bg1"/>
                  </a:solidFill>
                </a:rPr>
                <a:t>) Multiplied by 10</a:t>
              </a:r>
            </a:p>
          </p:txBody>
        </p:sp>
        <p:cxnSp>
          <p:nvCxnSpPr>
            <p:cNvPr id="30" name="Straight Arrow Connector 29">
              <a:extLst>
                <a:ext uri="{FF2B5EF4-FFF2-40B4-BE49-F238E27FC236}">
                  <a16:creationId xmlns:a16="http://schemas.microsoft.com/office/drawing/2014/main" id="{D240D0A5-6FD3-4166-8A60-1D7B11C504D4}"/>
                </a:ext>
              </a:extLst>
            </p:cNvPr>
            <p:cNvCxnSpPr>
              <a:cxnSpLocks/>
            </p:cNvCxnSpPr>
            <p:nvPr/>
          </p:nvCxnSpPr>
          <p:spPr>
            <a:xfrm flipV="1">
              <a:off x="5092743" y="2514600"/>
              <a:ext cx="164861" cy="2059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B6FD2CF-B3ED-4973-85F8-F00FEA07ACF0}"/>
                </a:ext>
              </a:extLst>
            </p:cNvPr>
            <p:cNvCxnSpPr>
              <a:cxnSpLocks/>
            </p:cNvCxnSpPr>
            <p:nvPr/>
          </p:nvCxnSpPr>
          <p:spPr>
            <a:xfrm flipH="1">
              <a:off x="2118136" y="1318285"/>
              <a:ext cx="183328" cy="2592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9A8C0D3-ECEE-4794-8787-C2B2BFA0D6AB}"/>
                </a:ext>
              </a:extLst>
            </p:cNvPr>
            <p:cNvCxnSpPr>
              <a:cxnSpLocks/>
            </p:cNvCxnSpPr>
            <p:nvPr/>
          </p:nvCxnSpPr>
          <p:spPr>
            <a:xfrm>
              <a:off x="5591846" y="1518342"/>
              <a:ext cx="392765" cy="1496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478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71CE-621E-451A-8481-1754F0411AD4}"/>
              </a:ext>
            </a:extLst>
          </p:cNvPr>
          <p:cNvSpPr>
            <a:spLocks noGrp="1"/>
          </p:cNvSpPr>
          <p:nvPr>
            <p:ph type="title"/>
          </p:nvPr>
        </p:nvSpPr>
        <p:spPr>
          <a:xfrm>
            <a:off x="609600" y="5181600"/>
            <a:ext cx="11353800" cy="1278467"/>
          </a:xfrm>
        </p:spPr>
        <p:txBody>
          <a:bodyPr/>
          <a:lstStyle/>
          <a:p>
            <a:r>
              <a:rPr lang="en-US" dirty="0"/>
              <a:t>Colorado storm day summary: May 20, 2020</a:t>
            </a:r>
          </a:p>
        </p:txBody>
      </p:sp>
      <p:pic>
        <p:nvPicPr>
          <p:cNvPr id="5" name="Content Placeholder 4" descr="Chart, surface chart&#10;&#10;Description automatically generated">
            <a:extLst>
              <a:ext uri="{FF2B5EF4-FFF2-40B4-BE49-F238E27FC236}">
                <a16:creationId xmlns:a16="http://schemas.microsoft.com/office/drawing/2014/main" id="{2A560514-F150-456E-9212-E2EB4909C28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25" r="6792" b="7246"/>
          <a:stretch/>
        </p:blipFill>
        <p:spPr>
          <a:xfrm>
            <a:off x="888326" y="163274"/>
            <a:ext cx="6609096" cy="5170726"/>
          </a:xfrm>
        </p:spPr>
      </p:pic>
      <p:pic>
        <p:nvPicPr>
          <p:cNvPr id="7" name="Picture 6" descr="Chart&#10;&#10;Description automatically generated">
            <a:extLst>
              <a:ext uri="{FF2B5EF4-FFF2-40B4-BE49-F238E27FC236}">
                <a16:creationId xmlns:a16="http://schemas.microsoft.com/office/drawing/2014/main" id="{B4A751D0-DAC4-4D77-A520-195CD2D0BE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0816" y="457200"/>
            <a:ext cx="2743200" cy="2057400"/>
          </a:xfrm>
          <a:prstGeom prst="rect">
            <a:avLst/>
          </a:prstGeom>
        </p:spPr>
      </p:pic>
      <p:pic>
        <p:nvPicPr>
          <p:cNvPr id="9" name="Picture 8" descr="Chart&#10;&#10;Description automatically generated">
            <a:extLst>
              <a:ext uri="{FF2B5EF4-FFF2-40B4-BE49-F238E27FC236}">
                <a16:creationId xmlns:a16="http://schemas.microsoft.com/office/drawing/2014/main" id="{C03BC6B9-7C9D-41E0-B276-87CB129A2D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2052" y="2895600"/>
            <a:ext cx="2743200" cy="2057400"/>
          </a:xfrm>
          <a:prstGeom prst="rect">
            <a:avLst/>
          </a:prstGeom>
        </p:spPr>
      </p:pic>
    </p:spTree>
    <p:extLst>
      <p:ext uri="{BB962C8B-B14F-4D97-AF65-F5344CB8AC3E}">
        <p14:creationId xmlns:p14="http://schemas.microsoft.com/office/powerpoint/2010/main" val="923823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71CE-621E-451A-8481-1754F0411AD4}"/>
              </a:ext>
            </a:extLst>
          </p:cNvPr>
          <p:cNvSpPr>
            <a:spLocks noGrp="1"/>
          </p:cNvSpPr>
          <p:nvPr>
            <p:ph type="title"/>
          </p:nvPr>
        </p:nvSpPr>
        <p:spPr>
          <a:xfrm>
            <a:off x="533400" y="5638800"/>
            <a:ext cx="11353800" cy="1055925"/>
          </a:xfrm>
        </p:spPr>
        <p:txBody>
          <a:bodyPr>
            <a:normAutofit/>
          </a:bodyPr>
          <a:lstStyle/>
          <a:p>
            <a:r>
              <a:rPr lang="en-US" sz="2000" cap="none" dirty="0"/>
              <a:t>Note that the observed  L2 thresholds are similar for G17 and G17, even though their nominal </a:t>
            </a:r>
            <a:r>
              <a:rPr lang="en-US" sz="2000" cap="none" dirty="0" err="1"/>
              <a:t>day:night</a:t>
            </a:r>
            <a:r>
              <a:rPr lang="en-US" sz="2000" cap="none" dirty="0"/>
              <a:t> instrument values are quite different. Could this be a “Front Range Effect”?</a:t>
            </a:r>
          </a:p>
        </p:txBody>
      </p:sp>
      <p:pic>
        <p:nvPicPr>
          <p:cNvPr id="5" name="Content Placeholder 4" descr="Chart, surface chart&#10;&#10;Description automatically generated">
            <a:extLst>
              <a:ext uri="{FF2B5EF4-FFF2-40B4-BE49-F238E27FC236}">
                <a16:creationId xmlns:a16="http://schemas.microsoft.com/office/drawing/2014/main" id="{2A560514-F150-456E-9212-E2EB4909C28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25" r="6792" b="7246"/>
          <a:stretch/>
        </p:blipFill>
        <p:spPr>
          <a:xfrm>
            <a:off x="7162800" y="150965"/>
            <a:ext cx="4572000" cy="3576973"/>
          </a:xfrm>
        </p:spPr>
      </p:pic>
      <p:grpSp>
        <p:nvGrpSpPr>
          <p:cNvPr id="25" name="Group 24">
            <a:extLst>
              <a:ext uri="{FF2B5EF4-FFF2-40B4-BE49-F238E27FC236}">
                <a16:creationId xmlns:a16="http://schemas.microsoft.com/office/drawing/2014/main" id="{6E7BEFC9-14C5-42E1-AD52-8DEA4438932B}"/>
              </a:ext>
            </a:extLst>
          </p:cNvPr>
          <p:cNvGrpSpPr/>
          <p:nvPr/>
        </p:nvGrpSpPr>
        <p:grpSpPr>
          <a:xfrm>
            <a:off x="7162800" y="3768318"/>
            <a:ext cx="4572000" cy="1718082"/>
            <a:chOff x="375138" y="3877410"/>
            <a:chExt cx="4572000" cy="1718082"/>
          </a:xfrm>
        </p:grpSpPr>
        <p:pic>
          <p:nvPicPr>
            <p:cNvPr id="7" name="Picture 6" descr="Chart&#10;&#10;Description automatically generated">
              <a:extLst>
                <a:ext uri="{FF2B5EF4-FFF2-40B4-BE49-F238E27FC236}">
                  <a16:creationId xmlns:a16="http://schemas.microsoft.com/office/drawing/2014/main" id="{B4A751D0-DAC4-4D77-A520-195CD2D0BE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138" y="3880992"/>
              <a:ext cx="2286000" cy="1714500"/>
            </a:xfrm>
            <a:prstGeom prst="rect">
              <a:avLst/>
            </a:prstGeom>
          </p:spPr>
        </p:pic>
        <p:pic>
          <p:nvPicPr>
            <p:cNvPr id="9" name="Picture 8" descr="Chart&#10;&#10;Description automatically generated">
              <a:extLst>
                <a:ext uri="{FF2B5EF4-FFF2-40B4-BE49-F238E27FC236}">
                  <a16:creationId xmlns:a16="http://schemas.microsoft.com/office/drawing/2014/main" id="{C03BC6B9-7C9D-41E0-B276-87CB129A2D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138" y="3877410"/>
              <a:ext cx="2286000" cy="1714500"/>
            </a:xfrm>
            <a:prstGeom prst="rect">
              <a:avLst/>
            </a:prstGeom>
          </p:spPr>
        </p:pic>
      </p:grpSp>
      <p:pic>
        <p:nvPicPr>
          <p:cNvPr id="4" name="Picture 3" descr="A colorful map of the computer&#10;&#10;Description automatically generated">
            <a:extLst>
              <a:ext uri="{FF2B5EF4-FFF2-40B4-BE49-F238E27FC236}">
                <a16:creationId xmlns:a16="http://schemas.microsoft.com/office/drawing/2014/main" id="{0346DC1E-9636-467A-A35C-07D3677C3A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 r="6667" b="6683"/>
          <a:stretch/>
        </p:blipFill>
        <p:spPr>
          <a:xfrm>
            <a:off x="381000" y="169028"/>
            <a:ext cx="4572000" cy="3564772"/>
          </a:xfrm>
          <a:prstGeom prst="rect">
            <a:avLst/>
          </a:prstGeom>
        </p:spPr>
      </p:pic>
      <p:grpSp>
        <p:nvGrpSpPr>
          <p:cNvPr id="26" name="Group 25">
            <a:extLst>
              <a:ext uri="{FF2B5EF4-FFF2-40B4-BE49-F238E27FC236}">
                <a16:creationId xmlns:a16="http://schemas.microsoft.com/office/drawing/2014/main" id="{1B644CCB-D04E-402E-8507-110089A8BC0B}"/>
              </a:ext>
            </a:extLst>
          </p:cNvPr>
          <p:cNvGrpSpPr/>
          <p:nvPr/>
        </p:nvGrpSpPr>
        <p:grpSpPr>
          <a:xfrm>
            <a:off x="381000" y="3771900"/>
            <a:ext cx="4572000" cy="1714500"/>
            <a:chOff x="7162800" y="3877404"/>
            <a:chExt cx="4572000" cy="1714500"/>
          </a:xfrm>
        </p:grpSpPr>
        <p:pic>
          <p:nvPicPr>
            <p:cNvPr id="8" name="Picture 7" descr="Chart&#10;&#10;Description automatically generated">
              <a:extLst>
                <a:ext uri="{FF2B5EF4-FFF2-40B4-BE49-F238E27FC236}">
                  <a16:creationId xmlns:a16="http://schemas.microsoft.com/office/drawing/2014/main" id="{F4ED4FF7-28DD-4066-9FA3-8FC2F93C5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877404"/>
              <a:ext cx="2286000" cy="1714500"/>
            </a:xfrm>
            <a:prstGeom prst="rect">
              <a:avLst/>
            </a:prstGeom>
          </p:spPr>
        </p:pic>
        <p:pic>
          <p:nvPicPr>
            <p:cNvPr id="11" name="Picture 10" descr="Chart&#10;&#10;Description automatically generated">
              <a:extLst>
                <a:ext uri="{FF2B5EF4-FFF2-40B4-BE49-F238E27FC236}">
                  <a16:creationId xmlns:a16="http://schemas.microsoft.com/office/drawing/2014/main" id="{46D9AD2B-A3C0-4413-8D48-9AD5B2EDD6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3877404"/>
              <a:ext cx="2286000" cy="1714500"/>
            </a:xfrm>
            <a:prstGeom prst="rect">
              <a:avLst/>
            </a:prstGeom>
          </p:spPr>
        </p:pic>
      </p:grpSp>
      <p:sp>
        <p:nvSpPr>
          <p:cNvPr id="12" name="TextBox 11">
            <a:extLst>
              <a:ext uri="{FF2B5EF4-FFF2-40B4-BE49-F238E27FC236}">
                <a16:creationId xmlns:a16="http://schemas.microsoft.com/office/drawing/2014/main" id="{54069883-5A28-444F-AF19-CF7A5B3E5931}"/>
              </a:ext>
            </a:extLst>
          </p:cNvPr>
          <p:cNvSpPr txBox="1"/>
          <p:nvPr/>
        </p:nvSpPr>
        <p:spPr>
          <a:xfrm>
            <a:off x="5067300" y="457200"/>
            <a:ext cx="2028091" cy="738664"/>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2-minute Event Count (storm max)</a:t>
            </a:r>
          </a:p>
        </p:txBody>
      </p:sp>
      <p:sp>
        <p:nvSpPr>
          <p:cNvPr id="14" name="TextBox 13">
            <a:extLst>
              <a:ext uri="{FF2B5EF4-FFF2-40B4-BE49-F238E27FC236}">
                <a16:creationId xmlns:a16="http://schemas.microsoft.com/office/drawing/2014/main" id="{944369C1-9571-43EF-96EB-DA62E29C0BEC}"/>
              </a:ext>
            </a:extLst>
          </p:cNvPr>
          <p:cNvSpPr txBox="1"/>
          <p:nvPr/>
        </p:nvSpPr>
        <p:spPr>
          <a:xfrm>
            <a:off x="5480538" y="4272581"/>
            <a:ext cx="1219200" cy="738664"/>
          </a:xfrm>
          <a:prstGeom prst="rect">
            <a:avLst/>
          </a:prstGeom>
          <a:noFill/>
        </p:spPr>
        <p:txBody>
          <a:bodyPr wrap="square" rtlCol="0">
            <a:spAutoFit/>
          </a:bodyPr>
          <a:lstStyle/>
          <a:p>
            <a:r>
              <a:rPr lang="en-US" sz="1400" dirty="0"/>
              <a:t>Instrument Threshold “Range”</a:t>
            </a:r>
          </a:p>
        </p:txBody>
      </p:sp>
      <p:sp>
        <p:nvSpPr>
          <p:cNvPr id="20" name="TextBox 19">
            <a:extLst>
              <a:ext uri="{FF2B5EF4-FFF2-40B4-BE49-F238E27FC236}">
                <a16:creationId xmlns:a16="http://schemas.microsoft.com/office/drawing/2014/main" id="{79E830A9-68E1-44B5-914B-39E9278B7F08}"/>
              </a:ext>
            </a:extLst>
          </p:cNvPr>
          <p:cNvSpPr txBox="1"/>
          <p:nvPr/>
        </p:nvSpPr>
        <p:spPr>
          <a:xfrm>
            <a:off x="5067300" y="2286000"/>
            <a:ext cx="2057400" cy="738664"/>
          </a:xfrm>
          <a:prstGeom prst="rect">
            <a:avLst/>
          </a:prstGeom>
          <a:noFill/>
        </p:spPr>
        <p:txBody>
          <a:bodyPr wrap="square" rtlCol="0">
            <a:spAutoFit/>
          </a:bodyPr>
          <a:lstStyle/>
          <a:p>
            <a:r>
              <a:rPr lang="en-US" sz="1400" dirty="0">
                <a:solidFill>
                  <a:schemeClr val="bg1"/>
                </a:solidFill>
              </a:rPr>
              <a:t>Minimum and maximum 2-minute Observed Thresholds</a:t>
            </a:r>
          </a:p>
        </p:txBody>
      </p:sp>
      <p:sp>
        <p:nvSpPr>
          <p:cNvPr id="22" name="TextBox 21">
            <a:extLst>
              <a:ext uri="{FF2B5EF4-FFF2-40B4-BE49-F238E27FC236}">
                <a16:creationId xmlns:a16="http://schemas.microsoft.com/office/drawing/2014/main" id="{D2CD25BA-5B80-477D-839D-8BEFA6B0E120}"/>
              </a:ext>
            </a:extLst>
          </p:cNvPr>
          <p:cNvSpPr txBox="1"/>
          <p:nvPr/>
        </p:nvSpPr>
        <p:spPr>
          <a:xfrm>
            <a:off x="2362200" y="1828800"/>
            <a:ext cx="609600" cy="338554"/>
          </a:xfrm>
          <a:prstGeom prst="rect">
            <a:avLst/>
          </a:prstGeom>
          <a:noFill/>
        </p:spPr>
        <p:txBody>
          <a:bodyPr wrap="square" rtlCol="0">
            <a:spAutoFit/>
          </a:bodyPr>
          <a:lstStyle/>
          <a:p>
            <a:r>
              <a:rPr lang="en-US" sz="1600" b="1" dirty="0">
                <a:solidFill>
                  <a:schemeClr val="bg1"/>
                </a:solidFill>
              </a:rPr>
              <a:t>G17</a:t>
            </a:r>
          </a:p>
        </p:txBody>
      </p:sp>
      <p:sp>
        <p:nvSpPr>
          <p:cNvPr id="24" name="TextBox 23">
            <a:extLst>
              <a:ext uri="{FF2B5EF4-FFF2-40B4-BE49-F238E27FC236}">
                <a16:creationId xmlns:a16="http://schemas.microsoft.com/office/drawing/2014/main" id="{A3D50941-84E5-4C8F-AAEC-AE6A01DD268F}"/>
              </a:ext>
            </a:extLst>
          </p:cNvPr>
          <p:cNvSpPr txBox="1"/>
          <p:nvPr/>
        </p:nvSpPr>
        <p:spPr>
          <a:xfrm>
            <a:off x="9144000" y="1828800"/>
            <a:ext cx="609600" cy="338554"/>
          </a:xfrm>
          <a:prstGeom prst="rect">
            <a:avLst/>
          </a:prstGeom>
          <a:noFill/>
        </p:spPr>
        <p:txBody>
          <a:bodyPr wrap="square" rtlCol="0">
            <a:spAutoFit/>
          </a:bodyPr>
          <a:lstStyle/>
          <a:p>
            <a:r>
              <a:rPr lang="en-US" sz="1600" b="1" dirty="0">
                <a:solidFill>
                  <a:schemeClr val="bg1"/>
                </a:solidFill>
              </a:rPr>
              <a:t>G16</a:t>
            </a:r>
          </a:p>
        </p:txBody>
      </p:sp>
    </p:spTree>
    <p:extLst>
      <p:ext uri="{BB962C8B-B14F-4D97-AF65-F5344CB8AC3E}">
        <p14:creationId xmlns:p14="http://schemas.microsoft.com/office/powerpoint/2010/main" val="72924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03BE39-1A22-4429-8852-4C9BFF77C2CD}"/>
              </a:ext>
            </a:extLst>
          </p:cNvPr>
          <p:cNvPicPr>
            <a:picLocks noChangeAspect="1"/>
          </p:cNvPicPr>
          <p:nvPr/>
        </p:nvPicPr>
        <p:blipFill>
          <a:blip r:embed="rId3"/>
          <a:stretch>
            <a:fillRect/>
          </a:stretch>
        </p:blipFill>
        <p:spPr>
          <a:xfrm>
            <a:off x="5610699" y="1143000"/>
            <a:ext cx="6254378" cy="3505200"/>
          </a:xfrm>
          <a:prstGeom prst="rect">
            <a:avLst/>
          </a:prstGeom>
        </p:spPr>
      </p:pic>
      <p:sp>
        <p:nvSpPr>
          <p:cNvPr id="2" name="Title 1">
            <a:extLst>
              <a:ext uri="{FF2B5EF4-FFF2-40B4-BE49-F238E27FC236}">
                <a16:creationId xmlns:a16="http://schemas.microsoft.com/office/drawing/2014/main" id="{456184CD-F746-4666-8E73-5F7DCA48C1EB}"/>
              </a:ext>
            </a:extLst>
          </p:cNvPr>
          <p:cNvSpPr>
            <a:spLocks noGrp="1"/>
          </p:cNvSpPr>
          <p:nvPr>
            <p:ph type="title"/>
          </p:nvPr>
        </p:nvSpPr>
        <p:spPr>
          <a:xfrm>
            <a:off x="762000" y="5638800"/>
            <a:ext cx="10898188" cy="888999"/>
          </a:xfrm>
        </p:spPr>
        <p:txBody>
          <a:bodyPr>
            <a:normAutofit fontScale="90000"/>
          </a:bodyPr>
          <a:lstStyle/>
          <a:p>
            <a:r>
              <a:rPr lang="en-US" dirty="0"/>
              <a:t>GLM-16 (Goes East):</a:t>
            </a:r>
            <a:br>
              <a:rPr lang="en-US" dirty="0"/>
            </a:br>
            <a:r>
              <a:rPr lang="en-US" dirty="0"/>
              <a:t>Larger flashes are easier to detect</a:t>
            </a:r>
          </a:p>
        </p:txBody>
      </p:sp>
      <p:sp>
        <p:nvSpPr>
          <p:cNvPr id="5" name="TextBox 4">
            <a:extLst>
              <a:ext uri="{FF2B5EF4-FFF2-40B4-BE49-F238E27FC236}">
                <a16:creationId xmlns:a16="http://schemas.microsoft.com/office/drawing/2014/main" id="{8C6F08DD-5B2B-49DE-B7C5-5C2566AC4840}"/>
              </a:ext>
            </a:extLst>
          </p:cNvPr>
          <p:cNvSpPr txBox="1"/>
          <p:nvPr/>
        </p:nvSpPr>
        <p:spPr>
          <a:xfrm>
            <a:off x="7086600" y="2819400"/>
            <a:ext cx="3657600" cy="338554"/>
          </a:xfrm>
          <a:prstGeom prst="rect">
            <a:avLst/>
          </a:prstGeom>
          <a:noFill/>
        </p:spPr>
        <p:txBody>
          <a:bodyPr wrap="square" rtlCol="0">
            <a:spAutoFit/>
          </a:bodyPr>
          <a:lstStyle/>
          <a:p>
            <a:r>
              <a:rPr lang="en-US" sz="1400" dirty="0">
                <a:solidFill>
                  <a:schemeClr val="bg1"/>
                </a:solidFill>
              </a:rPr>
              <a:t>(from Zhang and Cummins, JGR 2020</a:t>
            </a:r>
            <a:r>
              <a:rPr lang="en-US" sz="1600" dirty="0">
                <a:solidFill>
                  <a:schemeClr val="bg1"/>
                </a:solidFill>
              </a:rPr>
              <a:t>)</a:t>
            </a:r>
          </a:p>
        </p:txBody>
      </p:sp>
      <p:sp>
        <p:nvSpPr>
          <p:cNvPr id="6" name="Content Placeholder 2">
            <a:extLst>
              <a:ext uri="{FF2B5EF4-FFF2-40B4-BE49-F238E27FC236}">
                <a16:creationId xmlns:a16="http://schemas.microsoft.com/office/drawing/2014/main" id="{11C573A4-651A-4647-9683-A24124166585}"/>
              </a:ext>
            </a:extLst>
          </p:cNvPr>
          <p:cNvSpPr txBox="1">
            <a:spLocks/>
          </p:cNvSpPr>
          <p:nvPr/>
        </p:nvSpPr>
        <p:spPr>
          <a:xfrm>
            <a:off x="533400" y="1143000"/>
            <a:ext cx="4648200" cy="4191000"/>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t>Based on comparisons with the Kennedy Space Center Lightning Mapping Array (KSCLMA), GLM detection is strongly dependent on all aspects of flash “size” (time duration, area, spatial extent, and overall channel length) </a:t>
            </a:r>
          </a:p>
          <a:p>
            <a:pPr marL="0" indent="0">
              <a:buFont typeface="Wingdings 3" panose="05040102010807070707" pitchFamily="18" charset="2"/>
              <a:buNone/>
            </a:pPr>
            <a:endParaRPr lang="en-US" b="1" dirty="0"/>
          </a:p>
          <a:p>
            <a:pPr marL="0" indent="0">
              <a:buFont typeface="Wingdings 3" panose="05040102010807070707" pitchFamily="18" charset="2"/>
              <a:buNone/>
            </a:pPr>
            <a:r>
              <a:rPr lang="en-US" sz="1700" b="1" dirty="0"/>
              <a:t>Overall finding for 8 hours of storm activity near KSC on December 20, 2018.          ==&gt;</a:t>
            </a:r>
          </a:p>
          <a:p>
            <a:pPr marL="0" indent="0">
              <a:buFont typeface="Wingdings 3" panose="05040102010807070707" pitchFamily="18" charset="2"/>
              <a:buNone/>
            </a:pPr>
            <a:endParaRPr lang="en-US" sz="1700" b="1" dirty="0"/>
          </a:p>
          <a:p>
            <a:pPr marL="0" indent="0">
              <a:buFont typeface="Wingdings 3" panose="05040102010807070707" pitchFamily="18" charset="2"/>
              <a:buNone/>
            </a:pPr>
            <a:r>
              <a:rPr lang="en-US" sz="1700" b="1" dirty="0"/>
              <a:t>Dark bars indicate flash DE and light wide pars indicate flash counts.</a:t>
            </a:r>
          </a:p>
          <a:p>
            <a:pPr marL="0" indent="0">
              <a:buFont typeface="Wingdings 3" panose="05040102010807070707" pitchFamily="18" charset="2"/>
              <a:buNone/>
            </a:pPr>
            <a:endParaRPr lang="en-US" dirty="0"/>
          </a:p>
        </p:txBody>
      </p:sp>
    </p:spTree>
    <p:extLst>
      <p:ext uri="{BB962C8B-B14F-4D97-AF65-F5344CB8AC3E}">
        <p14:creationId xmlns:p14="http://schemas.microsoft.com/office/powerpoint/2010/main" val="137427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84CD-F746-4666-8E73-5F7DCA48C1EB}"/>
              </a:ext>
            </a:extLst>
          </p:cNvPr>
          <p:cNvSpPr>
            <a:spLocks noGrp="1"/>
          </p:cNvSpPr>
          <p:nvPr>
            <p:ph type="title"/>
          </p:nvPr>
        </p:nvSpPr>
        <p:spPr>
          <a:xfrm>
            <a:off x="762000" y="5638800"/>
            <a:ext cx="10898188" cy="888999"/>
          </a:xfrm>
        </p:spPr>
        <p:txBody>
          <a:bodyPr>
            <a:normAutofit fontScale="90000"/>
          </a:bodyPr>
          <a:lstStyle/>
          <a:p>
            <a:r>
              <a:rPr lang="en-US" dirty="0"/>
              <a:t>GLM-16 (Goes East) Flash detection assessment</a:t>
            </a:r>
          </a:p>
        </p:txBody>
      </p:sp>
      <p:pic>
        <p:nvPicPr>
          <p:cNvPr id="4" name="Content Placeholder 3">
            <a:extLst>
              <a:ext uri="{FF2B5EF4-FFF2-40B4-BE49-F238E27FC236}">
                <a16:creationId xmlns:a16="http://schemas.microsoft.com/office/drawing/2014/main" id="{B0922134-D834-40F7-876A-B746BE0CC3B5}"/>
              </a:ext>
            </a:extLst>
          </p:cNvPr>
          <p:cNvPicPr>
            <a:picLocks noGrp="1" noChangeAspect="1"/>
          </p:cNvPicPr>
          <p:nvPr>
            <p:ph idx="1"/>
          </p:nvPr>
        </p:nvPicPr>
        <p:blipFill>
          <a:blip r:embed="rId3"/>
          <a:stretch>
            <a:fillRect/>
          </a:stretch>
        </p:blipFill>
        <p:spPr>
          <a:xfrm>
            <a:off x="5259388" y="1327248"/>
            <a:ext cx="6400800" cy="3549552"/>
          </a:xfrm>
          <a:prstGeom prst="rect">
            <a:avLst/>
          </a:prstGeom>
        </p:spPr>
      </p:pic>
      <p:sp>
        <p:nvSpPr>
          <p:cNvPr id="5" name="TextBox 4">
            <a:extLst>
              <a:ext uri="{FF2B5EF4-FFF2-40B4-BE49-F238E27FC236}">
                <a16:creationId xmlns:a16="http://schemas.microsoft.com/office/drawing/2014/main" id="{8C6F08DD-5B2B-49DE-B7C5-5C2566AC4840}"/>
              </a:ext>
            </a:extLst>
          </p:cNvPr>
          <p:cNvSpPr txBox="1"/>
          <p:nvPr/>
        </p:nvSpPr>
        <p:spPr>
          <a:xfrm>
            <a:off x="6851780" y="1581540"/>
            <a:ext cx="3352800" cy="338554"/>
          </a:xfrm>
          <a:prstGeom prst="rect">
            <a:avLst/>
          </a:prstGeom>
          <a:noFill/>
        </p:spPr>
        <p:txBody>
          <a:bodyPr wrap="square" rtlCol="0">
            <a:spAutoFit/>
          </a:bodyPr>
          <a:lstStyle/>
          <a:p>
            <a:r>
              <a:rPr lang="en-US" sz="1400" dirty="0">
                <a:solidFill>
                  <a:schemeClr val="bg1"/>
                </a:solidFill>
              </a:rPr>
              <a:t>(</a:t>
            </a:r>
            <a:r>
              <a:rPr lang="en-US" sz="1400" i="1" dirty="0">
                <a:solidFill>
                  <a:schemeClr val="bg1"/>
                </a:solidFill>
              </a:rPr>
              <a:t>from Blakeslee et al., JGR 2020</a:t>
            </a:r>
            <a:r>
              <a:rPr lang="en-US" sz="1600" dirty="0">
                <a:solidFill>
                  <a:schemeClr val="bg1"/>
                </a:solidFill>
              </a:rPr>
              <a:t>)</a:t>
            </a:r>
          </a:p>
        </p:txBody>
      </p:sp>
      <p:sp>
        <p:nvSpPr>
          <p:cNvPr id="6" name="Content Placeholder 2">
            <a:extLst>
              <a:ext uri="{FF2B5EF4-FFF2-40B4-BE49-F238E27FC236}">
                <a16:creationId xmlns:a16="http://schemas.microsoft.com/office/drawing/2014/main" id="{11C573A4-651A-4647-9683-A24124166585}"/>
              </a:ext>
            </a:extLst>
          </p:cNvPr>
          <p:cNvSpPr txBox="1">
            <a:spLocks/>
          </p:cNvSpPr>
          <p:nvPr/>
        </p:nvSpPr>
        <p:spPr>
          <a:xfrm>
            <a:off x="304800" y="988694"/>
            <a:ext cx="4495800" cy="388810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t>The fraction of flashes reported by GLM on GOES East has been shown in earlier studies to be much lower in northwest CONUS than in the southeast (see image to the right)</a:t>
            </a:r>
          </a:p>
          <a:p>
            <a:pPr marL="0" indent="0">
              <a:buFont typeface="Wingdings 3" panose="05040102010807070707" pitchFamily="18" charset="2"/>
              <a:buNone/>
            </a:pPr>
            <a:r>
              <a:rPr lang="en-US" b="1" dirty="0"/>
              <a:t>This behavior has also been reported in other studies by </a:t>
            </a:r>
            <a:r>
              <a:rPr lang="en-US" i="1" dirty="0">
                <a:solidFill>
                  <a:srgbClr val="FFFF00"/>
                </a:solidFill>
              </a:rPr>
              <a:t>Bateman and Mach (2020), Murphy and Said (2020), and  Rudlosky &amp; Virts (2021)</a:t>
            </a:r>
          </a:p>
        </p:txBody>
      </p:sp>
    </p:spTree>
    <p:extLst>
      <p:ext uri="{BB962C8B-B14F-4D97-AF65-F5344CB8AC3E}">
        <p14:creationId xmlns:p14="http://schemas.microsoft.com/office/powerpoint/2010/main" val="3476668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2CDA-D998-4C7B-8227-5BFFD7CF0873}"/>
              </a:ext>
            </a:extLst>
          </p:cNvPr>
          <p:cNvSpPr>
            <a:spLocks noGrp="1"/>
          </p:cNvSpPr>
          <p:nvPr>
            <p:ph type="title"/>
          </p:nvPr>
        </p:nvSpPr>
        <p:spPr>
          <a:xfrm>
            <a:off x="914400" y="152400"/>
            <a:ext cx="10744200" cy="5537199"/>
          </a:xfrm>
        </p:spPr>
        <p:txBody>
          <a:bodyPr>
            <a:normAutofit/>
          </a:bodyPr>
          <a:lstStyle/>
          <a:p>
            <a:r>
              <a:rPr lang="en-US" dirty="0"/>
              <a:t>Basis for regional differences in GLM detection</a:t>
            </a:r>
            <a:br>
              <a:rPr lang="en-US" dirty="0"/>
            </a:br>
            <a:br>
              <a:rPr lang="en-US" dirty="0"/>
            </a:br>
            <a:r>
              <a:rPr lang="en-US" dirty="0"/>
              <a:t>	- </a:t>
            </a:r>
            <a:r>
              <a:rPr lang="en-US" sz="2400" dirty="0"/>
              <a:t>Instrumental variation in detection threshold </a:t>
            </a:r>
            <a:r>
              <a:rPr lang="en-US" sz="2400" i="1" dirty="0">
                <a:solidFill>
                  <a:srgbClr val="C00000"/>
                </a:solidFill>
              </a:rPr>
              <a:t>(first talk)</a:t>
            </a:r>
            <a:br>
              <a:rPr lang="en-US" dirty="0"/>
            </a:br>
            <a:r>
              <a:rPr lang="en-US" dirty="0"/>
              <a:t>	- </a:t>
            </a:r>
            <a:r>
              <a:rPr lang="en-US" sz="2400" dirty="0"/>
              <a:t>differences in cloud-top optical energy </a:t>
            </a:r>
            <a:r>
              <a:rPr lang="en-US" sz="2400" i="1" dirty="0">
                <a:solidFill>
                  <a:srgbClr val="C00000"/>
                </a:solidFill>
              </a:rPr>
              <a:t>(second talk)</a:t>
            </a:r>
          </a:p>
        </p:txBody>
      </p:sp>
    </p:spTree>
    <p:extLst>
      <p:ext uri="{BB962C8B-B14F-4D97-AF65-F5344CB8AC3E}">
        <p14:creationId xmlns:p14="http://schemas.microsoft.com/office/powerpoint/2010/main" val="259942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77F49B-CF64-462F-A3FF-64C4B2EC0126}"/>
              </a:ext>
            </a:extLst>
          </p:cNvPr>
          <p:cNvSpPr>
            <a:spLocks noGrp="1"/>
          </p:cNvSpPr>
          <p:nvPr>
            <p:ph type="title"/>
          </p:nvPr>
        </p:nvSpPr>
        <p:spPr>
          <a:xfrm>
            <a:off x="6683588" y="952500"/>
            <a:ext cx="4864099" cy="5372100"/>
          </a:xfrm>
        </p:spPr>
        <p:txBody>
          <a:bodyPr>
            <a:normAutofit/>
          </a:bodyPr>
          <a:lstStyle/>
          <a:p>
            <a:r>
              <a:rPr lang="en-US" sz="2000" cap="none" dirty="0">
                <a:solidFill>
                  <a:schemeClr val="bg1"/>
                </a:solidFill>
              </a:rPr>
              <a:t>The detection threshold increases towards the edges of the fields-of-view, driven by instrument threshold variations associated with GLM optics and viewing geometry. </a:t>
            </a:r>
            <a:br>
              <a:rPr lang="en-US" sz="2000" cap="none" dirty="0"/>
            </a:br>
            <a:br>
              <a:rPr lang="en-US" sz="2000" cap="none" dirty="0"/>
            </a:br>
            <a:r>
              <a:rPr lang="en-US" sz="2000" cap="none" dirty="0"/>
              <a:t>This is illustrated in the maps to the left showing best-case (upper map) and mid-level thresholds (likely daytime – lower map) throughout CONUS for G16. The lowest threshold (~1 </a:t>
            </a:r>
            <a:r>
              <a:rPr lang="en-US" sz="2000" cap="none" dirty="0" err="1"/>
              <a:t>fJ</a:t>
            </a:r>
            <a:r>
              <a:rPr lang="en-US" sz="2000" cap="none" dirty="0"/>
              <a:t>) is in Florida, and it increases to higher than 6 </a:t>
            </a:r>
            <a:r>
              <a:rPr lang="en-US" sz="2000" cap="none" dirty="0" err="1"/>
              <a:t>fJ</a:t>
            </a:r>
            <a:r>
              <a:rPr lang="en-US" sz="2000" cap="none" dirty="0"/>
              <a:t> in the northwest. </a:t>
            </a:r>
            <a:br>
              <a:rPr lang="en-US" sz="2000" cap="none" dirty="0"/>
            </a:br>
            <a:br>
              <a:rPr lang="en-US" sz="2000" cap="none" dirty="0"/>
            </a:br>
            <a:r>
              <a:rPr lang="en-US" sz="1600" cap="none" dirty="0"/>
              <a:t>Note: the highest threshold in a region is (roughly) twice the “Best </a:t>
            </a:r>
            <a:r>
              <a:rPr lang="en-US" sz="1600" cap="none" dirty="0" err="1"/>
              <a:t>Nightime</a:t>
            </a:r>
            <a:r>
              <a:rPr lang="en-US" sz="1600" cap="none" dirty="0"/>
              <a:t>” values shown in the upper panel</a:t>
            </a:r>
          </a:p>
        </p:txBody>
      </p:sp>
      <p:sp>
        <p:nvSpPr>
          <p:cNvPr id="14" name="Title 1">
            <a:extLst>
              <a:ext uri="{FF2B5EF4-FFF2-40B4-BE49-F238E27FC236}">
                <a16:creationId xmlns:a16="http://schemas.microsoft.com/office/drawing/2014/main" id="{621F20D2-CA2F-42DD-A0C7-203D549D92B0}"/>
              </a:ext>
            </a:extLst>
          </p:cNvPr>
          <p:cNvSpPr txBox="1">
            <a:spLocks/>
          </p:cNvSpPr>
          <p:nvPr/>
        </p:nvSpPr>
        <p:spPr>
          <a:xfrm>
            <a:off x="6553200" y="228600"/>
            <a:ext cx="4953000" cy="762000"/>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a:solidFill>
                  <a:schemeClr val="bg1"/>
                </a:solidFill>
              </a:rPr>
              <a:t>G16 Instrument Thresholds</a:t>
            </a:r>
          </a:p>
        </p:txBody>
      </p:sp>
      <p:pic>
        <p:nvPicPr>
          <p:cNvPr id="5" name="Picture 4">
            <a:extLst>
              <a:ext uri="{FF2B5EF4-FFF2-40B4-BE49-F238E27FC236}">
                <a16:creationId xmlns:a16="http://schemas.microsoft.com/office/drawing/2014/main" id="{347D0B22-9FF0-4A3B-9B70-9FAE53469CC2}"/>
              </a:ext>
            </a:extLst>
          </p:cNvPr>
          <p:cNvPicPr>
            <a:picLocks noChangeAspect="1"/>
          </p:cNvPicPr>
          <p:nvPr/>
        </p:nvPicPr>
        <p:blipFill rotWithShape="1">
          <a:blip r:embed="rId3">
            <a:extLst>
              <a:ext uri="{28A0092B-C50C-407E-A947-70E740481C1C}">
                <a14:useLocalDpi xmlns:a14="http://schemas.microsoft.com/office/drawing/2010/main" val="0"/>
              </a:ext>
            </a:extLst>
          </a:blip>
          <a:srcRect l="12857" r="14762"/>
          <a:stretch/>
        </p:blipFill>
        <p:spPr>
          <a:xfrm>
            <a:off x="762000" y="431975"/>
            <a:ext cx="4761654" cy="5638800"/>
          </a:xfrm>
          <a:prstGeom prst="rect">
            <a:avLst/>
          </a:prstGeom>
        </p:spPr>
      </p:pic>
      <p:sp>
        <p:nvSpPr>
          <p:cNvPr id="2" name="TextBox 1">
            <a:extLst>
              <a:ext uri="{FF2B5EF4-FFF2-40B4-BE49-F238E27FC236}">
                <a16:creationId xmlns:a16="http://schemas.microsoft.com/office/drawing/2014/main" id="{EAAC4660-C28C-4F4B-8F94-23D51E92EF5A}"/>
              </a:ext>
            </a:extLst>
          </p:cNvPr>
          <p:cNvSpPr txBox="1"/>
          <p:nvPr/>
        </p:nvSpPr>
        <p:spPr>
          <a:xfrm>
            <a:off x="381000" y="6102859"/>
            <a:ext cx="6019800" cy="646331"/>
          </a:xfrm>
          <a:prstGeom prst="rect">
            <a:avLst/>
          </a:prstGeom>
          <a:noFill/>
        </p:spPr>
        <p:txBody>
          <a:bodyPr wrap="square" rtlCol="0">
            <a:spAutoFit/>
          </a:bodyPr>
          <a:lstStyle/>
          <a:p>
            <a:r>
              <a:rPr lang="en-US" i="1" dirty="0"/>
              <a:t>Thresholds and mean pixel locations provided by Lockheed Martin Staff through NASA – Thanks!</a:t>
            </a:r>
          </a:p>
        </p:txBody>
      </p:sp>
    </p:spTree>
    <p:extLst>
      <p:ext uri="{BB962C8B-B14F-4D97-AF65-F5344CB8AC3E}">
        <p14:creationId xmlns:p14="http://schemas.microsoft.com/office/powerpoint/2010/main" val="241851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6D0B-23B8-4739-BDF6-59938D9D0620}"/>
              </a:ext>
            </a:extLst>
          </p:cNvPr>
          <p:cNvSpPr>
            <a:spLocks noGrp="1"/>
          </p:cNvSpPr>
          <p:nvPr>
            <p:ph type="title"/>
          </p:nvPr>
        </p:nvSpPr>
        <p:spPr>
          <a:xfrm>
            <a:off x="631172" y="495300"/>
            <a:ext cx="5029200" cy="5067300"/>
          </a:xfrm>
        </p:spPr>
        <p:txBody>
          <a:bodyPr>
            <a:normAutofit fontScale="90000"/>
          </a:bodyPr>
          <a:lstStyle/>
          <a:p>
            <a:r>
              <a:rPr lang="en-US" dirty="0">
                <a:solidFill>
                  <a:schemeClr val="bg1"/>
                </a:solidFill>
              </a:rPr>
              <a:t>Fundamental principle of flash detection:</a:t>
            </a:r>
            <a:br>
              <a:rPr lang="en-US" dirty="0"/>
            </a:br>
            <a:br>
              <a:rPr lang="en-US" dirty="0"/>
            </a:br>
            <a:r>
              <a:rPr lang="en-US" sz="2700" i="1" cap="none" dirty="0"/>
              <a:t>if the </a:t>
            </a:r>
            <a:r>
              <a:rPr lang="en-US" sz="2700" cap="none" dirty="0">
                <a:solidFill>
                  <a:srgbClr val="FFFF00"/>
                </a:solidFill>
              </a:rPr>
              <a:t>brightest event in a flash</a:t>
            </a:r>
            <a:r>
              <a:rPr lang="en-US" sz="2700" i="1" cap="none" dirty="0">
                <a:solidFill>
                  <a:srgbClr val="FFFF00"/>
                </a:solidFill>
              </a:rPr>
              <a:t> </a:t>
            </a:r>
            <a:r>
              <a:rPr lang="en-US" sz="2700" i="1" cap="none" dirty="0"/>
              <a:t>exceeds the detection threshold in at least one GLM pixel, then the flash is detected</a:t>
            </a:r>
            <a:br>
              <a:rPr lang="en-US" sz="2700" i="1" cap="none" dirty="0"/>
            </a:br>
            <a:br>
              <a:rPr lang="en-US" sz="2700" i="1" cap="none" dirty="0"/>
            </a:br>
            <a:br>
              <a:rPr lang="en-US" sz="2700" i="1" cap="none" dirty="0"/>
            </a:br>
            <a:r>
              <a:rPr lang="en-US" sz="2700" i="1" cap="none" dirty="0"/>
              <a:t>(animation showing increasing detection threshold)</a:t>
            </a:r>
            <a:br>
              <a:rPr lang="en-US" sz="2700" cap="none" dirty="0"/>
            </a:br>
            <a:endParaRPr lang="en-US" sz="2700" dirty="0"/>
          </a:p>
        </p:txBody>
      </p:sp>
      <p:pic>
        <p:nvPicPr>
          <p:cNvPr id="5" name="Content Placeholder 4">
            <a:extLst>
              <a:ext uri="{FF2B5EF4-FFF2-40B4-BE49-F238E27FC236}">
                <a16:creationId xmlns:a16="http://schemas.microsoft.com/office/drawing/2014/main" id="{4FA060DF-71B4-40C2-ABCF-9E162C550050}"/>
              </a:ext>
            </a:extLst>
          </p:cNvPr>
          <p:cNvPicPr>
            <a:picLocks noGrp="1" noChangeAspect="1"/>
          </p:cNvPicPr>
          <p:nvPr>
            <p:ph sz="quarter" idx="4"/>
          </p:nvPr>
        </p:nvPicPr>
        <p:blipFill>
          <a:blip r:embed="rId3"/>
          <a:stretch>
            <a:fillRect/>
          </a:stretch>
        </p:blipFill>
        <p:spPr>
          <a:xfrm>
            <a:off x="5867400" y="742950"/>
            <a:ext cx="5913274" cy="4572000"/>
          </a:xfrm>
          <a:prstGeom prst="rect">
            <a:avLst/>
          </a:prstGeom>
        </p:spPr>
      </p:pic>
      <p:sp>
        <p:nvSpPr>
          <p:cNvPr id="6" name="Rectangle 5">
            <a:extLst>
              <a:ext uri="{FF2B5EF4-FFF2-40B4-BE49-F238E27FC236}">
                <a16:creationId xmlns:a16="http://schemas.microsoft.com/office/drawing/2014/main" id="{FDBE1841-85DA-417F-A7EB-752E60F160E1}"/>
              </a:ext>
            </a:extLst>
          </p:cNvPr>
          <p:cNvSpPr/>
          <p:nvPr/>
        </p:nvSpPr>
        <p:spPr>
          <a:xfrm>
            <a:off x="6629400" y="1143000"/>
            <a:ext cx="304800" cy="3657600"/>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A71E86-CA5F-45CE-AE63-9B66329ACCCD}"/>
              </a:ext>
            </a:extLst>
          </p:cNvPr>
          <p:cNvSpPr txBox="1"/>
          <p:nvPr/>
        </p:nvSpPr>
        <p:spPr>
          <a:xfrm>
            <a:off x="9379625" y="3105834"/>
            <a:ext cx="1600200" cy="646331"/>
          </a:xfrm>
          <a:prstGeom prst="rect">
            <a:avLst/>
          </a:prstGeom>
          <a:noFill/>
        </p:spPr>
        <p:txBody>
          <a:bodyPr wrap="square" rtlCol="0">
            <a:spAutoFit/>
          </a:bodyPr>
          <a:lstStyle/>
          <a:p>
            <a:r>
              <a:rPr lang="en-US" dirty="0">
                <a:solidFill>
                  <a:schemeClr val="bg1"/>
                </a:solidFill>
              </a:rPr>
              <a:t>Fraction not reported</a:t>
            </a:r>
          </a:p>
        </p:txBody>
      </p:sp>
      <p:cxnSp>
        <p:nvCxnSpPr>
          <p:cNvPr id="10" name="Straight Arrow Connector 9">
            <a:extLst>
              <a:ext uri="{FF2B5EF4-FFF2-40B4-BE49-F238E27FC236}">
                <a16:creationId xmlns:a16="http://schemas.microsoft.com/office/drawing/2014/main" id="{ED0D2882-EEFB-406C-B563-7488E92771DE}"/>
              </a:ext>
            </a:extLst>
          </p:cNvPr>
          <p:cNvCxnSpPr>
            <a:cxnSpLocks/>
          </p:cNvCxnSpPr>
          <p:nvPr/>
        </p:nvCxnSpPr>
        <p:spPr>
          <a:xfrm flipH="1">
            <a:off x="7010400" y="3352800"/>
            <a:ext cx="2286002" cy="1066800"/>
          </a:xfrm>
          <a:prstGeom prst="straightConnector1">
            <a:avLst/>
          </a:prstGeom>
          <a:ln w="28575">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9C989BE-4334-417E-BDC7-D0A5EFAD70DA}"/>
              </a:ext>
            </a:extLst>
          </p:cNvPr>
          <p:cNvSpPr/>
          <p:nvPr/>
        </p:nvSpPr>
        <p:spPr>
          <a:xfrm>
            <a:off x="6933759" y="1143000"/>
            <a:ext cx="304800" cy="3657600"/>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C5B487-79B1-451C-A764-B77887F7CECB}"/>
              </a:ext>
            </a:extLst>
          </p:cNvPr>
          <p:cNvSpPr/>
          <p:nvPr/>
        </p:nvSpPr>
        <p:spPr>
          <a:xfrm>
            <a:off x="7238559" y="1143000"/>
            <a:ext cx="304800" cy="3657600"/>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25364C8-AE37-4B25-AA8B-62CD840C8D40}"/>
              </a:ext>
            </a:extLst>
          </p:cNvPr>
          <p:cNvCxnSpPr>
            <a:cxnSpLocks/>
          </p:cNvCxnSpPr>
          <p:nvPr/>
        </p:nvCxnSpPr>
        <p:spPr>
          <a:xfrm flipH="1">
            <a:off x="7315200" y="3352800"/>
            <a:ext cx="1988578" cy="76200"/>
          </a:xfrm>
          <a:prstGeom prst="straightConnector1">
            <a:avLst/>
          </a:prstGeom>
          <a:ln w="28575">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8060BB-0799-45D9-9DAB-706B7A648D7F}"/>
              </a:ext>
            </a:extLst>
          </p:cNvPr>
          <p:cNvCxnSpPr>
            <a:cxnSpLocks/>
          </p:cNvCxnSpPr>
          <p:nvPr/>
        </p:nvCxnSpPr>
        <p:spPr>
          <a:xfrm flipH="1" flipV="1">
            <a:off x="7558548" y="2819400"/>
            <a:ext cx="1752604" cy="533399"/>
          </a:xfrm>
          <a:prstGeom prst="straightConnector1">
            <a:avLst/>
          </a:prstGeom>
          <a:ln w="28575">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A241B43-B766-48CE-BFE8-EA102060541F}"/>
              </a:ext>
            </a:extLst>
          </p:cNvPr>
          <p:cNvSpPr/>
          <p:nvPr/>
        </p:nvSpPr>
        <p:spPr>
          <a:xfrm>
            <a:off x="7010400" y="742951"/>
            <a:ext cx="3886200" cy="323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54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95C2-D870-4E08-A1FC-457451D4847C}"/>
              </a:ext>
            </a:extLst>
          </p:cNvPr>
          <p:cNvSpPr>
            <a:spLocks noGrp="1"/>
          </p:cNvSpPr>
          <p:nvPr>
            <p:ph type="title"/>
          </p:nvPr>
        </p:nvSpPr>
        <p:spPr>
          <a:xfrm>
            <a:off x="1676400" y="228600"/>
            <a:ext cx="9296400" cy="1066800"/>
          </a:xfrm>
        </p:spPr>
        <p:txBody>
          <a:bodyPr>
            <a:normAutofit fontScale="90000"/>
          </a:bodyPr>
          <a:lstStyle/>
          <a:p>
            <a:r>
              <a:rPr lang="en-US" dirty="0"/>
              <a:t>Equivalence for ISS-LIS and TRMM-LIS, and validation of energy calculation</a:t>
            </a:r>
          </a:p>
        </p:txBody>
      </p:sp>
      <p:pic>
        <p:nvPicPr>
          <p:cNvPr id="3" name="Picture 2">
            <a:extLst>
              <a:ext uri="{FF2B5EF4-FFF2-40B4-BE49-F238E27FC236}">
                <a16:creationId xmlns:a16="http://schemas.microsoft.com/office/drawing/2014/main" id="{00FBA6F0-3BE1-49DC-A6BF-336D5F61CF85}"/>
              </a:ext>
            </a:extLst>
          </p:cNvPr>
          <p:cNvPicPr>
            <a:picLocks noChangeAspect="1"/>
          </p:cNvPicPr>
          <p:nvPr/>
        </p:nvPicPr>
        <p:blipFill rotWithShape="1">
          <a:blip r:embed="rId3">
            <a:extLst>
              <a:ext uri="{28A0092B-C50C-407E-A947-70E740481C1C}">
                <a14:useLocalDpi xmlns:a14="http://schemas.microsoft.com/office/drawing/2010/main" val="0"/>
              </a:ext>
            </a:extLst>
          </a:blip>
          <a:srcRect l="5019" t="7218" b="1365"/>
          <a:stretch/>
        </p:blipFill>
        <p:spPr bwMode="auto">
          <a:xfrm>
            <a:off x="8162903" y="2054469"/>
            <a:ext cx="3823088" cy="2974731"/>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4014BAA3-49A8-4B2E-9852-EFB728C2317C}"/>
              </a:ext>
            </a:extLst>
          </p:cNvPr>
          <p:cNvPicPr>
            <a:picLocks noChangeAspect="1"/>
          </p:cNvPicPr>
          <p:nvPr/>
        </p:nvPicPr>
        <p:blipFill rotWithShape="1">
          <a:blip r:embed="rId4">
            <a:extLst>
              <a:ext uri="{28A0092B-C50C-407E-A947-70E740481C1C}">
                <a14:useLocalDpi xmlns:a14="http://schemas.microsoft.com/office/drawing/2010/main" val="0"/>
              </a:ext>
            </a:extLst>
          </a:blip>
          <a:srcRect l="4986" t="2750"/>
          <a:stretch/>
        </p:blipFill>
        <p:spPr bwMode="auto">
          <a:xfrm>
            <a:off x="323858" y="2057400"/>
            <a:ext cx="3871058" cy="29718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ACF07F00-DB00-49DC-95D0-F9777128A7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00" t="6985" r="7334"/>
          <a:stretch/>
        </p:blipFill>
        <p:spPr bwMode="auto">
          <a:xfrm>
            <a:off x="4262186" y="2054469"/>
            <a:ext cx="3793126" cy="297180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D21FC0F4-8598-4512-BC63-7D4D3D4F3D28}"/>
              </a:ext>
            </a:extLst>
          </p:cNvPr>
          <p:cNvSpPr txBox="1"/>
          <p:nvPr/>
        </p:nvSpPr>
        <p:spPr>
          <a:xfrm>
            <a:off x="538871" y="5105400"/>
            <a:ext cx="3441032" cy="923330"/>
          </a:xfrm>
          <a:prstGeom prst="rect">
            <a:avLst/>
          </a:prstGeom>
          <a:noFill/>
        </p:spPr>
        <p:txBody>
          <a:bodyPr wrap="square" rtlCol="0">
            <a:spAutoFit/>
          </a:bodyPr>
          <a:lstStyle/>
          <a:p>
            <a:r>
              <a:rPr lang="en-US" dirty="0"/>
              <a:t>Full-year 2013 LIS CONUS max group energy in flash, stacked by Events-per-group </a:t>
            </a:r>
          </a:p>
        </p:txBody>
      </p:sp>
      <p:sp>
        <p:nvSpPr>
          <p:cNvPr id="7" name="TextBox 6">
            <a:extLst>
              <a:ext uri="{FF2B5EF4-FFF2-40B4-BE49-F238E27FC236}">
                <a16:creationId xmlns:a16="http://schemas.microsoft.com/office/drawing/2014/main" id="{398ED670-6C07-41A7-969E-EF2D86650583}"/>
              </a:ext>
            </a:extLst>
          </p:cNvPr>
          <p:cNvSpPr txBox="1"/>
          <p:nvPr/>
        </p:nvSpPr>
        <p:spPr>
          <a:xfrm>
            <a:off x="8382000" y="5105400"/>
            <a:ext cx="3360916" cy="923330"/>
          </a:xfrm>
          <a:prstGeom prst="rect">
            <a:avLst/>
          </a:prstGeom>
          <a:noFill/>
        </p:spPr>
        <p:txBody>
          <a:bodyPr wrap="square" rtlCol="0">
            <a:spAutoFit/>
          </a:bodyPr>
          <a:lstStyle/>
          <a:p>
            <a:r>
              <a:rPr lang="en-US" dirty="0"/>
              <a:t>Sample GLM max event-in-flash energy on Florida (low GLM threshold region)</a:t>
            </a:r>
          </a:p>
        </p:txBody>
      </p:sp>
      <p:sp>
        <p:nvSpPr>
          <p:cNvPr id="8" name="TextBox 7">
            <a:extLst>
              <a:ext uri="{FF2B5EF4-FFF2-40B4-BE49-F238E27FC236}">
                <a16:creationId xmlns:a16="http://schemas.microsoft.com/office/drawing/2014/main" id="{EABEFDAF-C71C-4C3C-9C3E-0B68800F2AC9}"/>
              </a:ext>
            </a:extLst>
          </p:cNvPr>
          <p:cNvSpPr txBox="1"/>
          <p:nvPr/>
        </p:nvSpPr>
        <p:spPr>
          <a:xfrm>
            <a:off x="4312476" y="5105400"/>
            <a:ext cx="3823088" cy="1200329"/>
          </a:xfrm>
          <a:prstGeom prst="rect">
            <a:avLst/>
          </a:prstGeom>
          <a:noFill/>
        </p:spPr>
        <p:txBody>
          <a:bodyPr wrap="square" rtlCol="0">
            <a:spAutoFit/>
          </a:bodyPr>
          <a:lstStyle/>
          <a:p>
            <a:r>
              <a:rPr lang="en-US" dirty="0"/>
              <a:t>Cumulative CONUS distributions of GLM-equivalent event energy  for two TRMM years and two ISS years</a:t>
            </a:r>
          </a:p>
        </p:txBody>
      </p:sp>
      <p:grpSp>
        <p:nvGrpSpPr>
          <p:cNvPr id="18" name="Group 17">
            <a:extLst>
              <a:ext uri="{FF2B5EF4-FFF2-40B4-BE49-F238E27FC236}">
                <a16:creationId xmlns:a16="http://schemas.microsoft.com/office/drawing/2014/main" id="{C9EB5579-0036-4A99-934C-39314591458B}"/>
              </a:ext>
            </a:extLst>
          </p:cNvPr>
          <p:cNvGrpSpPr/>
          <p:nvPr/>
        </p:nvGrpSpPr>
        <p:grpSpPr>
          <a:xfrm>
            <a:off x="4826976" y="1952189"/>
            <a:ext cx="5479881" cy="4656945"/>
            <a:chOff x="4826976" y="1952189"/>
            <a:chExt cx="5479881" cy="4656945"/>
          </a:xfrm>
        </p:grpSpPr>
        <p:sp>
          <p:nvSpPr>
            <p:cNvPr id="9" name="Arc 8">
              <a:extLst>
                <a:ext uri="{FF2B5EF4-FFF2-40B4-BE49-F238E27FC236}">
                  <a16:creationId xmlns:a16="http://schemas.microsoft.com/office/drawing/2014/main" id="{524DDFC9-C75A-48F7-89ED-610CE3209940}"/>
                </a:ext>
              </a:extLst>
            </p:cNvPr>
            <p:cNvSpPr>
              <a:spLocks noChangeAspect="1"/>
            </p:cNvSpPr>
            <p:nvPr/>
          </p:nvSpPr>
          <p:spPr>
            <a:xfrm rot="19146664">
              <a:off x="4836695" y="1952189"/>
              <a:ext cx="5470162" cy="4656945"/>
            </a:xfrm>
            <a:prstGeom prst="arc">
              <a:avLst>
                <a:gd name="adj1" fmla="val 16291697"/>
                <a:gd name="adj2" fmla="val 21582230"/>
              </a:avLst>
            </a:prstGeom>
            <a:ln w="38100">
              <a:solidFill>
                <a:srgbClr val="FF33CC">
                  <a:alpha val="60000"/>
                </a:srgbClr>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78586E14-19C9-4F45-85FA-D0DCD830444B}"/>
                </a:ext>
              </a:extLst>
            </p:cNvPr>
            <p:cNvSpPr/>
            <p:nvPr/>
          </p:nvSpPr>
          <p:spPr>
            <a:xfrm>
              <a:off x="5917224" y="2491152"/>
              <a:ext cx="228600" cy="228600"/>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FAD7B6-4946-4D20-856F-D681C6519302}"/>
                </a:ext>
              </a:extLst>
            </p:cNvPr>
            <p:cNvSpPr/>
            <p:nvPr/>
          </p:nvSpPr>
          <p:spPr>
            <a:xfrm>
              <a:off x="9677400" y="2447192"/>
              <a:ext cx="228600" cy="228600"/>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FF5881-581F-4CC1-90BE-202C29694FDA}"/>
                </a:ext>
              </a:extLst>
            </p:cNvPr>
            <p:cNvCxnSpPr/>
            <p:nvPr/>
          </p:nvCxnSpPr>
          <p:spPr>
            <a:xfrm>
              <a:off x="6019800" y="2819400"/>
              <a:ext cx="0" cy="1752600"/>
            </a:xfrm>
            <a:prstGeom prst="line">
              <a:avLst/>
            </a:prstGeom>
            <a:ln w="25400">
              <a:solidFill>
                <a:srgbClr val="FF33CC">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6C5895B-5A04-491F-BF3B-23BC3485ABDA}"/>
                </a:ext>
              </a:extLst>
            </p:cNvPr>
            <p:cNvCxnSpPr/>
            <p:nvPr/>
          </p:nvCxnSpPr>
          <p:spPr>
            <a:xfrm>
              <a:off x="9794632" y="2801816"/>
              <a:ext cx="0" cy="1752600"/>
            </a:xfrm>
            <a:prstGeom prst="line">
              <a:avLst/>
            </a:prstGeom>
            <a:ln w="25400">
              <a:solidFill>
                <a:srgbClr val="FF33CC">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FAA599-5FC1-496D-8027-912D2D75CEE6}"/>
                </a:ext>
              </a:extLst>
            </p:cNvPr>
            <p:cNvCxnSpPr>
              <a:cxnSpLocks/>
            </p:cNvCxnSpPr>
            <p:nvPr/>
          </p:nvCxnSpPr>
          <p:spPr>
            <a:xfrm flipH="1">
              <a:off x="4826976" y="2587868"/>
              <a:ext cx="914400" cy="0"/>
            </a:xfrm>
            <a:prstGeom prst="line">
              <a:avLst/>
            </a:prstGeom>
            <a:ln w="25400">
              <a:solidFill>
                <a:srgbClr val="FF33CC">
                  <a:alpha val="6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55F7B1-3FD0-4FD6-9575-5356D9887250}"/>
                </a:ext>
              </a:extLst>
            </p:cNvPr>
            <p:cNvCxnSpPr>
              <a:cxnSpLocks/>
            </p:cNvCxnSpPr>
            <p:nvPr/>
          </p:nvCxnSpPr>
          <p:spPr>
            <a:xfrm flipH="1">
              <a:off x="8610600" y="2587868"/>
              <a:ext cx="914400" cy="0"/>
            </a:xfrm>
            <a:prstGeom prst="line">
              <a:avLst/>
            </a:prstGeom>
            <a:ln w="25400">
              <a:solidFill>
                <a:srgbClr val="FF33CC">
                  <a:alpha val="60000"/>
                </a:srgb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875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E8699-8A83-42E4-A704-C9A25344CA42}"/>
              </a:ext>
            </a:extLst>
          </p:cNvPr>
          <p:cNvSpPr>
            <a:spLocks noGrp="1"/>
          </p:cNvSpPr>
          <p:nvPr>
            <p:ph type="title"/>
          </p:nvPr>
        </p:nvSpPr>
        <p:spPr>
          <a:xfrm>
            <a:off x="4038600" y="7034"/>
            <a:ext cx="7696200" cy="983566"/>
          </a:xfrm>
        </p:spPr>
        <p:txBody>
          <a:bodyPr>
            <a:normAutofit fontScale="90000"/>
          </a:bodyPr>
          <a:lstStyle/>
          <a:p>
            <a:r>
              <a:rPr lang="en-US" dirty="0"/>
              <a:t>Day and night GLM flash DE Estimates</a:t>
            </a:r>
            <a:br>
              <a:rPr lang="en-US" dirty="0"/>
            </a:br>
            <a:r>
              <a:rPr lang="en-US" dirty="0"/>
              <a:t>         (Threshold-only effects)</a:t>
            </a:r>
          </a:p>
        </p:txBody>
      </p:sp>
      <p:sp>
        <p:nvSpPr>
          <p:cNvPr id="3" name="TextBox 2">
            <a:extLst>
              <a:ext uri="{FF2B5EF4-FFF2-40B4-BE49-F238E27FC236}">
                <a16:creationId xmlns:a16="http://schemas.microsoft.com/office/drawing/2014/main" id="{850C913A-C5C8-44E5-895F-A6CB85C0A39C}"/>
              </a:ext>
            </a:extLst>
          </p:cNvPr>
          <p:cNvSpPr txBox="1"/>
          <p:nvPr/>
        </p:nvSpPr>
        <p:spPr>
          <a:xfrm>
            <a:off x="4610100" y="3551223"/>
            <a:ext cx="6934200" cy="369332"/>
          </a:xfrm>
          <a:prstGeom prst="rect">
            <a:avLst/>
          </a:prstGeom>
          <a:noFill/>
        </p:spPr>
        <p:txBody>
          <a:bodyPr wrap="square" rtlCol="0">
            <a:spAutoFit/>
          </a:bodyPr>
          <a:lstStyle/>
          <a:p>
            <a:r>
              <a:rPr lang="en-US" dirty="0">
                <a:solidFill>
                  <a:schemeClr val="bg1"/>
                </a:solidFill>
              </a:rPr>
              <a:t>TRMM-LIS optical source distribution used throughout FOV</a:t>
            </a:r>
          </a:p>
        </p:txBody>
      </p:sp>
      <p:sp>
        <p:nvSpPr>
          <p:cNvPr id="5" name="Title 1">
            <a:extLst>
              <a:ext uri="{FF2B5EF4-FFF2-40B4-BE49-F238E27FC236}">
                <a16:creationId xmlns:a16="http://schemas.microsoft.com/office/drawing/2014/main" id="{A587B85E-2F9B-4166-BE46-3F71F75B56D1}"/>
              </a:ext>
            </a:extLst>
          </p:cNvPr>
          <p:cNvSpPr txBox="1">
            <a:spLocks/>
          </p:cNvSpPr>
          <p:nvPr/>
        </p:nvSpPr>
        <p:spPr>
          <a:xfrm>
            <a:off x="304800" y="1219200"/>
            <a:ext cx="3167845" cy="4747563"/>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cap="none" dirty="0"/>
              <a:t>Model employed full-CONUS ISS-LIS optical energy distribution, and assumes LIS has 80% flash DE.</a:t>
            </a:r>
          </a:p>
          <a:p>
            <a:endParaRPr lang="en-US" sz="2000" cap="none" dirty="0"/>
          </a:p>
          <a:p>
            <a:endParaRPr lang="en-US" sz="2000" cap="none" dirty="0"/>
          </a:p>
          <a:p>
            <a:r>
              <a:rPr lang="en-US" sz="2000" cap="none" dirty="0"/>
              <a:t>Differences in flash size, flash height, or  cloud optical depth </a:t>
            </a:r>
            <a:r>
              <a:rPr lang="en-US" sz="2000" u="sng" cap="none" dirty="0"/>
              <a:t>are not addressed </a:t>
            </a:r>
            <a:r>
              <a:rPr lang="en-US" sz="2000" cap="none" dirty="0"/>
              <a:t>in these estimates. (</a:t>
            </a:r>
            <a:r>
              <a:rPr lang="en-US" sz="1600" cap="none" dirty="0"/>
              <a:t>See Zhang &amp; Cummins, 2020 and Rutledge et al., 2020 for related details)</a:t>
            </a:r>
            <a:br>
              <a:rPr lang="en-US" sz="1600" cap="none" dirty="0"/>
            </a:br>
            <a:endParaRPr lang="en-US" sz="1600" dirty="0"/>
          </a:p>
        </p:txBody>
      </p:sp>
      <p:pic>
        <p:nvPicPr>
          <p:cNvPr id="7" name="Picture 6">
            <a:extLst>
              <a:ext uri="{FF2B5EF4-FFF2-40B4-BE49-F238E27FC236}">
                <a16:creationId xmlns:a16="http://schemas.microsoft.com/office/drawing/2014/main" id="{83C99E34-FEB6-4494-9C89-33A6A29C2BD1}"/>
              </a:ext>
            </a:extLst>
          </p:cNvPr>
          <p:cNvPicPr/>
          <p:nvPr/>
        </p:nvPicPr>
        <p:blipFill rotWithShape="1">
          <a:blip r:embed="rId3">
            <a:extLst>
              <a:ext uri="{28A0092B-C50C-407E-A947-70E740481C1C}">
                <a14:useLocalDpi xmlns:a14="http://schemas.microsoft.com/office/drawing/2010/main" val="0"/>
              </a:ext>
            </a:extLst>
          </a:blip>
          <a:srcRect l="4012" r="7177"/>
          <a:stretch/>
        </p:blipFill>
        <p:spPr bwMode="auto">
          <a:xfrm>
            <a:off x="3581400" y="990600"/>
            <a:ext cx="8458200" cy="57142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9271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EEEF0-8861-4739-B9C0-6B6FB6F366B3}"/>
              </a:ext>
            </a:extLst>
          </p:cNvPr>
          <p:cNvSpPr>
            <a:spLocks noGrp="1"/>
          </p:cNvSpPr>
          <p:nvPr>
            <p:ph type="title"/>
          </p:nvPr>
        </p:nvSpPr>
        <p:spPr>
          <a:xfrm>
            <a:off x="7467600" y="152401"/>
            <a:ext cx="4412444" cy="5286838"/>
          </a:xfrm>
        </p:spPr>
        <p:txBody>
          <a:bodyPr vert="horz" lIns="91440" tIns="45720" rIns="91440" bIns="45720" rtlCol="0" anchor="b">
            <a:normAutofit/>
          </a:bodyPr>
          <a:lstStyle/>
          <a:p>
            <a:r>
              <a:rPr lang="en-US" sz="2400" dirty="0">
                <a:solidFill>
                  <a:schemeClr val="bg1"/>
                </a:solidFill>
              </a:rPr>
              <a:t>Model Verification @ </a:t>
            </a:r>
            <a:r>
              <a:rPr lang="en-US" sz="2400" dirty="0" err="1">
                <a:solidFill>
                  <a:schemeClr val="bg1"/>
                </a:solidFill>
              </a:rPr>
              <a:t>ksc</a:t>
            </a:r>
            <a:br>
              <a:rPr lang="en-US" sz="4400" dirty="0"/>
            </a:br>
            <a:br>
              <a:rPr lang="en-US" sz="2700" dirty="0"/>
            </a:br>
            <a:r>
              <a:rPr lang="en-US" sz="2000" dirty="0">
                <a:solidFill>
                  <a:schemeClr val="bg1"/>
                </a:solidFill>
              </a:rPr>
              <a:t>full year of storms (2018-19)</a:t>
            </a:r>
            <a:br>
              <a:rPr lang="en-US" sz="2000" dirty="0">
                <a:solidFill>
                  <a:schemeClr val="bg1"/>
                </a:solidFill>
              </a:rPr>
            </a:br>
            <a:br>
              <a:rPr lang="en-US" sz="2400" dirty="0">
                <a:solidFill>
                  <a:schemeClr val="bg1"/>
                </a:solidFill>
              </a:rPr>
            </a:br>
            <a:br>
              <a:rPr lang="en-US" sz="2400" dirty="0"/>
            </a:br>
            <a:r>
              <a:rPr lang="en-US" sz="2400" dirty="0"/>
              <a:t>- </a:t>
            </a:r>
            <a:r>
              <a:rPr lang="en-US" sz="2000" cap="none" dirty="0"/>
              <a:t>model curve derived using the ISS-LIS optical source distribution for 2018 for the  southeastern U.S land mass bounded by 25 - 35ᵒ N and by 77 - 90ᵒ W</a:t>
            </a:r>
            <a:br>
              <a:rPr lang="en-US" sz="2000" cap="none" dirty="0"/>
            </a:br>
            <a:br>
              <a:rPr lang="en-US" sz="2000" cap="none" dirty="0"/>
            </a:br>
            <a:r>
              <a:rPr lang="en-US" sz="2000" cap="none" dirty="0"/>
              <a:t>- LMA-based observations (bars) obtained by eliminating flashes with group energy below the specified threshold</a:t>
            </a:r>
            <a:endParaRPr lang="en-US" sz="2000" dirty="0"/>
          </a:p>
        </p:txBody>
      </p:sp>
      <p:sp>
        <p:nvSpPr>
          <p:cNvPr id="23"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F002F028-EBC0-4A40-895D-C8C4053AA7C5}"/>
              </a:ext>
            </a:extLst>
          </p:cNvPr>
          <p:cNvSpPr txBox="1"/>
          <p:nvPr/>
        </p:nvSpPr>
        <p:spPr>
          <a:xfrm>
            <a:off x="152400" y="6079079"/>
            <a:ext cx="7543800" cy="369332"/>
          </a:xfrm>
          <a:prstGeom prst="rect">
            <a:avLst/>
          </a:prstGeom>
          <a:noFill/>
        </p:spPr>
        <p:txBody>
          <a:bodyPr wrap="square" rtlCol="0">
            <a:spAutoFit/>
          </a:bodyPr>
          <a:lstStyle/>
          <a:p>
            <a:r>
              <a:rPr lang="en-US" sz="1800" b="1" dirty="0">
                <a:solidFill>
                  <a:schemeClr val="bg1"/>
                </a:solidFill>
                <a:highlight>
                  <a:srgbClr val="FFFF00"/>
                </a:highlight>
              </a:rPr>
              <a:t>Flash DE decreases by 10-15% for e</a:t>
            </a:r>
            <a:r>
              <a:rPr lang="en-US" sz="1800" b="1" i="1" dirty="0">
                <a:solidFill>
                  <a:schemeClr val="bg1"/>
                </a:solidFill>
                <a:highlight>
                  <a:srgbClr val="FFFF00"/>
                </a:highlight>
              </a:rPr>
              <a:t>ach 1.5 </a:t>
            </a:r>
            <a:r>
              <a:rPr lang="en-US" sz="1800" b="1" i="1" dirty="0" err="1">
                <a:solidFill>
                  <a:schemeClr val="bg1"/>
                </a:solidFill>
                <a:highlight>
                  <a:srgbClr val="FFFF00"/>
                </a:highlight>
              </a:rPr>
              <a:t>fJ</a:t>
            </a:r>
            <a:r>
              <a:rPr lang="en-US" sz="1800" b="1" i="1" dirty="0">
                <a:solidFill>
                  <a:schemeClr val="bg1"/>
                </a:solidFill>
                <a:highlight>
                  <a:srgbClr val="FFFF00"/>
                </a:highlight>
              </a:rPr>
              <a:t> increase in threshold</a:t>
            </a:r>
          </a:p>
        </p:txBody>
      </p:sp>
      <p:pic>
        <p:nvPicPr>
          <p:cNvPr id="18" name="Picture 17">
            <a:extLst>
              <a:ext uri="{FF2B5EF4-FFF2-40B4-BE49-F238E27FC236}">
                <a16:creationId xmlns:a16="http://schemas.microsoft.com/office/drawing/2014/main" id="{B24C2760-630D-42D0-80C4-B9DF6C957914}"/>
              </a:ext>
            </a:extLst>
          </p:cNvPr>
          <p:cNvPicPr/>
          <p:nvPr/>
        </p:nvPicPr>
        <p:blipFill rotWithShape="1">
          <a:blip r:embed="rId3" cstate="print">
            <a:extLst>
              <a:ext uri="{28A0092B-C50C-407E-A947-70E740481C1C}">
                <a14:useLocalDpi xmlns:a14="http://schemas.microsoft.com/office/drawing/2010/main" val="0"/>
              </a:ext>
            </a:extLst>
          </a:blip>
          <a:srcRect l="3239" t="4585" r="7237" b="2660"/>
          <a:stretch/>
        </p:blipFill>
        <p:spPr bwMode="auto">
          <a:xfrm>
            <a:off x="1070430" y="1058280"/>
            <a:ext cx="5635170" cy="44535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0427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EEF0-8861-4739-B9C0-6B6FB6F366B3}"/>
              </a:ext>
            </a:extLst>
          </p:cNvPr>
          <p:cNvSpPr>
            <a:spLocks noGrp="1"/>
          </p:cNvSpPr>
          <p:nvPr>
            <p:ph type="title"/>
          </p:nvPr>
        </p:nvSpPr>
        <p:spPr>
          <a:xfrm>
            <a:off x="7620000" y="410739"/>
            <a:ext cx="4202090" cy="4847061"/>
          </a:xfrm>
        </p:spPr>
        <p:txBody>
          <a:bodyPr vert="horz" lIns="91440" tIns="45720" rIns="91440" bIns="45720" rtlCol="0" anchor="b">
            <a:normAutofit fontScale="90000"/>
          </a:bodyPr>
          <a:lstStyle/>
          <a:p>
            <a:r>
              <a:rPr lang="en-US" sz="2800" dirty="0">
                <a:solidFill>
                  <a:schemeClr val="bg1"/>
                </a:solidFill>
              </a:rPr>
              <a:t>Model Verification in G16:G17 Overlap </a:t>
            </a:r>
            <a:r>
              <a:rPr lang="en-US" sz="2800" dirty="0" err="1">
                <a:solidFill>
                  <a:schemeClr val="bg1"/>
                </a:solidFill>
              </a:rPr>
              <a:t>REgion</a:t>
            </a:r>
            <a:br>
              <a:rPr lang="en-US" sz="4400" dirty="0"/>
            </a:br>
            <a:br>
              <a:rPr lang="en-US" sz="2700" dirty="0"/>
            </a:br>
            <a:r>
              <a:rPr lang="en-US" sz="2400" dirty="0">
                <a:solidFill>
                  <a:schemeClr val="bg1"/>
                </a:solidFill>
              </a:rPr>
              <a:t>Model comparison with Rudlosky &amp; Virts (2021)</a:t>
            </a:r>
            <a:br>
              <a:rPr lang="en-US" sz="2400" dirty="0">
                <a:solidFill>
                  <a:schemeClr val="bg1"/>
                </a:solidFill>
              </a:rPr>
            </a:br>
            <a:br>
              <a:rPr lang="en-US" sz="2400" dirty="0"/>
            </a:br>
            <a:r>
              <a:rPr lang="en-US" sz="2400" dirty="0"/>
              <a:t>- </a:t>
            </a:r>
            <a:r>
              <a:rPr lang="en-US" sz="2000" cap="none" dirty="0"/>
              <a:t>model curve derived using overall CONUS ISS-LIS (2018-2020) GLM-equivalent largest-in-flash optical sources</a:t>
            </a:r>
            <a:br>
              <a:rPr lang="en-US" sz="2000" cap="none" dirty="0"/>
            </a:br>
            <a:br>
              <a:rPr lang="en-US" sz="2000" cap="none" dirty="0"/>
            </a:br>
            <a:r>
              <a:rPr lang="en-US" sz="2000" cap="none" dirty="0"/>
              <a:t>- Need to employ regional optical source distributions to improve “match”</a:t>
            </a:r>
            <a:br>
              <a:rPr lang="en-US" sz="2000" cap="none" dirty="0"/>
            </a:br>
            <a:endParaRPr lang="en-US" sz="2000" dirty="0"/>
          </a:p>
        </p:txBody>
      </p:sp>
      <p:pic>
        <p:nvPicPr>
          <p:cNvPr id="14" name="Picture 13" descr="Diagram&#10;&#10;Description automatically generated">
            <a:extLst>
              <a:ext uri="{FF2B5EF4-FFF2-40B4-BE49-F238E27FC236}">
                <a16:creationId xmlns:a16="http://schemas.microsoft.com/office/drawing/2014/main" id="{D313D784-8893-4099-8481-1CC6AA3F2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62" y="669820"/>
            <a:ext cx="3575304" cy="5181600"/>
          </a:xfrm>
          <a:prstGeom prst="rect">
            <a:avLst/>
          </a:prstGeom>
        </p:spPr>
      </p:pic>
      <p:pic>
        <p:nvPicPr>
          <p:cNvPr id="8" name="Picture 7" descr="Diagram&#10;&#10;Description automatically generated with low confidence">
            <a:extLst>
              <a:ext uri="{FF2B5EF4-FFF2-40B4-BE49-F238E27FC236}">
                <a16:creationId xmlns:a16="http://schemas.microsoft.com/office/drawing/2014/main" id="{9E741444-9849-4DB7-A247-9AD9716D029A}"/>
              </a:ext>
            </a:extLst>
          </p:cNvPr>
          <p:cNvPicPr>
            <a:picLocks noChangeAspect="1"/>
          </p:cNvPicPr>
          <p:nvPr/>
        </p:nvPicPr>
        <p:blipFill>
          <a:blip r:embed="rId4"/>
          <a:stretch>
            <a:fillRect/>
          </a:stretch>
        </p:blipFill>
        <p:spPr>
          <a:xfrm>
            <a:off x="3886200" y="669820"/>
            <a:ext cx="3574932" cy="5181600"/>
          </a:xfrm>
          <a:prstGeom prst="rect">
            <a:avLst/>
          </a:prstGeom>
        </p:spPr>
      </p:pic>
      <p:sp>
        <p:nvSpPr>
          <p:cNvPr id="31" name="Title 1">
            <a:extLst>
              <a:ext uri="{FF2B5EF4-FFF2-40B4-BE49-F238E27FC236}">
                <a16:creationId xmlns:a16="http://schemas.microsoft.com/office/drawing/2014/main" id="{E44E70FB-F166-4B6D-BF1E-8D03811F1525}"/>
              </a:ext>
            </a:extLst>
          </p:cNvPr>
          <p:cNvSpPr txBox="1">
            <a:spLocks/>
          </p:cNvSpPr>
          <p:nvPr/>
        </p:nvSpPr>
        <p:spPr>
          <a:xfrm>
            <a:off x="7720392" y="5181600"/>
            <a:ext cx="4202090" cy="1021081"/>
          </a:xfrm>
          <a:prstGeom prst="rect">
            <a:avLst/>
          </a:prstGeom>
          <a:effectLst/>
        </p:spPr>
        <p:txBody>
          <a:bodyPr vert="horz" lIns="91440" tIns="45720" rIns="91440" bIns="45720" rtlCol="0" anchor="b">
            <a:normAutofit fontScale="82500" lnSpcReduction="200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sz="2000" cap="none" dirty="0"/>
            </a:br>
            <a:r>
              <a:rPr lang="en-US" sz="2200" cap="none" dirty="0"/>
              <a:t>- GLM observations in low-count regions are contaminated by false reports (see density differences)</a:t>
            </a:r>
            <a:endParaRPr lang="en-US" sz="2200" dirty="0"/>
          </a:p>
        </p:txBody>
      </p:sp>
      <p:pic>
        <p:nvPicPr>
          <p:cNvPr id="10" name="Picture 9" descr="Diagram&#10;&#10;Description automatically generated">
            <a:extLst>
              <a:ext uri="{FF2B5EF4-FFF2-40B4-BE49-F238E27FC236}">
                <a16:creationId xmlns:a16="http://schemas.microsoft.com/office/drawing/2014/main" id="{CB7CC585-BEE4-47B1-AB64-AFA05A7AF063}"/>
              </a:ext>
            </a:extLst>
          </p:cNvPr>
          <p:cNvPicPr>
            <a:picLocks noChangeAspect="1"/>
          </p:cNvPicPr>
          <p:nvPr/>
        </p:nvPicPr>
        <p:blipFill>
          <a:blip r:embed="rId5"/>
          <a:stretch>
            <a:fillRect/>
          </a:stretch>
        </p:blipFill>
        <p:spPr>
          <a:xfrm>
            <a:off x="93923" y="669820"/>
            <a:ext cx="7425685" cy="5184648"/>
          </a:xfrm>
          <a:prstGeom prst="rect">
            <a:avLst/>
          </a:prstGeom>
        </p:spPr>
      </p:pic>
      <p:sp>
        <p:nvSpPr>
          <p:cNvPr id="3" name="Oval 2">
            <a:extLst>
              <a:ext uri="{FF2B5EF4-FFF2-40B4-BE49-F238E27FC236}">
                <a16:creationId xmlns:a16="http://schemas.microsoft.com/office/drawing/2014/main" id="{462B84B3-BD6A-4DD3-A114-57828550E6B9}"/>
              </a:ext>
            </a:extLst>
          </p:cNvPr>
          <p:cNvSpPr/>
          <p:nvPr/>
        </p:nvSpPr>
        <p:spPr>
          <a:xfrm>
            <a:off x="4413504" y="1901952"/>
            <a:ext cx="457200" cy="1069848"/>
          </a:xfrm>
          <a:prstGeom prst="ellipse">
            <a:avLst/>
          </a:prstGeom>
          <a:noFill/>
          <a:ln w="3492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312CF8-9375-4D8C-87C3-3A7740337A44}"/>
              </a:ext>
            </a:extLst>
          </p:cNvPr>
          <p:cNvSpPr/>
          <p:nvPr/>
        </p:nvSpPr>
        <p:spPr>
          <a:xfrm>
            <a:off x="838200" y="1901952"/>
            <a:ext cx="457200" cy="993648"/>
          </a:xfrm>
          <a:prstGeom prst="ellipse">
            <a:avLst/>
          </a:prstGeom>
          <a:noFill/>
          <a:ln w="3492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8148A5-E2EC-4557-AFE7-F915B3C443BF}"/>
              </a:ext>
            </a:extLst>
          </p:cNvPr>
          <p:cNvSpPr/>
          <p:nvPr/>
        </p:nvSpPr>
        <p:spPr>
          <a:xfrm rot="979507">
            <a:off x="1216004" y="3666264"/>
            <a:ext cx="1184335" cy="529882"/>
          </a:xfrm>
          <a:prstGeom prst="ellipse">
            <a:avLst/>
          </a:prstGeom>
          <a:noFill/>
          <a:ln w="3492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6A207BC-D730-4EAC-AAE9-8AEEA3659BDE}"/>
              </a:ext>
            </a:extLst>
          </p:cNvPr>
          <p:cNvSpPr/>
          <p:nvPr/>
        </p:nvSpPr>
        <p:spPr>
          <a:xfrm rot="979507">
            <a:off x="4774997" y="3733949"/>
            <a:ext cx="1184335" cy="529882"/>
          </a:xfrm>
          <a:prstGeom prst="ellipse">
            <a:avLst/>
          </a:prstGeom>
          <a:noFill/>
          <a:ln w="3492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D52F0F4-C1A0-4899-9E62-399550A7573E}"/>
              </a:ext>
            </a:extLst>
          </p:cNvPr>
          <p:cNvSpPr/>
          <p:nvPr/>
        </p:nvSpPr>
        <p:spPr>
          <a:xfrm>
            <a:off x="208240" y="3510495"/>
            <a:ext cx="6324600" cy="2340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5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9" grpId="0" animBg="1"/>
      <p:bldP spid="11" grpId="0" animBg="1"/>
      <p:bldP spid="12"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15526</TotalTime>
  <Words>1887</Words>
  <Application>Microsoft Office PowerPoint</Application>
  <PresentationFormat>Widescreen</PresentationFormat>
  <Paragraphs>135</Paragraphs>
  <Slides>19</Slides>
  <Notes>16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Century Gothic</vt:lpstr>
      <vt:lpstr>Wingdings 3</vt:lpstr>
      <vt:lpstr>Custom Design</vt:lpstr>
      <vt:lpstr>Slice</vt:lpstr>
      <vt:lpstr>Comparison of Modeled and observed glm flash detection </vt:lpstr>
      <vt:lpstr>GLM-16 (Goes East) Flash detection assessment</vt:lpstr>
      <vt:lpstr>Basis for regional differences in GLM detection   - Instrumental variation in detection threshold (first talk)  - differences in cloud-top optical energy (second talk)</vt:lpstr>
      <vt:lpstr>The detection threshold increases towards the edges of the fields-of-view, driven by instrument threshold variations associated with GLM optics and viewing geometry.   This is illustrated in the maps to the left showing best-case (upper map) and mid-level thresholds (likely daytime – lower map) throughout CONUS for G16. The lowest threshold (~1 fJ) is in Florida, and it increases to higher than 6 fJ in the northwest.   Note: the highest threshold in a region is (roughly) twice the “Best Nightime” values shown in the upper panel</vt:lpstr>
      <vt:lpstr>Fundamental principle of flash detection:  if the brightest event in a flash exceeds the detection threshold in at least one GLM pixel, then the flash is detected   (animation showing increasing detection threshold) </vt:lpstr>
      <vt:lpstr>Equivalence for ISS-LIS and TRMM-LIS, and validation of energy calculation</vt:lpstr>
      <vt:lpstr>Day and night GLM flash DE Estimates          (Threshold-only effects)</vt:lpstr>
      <vt:lpstr>Model Verification @ ksc  full year of storms (2018-19)   - model curve derived using the ISS-LIS optical source distribution for 2018 for the  southeastern U.S land mass bounded by 25 - 35ᵒ N and by 77 - 90ᵒ W  - LMA-based observations (bars) obtained by eliminating flashes with group energy below the specified threshold</vt:lpstr>
      <vt:lpstr>Model Verification in G16:G17 Overlap REgion  Model comparison with Rudlosky &amp; Virts (2021)  - model curve derived using overall CONUS ISS-LIS (2018-2020) GLM-equivalent largest-in-flash optical sources  - Need to employ regional optical source distributions to improve “match” </vt:lpstr>
      <vt:lpstr>Supporting observations</vt:lpstr>
      <vt:lpstr>Thank you</vt:lpstr>
      <vt:lpstr>Supporting Slides</vt:lpstr>
      <vt:lpstr>Complication: Optical energy depends on flash duration/Size and region</vt:lpstr>
      <vt:lpstr>The specific dependence of flash detection on threshold and flash size depends on the storm (e.g. normal polarity storm in Florida (left) and anomalously electrified storm in Colorado (right)</vt:lpstr>
      <vt:lpstr>         What flash de (relative to LIS) can we get                with the best of Goes-East and west? </vt:lpstr>
      <vt:lpstr>Colorado storm day: May 20, 2020</vt:lpstr>
      <vt:lpstr>Colorado storm day summary: May 20, 2020</vt:lpstr>
      <vt:lpstr>Note that the observed  L2 thresholds are similar for G17 and G17, even though their nominal day:night instrument values are quite different. Could this be a “Front Range Effect”?</vt:lpstr>
      <vt:lpstr>GLM-16 (Goes East): Larger flashes are easier to detect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spatial and temporal variation of GLM flash detection and how to manage it</dc:title>
  <dc:creator>Cummins, Kenneth L - (kcummins)</dc:creator>
  <cp:lastModifiedBy>Cummins, Kenneth L - (kcummins)</cp:lastModifiedBy>
  <cp:revision>37</cp:revision>
  <dcterms:created xsi:type="dcterms:W3CDTF">2020-10-16T15:24:17Z</dcterms:created>
  <dcterms:modified xsi:type="dcterms:W3CDTF">2021-09-20T14:36:36Z</dcterms:modified>
</cp:coreProperties>
</file>