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Gill Sans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g98y6PTJsdIKSoIZtwB7l3ddDv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GillSans-regular.fntdata"/><Relationship Id="rId14" Type="http://schemas.openxmlformats.org/officeDocument/2006/relationships/slide" Target="slides/slide10.xml"/><Relationship Id="rId17" Type="http://customschemas.google.com/relationships/presentationmetadata" Target="metadata"/><Relationship Id="rId16" Type="http://schemas.openxmlformats.org/officeDocument/2006/relationships/font" Target="fonts/GillSans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7" name="Google Shape;15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/>
          <p:nvPr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" name="Google Shape;20;p12"/>
          <p:cNvSpPr txBox="1"/>
          <p:nvPr>
            <p:ph type="ctrTitle"/>
          </p:nvPr>
        </p:nvSpPr>
        <p:spPr>
          <a:xfrm>
            <a:off x="838200" y="3424988"/>
            <a:ext cx="10515600" cy="6143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Gill Sans"/>
              <a:buNone/>
              <a:defRPr sz="44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" type="subTitle"/>
          </p:nvPr>
        </p:nvSpPr>
        <p:spPr>
          <a:xfrm>
            <a:off x="838199" y="4111523"/>
            <a:ext cx="7665635" cy="1964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2" name="Google Shape;22;p12"/>
          <p:cNvPicPr preferRelativeResize="0"/>
          <p:nvPr/>
        </p:nvPicPr>
        <p:blipFill rotWithShape="1">
          <a:blip r:embed="rId2">
            <a:alphaModFix/>
          </a:blip>
          <a:srcRect b="28558" l="0" r="0" t="28821"/>
          <a:stretch/>
        </p:blipFill>
        <p:spPr>
          <a:xfrm>
            <a:off x="1" y="-32084"/>
            <a:ext cx="12212760" cy="316029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2"/>
          <p:cNvSpPr/>
          <p:nvPr/>
        </p:nvSpPr>
        <p:spPr>
          <a:xfrm>
            <a:off x="0" y="3039979"/>
            <a:ext cx="12192000" cy="1443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4" name="Google Shape;2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7821" y="5622758"/>
            <a:ext cx="747121" cy="617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84097" y="5680896"/>
            <a:ext cx="1026241" cy="559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59493" y="5795910"/>
            <a:ext cx="969530" cy="38781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2"/>
          <p:cNvSpPr txBox="1"/>
          <p:nvPr>
            <p:ph idx="10" type="dt"/>
          </p:nvPr>
        </p:nvSpPr>
        <p:spPr>
          <a:xfrm>
            <a:off x="838200" y="64285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1" type="ftr"/>
          </p:nvPr>
        </p:nvSpPr>
        <p:spPr>
          <a:xfrm>
            <a:off x="4038600" y="642853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2" type="sldNum"/>
          </p:nvPr>
        </p:nvSpPr>
        <p:spPr>
          <a:xfrm>
            <a:off x="8610600" y="64285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Text, logo&#10;&#10;Description automatically generated" id="30" name="Google Shape;30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90461" y="5382829"/>
            <a:ext cx="1064649" cy="887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/>
          <p:nvPr>
            <p:ph type="title"/>
          </p:nvPr>
        </p:nvSpPr>
        <p:spPr>
          <a:xfrm>
            <a:off x="838200" y="72189"/>
            <a:ext cx="10515600" cy="625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ill Sans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1" type="body"/>
          </p:nvPr>
        </p:nvSpPr>
        <p:spPr>
          <a:xfrm rot="5400000">
            <a:off x="3536908" y="-1639929"/>
            <a:ext cx="5118184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0" type="dt"/>
          </p:nvPr>
        </p:nvSpPr>
        <p:spPr>
          <a:xfrm>
            <a:off x="838200" y="64285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1" type="ftr"/>
          </p:nvPr>
        </p:nvSpPr>
        <p:spPr>
          <a:xfrm>
            <a:off x="4038600" y="642853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8610600" y="64285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10" type="dt"/>
          </p:nvPr>
        </p:nvSpPr>
        <p:spPr>
          <a:xfrm>
            <a:off x="838200" y="64285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11" type="ftr"/>
          </p:nvPr>
        </p:nvSpPr>
        <p:spPr>
          <a:xfrm>
            <a:off x="4038600" y="642853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2" type="sldNum"/>
          </p:nvPr>
        </p:nvSpPr>
        <p:spPr>
          <a:xfrm>
            <a:off x="8610600" y="64285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/>
          <p:nvPr>
            <p:ph type="title"/>
          </p:nvPr>
        </p:nvSpPr>
        <p:spPr>
          <a:xfrm>
            <a:off x="838200" y="72189"/>
            <a:ext cx="10515600" cy="625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ill Sans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" type="body"/>
          </p:nvPr>
        </p:nvSpPr>
        <p:spPr>
          <a:xfrm>
            <a:off x="838200" y="1058779"/>
            <a:ext cx="10515600" cy="5118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0" type="dt"/>
          </p:nvPr>
        </p:nvSpPr>
        <p:spPr>
          <a:xfrm>
            <a:off x="838200" y="64285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1" type="ftr"/>
          </p:nvPr>
        </p:nvSpPr>
        <p:spPr>
          <a:xfrm>
            <a:off x="4038600" y="642853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2" type="sldNum"/>
          </p:nvPr>
        </p:nvSpPr>
        <p:spPr>
          <a:xfrm>
            <a:off x="8610600" y="64285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/>
          <p:nvPr>
            <p:ph type="title"/>
          </p:nvPr>
        </p:nvSpPr>
        <p:spPr>
          <a:xfrm>
            <a:off x="831850" y="112296"/>
            <a:ext cx="10515600" cy="6256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ill Sans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" type="body"/>
          </p:nvPr>
        </p:nvSpPr>
        <p:spPr>
          <a:xfrm>
            <a:off x="831850" y="1138989"/>
            <a:ext cx="10515600" cy="4950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14"/>
          <p:cNvSpPr txBox="1"/>
          <p:nvPr>
            <p:ph idx="10" type="dt"/>
          </p:nvPr>
        </p:nvSpPr>
        <p:spPr>
          <a:xfrm>
            <a:off x="838200" y="64285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11" type="ftr"/>
          </p:nvPr>
        </p:nvSpPr>
        <p:spPr>
          <a:xfrm>
            <a:off x="4038600" y="642853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2" type="sldNum"/>
          </p:nvPr>
        </p:nvSpPr>
        <p:spPr>
          <a:xfrm>
            <a:off x="8610600" y="64285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/>
          <p:nvPr>
            <p:ph type="title"/>
          </p:nvPr>
        </p:nvSpPr>
        <p:spPr>
          <a:xfrm>
            <a:off x="838200" y="72189"/>
            <a:ext cx="10515600" cy="625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ill Sans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838200" y="64285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4038600" y="642853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610600" y="64285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type="title"/>
          </p:nvPr>
        </p:nvSpPr>
        <p:spPr>
          <a:xfrm>
            <a:off x="839788" y="80212"/>
            <a:ext cx="10515600" cy="6577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ill Sans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" type="body"/>
          </p:nvPr>
        </p:nvSpPr>
        <p:spPr>
          <a:xfrm>
            <a:off x="839788" y="976814"/>
            <a:ext cx="5157787" cy="6434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16"/>
          <p:cNvSpPr txBox="1"/>
          <p:nvPr>
            <p:ph idx="2" type="body"/>
          </p:nvPr>
        </p:nvSpPr>
        <p:spPr>
          <a:xfrm>
            <a:off x="839788" y="1620253"/>
            <a:ext cx="5157787" cy="45694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6"/>
          <p:cNvSpPr txBox="1"/>
          <p:nvPr>
            <p:ph idx="3" type="body"/>
          </p:nvPr>
        </p:nvSpPr>
        <p:spPr>
          <a:xfrm>
            <a:off x="6172200" y="976814"/>
            <a:ext cx="5183188" cy="6434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16"/>
          <p:cNvSpPr txBox="1"/>
          <p:nvPr>
            <p:ph idx="4" type="body"/>
          </p:nvPr>
        </p:nvSpPr>
        <p:spPr>
          <a:xfrm>
            <a:off x="6172200" y="1620253"/>
            <a:ext cx="5183188" cy="45694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0" type="dt"/>
          </p:nvPr>
        </p:nvSpPr>
        <p:spPr>
          <a:xfrm>
            <a:off x="838200" y="64285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1" type="ftr"/>
          </p:nvPr>
        </p:nvSpPr>
        <p:spPr>
          <a:xfrm>
            <a:off x="4038600" y="642853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12" type="sldNum"/>
          </p:nvPr>
        </p:nvSpPr>
        <p:spPr>
          <a:xfrm>
            <a:off x="8610600" y="64285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/>
          <p:nvPr>
            <p:ph type="title"/>
          </p:nvPr>
        </p:nvSpPr>
        <p:spPr>
          <a:xfrm>
            <a:off x="838200" y="72189"/>
            <a:ext cx="10515600" cy="625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ill Sans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0" type="dt"/>
          </p:nvPr>
        </p:nvSpPr>
        <p:spPr>
          <a:xfrm>
            <a:off x="838200" y="64285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11" type="ftr"/>
          </p:nvPr>
        </p:nvSpPr>
        <p:spPr>
          <a:xfrm>
            <a:off x="4038600" y="642853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2" type="sldNum"/>
          </p:nvPr>
        </p:nvSpPr>
        <p:spPr>
          <a:xfrm>
            <a:off x="8610600" y="64285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/>
          <p:nvPr>
            <p:ph idx="10" type="dt"/>
          </p:nvPr>
        </p:nvSpPr>
        <p:spPr>
          <a:xfrm>
            <a:off x="838200" y="64285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4038600" y="642853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8610600" y="64285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839788" y="72189"/>
            <a:ext cx="3932237" cy="19852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1" name="Google Shape;71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19"/>
          <p:cNvSpPr txBox="1"/>
          <p:nvPr>
            <p:ph idx="10" type="dt"/>
          </p:nvPr>
        </p:nvSpPr>
        <p:spPr>
          <a:xfrm>
            <a:off x="838200" y="64285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1" type="ftr"/>
          </p:nvPr>
        </p:nvSpPr>
        <p:spPr>
          <a:xfrm>
            <a:off x="4038600" y="642853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2" type="sldNum"/>
          </p:nvPr>
        </p:nvSpPr>
        <p:spPr>
          <a:xfrm>
            <a:off x="8610600" y="64285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9" name="Google Shape;79;p20"/>
          <p:cNvSpPr txBox="1"/>
          <p:nvPr>
            <p:ph idx="10" type="dt"/>
          </p:nvPr>
        </p:nvSpPr>
        <p:spPr>
          <a:xfrm>
            <a:off x="838200" y="64285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1" type="ftr"/>
          </p:nvPr>
        </p:nvSpPr>
        <p:spPr>
          <a:xfrm>
            <a:off x="4038600" y="642853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2" type="sldNum"/>
          </p:nvPr>
        </p:nvSpPr>
        <p:spPr>
          <a:xfrm>
            <a:off x="8610600" y="64285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/>
          <p:nvPr/>
        </p:nvSpPr>
        <p:spPr>
          <a:xfrm>
            <a:off x="0" y="-8190"/>
            <a:ext cx="12192000" cy="8343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Google Shape;11;p11"/>
          <p:cNvSpPr/>
          <p:nvPr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Google Shape;12;p11"/>
          <p:cNvSpPr txBox="1"/>
          <p:nvPr>
            <p:ph type="title"/>
          </p:nvPr>
        </p:nvSpPr>
        <p:spPr>
          <a:xfrm>
            <a:off x="838200" y="72189"/>
            <a:ext cx="10515600" cy="625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ill Sans"/>
              <a:buNone/>
              <a:defRPr b="0" i="0" sz="40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1"/>
          <p:cNvSpPr txBox="1"/>
          <p:nvPr>
            <p:ph idx="1" type="body"/>
          </p:nvPr>
        </p:nvSpPr>
        <p:spPr>
          <a:xfrm>
            <a:off x="838200" y="1058779"/>
            <a:ext cx="10515600" cy="5118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0" type="dt"/>
          </p:nvPr>
        </p:nvSpPr>
        <p:spPr>
          <a:xfrm>
            <a:off x="838200" y="64285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5" name="Google Shape;15;p11"/>
          <p:cNvSpPr txBox="1"/>
          <p:nvPr>
            <p:ph idx="11" type="ftr"/>
          </p:nvPr>
        </p:nvSpPr>
        <p:spPr>
          <a:xfrm>
            <a:off x="4038600" y="642853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610600" y="64285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282984" y="94633"/>
            <a:ext cx="1515979" cy="57186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goes-r.nsstc.nasa.gov/home/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x.doi.org/10.5067/NALMA/DATA101" TargetMode="External"/><Relationship Id="rId4" Type="http://schemas.openxmlformats.org/officeDocument/2006/relationships/hyperlink" Target="http://dx.doi.org/10.5067/NALMA/DATA301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x.doi.org/10.5067/GLM/GOES/DATA101" TargetMode="External"/><Relationship Id="rId4" Type="http://schemas.openxmlformats.org/officeDocument/2006/relationships/hyperlink" Target="http://dx.doi.org/10.5067/GLM/CIERRA/DATA101" TargetMode="External"/><Relationship Id="rId5" Type="http://schemas.openxmlformats.org/officeDocument/2006/relationships/hyperlink" Target="https://doi.org/10.1175/EI-D-20-0016.1" TargetMode="External"/><Relationship Id="rId6" Type="http://schemas.openxmlformats.org/officeDocument/2006/relationships/image" Target="../media/image6.png"/><Relationship Id="rId7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hyperlink" Target="https://ghrc.earthdata.nasa.gov/fcx/index.html" TargetMode="External"/><Relationship Id="rId5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 txBox="1"/>
          <p:nvPr>
            <p:ph type="ctrTitle"/>
          </p:nvPr>
        </p:nvSpPr>
        <p:spPr>
          <a:xfrm>
            <a:off x="393290" y="3965762"/>
            <a:ext cx="11631562" cy="6143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Gill Sans"/>
              <a:buNone/>
            </a:pPr>
            <a:r>
              <a:rPr lang="en-US"/>
              <a:t>Recent Lightning Developments at the Global Hydrometeorology Resource Center DAAC</a:t>
            </a:r>
            <a:endParaRPr/>
          </a:p>
        </p:txBody>
      </p:sp>
      <p:sp>
        <p:nvSpPr>
          <p:cNvPr id="100" name="Google Shape;100;p1"/>
          <p:cNvSpPr txBox="1"/>
          <p:nvPr>
            <p:ph idx="10" type="dt"/>
          </p:nvPr>
        </p:nvSpPr>
        <p:spPr>
          <a:xfrm>
            <a:off x="838200" y="64285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9/23/2021</a:t>
            </a:r>
            <a:endParaRPr/>
          </a:p>
        </p:txBody>
      </p:sp>
      <p:sp>
        <p:nvSpPr>
          <p:cNvPr id="101" name="Google Shape;101;p1"/>
          <p:cNvSpPr txBox="1"/>
          <p:nvPr>
            <p:ph idx="11" type="ftr"/>
          </p:nvPr>
        </p:nvSpPr>
        <p:spPr>
          <a:xfrm>
            <a:off x="3277829" y="6428539"/>
            <a:ext cx="586248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2021 Virtual Geostationary Lightning  Mapper Science Meeting – September 21-23, 2021</a:t>
            </a:r>
            <a:endParaRPr/>
          </a:p>
        </p:txBody>
      </p:sp>
      <p:sp>
        <p:nvSpPr>
          <p:cNvPr id="102" name="Google Shape;102;p1"/>
          <p:cNvSpPr txBox="1"/>
          <p:nvPr>
            <p:ph idx="12" type="sldNum"/>
          </p:nvPr>
        </p:nvSpPr>
        <p:spPr>
          <a:xfrm>
            <a:off x="8610600" y="64285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1"/>
          <p:cNvSpPr txBox="1"/>
          <p:nvPr>
            <p:ph idx="1" type="subTitle"/>
          </p:nvPr>
        </p:nvSpPr>
        <p:spPr>
          <a:xfrm>
            <a:off x="470077" y="4747851"/>
            <a:ext cx="78867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Geoffrey Stano – GHRC  DAAC Scientist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Sherry Harrison – GHRC Lightning Lead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"/>
          <p:cNvSpPr txBox="1"/>
          <p:nvPr>
            <p:ph type="ctrTitle"/>
          </p:nvPr>
        </p:nvSpPr>
        <p:spPr>
          <a:xfrm>
            <a:off x="838200" y="3424988"/>
            <a:ext cx="10515600" cy="6143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Gill Sans"/>
              <a:buNone/>
            </a:pPr>
            <a:r>
              <a:rPr lang="en-US" sz="4800"/>
              <a:t>THANK YOU!</a:t>
            </a:r>
            <a:endParaRPr/>
          </a:p>
        </p:txBody>
      </p:sp>
      <p:sp>
        <p:nvSpPr>
          <p:cNvPr id="216" name="Google Shape;216;p10"/>
          <p:cNvSpPr txBox="1"/>
          <p:nvPr>
            <p:ph idx="1" type="subTitle"/>
          </p:nvPr>
        </p:nvSpPr>
        <p:spPr>
          <a:xfrm>
            <a:off x="838199" y="4111523"/>
            <a:ext cx="7665635" cy="1964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217" name="Google Shape;217;p10"/>
          <p:cNvSpPr txBox="1"/>
          <p:nvPr>
            <p:ph idx="11" type="ftr"/>
          </p:nvPr>
        </p:nvSpPr>
        <p:spPr>
          <a:xfrm>
            <a:off x="4038600" y="642853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0"/>
          <p:cNvSpPr txBox="1"/>
          <p:nvPr>
            <p:ph idx="12" type="sldNum"/>
          </p:nvPr>
        </p:nvSpPr>
        <p:spPr>
          <a:xfrm>
            <a:off x="8610600" y="64285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9" name="Google Shape;219;p10"/>
          <p:cNvSpPr txBox="1"/>
          <p:nvPr>
            <p:ph idx="10" type="dt"/>
          </p:nvPr>
        </p:nvSpPr>
        <p:spPr>
          <a:xfrm>
            <a:off x="838200" y="64285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9/23/2021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>
            <p:ph type="title"/>
          </p:nvPr>
        </p:nvSpPr>
        <p:spPr>
          <a:xfrm>
            <a:off x="838200" y="109513"/>
            <a:ext cx="10515600" cy="625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ill Sans"/>
              <a:buNone/>
            </a:pPr>
            <a:r>
              <a:rPr lang="en-US"/>
              <a:t>General Updates for 2021</a:t>
            </a:r>
            <a:endParaRPr/>
          </a:p>
        </p:txBody>
      </p:sp>
      <p:sp>
        <p:nvSpPr>
          <p:cNvPr id="109" name="Google Shape;109;p2"/>
          <p:cNvSpPr txBox="1"/>
          <p:nvPr>
            <p:ph idx="1" type="body"/>
          </p:nvPr>
        </p:nvSpPr>
        <p:spPr>
          <a:xfrm>
            <a:off x="264696" y="1462179"/>
            <a:ext cx="5778490" cy="410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Name more accurately reflects data archived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Hurricanes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Storm hazards, including lightning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Precipitation studies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Supporting field campaigns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GHRC remains NASA’s lightning DAAC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GHRC in next phase of cloud transition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All datasets in the cloud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Beginning to wind down on-premises processing</a:t>
            </a:r>
            <a:endParaRPr/>
          </a:p>
        </p:txBody>
      </p:sp>
      <p:sp>
        <p:nvSpPr>
          <p:cNvPr id="110" name="Google Shape;110;p2"/>
          <p:cNvSpPr txBox="1"/>
          <p:nvPr>
            <p:ph idx="11" type="ftr"/>
          </p:nvPr>
        </p:nvSpPr>
        <p:spPr>
          <a:xfrm>
            <a:off x="4038600" y="642853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"/>
          <p:cNvSpPr txBox="1"/>
          <p:nvPr>
            <p:ph idx="12" type="sldNum"/>
          </p:nvPr>
        </p:nvSpPr>
        <p:spPr>
          <a:xfrm>
            <a:off x="8610600" y="64285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2"/>
          <p:cNvSpPr txBox="1"/>
          <p:nvPr>
            <p:ph idx="10" type="dt"/>
          </p:nvPr>
        </p:nvSpPr>
        <p:spPr>
          <a:xfrm>
            <a:off x="838200" y="64285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9/23/2021</a:t>
            </a: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10161037" y="0"/>
            <a:ext cx="1726163" cy="783771"/>
          </a:xfrm>
          <a:prstGeom prst="rect">
            <a:avLst/>
          </a:prstGeom>
          <a:solidFill>
            <a:srgbClr val="009D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Text&#10;&#10;Description automatically generated" id="114" name="Google Shape;11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79967" y="15990"/>
            <a:ext cx="940525" cy="7837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, logo&#10;&#10;Description automatically generated" id="115" name="Google Shape;11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43186" y="1289489"/>
            <a:ext cx="5134827" cy="4279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/>
          <p:nvPr>
            <p:ph type="title"/>
          </p:nvPr>
        </p:nvSpPr>
        <p:spPr>
          <a:xfrm>
            <a:off x="838200" y="90851"/>
            <a:ext cx="10515600" cy="625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ill Sans"/>
              <a:buNone/>
            </a:pPr>
            <a:r>
              <a:rPr lang="en-US"/>
              <a:t>The GLM Portal</a:t>
            </a:r>
            <a:endParaRPr/>
          </a:p>
        </p:txBody>
      </p:sp>
      <p:sp>
        <p:nvSpPr>
          <p:cNvPr id="121" name="Google Shape;121;p3"/>
          <p:cNvSpPr txBox="1"/>
          <p:nvPr>
            <p:ph idx="1" type="body"/>
          </p:nvPr>
        </p:nvSpPr>
        <p:spPr>
          <a:xfrm>
            <a:off x="191597" y="1652394"/>
            <a:ext cx="5553529" cy="3840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GLM Portal remains supported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u="sng">
                <a:solidFill>
                  <a:schemeClr val="hlink"/>
                </a:solidFill>
                <a:hlinkClick r:id="rId3"/>
              </a:rPr>
              <a:t>https://goes-r.nsstc.nasa.gov/home/</a:t>
            </a:r>
            <a:endParaRPr sz="2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Built for GOES-R Post Launch Test (PLT) field campaign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Contains lightning data not available to public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NLDN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ENTLN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Continues to be location of previous GLM Science meeting presentations</a:t>
            </a:r>
            <a:endParaRPr/>
          </a:p>
        </p:txBody>
      </p:sp>
      <p:sp>
        <p:nvSpPr>
          <p:cNvPr id="122" name="Google Shape;122;p3"/>
          <p:cNvSpPr txBox="1"/>
          <p:nvPr>
            <p:ph idx="11" type="ftr"/>
          </p:nvPr>
        </p:nvSpPr>
        <p:spPr>
          <a:xfrm>
            <a:off x="4038600" y="642853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3"/>
          <p:cNvSpPr txBox="1"/>
          <p:nvPr>
            <p:ph idx="12" type="sldNum"/>
          </p:nvPr>
        </p:nvSpPr>
        <p:spPr>
          <a:xfrm>
            <a:off x="8610600" y="64285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4" name="Google Shape;124;p3"/>
          <p:cNvPicPr preferRelativeResize="0"/>
          <p:nvPr/>
        </p:nvPicPr>
        <p:blipFill rotWithShape="1">
          <a:blip r:embed="rId4">
            <a:alphaModFix/>
          </a:blip>
          <a:srcRect b="5115" l="9070" r="12326" t="10397"/>
          <a:stretch/>
        </p:blipFill>
        <p:spPr>
          <a:xfrm>
            <a:off x="5821326" y="1773622"/>
            <a:ext cx="6179077" cy="352829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tl" dir="2700000" dist="76200">
              <a:srgbClr val="0B5394">
                <a:alpha val="40000"/>
              </a:srgbClr>
            </a:outerShdw>
          </a:effectLst>
        </p:spPr>
      </p:pic>
      <p:sp>
        <p:nvSpPr>
          <p:cNvPr id="125" name="Google Shape;125;p3"/>
          <p:cNvSpPr txBox="1"/>
          <p:nvPr>
            <p:ph idx="10" type="dt"/>
          </p:nvPr>
        </p:nvSpPr>
        <p:spPr>
          <a:xfrm>
            <a:off x="838200" y="64285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9/23/2021</a:t>
            </a:r>
            <a:endParaRPr/>
          </a:p>
        </p:txBody>
      </p:sp>
      <p:sp>
        <p:nvSpPr>
          <p:cNvPr id="126" name="Google Shape;126;p3"/>
          <p:cNvSpPr/>
          <p:nvPr/>
        </p:nvSpPr>
        <p:spPr>
          <a:xfrm>
            <a:off x="10161037" y="0"/>
            <a:ext cx="1726163" cy="783771"/>
          </a:xfrm>
          <a:prstGeom prst="rect">
            <a:avLst/>
          </a:prstGeom>
          <a:solidFill>
            <a:srgbClr val="009D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Text&#10;&#10;Description automatically generated" id="127" name="Google Shape;12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79967" y="15990"/>
            <a:ext cx="940525" cy="783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/>
          <p:nvPr>
            <p:ph type="title"/>
          </p:nvPr>
        </p:nvSpPr>
        <p:spPr>
          <a:xfrm>
            <a:off x="838200" y="72189"/>
            <a:ext cx="10515600" cy="625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ill Sans"/>
              <a:buNone/>
            </a:pPr>
            <a:r>
              <a:rPr lang="en-US"/>
              <a:t>Updates: ISS LIS (part 1)</a:t>
            </a:r>
            <a:endParaRPr/>
          </a:p>
        </p:txBody>
      </p:sp>
      <p:sp>
        <p:nvSpPr>
          <p:cNvPr id="134" name="Google Shape;134;p4"/>
          <p:cNvSpPr txBox="1"/>
          <p:nvPr>
            <p:ph idx="11" type="ftr"/>
          </p:nvPr>
        </p:nvSpPr>
        <p:spPr>
          <a:xfrm>
            <a:off x="4038600" y="642853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4"/>
          <p:cNvSpPr txBox="1"/>
          <p:nvPr>
            <p:ph idx="12" type="sldNum"/>
          </p:nvPr>
        </p:nvSpPr>
        <p:spPr>
          <a:xfrm>
            <a:off x="8610600" y="64285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4"/>
          <p:cNvSpPr txBox="1"/>
          <p:nvPr>
            <p:ph idx="1" type="body"/>
          </p:nvPr>
        </p:nvSpPr>
        <p:spPr>
          <a:xfrm>
            <a:off x="169812" y="1051617"/>
            <a:ext cx="4261511" cy="5407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4 years on orbit – extending long-term TRMM LIS climatology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Middle and higher latitudes of special interest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Have not been sampled (outside of GLM) since the Optical Transient Detector (OTD) from 1995-2000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ISS LIS being incorporated into the 20+ year combined TRMM LIS / OTD climatology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Likely relocated on ISS in early 2022 – Continued operations through at least late 2023</a:t>
            </a:r>
            <a:endParaRPr/>
          </a:p>
        </p:txBody>
      </p:sp>
      <p:sp>
        <p:nvSpPr>
          <p:cNvPr id="137" name="Google Shape;137;p4"/>
          <p:cNvSpPr txBox="1"/>
          <p:nvPr>
            <p:ph idx="10" type="dt"/>
          </p:nvPr>
        </p:nvSpPr>
        <p:spPr>
          <a:xfrm>
            <a:off x="838200" y="64285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9/23/2021</a:t>
            </a:r>
            <a:endParaRPr/>
          </a:p>
        </p:txBody>
      </p:sp>
      <p:sp>
        <p:nvSpPr>
          <p:cNvPr id="138" name="Google Shape;138;p4"/>
          <p:cNvSpPr/>
          <p:nvPr/>
        </p:nvSpPr>
        <p:spPr>
          <a:xfrm>
            <a:off x="10161037" y="0"/>
            <a:ext cx="1726163" cy="783771"/>
          </a:xfrm>
          <a:prstGeom prst="rect">
            <a:avLst/>
          </a:prstGeom>
          <a:solidFill>
            <a:srgbClr val="009D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Text&#10;&#10;Description automatically generated" id="139" name="Google Shape;13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79967" y="15990"/>
            <a:ext cx="940525" cy="78377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4"/>
          <p:cNvSpPr txBox="1"/>
          <p:nvPr/>
        </p:nvSpPr>
        <p:spPr>
          <a:xfrm>
            <a:off x="5090746" y="5288797"/>
            <a:ext cx="612530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ISS LIS climatology March 2017 – February 2021. Image courtesy of  Timothy Lang and Dennis Buechler</a:t>
            </a:r>
            <a:endParaRPr/>
          </a:p>
        </p:txBody>
      </p:sp>
      <p:pic>
        <p:nvPicPr>
          <p:cNvPr id="141" name="Google Shape;14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9271" y="1711215"/>
            <a:ext cx="7852729" cy="3435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/>
          <p:nvPr>
            <p:ph type="title"/>
          </p:nvPr>
        </p:nvSpPr>
        <p:spPr>
          <a:xfrm>
            <a:off x="838200" y="72189"/>
            <a:ext cx="10515600" cy="625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ill Sans"/>
              <a:buNone/>
            </a:pPr>
            <a:r>
              <a:rPr lang="en-US"/>
              <a:t>Updates: ISS LIS (part 2)</a:t>
            </a:r>
            <a:endParaRPr/>
          </a:p>
        </p:txBody>
      </p:sp>
      <p:sp>
        <p:nvSpPr>
          <p:cNvPr id="148" name="Google Shape;148;p5"/>
          <p:cNvSpPr txBox="1"/>
          <p:nvPr>
            <p:ph idx="11" type="ftr"/>
          </p:nvPr>
        </p:nvSpPr>
        <p:spPr>
          <a:xfrm>
            <a:off x="4038600" y="642853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5"/>
          <p:cNvSpPr txBox="1"/>
          <p:nvPr>
            <p:ph idx="12" type="sldNum"/>
          </p:nvPr>
        </p:nvSpPr>
        <p:spPr>
          <a:xfrm>
            <a:off x="8610600" y="64285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0" name="Google Shape;150;p5"/>
          <p:cNvSpPr txBox="1"/>
          <p:nvPr>
            <p:ph idx="1" type="body"/>
          </p:nvPr>
        </p:nvSpPr>
        <p:spPr>
          <a:xfrm>
            <a:off x="504006" y="1328840"/>
            <a:ext cx="11183988" cy="4200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Updates for ISS-LIS Code for Version 2.0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Viewtime correction for solar panels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Viewtime correction for 1 second dropout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Corrected initialized event alert summary variable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Improved the way data at the end of the 24 hour period is handled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Changed the orbit designation from simple increasing index to one based on the day/time of orbit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15 March to 9 May 2021: Timing anomaly that changed offset from reference datasets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Normally &lt; 1 ms with &lt; 1 ms standard error – Increased to ~32 and 10 ms, respectively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V2 data subtracted off a 32 ms offset, but standard error not corrected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Issue resolved May 9 and remains under investigation</a:t>
            </a:r>
            <a:endParaRPr/>
          </a:p>
        </p:txBody>
      </p:sp>
      <p:sp>
        <p:nvSpPr>
          <p:cNvPr id="151" name="Google Shape;151;p5"/>
          <p:cNvSpPr txBox="1"/>
          <p:nvPr>
            <p:ph idx="10" type="dt"/>
          </p:nvPr>
        </p:nvSpPr>
        <p:spPr>
          <a:xfrm>
            <a:off x="838200" y="64285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9/23/2021</a:t>
            </a:r>
            <a:endParaRPr/>
          </a:p>
        </p:txBody>
      </p:sp>
      <p:sp>
        <p:nvSpPr>
          <p:cNvPr id="152" name="Google Shape;152;p5"/>
          <p:cNvSpPr/>
          <p:nvPr/>
        </p:nvSpPr>
        <p:spPr>
          <a:xfrm>
            <a:off x="10161037" y="0"/>
            <a:ext cx="1726163" cy="783771"/>
          </a:xfrm>
          <a:prstGeom prst="rect">
            <a:avLst/>
          </a:prstGeom>
          <a:solidFill>
            <a:srgbClr val="009D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Text&#10;&#10;Description automatically generated" id="153" name="Google Shape;15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79967" y="15990"/>
            <a:ext cx="940525" cy="783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 txBox="1"/>
          <p:nvPr>
            <p:ph type="title"/>
          </p:nvPr>
        </p:nvSpPr>
        <p:spPr>
          <a:xfrm>
            <a:off x="838200" y="72189"/>
            <a:ext cx="10515600" cy="625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ill Sans"/>
              <a:buNone/>
            </a:pPr>
            <a:r>
              <a:rPr lang="en-US"/>
              <a:t>North Alabama Lightning Mapping Array (NALMA)</a:t>
            </a:r>
            <a:endParaRPr/>
          </a:p>
        </p:txBody>
      </p:sp>
      <p:sp>
        <p:nvSpPr>
          <p:cNvPr id="160" name="Google Shape;160;p6"/>
          <p:cNvSpPr txBox="1"/>
          <p:nvPr>
            <p:ph idx="11" type="ftr"/>
          </p:nvPr>
        </p:nvSpPr>
        <p:spPr>
          <a:xfrm>
            <a:off x="4038600" y="642853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6"/>
          <p:cNvSpPr txBox="1"/>
          <p:nvPr>
            <p:ph idx="12" type="sldNum"/>
          </p:nvPr>
        </p:nvSpPr>
        <p:spPr>
          <a:xfrm>
            <a:off x="8610600" y="64285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p6"/>
          <p:cNvSpPr txBox="1"/>
          <p:nvPr>
            <p:ph idx="1" type="body"/>
          </p:nvPr>
        </p:nvSpPr>
        <p:spPr>
          <a:xfrm>
            <a:off x="223341" y="991144"/>
            <a:ext cx="6941302" cy="51440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Operations have resumed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Start date: December 17, 2018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Number of stations: 12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Processing transitioned to Huntsville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Local processing is a collaboration between GHRC and the Marshall Space Flight Center Lightning Team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GHRC will host full-rate and raw NALMA data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Full rate:  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     </a:t>
            </a:r>
            <a:r>
              <a:rPr lang="en-US" sz="2200" u="sng">
                <a:solidFill>
                  <a:schemeClr val="hlink"/>
                </a:solidFill>
                <a:hlinkClick r:id="rId3"/>
              </a:rPr>
              <a:t>http://dx.doi.org/10.5067/NALMA/DATA101</a:t>
            </a:r>
            <a:endParaRPr sz="22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Raw: 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     </a:t>
            </a:r>
            <a:r>
              <a:rPr lang="en-US" sz="2200" u="sng">
                <a:solidFill>
                  <a:schemeClr val="hlink"/>
                </a:solidFill>
                <a:hlinkClick r:id="rId4"/>
              </a:rPr>
              <a:t>http://dx.doi.org/10.5067/NALMA/DATA301</a:t>
            </a:r>
            <a:endParaRPr sz="2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Preparing for the near real-time NALMA data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Future plans include publishing the entire period of record back to 2002</a:t>
            </a:r>
            <a:endParaRPr/>
          </a:p>
        </p:txBody>
      </p:sp>
      <p:sp>
        <p:nvSpPr>
          <p:cNvPr id="163" name="Google Shape;163;p6"/>
          <p:cNvSpPr txBox="1"/>
          <p:nvPr/>
        </p:nvSpPr>
        <p:spPr>
          <a:xfrm>
            <a:off x="7116508" y="5563983"/>
            <a:ext cx="4852151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NALMA Flash Extent Density example</a:t>
            </a:r>
            <a:endParaRPr/>
          </a:p>
        </p:txBody>
      </p:sp>
      <p:sp>
        <p:nvSpPr>
          <p:cNvPr id="164" name="Google Shape;164;p6"/>
          <p:cNvSpPr txBox="1"/>
          <p:nvPr>
            <p:ph idx="10" type="dt"/>
          </p:nvPr>
        </p:nvSpPr>
        <p:spPr>
          <a:xfrm>
            <a:off x="838200" y="64285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9/23/2021</a:t>
            </a:r>
            <a:endParaRPr/>
          </a:p>
        </p:txBody>
      </p:sp>
      <p:sp>
        <p:nvSpPr>
          <p:cNvPr id="165" name="Google Shape;165;p6"/>
          <p:cNvSpPr/>
          <p:nvPr/>
        </p:nvSpPr>
        <p:spPr>
          <a:xfrm>
            <a:off x="10161037" y="0"/>
            <a:ext cx="1726163" cy="783771"/>
          </a:xfrm>
          <a:prstGeom prst="rect">
            <a:avLst/>
          </a:prstGeom>
          <a:solidFill>
            <a:srgbClr val="009D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Text&#10;&#10;Description automatically generated" id="166" name="Google Shape;16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79967" y="15990"/>
            <a:ext cx="940525" cy="7837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ALMA Data" id="167" name="Google Shape;167;p6"/>
          <p:cNvPicPr preferRelativeResize="0"/>
          <p:nvPr/>
        </p:nvPicPr>
        <p:blipFill rotWithShape="1">
          <a:blip r:embed="rId6">
            <a:alphaModFix/>
          </a:blip>
          <a:srcRect b="20076" l="36346" r="25191" t="12208"/>
          <a:stretch/>
        </p:blipFill>
        <p:spPr>
          <a:xfrm>
            <a:off x="7197969" y="1331701"/>
            <a:ext cx="4689231" cy="396774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 txBox="1"/>
          <p:nvPr>
            <p:ph type="title"/>
          </p:nvPr>
        </p:nvSpPr>
        <p:spPr>
          <a:xfrm>
            <a:off x="838200" y="72189"/>
            <a:ext cx="10515600" cy="625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ill Sans"/>
              <a:buNone/>
            </a:pPr>
            <a:r>
              <a:rPr lang="en-US"/>
              <a:t>Geostationary Lightning Mapper</a:t>
            </a:r>
            <a:endParaRPr/>
          </a:p>
        </p:txBody>
      </p:sp>
      <p:sp>
        <p:nvSpPr>
          <p:cNvPr id="174" name="Google Shape;174;p7"/>
          <p:cNvSpPr txBox="1"/>
          <p:nvPr>
            <p:ph idx="11" type="ftr"/>
          </p:nvPr>
        </p:nvSpPr>
        <p:spPr>
          <a:xfrm>
            <a:off x="4038600" y="642853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7"/>
          <p:cNvSpPr txBox="1"/>
          <p:nvPr>
            <p:ph idx="12" type="sldNum"/>
          </p:nvPr>
        </p:nvSpPr>
        <p:spPr>
          <a:xfrm>
            <a:off x="8610600" y="64285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6" name="Google Shape;176;p7"/>
          <p:cNvSpPr txBox="1"/>
          <p:nvPr>
            <p:ph idx="1" type="body"/>
          </p:nvPr>
        </p:nvSpPr>
        <p:spPr>
          <a:xfrm>
            <a:off x="167941" y="1005101"/>
            <a:ext cx="7436975" cy="51094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Two GLM products in preparation for publication in FY2022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Full disk, gridded GLM products (DOIs when published)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US" sz="2200" u="sng">
                <a:solidFill>
                  <a:schemeClr val="hlink"/>
                </a:solidFill>
                <a:hlinkClick r:id="rId3"/>
              </a:rPr>
              <a:t>http://dx.doi.org/10.5067/GLM/GOES/DATA101</a:t>
            </a:r>
            <a:endParaRPr sz="22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GLM-CIERRA – Cluster Integrity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US" sz="2200" u="sng">
                <a:solidFill>
                  <a:schemeClr val="hlink"/>
                </a:solidFill>
                <a:hlinkClick r:id="rId4"/>
              </a:rPr>
              <a:t>http://dx.doi.org/10.5067/GLM/CIERRA/DATA101</a:t>
            </a:r>
            <a:endParaRPr sz="2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Primary delay was with GHRC’s cloud transition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“Ongoing” datasets (i.e., those with regular observations) needed a cloud-based processing solution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GHRC is working with the PIs to begin publishing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GLM CIERRA has provided two years of data to start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Journal Publication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The Hazards Posed by Mesoscale Lightning Megaflashes</a:t>
            </a:r>
            <a:endParaRPr sz="22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u="sng">
                <a:solidFill>
                  <a:schemeClr val="hlink"/>
                </a:solidFill>
                <a:hlinkClick r:id="rId5"/>
              </a:rPr>
              <a:t>https://doi.org/10.1175/EI-D-20-0016.1</a:t>
            </a:r>
            <a:r>
              <a:rPr lang="en-US" sz="2200"/>
              <a:t> </a:t>
            </a:r>
            <a:endParaRPr/>
          </a:p>
        </p:txBody>
      </p:sp>
      <p:sp>
        <p:nvSpPr>
          <p:cNvPr id="177" name="Google Shape;177;p7"/>
          <p:cNvSpPr txBox="1"/>
          <p:nvPr>
            <p:ph idx="10" type="dt"/>
          </p:nvPr>
        </p:nvSpPr>
        <p:spPr>
          <a:xfrm>
            <a:off x="838200" y="64285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9/23/2021</a:t>
            </a:r>
            <a:endParaRPr/>
          </a:p>
        </p:txBody>
      </p:sp>
      <p:sp>
        <p:nvSpPr>
          <p:cNvPr id="178" name="Google Shape;178;p7"/>
          <p:cNvSpPr/>
          <p:nvPr/>
        </p:nvSpPr>
        <p:spPr>
          <a:xfrm>
            <a:off x="10161037" y="0"/>
            <a:ext cx="1726163" cy="783771"/>
          </a:xfrm>
          <a:prstGeom prst="rect">
            <a:avLst/>
          </a:prstGeom>
          <a:solidFill>
            <a:srgbClr val="009D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Text&#10;&#10;Description automatically generated" id="179" name="Google Shape;179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79967" y="15990"/>
            <a:ext cx="940525" cy="783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95371" y="887871"/>
            <a:ext cx="4428688" cy="533693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7"/>
          <p:cNvSpPr txBox="1"/>
          <p:nvPr/>
        </p:nvSpPr>
        <p:spPr>
          <a:xfrm>
            <a:off x="7870275" y="3950675"/>
            <a:ext cx="1944300" cy="1323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From Peterson and Stano 2021 – Using GLM Cierra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"/>
          <p:cNvSpPr txBox="1"/>
          <p:nvPr>
            <p:ph type="title"/>
          </p:nvPr>
        </p:nvSpPr>
        <p:spPr>
          <a:xfrm>
            <a:off x="838200" y="72189"/>
            <a:ext cx="10515600" cy="625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ill Sans"/>
              <a:buNone/>
            </a:pPr>
            <a:r>
              <a:rPr lang="en-US"/>
              <a:t>Integrating Lightning Data</a:t>
            </a:r>
            <a:endParaRPr/>
          </a:p>
        </p:txBody>
      </p:sp>
      <p:sp>
        <p:nvSpPr>
          <p:cNvPr id="188" name="Google Shape;188;p8"/>
          <p:cNvSpPr txBox="1"/>
          <p:nvPr>
            <p:ph idx="11" type="ftr"/>
          </p:nvPr>
        </p:nvSpPr>
        <p:spPr>
          <a:xfrm>
            <a:off x="4038600" y="642853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8"/>
          <p:cNvSpPr txBox="1"/>
          <p:nvPr>
            <p:ph idx="12" type="sldNum"/>
          </p:nvPr>
        </p:nvSpPr>
        <p:spPr>
          <a:xfrm>
            <a:off x="8610600" y="64285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0" name="Google Shape;190;p8"/>
          <p:cNvSpPr txBox="1"/>
          <p:nvPr>
            <p:ph idx="1" type="body"/>
          </p:nvPr>
        </p:nvSpPr>
        <p:spPr>
          <a:xfrm>
            <a:off x="266700" y="1050758"/>
            <a:ext cx="5008831" cy="5244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b="1" lang="en-US" sz="2200"/>
              <a:t>Field Campaign Explorer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Software for data discovery, exploration, visualization, and analysis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Cloud-based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Open source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3D viewing of coincident datasets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GHRC lightning holdings being added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Focus on basic displays now (i.e., LMA sources, GLM events)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Update to include more familiar datasets soon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Goal is to use this for dynamic browsing of GHRC holdings as part of the website refresh</a:t>
            </a:r>
            <a:endParaRPr/>
          </a:p>
        </p:txBody>
      </p:sp>
      <p:sp>
        <p:nvSpPr>
          <p:cNvPr id="191" name="Google Shape;191;p8"/>
          <p:cNvSpPr txBox="1"/>
          <p:nvPr/>
        </p:nvSpPr>
        <p:spPr>
          <a:xfrm>
            <a:off x="5209750" y="5143650"/>
            <a:ext cx="6829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NALMA raw source observations along with the Cloud Radar System on the ER-2 during the GOES-R Post Launch Test field campaign. (April 22, 2017 at 2053 UTC)</a:t>
            </a:r>
            <a:endParaRPr/>
          </a:p>
        </p:txBody>
      </p:sp>
      <p:sp>
        <p:nvSpPr>
          <p:cNvPr id="192" name="Google Shape;192;p8"/>
          <p:cNvSpPr txBox="1"/>
          <p:nvPr>
            <p:ph idx="10" type="dt"/>
          </p:nvPr>
        </p:nvSpPr>
        <p:spPr>
          <a:xfrm>
            <a:off x="838200" y="64285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9/23/2021</a:t>
            </a: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10161037" y="0"/>
            <a:ext cx="1726163" cy="783771"/>
          </a:xfrm>
          <a:prstGeom prst="rect">
            <a:avLst/>
          </a:prstGeom>
          <a:solidFill>
            <a:srgbClr val="009D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Text&#10;&#10;Description automatically generated" id="194" name="Google Shape;19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79967" y="15990"/>
            <a:ext cx="940525" cy="78377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8"/>
          <p:cNvSpPr txBox="1"/>
          <p:nvPr/>
        </p:nvSpPr>
        <p:spPr>
          <a:xfrm>
            <a:off x="5374500" y="946525"/>
            <a:ext cx="64722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83C6"/>
              </a:buClr>
              <a:buSzPts val="2200"/>
              <a:buFont typeface="Gill Sans"/>
              <a:buNone/>
            </a:pPr>
            <a:r>
              <a:rPr b="1" lang="en-US" sz="2200" u="sng">
                <a:solidFill>
                  <a:srgbClr val="2683C6"/>
                </a:solidFill>
                <a:latin typeface="Gill Sans"/>
                <a:ea typeface="Gill Sans"/>
                <a:cs typeface="Gill Sans"/>
                <a:sym typeface="Gill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https://ghrc.earthdata.nasa.gov/fcx/index.html</a:t>
            </a:r>
            <a:endParaRPr b="1" sz="2200">
              <a:solidFill>
                <a:srgbClr val="2683C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96" name="Google Shape;19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74490" y="1503459"/>
            <a:ext cx="6472220" cy="3459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 txBox="1"/>
          <p:nvPr>
            <p:ph type="title"/>
          </p:nvPr>
        </p:nvSpPr>
        <p:spPr>
          <a:xfrm>
            <a:off x="838200" y="72189"/>
            <a:ext cx="10515600" cy="625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ill Sans"/>
              <a:buNone/>
            </a:pPr>
            <a:r>
              <a:rPr lang="en-US"/>
              <a:t>Looking Ahead for FY2022</a:t>
            </a:r>
            <a:endParaRPr/>
          </a:p>
        </p:txBody>
      </p:sp>
      <p:sp>
        <p:nvSpPr>
          <p:cNvPr id="203" name="Google Shape;203;p9"/>
          <p:cNvSpPr txBox="1"/>
          <p:nvPr>
            <p:ph idx="11" type="ftr"/>
          </p:nvPr>
        </p:nvSpPr>
        <p:spPr>
          <a:xfrm>
            <a:off x="4038600" y="642853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9"/>
          <p:cNvSpPr txBox="1"/>
          <p:nvPr>
            <p:ph idx="12" type="sldNum"/>
          </p:nvPr>
        </p:nvSpPr>
        <p:spPr>
          <a:xfrm>
            <a:off x="8610600" y="64285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5" name="Google Shape;205;p9"/>
          <p:cNvSpPr txBox="1"/>
          <p:nvPr>
            <p:ph idx="1" type="body"/>
          </p:nvPr>
        </p:nvSpPr>
        <p:spPr>
          <a:xfrm>
            <a:off x="292726" y="1224092"/>
            <a:ext cx="6309843" cy="4409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Primary focus is to complete dataset publications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Version 2 ISS LIS, GLM gridded, GLM CIERRA, and NALMA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Expand Field Campaign Explorer tie-ins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Incorporate other LMA networks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Focus will shift to the DC and Wallops networks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WMO global dataset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More details this fall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Incorporate all available lightning data into a gridded, global dataset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Several potential field campaigns in the next 1-3 years that could come to GHRC</a:t>
            </a:r>
            <a:endParaRPr/>
          </a:p>
        </p:txBody>
      </p:sp>
      <p:sp>
        <p:nvSpPr>
          <p:cNvPr id="206" name="Google Shape;206;p9"/>
          <p:cNvSpPr txBox="1"/>
          <p:nvPr>
            <p:ph idx="10" type="dt"/>
          </p:nvPr>
        </p:nvSpPr>
        <p:spPr>
          <a:xfrm>
            <a:off x="838200" y="64285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9/23/2021</a:t>
            </a:r>
            <a:endParaRPr/>
          </a:p>
        </p:txBody>
      </p:sp>
      <p:sp>
        <p:nvSpPr>
          <p:cNvPr id="207" name="Google Shape;207;p9"/>
          <p:cNvSpPr/>
          <p:nvPr/>
        </p:nvSpPr>
        <p:spPr>
          <a:xfrm>
            <a:off x="10161037" y="0"/>
            <a:ext cx="1726163" cy="783771"/>
          </a:xfrm>
          <a:prstGeom prst="rect">
            <a:avLst/>
          </a:prstGeom>
          <a:solidFill>
            <a:srgbClr val="009D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Text&#10;&#10;Description automatically generated" id="208" name="Google Shape;20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79967" y="15990"/>
            <a:ext cx="940525" cy="783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02569" y="988108"/>
            <a:ext cx="5589431" cy="401428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9"/>
          <p:cNvSpPr txBox="1"/>
          <p:nvPr/>
        </p:nvSpPr>
        <p:spPr>
          <a:xfrm>
            <a:off x="6526375" y="5130225"/>
            <a:ext cx="5589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Flash densities of both GOES-16 and GOES-17 from December 1, 2018 – May 31, 2020 (GLM full disk gridded products quick guide)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3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B5394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2020-02-03T21:13:33Z</dcterms:created>
  <dc:creator>Smith, Tammy</dc:creator>
</cp:coreProperties>
</file>