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2" r:id="rId1"/>
    <p:sldMasterId id="2147487671" r:id="rId2"/>
    <p:sldMasterId id="2147487684" r:id="rId3"/>
  </p:sldMasterIdLst>
  <p:notesMasterIdLst>
    <p:notesMasterId r:id="rId18"/>
  </p:notesMasterIdLst>
  <p:handoutMasterIdLst>
    <p:handoutMasterId r:id="rId19"/>
  </p:handoutMasterIdLst>
  <p:sldIdLst>
    <p:sldId id="589" r:id="rId4"/>
    <p:sldId id="678" r:id="rId5"/>
    <p:sldId id="680" r:id="rId6"/>
    <p:sldId id="679" r:id="rId7"/>
    <p:sldId id="642" r:id="rId8"/>
    <p:sldId id="609" r:id="rId9"/>
    <p:sldId id="610" r:id="rId10"/>
    <p:sldId id="660" r:id="rId11"/>
    <p:sldId id="665" r:id="rId12"/>
    <p:sldId id="674" r:id="rId13"/>
    <p:sldId id="661" r:id="rId14"/>
    <p:sldId id="681" r:id="rId15"/>
    <p:sldId id="641" r:id="rId16"/>
    <p:sldId id="663" r:id="rId17"/>
  </p:sldIdLst>
  <p:sldSz cx="12192000" cy="6858000"/>
  <p:notesSz cx="6797675" cy="9926638"/>
  <p:defaultTex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p:defaultTextStyle>
  <p:extLst>
    <p:ext uri="{EFAFB233-063F-42B5-8137-9DF3F51BA10A}">
      <p15:sldGuideLst xmlns:p15="http://schemas.microsoft.com/office/powerpoint/2012/main">
        <p15:guide id="1" orient="horz" pos="1164" userDrawn="1">
          <p15:clr>
            <a:srgbClr val="A4A3A4"/>
          </p15:clr>
        </p15:guide>
        <p15:guide id="2" orient="horz" pos="1410" userDrawn="1">
          <p15:clr>
            <a:srgbClr val="A4A3A4"/>
          </p15:clr>
        </p15:guide>
        <p15:guide id="3" orient="horz" pos="2715" userDrawn="1">
          <p15:clr>
            <a:srgbClr val="A4A3A4"/>
          </p15:clr>
        </p15:guide>
        <p15:guide id="4" orient="horz" pos="2389" userDrawn="1">
          <p15:clr>
            <a:srgbClr val="A4A3A4"/>
          </p15:clr>
        </p15:guide>
        <p15:guide id="5" orient="horz" pos="2064" userDrawn="1">
          <p15:clr>
            <a:srgbClr val="A4A3A4"/>
          </p15:clr>
        </p15:guide>
        <p15:guide id="6" orient="horz" pos="1735" userDrawn="1">
          <p15:clr>
            <a:srgbClr val="A4A3A4"/>
          </p15:clr>
        </p15:guide>
        <p15:guide id="7" orient="horz" pos="3369" userDrawn="1">
          <p15:clr>
            <a:srgbClr val="A4A3A4"/>
          </p15:clr>
        </p15:guide>
        <p15:guide id="8" orient="horz" pos="3698" userDrawn="1">
          <p15:clr>
            <a:srgbClr val="A4A3A4"/>
          </p15:clr>
        </p15:guide>
        <p15:guide id="9" pos="5186" userDrawn="1">
          <p15:clr>
            <a:srgbClr val="A4A3A4"/>
          </p15:clr>
        </p15:guide>
        <p15:guide id="10" pos="241" userDrawn="1">
          <p15:clr>
            <a:srgbClr val="A4A3A4"/>
          </p15:clr>
        </p15:guide>
        <p15:guide id="11" pos="1910" userDrawn="1">
          <p15:clr>
            <a:srgbClr val="A4A3A4"/>
          </p15:clr>
        </p15:guide>
        <p15:guide id="12" pos="6005" userDrawn="1">
          <p15:clr>
            <a:srgbClr val="A4A3A4"/>
          </p15:clr>
        </p15:guide>
        <p15:guide id="13" pos="6838" userDrawn="1">
          <p15:clr>
            <a:srgbClr val="A4A3A4"/>
          </p15:clr>
        </p15:guide>
        <p15:guide id="14" pos="2751" userDrawn="1">
          <p15:clr>
            <a:srgbClr val="A4A3A4"/>
          </p15:clr>
        </p15:guide>
        <p15:guide id="15" pos="1076"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7E01"/>
    <a:srgbClr val="FFD801"/>
    <a:srgbClr val="FEDB00"/>
    <a:srgbClr val="FFEFE7"/>
    <a:srgbClr val="E8E8E8"/>
    <a:srgbClr val="E0E0E0"/>
    <a:srgbClr val="C5B9AC"/>
    <a:srgbClr val="F1F1F1"/>
    <a:srgbClr val="00B5E2"/>
    <a:srgbClr val="99C2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0299" autoAdjust="0"/>
  </p:normalViewPr>
  <p:slideViewPr>
    <p:cSldViewPr snapToGrid="0">
      <p:cViewPr varScale="1">
        <p:scale>
          <a:sx n="76" d="100"/>
          <a:sy n="76" d="100"/>
        </p:scale>
        <p:origin x="826" y="53"/>
      </p:cViewPr>
      <p:guideLst>
        <p:guide orient="horz" pos="1164"/>
        <p:guide orient="horz" pos="1410"/>
        <p:guide orient="horz" pos="2715"/>
        <p:guide orient="horz" pos="2389"/>
        <p:guide orient="horz" pos="2064"/>
        <p:guide orient="horz" pos="1735"/>
        <p:guide orient="horz" pos="3369"/>
        <p:guide orient="horz" pos="3698"/>
        <p:guide pos="5186"/>
        <p:guide pos="241"/>
        <p:guide pos="1910"/>
        <p:guide pos="6005"/>
        <p:guide pos="6838"/>
        <p:guide pos="2751"/>
        <p:guide pos="1076"/>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0020"/>
    </p:cViewPr>
  </p:sorterViewPr>
  <p:notesViewPr>
    <p:cSldViewPr snapToGrid="0">
      <p:cViewPr varScale="1">
        <p:scale>
          <a:sx n="57" d="100"/>
          <a:sy n="57" d="100"/>
        </p:scale>
        <p:origin x="3096" y="78"/>
      </p:cViewPr>
      <p:guideLst>
        <p:guide orient="horz" pos="3127"/>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65" cy="184666"/>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defTabSz="920225" eaLnBrk="0" hangingPunct="0">
              <a:spcBef>
                <a:spcPct val="0"/>
              </a:spcBef>
              <a:defRPr sz="1200" b="0">
                <a:solidFill>
                  <a:srgbClr val="000000"/>
                </a:solidFill>
                <a:latin typeface="Helvetica" pitchFamily="34" charset="0"/>
              </a:defRPr>
            </a:lvl1pPr>
          </a:lstStyle>
          <a:p>
            <a:pPr>
              <a:defRPr/>
            </a:pPr>
            <a:endParaRPr lang="de-DE"/>
          </a:p>
        </p:txBody>
      </p:sp>
      <p:sp>
        <p:nvSpPr>
          <p:cNvPr id="126979" name="Rectangle 3"/>
          <p:cNvSpPr>
            <a:spLocks noGrp="1" noChangeArrowheads="1"/>
          </p:cNvSpPr>
          <p:nvPr>
            <p:ph type="dt" sz="quarter" idx="1"/>
          </p:nvPr>
        </p:nvSpPr>
        <p:spPr bwMode="auto">
          <a:xfrm>
            <a:off x="6832381" y="0"/>
            <a:ext cx="65" cy="184666"/>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20225" eaLnBrk="0" hangingPunct="0">
              <a:spcBef>
                <a:spcPct val="0"/>
              </a:spcBef>
              <a:defRPr sz="1200" b="0">
                <a:solidFill>
                  <a:srgbClr val="000000"/>
                </a:solidFill>
                <a:latin typeface="Helvetica" pitchFamily="34" charset="0"/>
              </a:defRPr>
            </a:lvl1pPr>
          </a:lstStyle>
          <a:p>
            <a:pPr>
              <a:defRPr/>
            </a:pPr>
            <a:endParaRPr lang="de-DE"/>
          </a:p>
        </p:txBody>
      </p:sp>
      <p:sp>
        <p:nvSpPr>
          <p:cNvPr id="126980" name="Rectangle 4"/>
          <p:cNvSpPr>
            <a:spLocks noGrp="1" noChangeArrowheads="1"/>
          </p:cNvSpPr>
          <p:nvPr>
            <p:ph type="ftr" sz="quarter" idx="2"/>
          </p:nvPr>
        </p:nvSpPr>
        <p:spPr bwMode="auto">
          <a:xfrm>
            <a:off x="0" y="9734292"/>
            <a:ext cx="65"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20225" eaLnBrk="0" hangingPunct="0">
              <a:spcBef>
                <a:spcPct val="0"/>
              </a:spcBef>
              <a:defRPr sz="1200" b="0">
                <a:solidFill>
                  <a:srgbClr val="000000"/>
                </a:solidFill>
                <a:latin typeface="Helvetica" pitchFamily="34" charset="0"/>
              </a:defRPr>
            </a:lvl1pPr>
          </a:lstStyle>
          <a:p>
            <a:pPr>
              <a:defRPr/>
            </a:pPr>
            <a:endParaRPr lang="de-DE"/>
          </a:p>
        </p:txBody>
      </p:sp>
      <p:sp>
        <p:nvSpPr>
          <p:cNvPr id="126981" name="Rectangle 5"/>
          <p:cNvSpPr>
            <a:spLocks noGrp="1" noChangeArrowheads="1"/>
          </p:cNvSpPr>
          <p:nvPr>
            <p:ph type="sldNum" sz="quarter" idx="3"/>
          </p:nvPr>
        </p:nvSpPr>
        <p:spPr bwMode="auto">
          <a:xfrm>
            <a:off x="6644467" y="9734644"/>
            <a:ext cx="187979" cy="184314"/>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20225" eaLnBrk="0" hangingPunct="0">
              <a:spcBef>
                <a:spcPct val="0"/>
              </a:spcBef>
              <a:defRPr sz="1200" b="0">
                <a:solidFill>
                  <a:srgbClr val="000000"/>
                </a:solidFill>
                <a:latin typeface="Helvetica" pitchFamily="34" charset="0"/>
              </a:defRPr>
            </a:lvl1pPr>
          </a:lstStyle>
          <a:p>
            <a:pPr>
              <a:defRPr/>
            </a:pPr>
            <a:fld id="{E842FA72-B9ED-494F-A64D-EC1E1901C355}" type="slidenum">
              <a:rPr lang="de-DE"/>
              <a:pPr>
                <a:defRPr/>
              </a:pPr>
              <a:t>‹#›</a:t>
            </a:fld>
            <a:endParaRPr lang="de-DE"/>
          </a:p>
        </p:txBody>
      </p:sp>
    </p:spTree>
    <p:extLst>
      <p:ext uri="{BB962C8B-B14F-4D97-AF65-F5344CB8AC3E}">
        <p14:creationId xmlns:p14="http://schemas.microsoft.com/office/powerpoint/2010/main" val="609361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4645" cy="496991"/>
          </a:xfrm>
          <a:prstGeom prst="rect">
            <a:avLst/>
          </a:prstGeom>
          <a:noFill/>
          <a:ln w="9525">
            <a:noFill/>
            <a:miter lim="800000"/>
            <a:headEnd/>
            <a:tailEnd/>
          </a:ln>
          <a:effectLst/>
        </p:spPr>
        <p:txBody>
          <a:bodyPr vert="horz" wrap="square" lIns="91958" tIns="45978" rIns="91958" bIns="45978" numCol="1" anchor="t" anchorCtr="0" compatLnSpc="1">
            <a:prstTxWarp prst="textNoShape">
              <a:avLst/>
            </a:prstTxWarp>
          </a:bodyPr>
          <a:lstStyle>
            <a:lvl1pPr defTabSz="920225" eaLnBrk="0" hangingPunct="0">
              <a:spcBef>
                <a:spcPct val="0"/>
              </a:spcBef>
              <a:defRPr sz="1200" b="0">
                <a:solidFill>
                  <a:schemeClr val="tx1"/>
                </a:solidFill>
                <a:latin typeface="Times New Roman" pitchFamily="18" charset="0"/>
              </a:defRPr>
            </a:lvl1pPr>
          </a:lstStyle>
          <a:p>
            <a:pPr>
              <a:defRPr/>
            </a:pPr>
            <a:endParaRPr lang="de-DE"/>
          </a:p>
        </p:txBody>
      </p:sp>
      <p:sp>
        <p:nvSpPr>
          <p:cNvPr id="3075" name="Rectangle 3"/>
          <p:cNvSpPr>
            <a:spLocks noGrp="1" noChangeArrowheads="1"/>
          </p:cNvSpPr>
          <p:nvPr>
            <p:ph type="dt" idx="1"/>
          </p:nvPr>
        </p:nvSpPr>
        <p:spPr bwMode="auto">
          <a:xfrm>
            <a:off x="3853030" y="0"/>
            <a:ext cx="2944645" cy="496991"/>
          </a:xfrm>
          <a:prstGeom prst="rect">
            <a:avLst/>
          </a:prstGeom>
          <a:noFill/>
          <a:ln w="9525">
            <a:noFill/>
            <a:miter lim="800000"/>
            <a:headEnd/>
            <a:tailEnd/>
          </a:ln>
          <a:effectLst/>
        </p:spPr>
        <p:txBody>
          <a:bodyPr vert="horz" wrap="square" lIns="91958" tIns="45978" rIns="91958" bIns="45978" numCol="1" anchor="t" anchorCtr="0" compatLnSpc="1">
            <a:prstTxWarp prst="textNoShape">
              <a:avLst/>
            </a:prstTxWarp>
          </a:bodyPr>
          <a:lstStyle>
            <a:lvl1pPr algn="r" defTabSz="920225" eaLnBrk="0" hangingPunct="0">
              <a:spcBef>
                <a:spcPct val="0"/>
              </a:spcBef>
              <a:defRPr sz="1200" b="0">
                <a:solidFill>
                  <a:schemeClr val="tx1"/>
                </a:solidFill>
                <a:latin typeface="Times New Roman" pitchFamily="18" charset="0"/>
              </a:defRPr>
            </a:lvl1pPr>
          </a:lstStyle>
          <a:p>
            <a:pPr>
              <a:defRPr/>
            </a:pPr>
            <a:endParaRPr lang="de-DE"/>
          </a:p>
        </p:txBody>
      </p:sp>
      <p:sp>
        <p:nvSpPr>
          <p:cNvPr id="205828" name="Rectangle 4"/>
          <p:cNvSpPr>
            <a:spLocks noGrp="1" noRot="1" noChangeAspect="1" noChangeArrowheads="1" noTextEdit="1"/>
          </p:cNvSpPr>
          <p:nvPr>
            <p:ph type="sldImg" idx="2"/>
          </p:nvPr>
        </p:nvSpPr>
        <p:spPr bwMode="auto">
          <a:xfrm>
            <a:off x="90488" y="742950"/>
            <a:ext cx="6616700" cy="3722688"/>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05126" y="4713178"/>
            <a:ext cx="4987425" cy="4470718"/>
          </a:xfrm>
          <a:prstGeom prst="rect">
            <a:avLst/>
          </a:prstGeom>
          <a:noFill/>
          <a:ln w="9525">
            <a:noFill/>
            <a:miter lim="800000"/>
            <a:headEnd/>
            <a:tailEnd/>
          </a:ln>
          <a:effectLst/>
        </p:spPr>
        <p:txBody>
          <a:bodyPr vert="horz" wrap="square" lIns="91958" tIns="45978" rIns="91958" bIns="45978" numCol="1" anchor="t" anchorCtr="0" compatLnSpc="1">
            <a:prstTxWarp prst="textNoShape">
              <a:avLst/>
            </a:prstTxWarp>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p:txBody>
      </p:sp>
      <p:sp>
        <p:nvSpPr>
          <p:cNvPr id="3078" name="Rectangle 6"/>
          <p:cNvSpPr>
            <a:spLocks noGrp="1" noChangeArrowheads="1"/>
          </p:cNvSpPr>
          <p:nvPr>
            <p:ph type="ftr" sz="quarter" idx="4"/>
          </p:nvPr>
        </p:nvSpPr>
        <p:spPr bwMode="auto">
          <a:xfrm>
            <a:off x="0" y="9429648"/>
            <a:ext cx="2944645" cy="496990"/>
          </a:xfrm>
          <a:prstGeom prst="rect">
            <a:avLst/>
          </a:prstGeom>
          <a:noFill/>
          <a:ln w="9525">
            <a:noFill/>
            <a:miter lim="800000"/>
            <a:headEnd/>
            <a:tailEnd/>
          </a:ln>
          <a:effectLst/>
        </p:spPr>
        <p:txBody>
          <a:bodyPr vert="horz" wrap="square" lIns="91958" tIns="45978" rIns="91958" bIns="45978" numCol="1" anchor="b" anchorCtr="0" compatLnSpc="1">
            <a:prstTxWarp prst="textNoShape">
              <a:avLst/>
            </a:prstTxWarp>
          </a:bodyPr>
          <a:lstStyle>
            <a:lvl1pPr defTabSz="920225" eaLnBrk="0" hangingPunct="0">
              <a:spcBef>
                <a:spcPct val="0"/>
              </a:spcBef>
              <a:defRPr sz="1200" b="0">
                <a:solidFill>
                  <a:schemeClr val="tx1"/>
                </a:solidFill>
                <a:latin typeface="Times New Roman" pitchFamily="18" charset="0"/>
              </a:defRPr>
            </a:lvl1pPr>
          </a:lstStyle>
          <a:p>
            <a:pPr>
              <a:defRPr/>
            </a:pPr>
            <a:endParaRPr lang="de-DE"/>
          </a:p>
        </p:txBody>
      </p:sp>
      <p:sp>
        <p:nvSpPr>
          <p:cNvPr id="3079" name="Rectangle 7"/>
          <p:cNvSpPr>
            <a:spLocks noGrp="1" noChangeArrowheads="1"/>
          </p:cNvSpPr>
          <p:nvPr>
            <p:ph type="sldNum" sz="quarter" idx="5"/>
          </p:nvPr>
        </p:nvSpPr>
        <p:spPr bwMode="auto">
          <a:xfrm>
            <a:off x="3853030" y="9429648"/>
            <a:ext cx="2944645" cy="496990"/>
          </a:xfrm>
          <a:prstGeom prst="rect">
            <a:avLst/>
          </a:prstGeom>
          <a:noFill/>
          <a:ln w="9525">
            <a:noFill/>
            <a:miter lim="800000"/>
            <a:headEnd/>
            <a:tailEnd/>
          </a:ln>
          <a:effectLst/>
        </p:spPr>
        <p:txBody>
          <a:bodyPr vert="horz" wrap="square" lIns="91958" tIns="45978" rIns="91958" bIns="45978" numCol="1" anchor="b" anchorCtr="0" compatLnSpc="1">
            <a:prstTxWarp prst="textNoShape">
              <a:avLst/>
            </a:prstTxWarp>
          </a:bodyPr>
          <a:lstStyle>
            <a:lvl1pPr algn="r" defTabSz="920225" eaLnBrk="0" hangingPunct="0">
              <a:spcBef>
                <a:spcPct val="0"/>
              </a:spcBef>
              <a:defRPr sz="1200" b="0">
                <a:solidFill>
                  <a:schemeClr val="tx1"/>
                </a:solidFill>
                <a:latin typeface="Times New Roman" pitchFamily="18" charset="0"/>
              </a:defRPr>
            </a:lvl1pPr>
          </a:lstStyle>
          <a:p>
            <a:pPr>
              <a:defRPr/>
            </a:pPr>
            <a:fld id="{7FE02029-9BE2-4139-82E8-7E205433FD51}" type="slidenum">
              <a:rPr lang="de-DE"/>
              <a:pPr>
                <a:defRPr/>
              </a:pPr>
              <a:t>‹#›</a:t>
            </a:fld>
            <a:endParaRPr lang="de-DE"/>
          </a:p>
        </p:txBody>
      </p:sp>
    </p:spTree>
    <p:extLst>
      <p:ext uri="{BB962C8B-B14F-4D97-AF65-F5344CB8AC3E}">
        <p14:creationId xmlns:p14="http://schemas.microsoft.com/office/powerpoint/2010/main" val="39804190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pPr defTabSz="917848"/>
            <a:fld id="{B3123BCD-06C1-4979-A4B6-929E88FE602B}" type="slidenum">
              <a:rPr lang="de-DE" smtClean="0"/>
              <a:pPr defTabSz="917848"/>
              <a:t>1</a:t>
            </a:fld>
            <a:endParaRPr lang="de-DE" smtClean="0"/>
          </a:p>
        </p:txBody>
      </p:sp>
      <p:sp>
        <p:nvSpPr>
          <p:cNvPr id="206851" name="Rectangle 2"/>
          <p:cNvSpPr>
            <a:spLocks noGrp="1" noRot="1" noChangeAspect="1" noChangeArrowheads="1" noTextEdit="1"/>
          </p:cNvSpPr>
          <p:nvPr>
            <p:ph type="sldImg"/>
          </p:nvPr>
        </p:nvSpPr>
        <p:spPr>
          <a:xfrm>
            <a:off x="90488" y="742950"/>
            <a:ext cx="6616700" cy="3722688"/>
          </a:xfrm>
          <a:ln/>
        </p:spPr>
      </p:sp>
      <p:sp>
        <p:nvSpPr>
          <p:cNvPr id="206852" name="Rectangle 3"/>
          <p:cNvSpPr>
            <a:spLocks noGrp="1" noChangeArrowheads="1"/>
          </p:cNvSpPr>
          <p:nvPr>
            <p:ph type="body" idx="1"/>
          </p:nvPr>
        </p:nvSpPr>
        <p:spPr>
          <a:noFill/>
          <a:ln/>
        </p:spPr>
        <p:txBody>
          <a:bodyPr/>
          <a:lstStyle/>
          <a:p>
            <a:pPr marL="0" indent="0">
              <a:buFont typeface="Arial" panose="020B0604020202020204" pitchFamily="34" charset="0"/>
              <a:buNone/>
            </a:pPr>
            <a:endParaRPr lang="de-DE" dirty="0" smtClean="0"/>
          </a:p>
        </p:txBody>
      </p:sp>
    </p:spTree>
    <p:extLst>
      <p:ext uri="{BB962C8B-B14F-4D97-AF65-F5344CB8AC3E}">
        <p14:creationId xmlns:p14="http://schemas.microsoft.com/office/powerpoint/2010/main" val="3902205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dirty="0" smtClean="0"/>
              <a:t>List</a:t>
            </a:r>
            <a:r>
              <a:rPr lang="en-GB" b="0" baseline="0" dirty="0" smtClean="0"/>
              <a:t> of additional features as we agreed. I don’t think there’s a time to talk in detail about any of these.</a:t>
            </a:r>
            <a:endParaRPr lang="en-GB" b="0" dirty="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10</a:t>
            </a:fld>
            <a:endParaRPr lang="de-DE"/>
          </a:p>
        </p:txBody>
      </p:sp>
    </p:spTree>
    <p:extLst>
      <p:ext uri="{BB962C8B-B14F-4D97-AF65-F5344CB8AC3E}">
        <p14:creationId xmlns:p14="http://schemas.microsoft.com/office/powerpoint/2010/main" val="491212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11</a:t>
            </a:fld>
            <a:endParaRPr lang="de-DE"/>
          </a:p>
        </p:txBody>
      </p:sp>
    </p:spTree>
    <p:extLst>
      <p:ext uri="{BB962C8B-B14F-4D97-AF65-F5344CB8AC3E}">
        <p14:creationId xmlns:p14="http://schemas.microsoft.com/office/powerpoint/2010/main" val="3531954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12</a:t>
            </a:fld>
            <a:endParaRPr lang="de-DE"/>
          </a:p>
        </p:txBody>
      </p:sp>
    </p:spTree>
    <p:extLst>
      <p:ext uri="{BB962C8B-B14F-4D97-AF65-F5344CB8AC3E}">
        <p14:creationId xmlns:p14="http://schemas.microsoft.com/office/powerpoint/2010/main" val="3876542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This is a bit simplified version  of what I had in the previous presentations. </a:t>
            </a:r>
            <a:endParaRPr lang="en-GB" dirty="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13</a:t>
            </a:fld>
            <a:endParaRPr lang="de-DE"/>
          </a:p>
        </p:txBody>
      </p:sp>
    </p:spTree>
    <p:extLst>
      <p:ext uri="{BB962C8B-B14F-4D97-AF65-F5344CB8AC3E}">
        <p14:creationId xmlns:p14="http://schemas.microsoft.com/office/powerpoint/2010/main" val="2692758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0" dirty="0" smtClean="0"/>
              <a:t>Tried to squeeze the technical side of FAR to one slide. I think it covers</a:t>
            </a:r>
            <a:r>
              <a:rPr lang="en-GB" b="0" baseline="0" dirty="0" smtClean="0"/>
              <a:t> all the important bits.</a:t>
            </a:r>
            <a:endParaRPr lang="en-GB" b="0" dirty="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14</a:t>
            </a:fld>
            <a:endParaRPr lang="de-DE"/>
          </a:p>
        </p:txBody>
      </p:sp>
    </p:spTree>
    <p:extLst>
      <p:ext uri="{BB962C8B-B14F-4D97-AF65-F5344CB8AC3E}">
        <p14:creationId xmlns:p14="http://schemas.microsoft.com/office/powerpoint/2010/main" val="4130947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dirty="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2</a:t>
            </a:fld>
            <a:endParaRPr lang="de-DE"/>
          </a:p>
        </p:txBody>
      </p:sp>
    </p:spTree>
    <p:extLst>
      <p:ext uri="{BB962C8B-B14F-4D97-AF65-F5344CB8AC3E}">
        <p14:creationId xmlns:p14="http://schemas.microsoft.com/office/powerpoint/2010/main" val="1745959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0" dirty="0" smtClean="0"/>
              <a:t>Simulated using GLD360</a:t>
            </a:r>
            <a:r>
              <a:rPr lang="en-GB" b="0" baseline="0" dirty="0" smtClean="0"/>
              <a:t> but looking very much like the data provided by the LI will look like.</a:t>
            </a:r>
            <a:endParaRPr lang="en-GB" b="0" dirty="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3</a:t>
            </a:fld>
            <a:endParaRPr lang="de-DE"/>
          </a:p>
        </p:txBody>
      </p:sp>
    </p:spTree>
    <p:extLst>
      <p:ext uri="{BB962C8B-B14F-4D97-AF65-F5344CB8AC3E}">
        <p14:creationId xmlns:p14="http://schemas.microsoft.com/office/powerpoint/2010/main" val="3323478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dirty="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4</a:t>
            </a:fld>
            <a:endParaRPr lang="de-DE"/>
          </a:p>
        </p:txBody>
      </p:sp>
    </p:spTree>
    <p:extLst>
      <p:ext uri="{BB962C8B-B14F-4D97-AF65-F5344CB8AC3E}">
        <p14:creationId xmlns:p14="http://schemas.microsoft.com/office/powerpoint/2010/main" val="1064667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smtClean="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5</a:t>
            </a:fld>
            <a:endParaRPr lang="de-DE"/>
          </a:p>
        </p:txBody>
      </p:sp>
    </p:spTree>
    <p:extLst>
      <p:ext uri="{BB962C8B-B14F-4D97-AF65-F5344CB8AC3E}">
        <p14:creationId xmlns:p14="http://schemas.microsoft.com/office/powerpoint/2010/main" val="774072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Very first consistency check.</a:t>
            </a:r>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6</a:t>
            </a:fld>
            <a:endParaRPr lang="de-DE"/>
          </a:p>
        </p:txBody>
      </p:sp>
    </p:spTree>
    <p:extLst>
      <p:ext uri="{BB962C8B-B14F-4D97-AF65-F5344CB8AC3E}">
        <p14:creationId xmlns:p14="http://schemas.microsoft.com/office/powerpoint/2010/main" val="112127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Very nice results given 50M+ observations from both networks.</a:t>
            </a:r>
            <a:endParaRPr lang="en-GB" dirty="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7</a:t>
            </a:fld>
            <a:endParaRPr lang="de-DE"/>
          </a:p>
        </p:txBody>
      </p:sp>
    </p:spTree>
    <p:extLst>
      <p:ext uri="{BB962C8B-B14F-4D97-AF65-F5344CB8AC3E}">
        <p14:creationId xmlns:p14="http://schemas.microsoft.com/office/powerpoint/2010/main" val="2104648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Here we’re using old GLM data.</a:t>
            </a:r>
            <a:r>
              <a:rPr lang="en-GB" baseline="0" dirty="0" smtClean="0"/>
              <a:t> Has many issues that have been resolved by now. </a:t>
            </a:r>
            <a:r>
              <a:rPr lang="en-GB" baseline="0" dirty="0"/>
              <a:t> </a:t>
            </a:r>
            <a:r>
              <a:rPr lang="en-GB" baseline="0" dirty="0" smtClean="0"/>
              <a:t>Very good for TRAINING!</a:t>
            </a:r>
          </a:p>
          <a:p>
            <a:pPr marL="171450" indent="-171450">
              <a:buFont typeface="Arial" panose="020B0604020202020204" pitchFamily="34" charset="0"/>
              <a:buChar char="•"/>
            </a:pPr>
            <a:endParaRPr lang="en-GB" baseline="0" dirty="0" smtClean="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8</a:t>
            </a:fld>
            <a:endParaRPr lang="de-DE"/>
          </a:p>
        </p:txBody>
      </p:sp>
    </p:spTree>
    <p:extLst>
      <p:ext uri="{BB962C8B-B14F-4D97-AF65-F5344CB8AC3E}">
        <p14:creationId xmlns:p14="http://schemas.microsoft.com/office/powerpoint/2010/main" val="3108766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dirty="0" smtClean="0"/>
              <a:t>This complements the explanation on the previous slide.</a:t>
            </a:r>
            <a:endParaRPr lang="en-GB" b="0" dirty="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9</a:t>
            </a:fld>
            <a:endParaRPr lang="de-DE"/>
          </a:p>
        </p:txBody>
      </p:sp>
    </p:spTree>
    <p:extLst>
      <p:ext uri="{BB962C8B-B14F-4D97-AF65-F5344CB8AC3E}">
        <p14:creationId xmlns:p14="http://schemas.microsoft.com/office/powerpoint/2010/main" val="314657335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4.wmf"/><Relationship Id="rId12"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oleObject" Target="../embeddings/oleObject1.bin"/><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sp>
        <p:nvSpPr>
          <p:cNvPr id="244" name="Rectangle 243"/>
          <p:cNvSpPr/>
          <p:nvPr userDrawn="1"/>
        </p:nvSpPr>
        <p:spPr bwMode="auto">
          <a:xfrm>
            <a:off x="8093207" y="230589"/>
            <a:ext cx="4098795" cy="1129085"/>
          </a:xfrm>
          <a:prstGeom prst="rect">
            <a:avLst/>
          </a:prstGeom>
          <a:solidFill>
            <a:schemeClr val="bg1"/>
          </a:solidFill>
          <a:ln w="9525" cap="flat" cmpd="sng" algn="ctr">
            <a:noFill/>
            <a:prstDash val="solid"/>
            <a:round/>
            <a:headEnd type="none" w="med" len="med"/>
            <a:tailEnd type="none" w="med" len="med"/>
          </a:ln>
          <a:effectLst/>
        </p:spPr>
        <p:txBody>
          <a:bodyPr vert="horz" wrap="square" lIns="44308" tIns="44308" rIns="44308" bIns="44308" numCol="1" rtlCol="0" anchor="t" anchorCtr="0" compatLnSpc="1">
            <a:prstTxWarp prst="textNoShape">
              <a:avLst/>
            </a:prstTxWarp>
          </a:bodyPr>
          <a:lstStyle/>
          <a:p>
            <a:pPr marL="0" marR="0" indent="0" algn="l" defTabSz="1125444" rtl="0" eaLnBrk="0" fontAlgn="base" latinLnBrk="0" hangingPunct="0">
              <a:lnSpc>
                <a:spcPct val="100000"/>
              </a:lnSpc>
              <a:spcBef>
                <a:spcPct val="50000"/>
              </a:spcBef>
              <a:spcAft>
                <a:spcPct val="0"/>
              </a:spcAft>
              <a:buClrTx/>
              <a:buSzTx/>
              <a:buFontTx/>
              <a:buNone/>
              <a:tabLst/>
            </a:pPr>
            <a:endParaRPr kumimoji="0" lang="en-GB" sz="1108" b="1" i="0" u="none" strike="noStrike" cap="none" normalizeH="0" baseline="0" smtClean="0">
              <a:ln>
                <a:noFill/>
              </a:ln>
              <a:solidFill>
                <a:schemeClr val="bg1"/>
              </a:solidFill>
              <a:effectLst/>
              <a:latin typeface="Tahoma" pitchFamily="34" charset="0"/>
            </a:endParaRPr>
          </a:p>
        </p:txBody>
      </p:sp>
      <p:grpSp>
        <p:nvGrpSpPr>
          <p:cNvPr id="5" name="Group 4"/>
          <p:cNvGrpSpPr/>
          <p:nvPr userDrawn="1"/>
        </p:nvGrpSpPr>
        <p:grpSpPr>
          <a:xfrm>
            <a:off x="8097605" y="6145001"/>
            <a:ext cx="3858471" cy="314922"/>
            <a:chOff x="369889" y="5092835"/>
            <a:chExt cx="3135008" cy="314922"/>
          </a:xfrm>
        </p:grpSpPr>
        <p:grpSp>
          <p:nvGrpSpPr>
            <p:cNvPr id="6" name="Group 5"/>
            <p:cNvGrpSpPr>
              <a:grpSpLocks/>
            </p:cNvGrpSpPr>
            <p:nvPr userDrawn="1"/>
          </p:nvGrpSpPr>
          <p:grpSpPr bwMode="auto">
            <a:xfrm>
              <a:off x="2061240" y="5298398"/>
              <a:ext cx="164978" cy="109011"/>
              <a:chOff x="4182" y="1087"/>
              <a:chExt cx="238" cy="162"/>
            </a:xfrm>
          </p:grpSpPr>
          <p:sp>
            <p:nvSpPr>
              <p:cNvPr id="233" name="Freeform 5"/>
              <p:cNvSpPr>
                <a:spLocks/>
              </p:cNvSpPr>
              <p:nvPr/>
            </p:nvSpPr>
            <p:spPr bwMode="auto">
              <a:xfrm>
                <a:off x="4182" y="1087"/>
                <a:ext cx="238" cy="162"/>
              </a:xfrm>
              <a:custGeom>
                <a:avLst/>
                <a:gdLst>
                  <a:gd name="T0" fmla="*/ 10 w 250"/>
                  <a:gd name="T1" fmla="*/ 86 h 162"/>
                  <a:gd name="T2" fmla="*/ 10 w 250"/>
                  <a:gd name="T3" fmla="*/ 0 h 162"/>
                  <a:gd name="T4" fmla="*/ 0 w 250"/>
                  <a:gd name="T5" fmla="*/ 0 h 162"/>
                  <a:gd name="T6" fmla="*/ 0 w 250"/>
                  <a:gd name="T7" fmla="*/ 86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250" y="0"/>
                    </a:lnTo>
                    <a:lnTo>
                      <a:pt x="0" y="0"/>
                    </a:lnTo>
                    <a:lnTo>
                      <a:pt x="0" y="162"/>
                    </a:lnTo>
                    <a:lnTo>
                      <a:pt x="250" y="162"/>
                    </a:lnTo>
                    <a:close/>
                  </a:path>
                </a:pathLst>
              </a:custGeom>
              <a:solidFill>
                <a:srgbClr val="0C419A"/>
              </a:solidFill>
              <a:ln w="9525">
                <a:noFill/>
                <a:round/>
                <a:headEnd/>
                <a:tailEnd/>
              </a:ln>
            </p:spPr>
            <p:txBody>
              <a:bodyPr/>
              <a:lstStyle/>
              <a:p>
                <a:pPr>
                  <a:defRPr/>
                </a:pPr>
                <a:endParaRPr lang="en-GB" sz="1108"/>
              </a:p>
            </p:txBody>
          </p:sp>
          <p:sp>
            <p:nvSpPr>
              <p:cNvPr id="234" name="Freeform 6"/>
              <p:cNvSpPr>
                <a:spLocks/>
              </p:cNvSpPr>
              <p:nvPr/>
            </p:nvSpPr>
            <p:spPr bwMode="auto">
              <a:xfrm>
                <a:off x="4182" y="1087"/>
                <a:ext cx="238" cy="53"/>
              </a:xfrm>
              <a:custGeom>
                <a:avLst/>
                <a:gdLst>
                  <a:gd name="T0" fmla="*/ 10 w 250"/>
                  <a:gd name="T1" fmla="*/ 51 h 51"/>
                  <a:gd name="T2" fmla="*/ 10 w 250"/>
                  <a:gd name="T3" fmla="*/ 0 h 51"/>
                  <a:gd name="T4" fmla="*/ 0 w 250"/>
                  <a:gd name="T5" fmla="*/ 0 h 51"/>
                  <a:gd name="T6" fmla="*/ 0 w 250"/>
                  <a:gd name="T7" fmla="*/ 51 h 51"/>
                  <a:gd name="T8" fmla="*/ 10 w 250"/>
                  <a:gd name="T9" fmla="*/ 51 h 51"/>
                  <a:gd name="T10" fmla="*/ 10 w 250"/>
                  <a:gd name="T11" fmla="*/ 51 h 51"/>
                  <a:gd name="T12" fmla="*/ 0 60000 65536"/>
                  <a:gd name="T13" fmla="*/ 0 60000 65536"/>
                  <a:gd name="T14" fmla="*/ 0 60000 65536"/>
                  <a:gd name="T15" fmla="*/ 0 60000 65536"/>
                  <a:gd name="T16" fmla="*/ 0 60000 65536"/>
                  <a:gd name="T17" fmla="*/ 0 60000 65536"/>
                  <a:gd name="T18" fmla="*/ 0 w 250"/>
                  <a:gd name="T19" fmla="*/ 0 h 51"/>
                  <a:gd name="T20" fmla="*/ 250 w 250"/>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50" h="51">
                    <a:moveTo>
                      <a:pt x="250" y="51"/>
                    </a:moveTo>
                    <a:lnTo>
                      <a:pt x="250" y="0"/>
                    </a:lnTo>
                    <a:lnTo>
                      <a:pt x="0" y="0"/>
                    </a:lnTo>
                    <a:lnTo>
                      <a:pt x="0" y="51"/>
                    </a:lnTo>
                    <a:lnTo>
                      <a:pt x="250" y="51"/>
                    </a:lnTo>
                    <a:close/>
                  </a:path>
                </a:pathLst>
              </a:custGeom>
              <a:solidFill>
                <a:srgbClr val="FFFFFF"/>
              </a:solidFill>
              <a:ln w="9525">
                <a:noFill/>
                <a:round/>
                <a:headEnd/>
                <a:tailEnd/>
              </a:ln>
            </p:spPr>
            <p:txBody>
              <a:bodyPr/>
              <a:lstStyle/>
              <a:p>
                <a:pPr>
                  <a:defRPr/>
                </a:pPr>
                <a:endParaRPr lang="en-GB" sz="1108"/>
              </a:p>
            </p:txBody>
          </p:sp>
          <p:sp>
            <p:nvSpPr>
              <p:cNvPr id="235" name="Freeform 7"/>
              <p:cNvSpPr>
                <a:spLocks/>
              </p:cNvSpPr>
              <p:nvPr/>
            </p:nvSpPr>
            <p:spPr bwMode="auto">
              <a:xfrm>
                <a:off x="4182" y="1198"/>
                <a:ext cx="238" cy="51"/>
              </a:xfrm>
              <a:custGeom>
                <a:avLst/>
                <a:gdLst>
                  <a:gd name="T0" fmla="*/ 10 w 250"/>
                  <a:gd name="T1" fmla="*/ 50 h 50"/>
                  <a:gd name="T2" fmla="*/ 10 w 250"/>
                  <a:gd name="T3" fmla="*/ 0 h 50"/>
                  <a:gd name="T4" fmla="*/ 0 w 250"/>
                  <a:gd name="T5" fmla="*/ 0 h 50"/>
                  <a:gd name="T6" fmla="*/ 0 w 250"/>
                  <a:gd name="T7" fmla="*/ 50 h 50"/>
                  <a:gd name="T8" fmla="*/ 10 w 250"/>
                  <a:gd name="T9" fmla="*/ 50 h 50"/>
                  <a:gd name="T10" fmla="*/ 10 w 250"/>
                  <a:gd name="T11" fmla="*/ 50 h 50"/>
                  <a:gd name="T12" fmla="*/ 0 60000 65536"/>
                  <a:gd name="T13" fmla="*/ 0 60000 65536"/>
                  <a:gd name="T14" fmla="*/ 0 60000 65536"/>
                  <a:gd name="T15" fmla="*/ 0 60000 65536"/>
                  <a:gd name="T16" fmla="*/ 0 60000 65536"/>
                  <a:gd name="T17" fmla="*/ 0 60000 65536"/>
                  <a:gd name="T18" fmla="*/ 0 w 250"/>
                  <a:gd name="T19" fmla="*/ 0 h 50"/>
                  <a:gd name="T20" fmla="*/ 250 w 250"/>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50" h="50">
                    <a:moveTo>
                      <a:pt x="250" y="50"/>
                    </a:moveTo>
                    <a:lnTo>
                      <a:pt x="250" y="0"/>
                    </a:lnTo>
                    <a:lnTo>
                      <a:pt x="0" y="0"/>
                    </a:lnTo>
                    <a:lnTo>
                      <a:pt x="0" y="50"/>
                    </a:lnTo>
                    <a:lnTo>
                      <a:pt x="250" y="50"/>
                    </a:lnTo>
                    <a:close/>
                  </a:path>
                </a:pathLst>
              </a:custGeom>
              <a:solidFill>
                <a:srgbClr val="FF1900"/>
              </a:solidFill>
              <a:ln w="9525">
                <a:noFill/>
                <a:round/>
                <a:headEnd/>
                <a:tailEnd/>
              </a:ln>
            </p:spPr>
            <p:txBody>
              <a:bodyPr/>
              <a:lstStyle/>
              <a:p>
                <a:pPr>
                  <a:defRPr/>
                </a:pPr>
                <a:endParaRPr lang="en-GB" sz="1108"/>
              </a:p>
            </p:txBody>
          </p:sp>
          <p:sp>
            <p:nvSpPr>
              <p:cNvPr id="236" name="Freeform 8"/>
              <p:cNvSpPr>
                <a:spLocks/>
              </p:cNvSpPr>
              <p:nvPr/>
            </p:nvSpPr>
            <p:spPr bwMode="auto">
              <a:xfrm>
                <a:off x="4182" y="1087"/>
                <a:ext cx="238" cy="162"/>
              </a:xfrm>
              <a:custGeom>
                <a:avLst/>
                <a:gdLst>
                  <a:gd name="T0" fmla="*/ 10 w 250"/>
                  <a:gd name="T1" fmla="*/ 86 h 162"/>
                  <a:gd name="T2" fmla="*/ 0 w 250"/>
                  <a:gd name="T3" fmla="*/ 86 h 162"/>
                  <a:gd name="T4" fmla="*/ 0 w 250"/>
                  <a:gd name="T5" fmla="*/ 0 h 162"/>
                  <a:gd name="T6" fmla="*/ 10 w 250"/>
                  <a:gd name="T7" fmla="*/ 0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0" y="162"/>
                    </a:lnTo>
                    <a:lnTo>
                      <a:pt x="0" y="0"/>
                    </a:lnTo>
                    <a:lnTo>
                      <a:pt x="250" y="0"/>
                    </a:lnTo>
                    <a:lnTo>
                      <a:pt x="250" y="162"/>
                    </a:lnTo>
                  </a:path>
                </a:pathLst>
              </a:custGeom>
              <a:noFill/>
              <a:ln w="0">
                <a:solidFill>
                  <a:srgbClr val="000000"/>
                </a:solidFill>
                <a:prstDash val="solid"/>
                <a:round/>
                <a:headEnd/>
                <a:tailEnd/>
              </a:ln>
            </p:spPr>
            <p:txBody>
              <a:bodyPr/>
              <a:lstStyle/>
              <a:p>
                <a:pPr>
                  <a:defRPr/>
                </a:pPr>
                <a:endParaRPr lang="en-GB" sz="1108"/>
              </a:p>
            </p:txBody>
          </p:sp>
          <p:sp>
            <p:nvSpPr>
              <p:cNvPr id="237" name="Freeform 9"/>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close/>
                  </a:path>
                </a:pathLst>
              </a:custGeom>
              <a:solidFill>
                <a:srgbClr val="FF1900"/>
              </a:solidFill>
              <a:ln w="9525">
                <a:noFill/>
                <a:round/>
                <a:headEnd/>
                <a:tailEnd/>
              </a:ln>
            </p:spPr>
            <p:txBody>
              <a:bodyPr/>
              <a:lstStyle/>
              <a:p>
                <a:pPr>
                  <a:defRPr/>
                </a:pPr>
                <a:endParaRPr lang="en-GB" sz="1108"/>
              </a:p>
            </p:txBody>
          </p:sp>
          <p:sp>
            <p:nvSpPr>
              <p:cNvPr id="238" name="Freeform 10"/>
              <p:cNvSpPr>
                <a:spLocks/>
              </p:cNvSpPr>
              <p:nvPr/>
            </p:nvSpPr>
            <p:spPr bwMode="auto">
              <a:xfrm>
                <a:off x="4267" y="1140"/>
                <a:ext cx="4" cy="49"/>
              </a:xfrm>
              <a:custGeom>
                <a:avLst/>
                <a:gdLst>
                  <a:gd name="T0" fmla="*/ 3 w 6"/>
                  <a:gd name="T1" fmla="*/ 25 h 50"/>
                  <a:gd name="T2" fmla="*/ 0 w 6"/>
                  <a:gd name="T3" fmla="*/ 25 h 50"/>
                  <a:gd name="T4" fmla="*/ 0 w 6"/>
                  <a:gd name="T5" fmla="*/ 0 h 50"/>
                  <a:gd name="T6" fmla="*/ 3 w 6"/>
                  <a:gd name="T7" fmla="*/ 0 h 50"/>
                  <a:gd name="T8" fmla="*/ 3 w 6"/>
                  <a:gd name="T9" fmla="*/ 25 h 50"/>
                  <a:gd name="T10" fmla="*/ 3 w 6"/>
                  <a:gd name="T11" fmla="*/ 25 h 50"/>
                  <a:gd name="T12" fmla="*/ 0 60000 65536"/>
                  <a:gd name="T13" fmla="*/ 0 60000 65536"/>
                  <a:gd name="T14" fmla="*/ 0 60000 65536"/>
                  <a:gd name="T15" fmla="*/ 0 60000 65536"/>
                  <a:gd name="T16" fmla="*/ 0 60000 65536"/>
                  <a:gd name="T17" fmla="*/ 0 60000 65536"/>
                  <a:gd name="T18" fmla="*/ 0 w 6"/>
                  <a:gd name="T19" fmla="*/ 0 h 50"/>
                  <a:gd name="T20" fmla="*/ 6 w 6"/>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6" h="50">
                    <a:moveTo>
                      <a:pt x="6" y="50"/>
                    </a:moveTo>
                    <a:lnTo>
                      <a:pt x="0" y="50"/>
                    </a:lnTo>
                    <a:lnTo>
                      <a:pt x="0" y="0"/>
                    </a:lnTo>
                    <a:lnTo>
                      <a:pt x="6" y="0"/>
                    </a:lnTo>
                    <a:lnTo>
                      <a:pt x="6" y="50"/>
                    </a:lnTo>
                    <a:close/>
                  </a:path>
                </a:pathLst>
              </a:custGeom>
              <a:solidFill>
                <a:srgbClr val="FFFFFF"/>
              </a:solidFill>
              <a:ln w="9525">
                <a:noFill/>
                <a:round/>
                <a:headEnd/>
                <a:tailEnd/>
              </a:ln>
            </p:spPr>
            <p:txBody>
              <a:bodyPr/>
              <a:lstStyle/>
              <a:p>
                <a:pPr>
                  <a:defRPr/>
                </a:pPr>
                <a:endParaRPr lang="en-GB" sz="1108"/>
              </a:p>
            </p:txBody>
          </p:sp>
          <p:sp>
            <p:nvSpPr>
              <p:cNvPr id="239" name="Freeform 11"/>
              <p:cNvSpPr>
                <a:spLocks/>
              </p:cNvSpPr>
              <p:nvPr/>
            </p:nvSpPr>
            <p:spPr bwMode="auto">
              <a:xfrm>
                <a:off x="4257" y="1150"/>
                <a:ext cx="33" cy="4"/>
              </a:xfrm>
              <a:custGeom>
                <a:avLst/>
                <a:gdLst>
                  <a:gd name="T0" fmla="*/ 18 w 36"/>
                  <a:gd name="T1" fmla="*/ 5 h 5"/>
                  <a:gd name="T2" fmla="*/ 0 w 36"/>
                  <a:gd name="T3" fmla="*/ 5 h 5"/>
                  <a:gd name="T4" fmla="*/ 0 w 36"/>
                  <a:gd name="T5" fmla="*/ 0 h 5"/>
                  <a:gd name="T6" fmla="*/ 18 w 36"/>
                  <a:gd name="T7" fmla="*/ 0 h 5"/>
                  <a:gd name="T8" fmla="*/ 18 w 36"/>
                  <a:gd name="T9" fmla="*/ 5 h 5"/>
                  <a:gd name="T10" fmla="*/ 18 w 36"/>
                  <a:gd name="T11" fmla="*/ 5 h 5"/>
                  <a:gd name="T12" fmla="*/ 0 60000 65536"/>
                  <a:gd name="T13" fmla="*/ 0 60000 65536"/>
                  <a:gd name="T14" fmla="*/ 0 60000 65536"/>
                  <a:gd name="T15" fmla="*/ 0 60000 65536"/>
                  <a:gd name="T16" fmla="*/ 0 60000 65536"/>
                  <a:gd name="T17" fmla="*/ 0 60000 65536"/>
                  <a:gd name="T18" fmla="*/ 0 w 36"/>
                  <a:gd name="T19" fmla="*/ 0 h 5"/>
                  <a:gd name="T20" fmla="*/ 36 w 36"/>
                  <a:gd name="T21" fmla="*/ 5 h 5"/>
                </a:gdLst>
                <a:ahLst/>
                <a:cxnLst>
                  <a:cxn ang="T12">
                    <a:pos x="T0" y="T1"/>
                  </a:cxn>
                  <a:cxn ang="T13">
                    <a:pos x="T2" y="T3"/>
                  </a:cxn>
                  <a:cxn ang="T14">
                    <a:pos x="T4" y="T5"/>
                  </a:cxn>
                  <a:cxn ang="T15">
                    <a:pos x="T6" y="T7"/>
                  </a:cxn>
                  <a:cxn ang="T16">
                    <a:pos x="T8" y="T9"/>
                  </a:cxn>
                  <a:cxn ang="T17">
                    <a:pos x="T10" y="T11"/>
                  </a:cxn>
                </a:cxnLst>
                <a:rect l="T18" t="T19" r="T20" b="T21"/>
                <a:pathLst>
                  <a:path w="36" h="5">
                    <a:moveTo>
                      <a:pt x="36" y="5"/>
                    </a:moveTo>
                    <a:lnTo>
                      <a:pt x="0" y="5"/>
                    </a:lnTo>
                    <a:lnTo>
                      <a:pt x="0" y="0"/>
                    </a:lnTo>
                    <a:lnTo>
                      <a:pt x="36" y="0"/>
                    </a:lnTo>
                    <a:lnTo>
                      <a:pt x="36" y="5"/>
                    </a:lnTo>
                    <a:close/>
                  </a:path>
                </a:pathLst>
              </a:custGeom>
              <a:solidFill>
                <a:srgbClr val="FFFFFF"/>
              </a:solidFill>
              <a:ln w="9525">
                <a:noFill/>
                <a:round/>
                <a:headEnd/>
                <a:tailEnd/>
              </a:ln>
            </p:spPr>
            <p:txBody>
              <a:bodyPr/>
              <a:lstStyle/>
              <a:p>
                <a:pPr>
                  <a:defRPr/>
                </a:pPr>
                <a:endParaRPr lang="en-GB" sz="1108"/>
              </a:p>
            </p:txBody>
          </p:sp>
          <p:sp>
            <p:nvSpPr>
              <p:cNvPr id="240" name="Freeform 12"/>
              <p:cNvSpPr>
                <a:spLocks/>
              </p:cNvSpPr>
              <p:nvPr/>
            </p:nvSpPr>
            <p:spPr bwMode="auto">
              <a:xfrm>
                <a:off x="4251" y="1164"/>
                <a:ext cx="39" cy="6"/>
              </a:xfrm>
              <a:custGeom>
                <a:avLst/>
                <a:gdLst>
                  <a:gd name="T0" fmla="*/ 10 w 42"/>
                  <a:gd name="T1" fmla="*/ 3 h 6"/>
                  <a:gd name="T2" fmla="*/ 0 w 42"/>
                  <a:gd name="T3" fmla="*/ 3 h 6"/>
                  <a:gd name="T4" fmla="*/ 0 w 42"/>
                  <a:gd name="T5" fmla="*/ 0 h 6"/>
                  <a:gd name="T6" fmla="*/ 10 w 42"/>
                  <a:gd name="T7" fmla="*/ 0 h 6"/>
                  <a:gd name="T8" fmla="*/ 10 w 42"/>
                  <a:gd name="T9" fmla="*/ 3 h 6"/>
                  <a:gd name="T10" fmla="*/ 10 w 42"/>
                  <a:gd name="T11" fmla="*/ 3 h 6"/>
                  <a:gd name="T12" fmla="*/ 0 60000 65536"/>
                  <a:gd name="T13" fmla="*/ 0 60000 65536"/>
                  <a:gd name="T14" fmla="*/ 0 60000 65536"/>
                  <a:gd name="T15" fmla="*/ 0 60000 65536"/>
                  <a:gd name="T16" fmla="*/ 0 60000 65536"/>
                  <a:gd name="T17" fmla="*/ 0 60000 65536"/>
                  <a:gd name="T18" fmla="*/ 0 w 42"/>
                  <a:gd name="T19" fmla="*/ 0 h 6"/>
                  <a:gd name="T20" fmla="*/ 42 w 42"/>
                  <a:gd name="T21" fmla="*/ 6 h 6"/>
                </a:gdLst>
                <a:ahLst/>
                <a:cxnLst>
                  <a:cxn ang="T12">
                    <a:pos x="T0" y="T1"/>
                  </a:cxn>
                  <a:cxn ang="T13">
                    <a:pos x="T2" y="T3"/>
                  </a:cxn>
                  <a:cxn ang="T14">
                    <a:pos x="T4" y="T5"/>
                  </a:cxn>
                  <a:cxn ang="T15">
                    <a:pos x="T6" y="T7"/>
                  </a:cxn>
                  <a:cxn ang="T16">
                    <a:pos x="T8" y="T9"/>
                  </a:cxn>
                  <a:cxn ang="T17">
                    <a:pos x="T10" y="T11"/>
                  </a:cxn>
                </a:cxnLst>
                <a:rect l="T18" t="T19" r="T20" b="T21"/>
                <a:pathLst>
                  <a:path w="42" h="6">
                    <a:moveTo>
                      <a:pt x="42" y="6"/>
                    </a:moveTo>
                    <a:lnTo>
                      <a:pt x="0" y="6"/>
                    </a:lnTo>
                    <a:lnTo>
                      <a:pt x="0" y="0"/>
                    </a:lnTo>
                    <a:lnTo>
                      <a:pt x="42" y="0"/>
                    </a:lnTo>
                    <a:lnTo>
                      <a:pt x="42" y="6"/>
                    </a:lnTo>
                    <a:close/>
                  </a:path>
                </a:pathLst>
              </a:custGeom>
              <a:solidFill>
                <a:srgbClr val="FFFFFF"/>
              </a:solidFill>
              <a:ln w="9525">
                <a:noFill/>
                <a:round/>
                <a:headEnd/>
                <a:tailEnd/>
              </a:ln>
            </p:spPr>
            <p:txBody>
              <a:bodyPr/>
              <a:lstStyle/>
              <a:p>
                <a:pPr>
                  <a:defRPr/>
                </a:pPr>
                <a:endParaRPr lang="en-GB" sz="1108"/>
              </a:p>
            </p:txBody>
          </p:sp>
          <p:sp>
            <p:nvSpPr>
              <p:cNvPr id="241" name="Freeform 13"/>
              <p:cNvSpPr>
                <a:spLocks/>
              </p:cNvSpPr>
              <p:nvPr/>
            </p:nvSpPr>
            <p:spPr bwMode="auto">
              <a:xfrm>
                <a:off x="4245" y="1182"/>
                <a:ext cx="57" cy="32"/>
              </a:xfrm>
              <a:custGeom>
                <a:avLst/>
                <a:gdLst>
                  <a:gd name="T0" fmla="*/ 0 w 60"/>
                  <a:gd name="T1" fmla="*/ 11 h 34"/>
                  <a:gd name="T2" fmla="*/ 6 w 60"/>
                  <a:gd name="T3" fmla="*/ 6 h 34"/>
                  <a:gd name="T4" fmla="*/ 10 w 60"/>
                  <a:gd name="T5" fmla="*/ 6 h 34"/>
                  <a:gd name="T6" fmla="*/ 10 w 60"/>
                  <a:gd name="T7" fmla="*/ 6 h 34"/>
                  <a:gd name="T8" fmla="*/ 10 w 60"/>
                  <a:gd name="T9" fmla="*/ 11 h 34"/>
                  <a:gd name="T10" fmla="*/ 10 w 60"/>
                  <a:gd name="T11" fmla="*/ 6 h 34"/>
                  <a:gd name="T12" fmla="*/ 10 w 60"/>
                  <a:gd name="T13" fmla="*/ 0 h 34"/>
                  <a:gd name="T14" fmla="*/ 10 w 60"/>
                  <a:gd name="T15" fmla="*/ 6 h 34"/>
                  <a:gd name="T16" fmla="*/ 10 w 60"/>
                  <a:gd name="T17" fmla="*/ 11 h 34"/>
                  <a:gd name="T18" fmla="*/ 10 w 60"/>
                  <a:gd name="T19" fmla="*/ 11 h 34"/>
                  <a:gd name="T20" fmla="*/ 10 w 60"/>
                  <a:gd name="T21" fmla="*/ 6 h 34"/>
                  <a:gd name="T22" fmla="*/ 10 w 60"/>
                  <a:gd name="T23" fmla="*/ 6 h 34"/>
                  <a:gd name="T24" fmla="*/ 10 w 60"/>
                  <a:gd name="T25" fmla="*/ 11 h 34"/>
                  <a:gd name="T26" fmla="*/ 10 w 60"/>
                  <a:gd name="T27" fmla="*/ 11 h 34"/>
                  <a:gd name="T28" fmla="*/ 10 w 60"/>
                  <a:gd name="T29" fmla="*/ 23 h 34"/>
                  <a:gd name="T30" fmla="*/ 10 w 60"/>
                  <a:gd name="T31" fmla="*/ 34 h 34"/>
                  <a:gd name="T32" fmla="*/ 10 w 60"/>
                  <a:gd name="T33" fmla="*/ 34 h 34"/>
                  <a:gd name="T34" fmla="*/ 10 w 60"/>
                  <a:gd name="T35" fmla="*/ 34 h 34"/>
                  <a:gd name="T36" fmla="*/ 10 w 60"/>
                  <a:gd name="T37" fmla="*/ 28 h 34"/>
                  <a:gd name="T38" fmla="*/ 10 w 60"/>
                  <a:gd name="T39" fmla="*/ 23 h 34"/>
                  <a:gd name="T40" fmla="*/ 6 w 60"/>
                  <a:gd name="T41" fmla="*/ 17 h 34"/>
                  <a:gd name="T42" fmla="*/ 6 w 60"/>
                  <a:gd name="T43" fmla="*/ 11 h 34"/>
                  <a:gd name="T44" fmla="*/ 0 w 60"/>
                  <a:gd name="T45" fmla="*/ 11 h 34"/>
                  <a:gd name="T46" fmla="*/ 0 w 60"/>
                  <a:gd name="T47" fmla="*/ 11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34"/>
                  <a:gd name="T74" fmla="*/ 60 w 60"/>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34">
                    <a:moveTo>
                      <a:pt x="0" y="11"/>
                    </a:moveTo>
                    <a:lnTo>
                      <a:pt x="6" y="6"/>
                    </a:lnTo>
                    <a:lnTo>
                      <a:pt x="12" y="6"/>
                    </a:lnTo>
                    <a:lnTo>
                      <a:pt x="18" y="6"/>
                    </a:lnTo>
                    <a:lnTo>
                      <a:pt x="18" y="11"/>
                    </a:lnTo>
                    <a:lnTo>
                      <a:pt x="18" y="6"/>
                    </a:lnTo>
                    <a:lnTo>
                      <a:pt x="30" y="0"/>
                    </a:lnTo>
                    <a:lnTo>
                      <a:pt x="42" y="6"/>
                    </a:lnTo>
                    <a:lnTo>
                      <a:pt x="42" y="11"/>
                    </a:lnTo>
                    <a:lnTo>
                      <a:pt x="42" y="6"/>
                    </a:lnTo>
                    <a:lnTo>
                      <a:pt x="48" y="6"/>
                    </a:lnTo>
                    <a:lnTo>
                      <a:pt x="54" y="11"/>
                    </a:lnTo>
                    <a:lnTo>
                      <a:pt x="60" y="11"/>
                    </a:lnTo>
                    <a:lnTo>
                      <a:pt x="48" y="23"/>
                    </a:lnTo>
                    <a:lnTo>
                      <a:pt x="42" y="34"/>
                    </a:lnTo>
                    <a:lnTo>
                      <a:pt x="30" y="34"/>
                    </a:lnTo>
                    <a:lnTo>
                      <a:pt x="24" y="34"/>
                    </a:lnTo>
                    <a:lnTo>
                      <a:pt x="18" y="28"/>
                    </a:lnTo>
                    <a:lnTo>
                      <a:pt x="12" y="23"/>
                    </a:lnTo>
                    <a:lnTo>
                      <a:pt x="6" y="17"/>
                    </a:lnTo>
                    <a:lnTo>
                      <a:pt x="6" y="11"/>
                    </a:lnTo>
                    <a:lnTo>
                      <a:pt x="0" y="11"/>
                    </a:lnTo>
                    <a:close/>
                  </a:path>
                </a:pathLst>
              </a:custGeom>
              <a:solidFill>
                <a:srgbClr val="0C419A"/>
              </a:solidFill>
              <a:ln w="9525">
                <a:noFill/>
                <a:round/>
                <a:headEnd/>
                <a:tailEnd/>
              </a:ln>
            </p:spPr>
            <p:txBody>
              <a:bodyPr/>
              <a:lstStyle/>
              <a:p>
                <a:pPr>
                  <a:defRPr/>
                </a:pPr>
                <a:endParaRPr lang="en-GB" sz="1108"/>
              </a:p>
            </p:txBody>
          </p:sp>
          <p:sp>
            <p:nvSpPr>
              <p:cNvPr id="242" name="Freeform 14"/>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path>
                </a:pathLst>
              </a:custGeom>
              <a:noFill/>
              <a:ln w="0">
                <a:solidFill>
                  <a:srgbClr val="FFFFFF"/>
                </a:solidFill>
                <a:prstDash val="solid"/>
                <a:round/>
                <a:headEnd/>
                <a:tailEnd/>
              </a:ln>
            </p:spPr>
            <p:txBody>
              <a:bodyPr/>
              <a:lstStyle/>
              <a:p>
                <a:pPr>
                  <a:defRPr/>
                </a:pPr>
                <a:endParaRPr lang="en-GB" sz="1108"/>
              </a:p>
            </p:txBody>
          </p:sp>
        </p:grpSp>
        <p:grpSp>
          <p:nvGrpSpPr>
            <p:cNvPr id="7" name="Group 66"/>
            <p:cNvGrpSpPr>
              <a:grpSpLocks/>
            </p:cNvGrpSpPr>
            <p:nvPr userDrawn="1"/>
          </p:nvGrpSpPr>
          <p:grpSpPr bwMode="auto">
            <a:xfrm>
              <a:off x="3338572" y="5298398"/>
              <a:ext cx="166325" cy="105273"/>
              <a:chOff x="1592" y="2897"/>
              <a:chExt cx="247" cy="156"/>
            </a:xfrm>
          </p:grpSpPr>
          <p:sp>
            <p:nvSpPr>
              <p:cNvPr id="218" name="Freeform 67"/>
              <p:cNvSpPr>
                <a:spLocks/>
              </p:cNvSpPr>
              <p:nvPr/>
            </p:nvSpPr>
            <p:spPr bwMode="auto">
              <a:xfrm>
                <a:off x="1592" y="2897"/>
                <a:ext cx="247" cy="155"/>
              </a:xfrm>
              <a:custGeom>
                <a:avLst/>
                <a:gdLst>
                  <a:gd name="T0" fmla="*/ 0 w 245"/>
                  <a:gd name="T1" fmla="*/ 156 h 156"/>
                  <a:gd name="T2" fmla="*/ 0 w 245"/>
                  <a:gd name="T3" fmla="*/ 0 h 156"/>
                  <a:gd name="T4" fmla="*/ 245 w 245"/>
                  <a:gd name="T5" fmla="*/ 0 h 156"/>
                  <a:gd name="T6" fmla="*/ 245 w 245"/>
                  <a:gd name="T7" fmla="*/ 156 h 156"/>
                  <a:gd name="T8" fmla="*/ 0 w 245"/>
                  <a:gd name="T9" fmla="*/ 156 h 156"/>
                  <a:gd name="T10" fmla="*/ 0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0" y="156"/>
                    </a:moveTo>
                    <a:lnTo>
                      <a:pt x="0" y="0"/>
                    </a:lnTo>
                    <a:lnTo>
                      <a:pt x="245" y="0"/>
                    </a:lnTo>
                    <a:lnTo>
                      <a:pt x="245" y="156"/>
                    </a:lnTo>
                    <a:lnTo>
                      <a:pt x="0" y="156"/>
                    </a:lnTo>
                    <a:close/>
                  </a:path>
                </a:pathLst>
              </a:custGeom>
              <a:solidFill>
                <a:srgbClr val="FFFFFF"/>
              </a:solidFill>
              <a:ln w="9525">
                <a:noFill/>
                <a:round/>
                <a:headEnd/>
                <a:tailEnd/>
              </a:ln>
            </p:spPr>
            <p:txBody>
              <a:bodyPr/>
              <a:lstStyle/>
              <a:p>
                <a:pPr>
                  <a:defRPr/>
                </a:pPr>
                <a:endParaRPr lang="en-GB" sz="1108"/>
              </a:p>
            </p:txBody>
          </p:sp>
          <p:sp>
            <p:nvSpPr>
              <p:cNvPr id="219" name="Freeform 68"/>
              <p:cNvSpPr>
                <a:spLocks/>
              </p:cNvSpPr>
              <p:nvPr/>
            </p:nvSpPr>
            <p:spPr bwMode="auto">
              <a:xfrm>
                <a:off x="1592" y="2897"/>
                <a:ext cx="247" cy="155"/>
              </a:xfrm>
              <a:custGeom>
                <a:avLst/>
                <a:gdLst>
                  <a:gd name="T0" fmla="*/ 0 w 245"/>
                  <a:gd name="T1" fmla="*/ 67 h 156"/>
                  <a:gd name="T2" fmla="*/ 114 w 245"/>
                  <a:gd name="T3" fmla="*/ 67 h 156"/>
                  <a:gd name="T4" fmla="*/ 114 w 245"/>
                  <a:gd name="T5" fmla="*/ 0 h 156"/>
                  <a:gd name="T6" fmla="*/ 137 w 245"/>
                  <a:gd name="T7" fmla="*/ 0 h 156"/>
                  <a:gd name="T8" fmla="*/ 137 w 245"/>
                  <a:gd name="T9" fmla="*/ 67 h 156"/>
                  <a:gd name="T10" fmla="*/ 245 w 245"/>
                  <a:gd name="T11" fmla="*/ 67 h 156"/>
                  <a:gd name="T12" fmla="*/ 245 w 245"/>
                  <a:gd name="T13" fmla="*/ 89 h 156"/>
                  <a:gd name="T14" fmla="*/ 137 w 245"/>
                  <a:gd name="T15" fmla="*/ 89 h 156"/>
                  <a:gd name="T16" fmla="*/ 137 w 245"/>
                  <a:gd name="T17" fmla="*/ 156 h 156"/>
                  <a:gd name="T18" fmla="*/ 114 w 245"/>
                  <a:gd name="T19" fmla="*/ 156 h 156"/>
                  <a:gd name="T20" fmla="*/ 114 w 245"/>
                  <a:gd name="T21" fmla="*/ 89 h 156"/>
                  <a:gd name="T22" fmla="*/ 0 w 245"/>
                  <a:gd name="T23" fmla="*/ 89 h 156"/>
                  <a:gd name="T24" fmla="*/ 0 w 245"/>
                  <a:gd name="T25" fmla="*/ 67 h 156"/>
                  <a:gd name="T26" fmla="*/ 0 w 245"/>
                  <a:gd name="T27" fmla="*/ 67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6"/>
                  <a:gd name="T44" fmla="*/ 245 w 245"/>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6">
                    <a:moveTo>
                      <a:pt x="0" y="67"/>
                    </a:moveTo>
                    <a:lnTo>
                      <a:pt x="114" y="67"/>
                    </a:lnTo>
                    <a:lnTo>
                      <a:pt x="114" y="0"/>
                    </a:lnTo>
                    <a:lnTo>
                      <a:pt x="137" y="0"/>
                    </a:lnTo>
                    <a:lnTo>
                      <a:pt x="137" y="67"/>
                    </a:lnTo>
                    <a:lnTo>
                      <a:pt x="245" y="67"/>
                    </a:lnTo>
                    <a:lnTo>
                      <a:pt x="245" y="89"/>
                    </a:lnTo>
                    <a:lnTo>
                      <a:pt x="137" y="89"/>
                    </a:lnTo>
                    <a:lnTo>
                      <a:pt x="137" y="156"/>
                    </a:lnTo>
                    <a:lnTo>
                      <a:pt x="114" y="156"/>
                    </a:lnTo>
                    <a:lnTo>
                      <a:pt x="114" y="89"/>
                    </a:lnTo>
                    <a:lnTo>
                      <a:pt x="0" y="89"/>
                    </a:lnTo>
                    <a:lnTo>
                      <a:pt x="0" y="67"/>
                    </a:lnTo>
                    <a:close/>
                  </a:path>
                </a:pathLst>
              </a:custGeom>
              <a:solidFill>
                <a:srgbClr val="FF0000"/>
              </a:solidFill>
              <a:ln w="9525">
                <a:noFill/>
                <a:round/>
                <a:headEnd/>
                <a:tailEnd/>
              </a:ln>
            </p:spPr>
            <p:txBody>
              <a:bodyPr/>
              <a:lstStyle/>
              <a:p>
                <a:pPr>
                  <a:defRPr/>
                </a:pPr>
                <a:endParaRPr lang="en-GB" sz="1108"/>
              </a:p>
            </p:txBody>
          </p:sp>
          <p:sp>
            <p:nvSpPr>
              <p:cNvPr id="220" name="Freeform 69"/>
              <p:cNvSpPr>
                <a:spLocks/>
              </p:cNvSpPr>
              <p:nvPr/>
            </p:nvSpPr>
            <p:spPr bwMode="auto">
              <a:xfrm>
                <a:off x="1742" y="2897"/>
                <a:ext cx="67" cy="50"/>
              </a:xfrm>
              <a:custGeom>
                <a:avLst/>
                <a:gdLst>
                  <a:gd name="T0" fmla="*/ 0 w 66"/>
                  <a:gd name="T1" fmla="*/ 0 h 50"/>
                  <a:gd name="T2" fmla="*/ 0 w 66"/>
                  <a:gd name="T3" fmla="*/ 50 h 50"/>
                  <a:gd name="T4" fmla="*/ 66 w 66"/>
                  <a:gd name="T5" fmla="*/ 0 h 50"/>
                  <a:gd name="T6" fmla="*/ 0 w 66"/>
                  <a:gd name="T7" fmla="*/ 0 h 50"/>
                  <a:gd name="T8" fmla="*/ 0 w 66"/>
                  <a:gd name="T9" fmla="*/ 0 h 50"/>
                  <a:gd name="T10" fmla="*/ 0 60000 65536"/>
                  <a:gd name="T11" fmla="*/ 0 60000 65536"/>
                  <a:gd name="T12" fmla="*/ 0 60000 65536"/>
                  <a:gd name="T13" fmla="*/ 0 60000 65536"/>
                  <a:gd name="T14" fmla="*/ 0 60000 65536"/>
                  <a:gd name="T15" fmla="*/ 0 w 66"/>
                  <a:gd name="T16" fmla="*/ 0 h 50"/>
                  <a:gd name="T17" fmla="*/ 66 w 66"/>
                  <a:gd name="T18" fmla="*/ 50 h 50"/>
                </a:gdLst>
                <a:ahLst/>
                <a:cxnLst>
                  <a:cxn ang="T10">
                    <a:pos x="T0" y="T1"/>
                  </a:cxn>
                  <a:cxn ang="T11">
                    <a:pos x="T2" y="T3"/>
                  </a:cxn>
                  <a:cxn ang="T12">
                    <a:pos x="T4" y="T5"/>
                  </a:cxn>
                  <a:cxn ang="T13">
                    <a:pos x="T6" y="T7"/>
                  </a:cxn>
                  <a:cxn ang="T14">
                    <a:pos x="T8" y="T9"/>
                  </a:cxn>
                </a:cxnLst>
                <a:rect l="T15" t="T16" r="T17" b="T18"/>
                <a:pathLst>
                  <a:path w="66" h="50">
                    <a:moveTo>
                      <a:pt x="0" y="0"/>
                    </a:moveTo>
                    <a:lnTo>
                      <a:pt x="0" y="50"/>
                    </a:lnTo>
                    <a:lnTo>
                      <a:pt x="66" y="0"/>
                    </a:lnTo>
                    <a:lnTo>
                      <a:pt x="0" y="0"/>
                    </a:lnTo>
                    <a:close/>
                  </a:path>
                </a:pathLst>
              </a:custGeom>
              <a:solidFill>
                <a:srgbClr val="0C419A"/>
              </a:solidFill>
              <a:ln w="9525">
                <a:noFill/>
                <a:round/>
                <a:headEnd/>
                <a:tailEnd/>
              </a:ln>
            </p:spPr>
            <p:txBody>
              <a:bodyPr/>
              <a:lstStyle/>
              <a:p>
                <a:pPr>
                  <a:defRPr/>
                </a:pPr>
                <a:endParaRPr lang="en-GB" sz="1108"/>
              </a:p>
            </p:txBody>
          </p:sp>
          <p:sp>
            <p:nvSpPr>
              <p:cNvPr id="221" name="Freeform 70"/>
              <p:cNvSpPr>
                <a:spLocks/>
              </p:cNvSpPr>
              <p:nvPr/>
            </p:nvSpPr>
            <p:spPr bwMode="auto">
              <a:xfrm>
                <a:off x="1778" y="2913"/>
                <a:ext cx="61" cy="40"/>
              </a:xfrm>
              <a:custGeom>
                <a:avLst/>
                <a:gdLst>
                  <a:gd name="T0" fmla="*/ 0 w 60"/>
                  <a:gd name="T1" fmla="*/ 39 h 39"/>
                  <a:gd name="T2" fmla="*/ 60 w 60"/>
                  <a:gd name="T3" fmla="*/ 39 h 39"/>
                  <a:gd name="T4" fmla="*/ 60 w 60"/>
                  <a:gd name="T5" fmla="*/ 0 h 39"/>
                  <a:gd name="T6" fmla="*/ 0 w 60"/>
                  <a:gd name="T7" fmla="*/ 39 h 39"/>
                  <a:gd name="T8" fmla="*/ 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39"/>
                    </a:moveTo>
                    <a:lnTo>
                      <a:pt x="60" y="39"/>
                    </a:lnTo>
                    <a:lnTo>
                      <a:pt x="60" y="0"/>
                    </a:lnTo>
                    <a:lnTo>
                      <a:pt x="0" y="39"/>
                    </a:lnTo>
                    <a:close/>
                  </a:path>
                </a:pathLst>
              </a:custGeom>
              <a:solidFill>
                <a:srgbClr val="0C419A"/>
              </a:solidFill>
              <a:ln w="9525">
                <a:noFill/>
                <a:round/>
                <a:headEnd/>
                <a:tailEnd/>
              </a:ln>
            </p:spPr>
            <p:txBody>
              <a:bodyPr/>
              <a:lstStyle/>
              <a:p>
                <a:pPr>
                  <a:defRPr/>
                </a:pPr>
                <a:endParaRPr lang="en-GB" sz="1108"/>
              </a:p>
            </p:txBody>
          </p:sp>
          <p:sp>
            <p:nvSpPr>
              <p:cNvPr id="222" name="Freeform 71"/>
              <p:cNvSpPr>
                <a:spLocks/>
              </p:cNvSpPr>
              <p:nvPr/>
            </p:nvSpPr>
            <p:spPr bwMode="auto">
              <a:xfrm>
                <a:off x="1742" y="2897"/>
                <a:ext cx="97" cy="57"/>
              </a:xfrm>
              <a:custGeom>
                <a:avLst/>
                <a:gdLst>
                  <a:gd name="T0" fmla="*/ 0 w 96"/>
                  <a:gd name="T1" fmla="*/ 56 h 56"/>
                  <a:gd name="T2" fmla="*/ 78 w 96"/>
                  <a:gd name="T3" fmla="*/ 0 h 56"/>
                  <a:gd name="T4" fmla="*/ 96 w 96"/>
                  <a:gd name="T5" fmla="*/ 0 h 56"/>
                  <a:gd name="T6" fmla="*/ 18 w 96"/>
                  <a:gd name="T7" fmla="*/ 56 h 56"/>
                  <a:gd name="T8" fmla="*/ 0 w 96"/>
                  <a:gd name="T9" fmla="*/ 56 h 56"/>
                  <a:gd name="T10" fmla="*/ 0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0" y="56"/>
                    </a:moveTo>
                    <a:lnTo>
                      <a:pt x="78" y="0"/>
                    </a:lnTo>
                    <a:lnTo>
                      <a:pt x="96" y="0"/>
                    </a:lnTo>
                    <a:lnTo>
                      <a:pt x="18" y="56"/>
                    </a:lnTo>
                    <a:lnTo>
                      <a:pt x="0" y="56"/>
                    </a:lnTo>
                    <a:close/>
                  </a:path>
                </a:pathLst>
              </a:custGeom>
              <a:solidFill>
                <a:srgbClr val="FF0000"/>
              </a:solidFill>
              <a:ln w="9525">
                <a:noFill/>
                <a:round/>
                <a:headEnd/>
                <a:tailEnd/>
              </a:ln>
            </p:spPr>
            <p:txBody>
              <a:bodyPr/>
              <a:lstStyle/>
              <a:p>
                <a:pPr>
                  <a:defRPr/>
                </a:pPr>
                <a:endParaRPr lang="en-GB" sz="1108"/>
              </a:p>
            </p:txBody>
          </p:sp>
          <p:sp>
            <p:nvSpPr>
              <p:cNvPr id="223" name="Freeform 72"/>
              <p:cNvSpPr>
                <a:spLocks/>
              </p:cNvSpPr>
              <p:nvPr/>
            </p:nvSpPr>
            <p:spPr bwMode="auto">
              <a:xfrm>
                <a:off x="1616" y="2897"/>
                <a:ext cx="77" cy="44"/>
              </a:xfrm>
              <a:custGeom>
                <a:avLst/>
                <a:gdLst>
                  <a:gd name="T0" fmla="*/ 78 w 78"/>
                  <a:gd name="T1" fmla="*/ 0 h 45"/>
                  <a:gd name="T2" fmla="*/ 78 w 78"/>
                  <a:gd name="T3" fmla="*/ 45 h 45"/>
                  <a:gd name="T4" fmla="*/ 0 w 78"/>
                  <a:gd name="T5" fmla="*/ 0 h 45"/>
                  <a:gd name="T6" fmla="*/ 78 w 78"/>
                  <a:gd name="T7" fmla="*/ 0 h 45"/>
                  <a:gd name="T8" fmla="*/ 78 w 78"/>
                  <a:gd name="T9" fmla="*/ 0 h 45"/>
                  <a:gd name="T10" fmla="*/ 0 60000 65536"/>
                  <a:gd name="T11" fmla="*/ 0 60000 65536"/>
                  <a:gd name="T12" fmla="*/ 0 60000 65536"/>
                  <a:gd name="T13" fmla="*/ 0 60000 65536"/>
                  <a:gd name="T14" fmla="*/ 0 60000 65536"/>
                  <a:gd name="T15" fmla="*/ 0 w 78"/>
                  <a:gd name="T16" fmla="*/ 0 h 45"/>
                  <a:gd name="T17" fmla="*/ 78 w 78"/>
                  <a:gd name="T18" fmla="*/ 45 h 45"/>
                </a:gdLst>
                <a:ahLst/>
                <a:cxnLst>
                  <a:cxn ang="T10">
                    <a:pos x="T0" y="T1"/>
                  </a:cxn>
                  <a:cxn ang="T11">
                    <a:pos x="T2" y="T3"/>
                  </a:cxn>
                  <a:cxn ang="T12">
                    <a:pos x="T4" y="T5"/>
                  </a:cxn>
                  <a:cxn ang="T13">
                    <a:pos x="T6" y="T7"/>
                  </a:cxn>
                  <a:cxn ang="T14">
                    <a:pos x="T8" y="T9"/>
                  </a:cxn>
                </a:cxnLst>
                <a:rect l="T15" t="T16" r="T17" b="T18"/>
                <a:pathLst>
                  <a:path w="78" h="45">
                    <a:moveTo>
                      <a:pt x="78" y="0"/>
                    </a:moveTo>
                    <a:lnTo>
                      <a:pt x="78" y="45"/>
                    </a:lnTo>
                    <a:lnTo>
                      <a:pt x="0" y="0"/>
                    </a:lnTo>
                    <a:lnTo>
                      <a:pt x="78" y="0"/>
                    </a:lnTo>
                    <a:close/>
                  </a:path>
                </a:pathLst>
              </a:custGeom>
              <a:solidFill>
                <a:srgbClr val="0C419A"/>
              </a:solidFill>
              <a:ln w="9525">
                <a:noFill/>
                <a:round/>
                <a:headEnd/>
                <a:tailEnd/>
              </a:ln>
            </p:spPr>
            <p:txBody>
              <a:bodyPr/>
              <a:lstStyle/>
              <a:p>
                <a:pPr>
                  <a:defRPr/>
                </a:pPr>
                <a:endParaRPr lang="en-GB" sz="1108"/>
              </a:p>
            </p:txBody>
          </p:sp>
          <p:sp>
            <p:nvSpPr>
              <p:cNvPr id="224" name="Freeform 73"/>
              <p:cNvSpPr>
                <a:spLocks/>
              </p:cNvSpPr>
              <p:nvPr/>
            </p:nvSpPr>
            <p:spPr bwMode="auto">
              <a:xfrm>
                <a:off x="1592" y="2913"/>
                <a:ext cx="61" cy="40"/>
              </a:xfrm>
              <a:custGeom>
                <a:avLst/>
                <a:gdLst>
                  <a:gd name="T0" fmla="*/ 60 w 60"/>
                  <a:gd name="T1" fmla="*/ 39 h 39"/>
                  <a:gd name="T2" fmla="*/ 0 w 60"/>
                  <a:gd name="T3" fmla="*/ 39 h 39"/>
                  <a:gd name="T4" fmla="*/ 0 w 60"/>
                  <a:gd name="T5" fmla="*/ 0 h 39"/>
                  <a:gd name="T6" fmla="*/ 60 w 60"/>
                  <a:gd name="T7" fmla="*/ 39 h 39"/>
                  <a:gd name="T8" fmla="*/ 6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60" y="39"/>
                    </a:moveTo>
                    <a:lnTo>
                      <a:pt x="0" y="39"/>
                    </a:lnTo>
                    <a:lnTo>
                      <a:pt x="0" y="0"/>
                    </a:lnTo>
                    <a:lnTo>
                      <a:pt x="60" y="39"/>
                    </a:lnTo>
                    <a:close/>
                  </a:path>
                </a:pathLst>
              </a:custGeom>
              <a:solidFill>
                <a:srgbClr val="0C419A"/>
              </a:solidFill>
              <a:ln w="9525">
                <a:noFill/>
                <a:round/>
                <a:headEnd/>
                <a:tailEnd/>
              </a:ln>
            </p:spPr>
            <p:txBody>
              <a:bodyPr/>
              <a:lstStyle/>
              <a:p>
                <a:pPr>
                  <a:defRPr/>
                </a:pPr>
                <a:endParaRPr lang="en-GB" sz="1108"/>
              </a:p>
            </p:txBody>
          </p:sp>
          <p:sp>
            <p:nvSpPr>
              <p:cNvPr id="225" name="Freeform 74"/>
              <p:cNvSpPr>
                <a:spLocks/>
              </p:cNvSpPr>
              <p:nvPr/>
            </p:nvSpPr>
            <p:spPr bwMode="auto">
              <a:xfrm>
                <a:off x="1592" y="2897"/>
                <a:ext cx="95" cy="57"/>
              </a:xfrm>
              <a:custGeom>
                <a:avLst/>
                <a:gdLst>
                  <a:gd name="T0" fmla="*/ 96 w 96"/>
                  <a:gd name="T1" fmla="*/ 56 h 56"/>
                  <a:gd name="T2" fmla="*/ 0 w 96"/>
                  <a:gd name="T3" fmla="*/ 0 h 56"/>
                  <a:gd name="T4" fmla="*/ 6 w 96"/>
                  <a:gd name="T5" fmla="*/ 11 h 56"/>
                  <a:gd name="T6" fmla="*/ 78 w 96"/>
                  <a:gd name="T7" fmla="*/ 56 h 56"/>
                  <a:gd name="T8" fmla="*/ 96 w 96"/>
                  <a:gd name="T9" fmla="*/ 56 h 56"/>
                  <a:gd name="T10" fmla="*/ 96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96" y="56"/>
                    </a:moveTo>
                    <a:lnTo>
                      <a:pt x="0" y="0"/>
                    </a:lnTo>
                    <a:lnTo>
                      <a:pt x="6" y="11"/>
                    </a:lnTo>
                    <a:lnTo>
                      <a:pt x="78" y="56"/>
                    </a:lnTo>
                    <a:lnTo>
                      <a:pt x="96" y="56"/>
                    </a:lnTo>
                    <a:close/>
                  </a:path>
                </a:pathLst>
              </a:custGeom>
              <a:solidFill>
                <a:srgbClr val="FF0000"/>
              </a:solidFill>
              <a:ln w="9525">
                <a:noFill/>
                <a:round/>
                <a:headEnd/>
                <a:tailEnd/>
              </a:ln>
            </p:spPr>
            <p:txBody>
              <a:bodyPr/>
              <a:lstStyle/>
              <a:p>
                <a:pPr>
                  <a:defRPr/>
                </a:pPr>
                <a:endParaRPr lang="en-GB" sz="1108"/>
              </a:p>
            </p:txBody>
          </p:sp>
          <p:sp>
            <p:nvSpPr>
              <p:cNvPr id="226" name="Freeform 75"/>
              <p:cNvSpPr>
                <a:spLocks/>
              </p:cNvSpPr>
              <p:nvPr/>
            </p:nvSpPr>
            <p:spPr bwMode="auto">
              <a:xfrm>
                <a:off x="1742" y="3008"/>
                <a:ext cx="73" cy="44"/>
              </a:xfrm>
              <a:custGeom>
                <a:avLst/>
                <a:gdLst>
                  <a:gd name="T0" fmla="*/ 0 w 72"/>
                  <a:gd name="T1" fmla="*/ 44 h 44"/>
                  <a:gd name="T2" fmla="*/ 0 w 72"/>
                  <a:gd name="T3" fmla="*/ 0 h 44"/>
                  <a:gd name="T4" fmla="*/ 72 w 72"/>
                  <a:gd name="T5" fmla="*/ 44 h 44"/>
                  <a:gd name="T6" fmla="*/ 0 w 72"/>
                  <a:gd name="T7" fmla="*/ 44 h 44"/>
                  <a:gd name="T8" fmla="*/ 0 w 72"/>
                  <a:gd name="T9" fmla="*/ 44 h 44"/>
                  <a:gd name="T10" fmla="*/ 0 60000 65536"/>
                  <a:gd name="T11" fmla="*/ 0 60000 65536"/>
                  <a:gd name="T12" fmla="*/ 0 60000 65536"/>
                  <a:gd name="T13" fmla="*/ 0 60000 65536"/>
                  <a:gd name="T14" fmla="*/ 0 60000 65536"/>
                  <a:gd name="T15" fmla="*/ 0 w 72"/>
                  <a:gd name="T16" fmla="*/ 0 h 44"/>
                  <a:gd name="T17" fmla="*/ 72 w 72"/>
                  <a:gd name="T18" fmla="*/ 44 h 44"/>
                </a:gdLst>
                <a:ahLst/>
                <a:cxnLst>
                  <a:cxn ang="T10">
                    <a:pos x="T0" y="T1"/>
                  </a:cxn>
                  <a:cxn ang="T11">
                    <a:pos x="T2" y="T3"/>
                  </a:cxn>
                  <a:cxn ang="T12">
                    <a:pos x="T4" y="T5"/>
                  </a:cxn>
                  <a:cxn ang="T13">
                    <a:pos x="T6" y="T7"/>
                  </a:cxn>
                  <a:cxn ang="T14">
                    <a:pos x="T8" y="T9"/>
                  </a:cxn>
                </a:cxnLst>
                <a:rect l="T15" t="T16" r="T17" b="T18"/>
                <a:pathLst>
                  <a:path w="72" h="44">
                    <a:moveTo>
                      <a:pt x="0" y="44"/>
                    </a:moveTo>
                    <a:lnTo>
                      <a:pt x="0" y="0"/>
                    </a:lnTo>
                    <a:lnTo>
                      <a:pt x="72" y="44"/>
                    </a:lnTo>
                    <a:lnTo>
                      <a:pt x="0" y="44"/>
                    </a:lnTo>
                    <a:close/>
                  </a:path>
                </a:pathLst>
              </a:custGeom>
              <a:solidFill>
                <a:srgbClr val="0C419A"/>
              </a:solidFill>
              <a:ln w="9525">
                <a:noFill/>
                <a:round/>
                <a:headEnd/>
                <a:tailEnd/>
              </a:ln>
            </p:spPr>
            <p:txBody>
              <a:bodyPr/>
              <a:lstStyle/>
              <a:p>
                <a:pPr>
                  <a:defRPr/>
                </a:pPr>
                <a:endParaRPr lang="en-GB" sz="1108"/>
              </a:p>
            </p:txBody>
          </p:sp>
          <p:sp>
            <p:nvSpPr>
              <p:cNvPr id="227" name="Freeform 76"/>
              <p:cNvSpPr>
                <a:spLocks/>
              </p:cNvSpPr>
              <p:nvPr/>
            </p:nvSpPr>
            <p:spPr bwMode="auto">
              <a:xfrm>
                <a:off x="1778" y="2998"/>
                <a:ext cx="61" cy="38"/>
              </a:xfrm>
              <a:custGeom>
                <a:avLst/>
                <a:gdLst>
                  <a:gd name="T0" fmla="*/ 0 w 60"/>
                  <a:gd name="T1" fmla="*/ 0 h 39"/>
                  <a:gd name="T2" fmla="*/ 60 w 60"/>
                  <a:gd name="T3" fmla="*/ 0 h 39"/>
                  <a:gd name="T4" fmla="*/ 60 w 60"/>
                  <a:gd name="T5" fmla="*/ 39 h 39"/>
                  <a:gd name="T6" fmla="*/ 0 w 60"/>
                  <a:gd name="T7" fmla="*/ 0 h 39"/>
                  <a:gd name="T8" fmla="*/ 0 w 60"/>
                  <a:gd name="T9" fmla="*/ 0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0"/>
                    </a:moveTo>
                    <a:lnTo>
                      <a:pt x="60" y="0"/>
                    </a:lnTo>
                    <a:lnTo>
                      <a:pt x="60" y="39"/>
                    </a:lnTo>
                    <a:lnTo>
                      <a:pt x="0" y="0"/>
                    </a:lnTo>
                    <a:close/>
                  </a:path>
                </a:pathLst>
              </a:custGeom>
              <a:solidFill>
                <a:srgbClr val="0C419A"/>
              </a:solidFill>
              <a:ln w="9525">
                <a:noFill/>
                <a:round/>
                <a:headEnd/>
                <a:tailEnd/>
              </a:ln>
            </p:spPr>
            <p:txBody>
              <a:bodyPr/>
              <a:lstStyle/>
              <a:p>
                <a:pPr>
                  <a:defRPr/>
                </a:pPr>
                <a:endParaRPr lang="en-GB" sz="1108"/>
              </a:p>
            </p:txBody>
          </p:sp>
          <p:sp>
            <p:nvSpPr>
              <p:cNvPr id="228" name="Freeform 77"/>
              <p:cNvSpPr>
                <a:spLocks/>
              </p:cNvSpPr>
              <p:nvPr/>
            </p:nvSpPr>
            <p:spPr bwMode="auto">
              <a:xfrm>
                <a:off x="1754" y="2998"/>
                <a:ext cx="85" cy="55"/>
              </a:xfrm>
              <a:custGeom>
                <a:avLst/>
                <a:gdLst>
                  <a:gd name="T0" fmla="*/ 0 w 84"/>
                  <a:gd name="T1" fmla="*/ 0 h 55"/>
                  <a:gd name="T2" fmla="*/ 84 w 84"/>
                  <a:gd name="T3" fmla="*/ 55 h 55"/>
                  <a:gd name="T4" fmla="*/ 84 w 84"/>
                  <a:gd name="T5" fmla="*/ 44 h 55"/>
                  <a:gd name="T6" fmla="*/ 18 w 84"/>
                  <a:gd name="T7" fmla="*/ 0 h 55"/>
                  <a:gd name="T8" fmla="*/ 0 w 84"/>
                  <a:gd name="T9" fmla="*/ 0 h 55"/>
                  <a:gd name="T10" fmla="*/ 0 w 84"/>
                  <a:gd name="T11" fmla="*/ 0 h 55"/>
                  <a:gd name="T12" fmla="*/ 0 60000 65536"/>
                  <a:gd name="T13" fmla="*/ 0 60000 65536"/>
                  <a:gd name="T14" fmla="*/ 0 60000 65536"/>
                  <a:gd name="T15" fmla="*/ 0 60000 65536"/>
                  <a:gd name="T16" fmla="*/ 0 60000 65536"/>
                  <a:gd name="T17" fmla="*/ 0 60000 65536"/>
                  <a:gd name="T18" fmla="*/ 0 w 84"/>
                  <a:gd name="T19" fmla="*/ 0 h 55"/>
                  <a:gd name="T20" fmla="*/ 84 w 8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84" h="55">
                    <a:moveTo>
                      <a:pt x="0" y="0"/>
                    </a:moveTo>
                    <a:lnTo>
                      <a:pt x="84" y="55"/>
                    </a:lnTo>
                    <a:lnTo>
                      <a:pt x="84" y="44"/>
                    </a:lnTo>
                    <a:lnTo>
                      <a:pt x="18" y="0"/>
                    </a:lnTo>
                    <a:lnTo>
                      <a:pt x="0" y="0"/>
                    </a:lnTo>
                    <a:close/>
                  </a:path>
                </a:pathLst>
              </a:custGeom>
              <a:solidFill>
                <a:srgbClr val="FF0000"/>
              </a:solidFill>
              <a:ln w="9525">
                <a:noFill/>
                <a:round/>
                <a:headEnd/>
                <a:tailEnd/>
              </a:ln>
            </p:spPr>
            <p:txBody>
              <a:bodyPr/>
              <a:lstStyle/>
              <a:p>
                <a:pPr>
                  <a:defRPr/>
                </a:pPr>
                <a:endParaRPr lang="en-GB" sz="1108"/>
              </a:p>
            </p:txBody>
          </p:sp>
          <p:sp>
            <p:nvSpPr>
              <p:cNvPr id="229" name="Freeform 78"/>
              <p:cNvSpPr>
                <a:spLocks/>
              </p:cNvSpPr>
              <p:nvPr/>
            </p:nvSpPr>
            <p:spPr bwMode="auto">
              <a:xfrm>
                <a:off x="1622" y="3002"/>
                <a:ext cx="71" cy="50"/>
              </a:xfrm>
              <a:custGeom>
                <a:avLst/>
                <a:gdLst>
                  <a:gd name="T0" fmla="*/ 72 w 72"/>
                  <a:gd name="T1" fmla="*/ 50 h 50"/>
                  <a:gd name="T2" fmla="*/ 72 w 72"/>
                  <a:gd name="T3" fmla="*/ 0 h 50"/>
                  <a:gd name="T4" fmla="*/ 0 w 72"/>
                  <a:gd name="T5" fmla="*/ 50 h 50"/>
                  <a:gd name="T6" fmla="*/ 72 w 72"/>
                  <a:gd name="T7" fmla="*/ 50 h 50"/>
                  <a:gd name="T8" fmla="*/ 72 w 72"/>
                  <a:gd name="T9" fmla="*/ 50 h 50"/>
                  <a:gd name="T10" fmla="*/ 0 60000 65536"/>
                  <a:gd name="T11" fmla="*/ 0 60000 65536"/>
                  <a:gd name="T12" fmla="*/ 0 60000 65536"/>
                  <a:gd name="T13" fmla="*/ 0 60000 65536"/>
                  <a:gd name="T14" fmla="*/ 0 60000 65536"/>
                  <a:gd name="T15" fmla="*/ 0 w 72"/>
                  <a:gd name="T16" fmla="*/ 0 h 50"/>
                  <a:gd name="T17" fmla="*/ 72 w 72"/>
                  <a:gd name="T18" fmla="*/ 50 h 50"/>
                </a:gdLst>
                <a:ahLst/>
                <a:cxnLst>
                  <a:cxn ang="T10">
                    <a:pos x="T0" y="T1"/>
                  </a:cxn>
                  <a:cxn ang="T11">
                    <a:pos x="T2" y="T3"/>
                  </a:cxn>
                  <a:cxn ang="T12">
                    <a:pos x="T4" y="T5"/>
                  </a:cxn>
                  <a:cxn ang="T13">
                    <a:pos x="T6" y="T7"/>
                  </a:cxn>
                  <a:cxn ang="T14">
                    <a:pos x="T8" y="T9"/>
                  </a:cxn>
                </a:cxnLst>
                <a:rect l="T15" t="T16" r="T17" b="T18"/>
                <a:pathLst>
                  <a:path w="72" h="50">
                    <a:moveTo>
                      <a:pt x="72" y="50"/>
                    </a:moveTo>
                    <a:lnTo>
                      <a:pt x="72" y="0"/>
                    </a:lnTo>
                    <a:lnTo>
                      <a:pt x="0" y="50"/>
                    </a:lnTo>
                    <a:lnTo>
                      <a:pt x="72" y="50"/>
                    </a:lnTo>
                    <a:close/>
                  </a:path>
                </a:pathLst>
              </a:custGeom>
              <a:solidFill>
                <a:srgbClr val="0C419A"/>
              </a:solidFill>
              <a:ln w="9525">
                <a:noFill/>
                <a:round/>
                <a:headEnd/>
                <a:tailEnd/>
              </a:ln>
            </p:spPr>
            <p:txBody>
              <a:bodyPr/>
              <a:lstStyle/>
              <a:p>
                <a:pPr>
                  <a:defRPr/>
                </a:pPr>
                <a:endParaRPr lang="en-GB" sz="1108"/>
              </a:p>
            </p:txBody>
          </p:sp>
          <p:sp>
            <p:nvSpPr>
              <p:cNvPr id="230" name="Freeform 79"/>
              <p:cNvSpPr>
                <a:spLocks/>
              </p:cNvSpPr>
              <p:nvPr/>
            </p:nvSpPr>
            <p:spPr bwMode="auto">
              <a:xfrm>
                <a:off x="1592" y="2998"/>
                <a:ext cx="55" cy="38"/>
              </a:xfrm>
              <a:custGeom>
                <a:avLst/>
                <a:gdLst>
                  <a:gd name="T0" fmla="*/ 54 w 54"/>
                  <a:gd name="T1" fmla="*/ 0 h 39"/>
                  <a:gd name="T2" fmla="*/ 0 w 54"/>
                  <a:gd name="T3" fmla="*/ 0 h 39"/>
                  <a:gd name="T4" fmla="*/ 0 w 54"/>
                  <a:gd name="T5" fmla="*/ 39 h 39"/>
                  <a:gd name="T6" fmla="*/ 54 w 54"/>
                  <a:gd name="T7" fmla="*/ 0 h 39"/>
                  <a:gd name="T8" fmla="*/ 54 w 54"/>
                  <a:gd name="T9" fmla="*/ 0 h 39"/>
                  <a:gd name="T10" fmla="*/ 0 60000 65536"/>
                  <a:gd name="T11" fmla="*/ 0 60000 65536"/>
                  <a:gd name="T12" fmla="*/ 0 60000 65536"/>
                  <a:gd name="T13" fmla="*/ 0 60000 65536"/>
                  <a:gd name="T14" fmla="*/ 0 60000 65536"/>
                  <a:gd name="T15" fmla="*/ 0 w 54"/>
                  <a:gd name="T16" fmla="*/ 0 h 39"/>
                  <a:gd name="T17" fmla="*/ 54 w 54"/>
                  <a:gd name="T18" fmla="*/ 39 h 39"/>
                </a:gdLst>
                <a:ahLst/>
                <a:cxnLst>
                  <a:cxn ang="T10">
                    <a:pos x="T0" y="T1"/>
                  </a:cxn>
                  <a:cxn ang="T11">
                    <a:pos x="T2" y="T3"/>
                  </a:cxn>
                  <a:cxn ang="T12">
                    <a:pos x="T4" y="T5"/>
                  </a:cxn>
                  <a:cxn ang="T13">
                    <a:pos x="T6" y="T7"/>
                  </a:cxn>
                  <a:cxn ang="T14">
                    <a:pos x="T8" y="T9"/>
                  </a:cxn>
                </a:cxnLst>
                <a:rect l="T15" t="T16" r="T17" b="T18"/>
                <a:pathLst>
                  <a:path w="54" h="39">
                    <a:moveTo>
                      <a:pt x="54" y="0"/>
                    </a:moveTo>
                    <a:lnTo>
                      <a:pt x="0" y="0"/>
                    </a:lnTo>
                    <a:lnTo>
                      <a:pt x="0" y="39"/>
                    </a:lnTo>
                    <a:lnTo>
                      <a:pt x="54" y="0"/>
                    </a:lnTo>
                    <a:close/>
                  </a:path>
                </a:pathLst>
              </a:custGeom>
              <a:solidFill>
                <a:srgbClr val="0C419A"/>
              </a:solidFill>
              <a:ln w="9525">
                <a:noFill/>
                <a:round/>
                <a:headEnd/>
                <a:tailEnd/>
              </a:ln>
            </p:spPr>
            <p:txBody>
              <a:bodyPr/>
              <a:lstStyle/>
              <a:p>
                <a:pPr>
                  <a:defRPr/>
                </a:pPr>
                <a:endParaRPr lang="en-GB" sz="1108"/>
              </a:p>
            </p:txBody>
          </p:sp>
          <p:sp>
            <p:nvSpPr>
              <p:cNvPr id="231" name="Freeform 80"/>
              <p:cNvSpPr>
                <a:spLocks/>
              </p:cNvSpPr>
              <p:nvPr/>
            </p:nvSpPr>
            <p:spPr bwMode="auto">
              <a:xfrm>
                <a:off x="1598" y="2998"/>
                <a:ext cx="95" cy="55"/>
              </a:xfrm>
              <a:custGeom>
                <a:avLst/>
                <a:gdLst>
                  <a:gd name="T0" fmla="*/ 96 w 96"/>
                  <a:gd name="T1" fmla="*/ 0 h 55"/>
                  <a:gd name="T2" fmla="*/ 18 w 96"/>
                  <a:gd name="T3" fmla="*/ 55 h 55"/>
                  <a:gd name="T4" fmla="*/ 0 w 96"/>
                  <a:gd name="T5" fmla="*/ 55 h 55"/>
                  <a:gd name="T6" fmla="*/ 78 w 96"/>
                  <a:gd name="T7" fmla="*/ 0 h 55"/>
                  <a:gd name="T8" fmla="*/ 96 w 96"/>
                  <a:gd name="T9" fmla="*/ 0 h 55"/>
                  <a:gd name="T10" fmla="*/ 96 w 96"/>
                  <a:gd name="T11" fmla="*/ 0 h 55"/>
                  <a:gd name="T12" fmla="*/ 0 60000 65536"/>
                  <a:gd name="T13" fmla="*/ 0 60000 65536"/>
                  <a:gd name="T14" fmla="*/ 0 60000 65536"/>
                  <a:gd name="T15" fmla="*/ 0 60000 65536"/>
                  <a:gd name="T16" fmla="*/ 0 60000 65536"/>
                  <a:gd name="T17" fmla="*/ 0 60000 65536"/>
                  <a:gd name="T18" fmla="*/ 0 w 96"/>
                  <a:gd name="T19" fmla="*/ 0 h 55"/>
                  <a:gd name="T20" fmla="*/ 96 w 96"/>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96" h="55">
                    <a:moveTo>
                      <a:pt x="96" y="0"/>
                    </a:moveTo>
                    <a:lnTo>
                      <a:pt x="18" y="55"/>
                    </a:lnTo>
                    <a:lnTo>
                      <a:pt x="0" y="55"/>
                    </a:lnTo>
                    <a:lnTo>
                      <a:pt x="78" y="0"/>
                    </a:lnTo>
                    <a:lnTo>
                      <a:pt x="96" y="0"/>
                    </a:lnTo>
                    <a:close/>
                  </a:path>
                </a:pathLst>
              </a:custGeom>
              <a:solidFill>
                <a:srgbClr val="FF0000"/>
              </a:solidFill>
              <a:ln w="9525">
                <a:noFill/>
                <a:round/>
                <a:headEnd/>
                <a:tailEnd/>
              </a:ln>
            </p:spPr>
            <p:txBody>
              <a:bodyPr/>
              <a:lstStyle/>
              <a:p>
                <a:pPr>
                  <a:defRPr/>
                </a:pPr>
                <a:endParaRPr lang="en-GB" sz="1108"/>
              </a:p>
            </p:txBody>
          </p:sp>
          <p:sp>
            <p:nvSpPr>
              <p:cNvPr id="232" name="Freeform 81"/>
              <p:cNvSpPr>
                <a:spLocks/>
              </p:cNvSpPr>
              <p:nvPr/>
            </p:nvSpPr>
            <p:spPr bwMode="auto">
              <a:xfrm>
                <a:off x="1592" y="2897"/>
                <a:ext cx="247"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1108"/>
              </a:p>
            </p:txBody>
          </p:sp>
        </p:grpSp>
        <p:grpSp>
          <p:nvGrpSpPr>
            <p:cNvPr id="8" name="Group 82"/>
            <p:cNvGrpSpPr>
              <a:grpSpLocks/>
            </p:cNvGrpSpPr>
            <p:nvPr userDrawn="1"/>
          </p:nvGrpSpPr>
          <p:grpSpPr bwMode="auto">
            <a:xfrm>
              <a:off x="2910190" y="5298398"/>
              <a:ext cx="164629" cy="104602"/>
              <a:chOff x="1778" y="2004"/>
              <a:chExt cx="246" cy="156"/>
            </a:xfrm>
          </p:grpSpPr>
          <p:sp>
            <p:nvSpPr>
              <p:cNvPr id="215" name="Freeform 83"/>
              <p:cNvSpPr>
                <a:spLocks/>
              </p:cNvSpPr>
              <p:nvPr/>
            </p:nvSpPr>
            <p:spPr bwMode="auto">
              <a:xfrm>
                <a:off x="1778" y="2004"/>
                <a:ext cx="246" cy="156"/>
              </a:xfrm>
              <a:custGeom>
                <a:avLst/>
                <a:gdLst>
                  <a:gd name="T0" fmla="*/ 1573 w 239"/>
                  <a:gd name="T1" fmla="*/ 2942 h 151"/>
                  <a:gd name="T2" fmla="*/ 1573 w 239"/>
                  <a:gd name="T3" fmla="*/ 0 h 151"/>
                  <a:gd name="T4" fmla="*/ 0 w 239"/>
                  <a:gd name="T5" fmla="*/ 0 h 151"/>
                  <a:gd name="T6" fmla="*/ 0 w 239"/>
                  <a:gd name="T7" fmla="*/ 2942 h 151"/>
                  <a:gd name="T8" fmla="*/ 1573 w 239"/>
                  <a:gd name="T9" fmla="*/ 2942 h 151"/>
                  <a:gd name="T10" fmla="*/ 1573 w 239"/>
                  <a:gd name="T11" fmla="*/ 2942 h 151"/>
                  <a:gd name="T12" fmla="*/ 0 60000 65536"/>
                  <a:gd name="T13" fmla="*/ 0 60000 65536"/>
                  <a:gd name="T14" fmla="*/ 0 60000 65536"/>
                  <a:gd name="T15" fmla="*/ 0 60000 65536"/>
                  <a:gd name="T16" fmla="*/ 0 60000 65536"/>
                  <a:gd name="T17" fmla="*/ 0 60000 65536"/>
                  <a:gd name="T18" fmla="*/ 0 w 239"/>
                  <a:gd name="T19" fmla="*/ 0 h 151"/>
                  <a:gd name="T20" fmla="*/ 239 w 239"/>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9" h="151">
                    <a:moveTo>
                      <a:pt x="239" y="151"/>
                    </a:moveTo>
                    <a:lnTo>
                      <a:pt x="239" y="0"/>
                    </a:lnTo>
                    <a:lnTo>
                      <a:pt x="0" y="0"/>
                    </a:lnTo>
                    <a:lnTo>
                      <a:pt x="0" y="151"/>
                    </a:lnTo>
                    <a:lnTo>
                      <a:pt x="239" y="151"/>
                    </a:lnTo>
                    <a:close/>
                  </a:path>
                </a:pathLst>
              </a:custGeom>
              <a:solidFill>
                <a:srgbClr val="FF0000"/>
              </a:solidFill>
              <a:ln w="9525">
                <a:noFill/>
                <a:round/>
                <a:headEnd/>
                <a:tailEnd/>
              </a:ln>
            </p:spPr>
            <p:txBody>
              <a:bodyPr/>
              <a:lstStyle/>
              <a:p>
                <a:pPr>
                  <a:defRPr/>
                </a:pPr>
                <a:endParaRPr lang="en-GB" sz="1108"/>
              </a:p>
            </p:txBody>
          </p:sp>
          <p:sp>
            <p:nvSpPr>
              <p:cNvPr id="216" name="Freeform 84"/>
              <p:cNvSpPr>
                <a:spLocks/>
              </p:cNvSpPr>
              <p:nvPr/>
            </p:nvSpPr>
            <p:spPr bwMode="auto">
              <a:xfrm>
                <a:off x="1845" y="2026"/>
                <a:ext cx="120" cy="118"/>
              </a:xfrm>
              <a:custGeom>
                <a:avLst/>
                <a:gdLst>
                  <a:gd name="T0" fmla="*/ 77 w 119"/>
                  <a:gd name="T1" fmla="*/ 78 h 117"/>
                  <a:gd name="T2" fmla="*/ 119 w 119"/>
                  <a:gd name="T3" fmla="*/ 78 h 117"/>
                  <a:gd name="T4" fmla="*/ 119 w 119"/>
                  <a:gd name="T5" fmla="*/ 44 h 117"/>
                  <a:gd name="T6" fmla="*/ 77 w 119"/>
                  <a:gd name="T7" fmla="*/ 44 h 117"/>
                  <a:gd name="T8" fmla="*/ 77 w 119"/>
                  <a:gd name="T9" fmla="*/ 0 h 117"/>
                  <a:gd name="T10" fmla="*/ 42 w 119"/>
                  <a:gd name="T11" fmla="*/ 0 h 117"/>
                  <a:gd name="T12" fmla="*/ 42 w 119"/>
                  <a:gd name="T13" fmla="*/ 44 h 117"/>
                  <a:gd name="T14" fmla="*/ 0 w 119"/>
                  <a:gd name="T15" fmla="*/ 44 h 117"/>
                  <a:gd name="T16" fmla="*/ 0 w 119"/>
                  <a:gd name="T17" fmla="*/ 78 h 117"/>
                  <a:gd name="T18" fmla="*/ 42 w 119"/>
                  <a:gd name="T19" fmla="*/ 78 h 117"/>
                  <a:gd name="T20" fmla="*/ 42 w 119"/>
                  <a:gd name="T21" fmla="*/ 117 h 117"/>
                  <a:gd name="T22" fmla="*/ 77 w 119"/>
                  <a:gd name="T23" fmla="*/ 117 h 117"/>
                  <a:gd name="T24" fmla="*/ 77 w 119"/>
                  <a:gd name="T25" fmla="*/ 78 h 117"/>
                  <a:gd name="T26" fmla="*/ 77 w 119"/>
                  <a:gd name="T27" fmla="*/ 78 h 1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
                  <a:gd name="T43" fmla="*/ 0 h 117"/>
                  <a:gd name="T44" fmla="*/ 119 w 119"/>
                  <a:gd name="T45" fmla="*/ 117 h 1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 h="117">
                    <a:moveTo>
                      <a:pt x="77" y="78"/>
                    </a:moveTo>
                    <a:lnTo>
                      <a:pt x="119" y="78"/>
                    </a:lnTo>
                    <a:lnTo>
                      <a:pt x="119" y="44"/>
                    </a:lnTo>
                    <a:lnTo>
                      <a:pt x="77" y="44"/>
                    </a:lnTo>
                    <a:lnTo>
                      <a:pt x="77" y="0"/>
                    </a:lnTo>
                    <a:lnTo>
                      <a:pt x="42" y="0"/>
                    </a:lnTo>
                    <a:lnTo>
                      <a:pt x="42" y="44"/>
                    </a:lnTo>
                    <a:lnTo>
                      <a:pt x="0" y="44"/>
                    </a:lnTo>
                    <a:lnTo>
                      <a:pt x="0" y="78"/>
                    </a:lnTo>
                    <a:lnTo>
                      <a:pt x="42" y="78"/>
                    </a:lnTo>
                    <a:lnTo>
                      <a:pt x="42" y="117"/>
                    </a:lnTo>
                    <a:lnTo>
                      <a:pt x="77" y="117"/>
                    </a:lnTo>
                    <a:lnTo>
                      <a:pt x="77" y="78"/>
                    </a:lnTo>
                    <a:close/>
                  </a:path>
                </a:pathLst>
              </a:custGeom>
              <a:solidFill>
                <a:srgbClr val="FFFFFF"/>
              </a:solidFill>
              <a:ln w="9525">
                <a:noFill/>
                <a:round/>
                <a:headEnd/>
                <a:tailEnd/>
              </a:ln>
            </p:spPr>
            <p:txBody>
              <a:bodyPr/>
              <a:lstStyle/>
              <a:p>
                <a:pPr>
                  <a:defRPr/>
                </a:pPr>
                <a:endParaRPr lang="en-GB" sz="1108"/>
              </a:p>
            </p:txBody>
          </p:sp>
          <p:sp>
            <p:nvSpPr>
              <p:cNvPr id="217" name="Freeform 85"/>
              <p:cNvSpPr>
                <a:spLocks/>
              </p:cNvSpPr>
              <p:nvPr/>
            </p:nvSpPr>
            <p:spPr bwMode="auto">
              <a:xfrm>
                <a:off x="1778" y="2004"/>
                <a:ext cx="246"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1108"/>
              </a:p>
            </p:txBody>
          </p:sp>
        </p:grpSp>
        <p:grpSp>
          <p:nvGrpSpPr>
            <p:cNvPr id="9" name="Group 86"/>
            <p:cNvGrpSpPr>
              <a:grpSpLocks/>
            </p:cNvGrpSpPr>
            <p:nvPr userDrawn="1"/>
          </p:nvGrpSpPr>
          <p:grpSpPr bwMode="auto">
            <a:xfrm>
              <a:off x="2698061" y="5298398"/>
              <a:ext cx="164271" cy="105273"/>
              <a:chOff x="1592" y="2143"/>
              <a:chExt cx="247" cy="156"/>
            </a:xfrm>
          </p:grpSpPr>
          <p:sp>
            <p:nvSpPr>
              <p:cNvPr id="209" name="Freeform 87"/>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E600"/>
              </a:solidFill>
              <a:ln w="9525">
                <a:noFill/>
                <a:round/>
                <a:headEnd/>
                <a:tailEnd/>
              </a:ln>
            </p:spPr>
            <p:txBody>
              <a:bodyPr/>
              <a:lstStyle/>
              <a:p>
                <a:pPr>
                  <a:defRPr/>
                </a:pPr>
                <a:endParaRPr lang="en-GB" sz="1108"/>
              </a:p>
            </p:txBody>
          </p:sp>
          <p:sp>
            <p:nvSpPr>
              <p:cNvPr id="210" name="Freeform 88"/>
              <p:cNvSpPr>
                <a:spLocks/>
              </p:cNvSpPr>
              <p:nvPr/>
            </p:nvSpPr>
            <p:spPr bwMode="auto">
              <a:xfrm>
                <a:off x="1592" y="2143"/>
                <a:ext cx="66" cy="67"/>
              </a:xfrm>
              <a:custGeom>
                <a:avLst/>
                <a:gdLst>
                  <a:gd name="T0" fmla="*/ 66 w 66"/>
                  <a:gd name="T1" fmla="*/ 0 h 67"/>
                  <a:gd name="T2" fmla="*/ 0 w 66"/>
                  <a:gd name="T3" fmla="*/ 0 h 67"/>
                  <a:gd name="T4" fmla="*/ 0 w 66"/>
                  <a:gd name="T5" fmla="*/ 67 h 67"/>
                  <a:gd name="T6" fmla="*/ 66 w 66"/>
                  <a:gd name="T7" fmla="*/ 67 h 67"/>
                  <a:gd name="T8" fmla="*/ 66 w 66"/>
                  <a:gd name="T9" fmla="*/ 0 h 67"/>
                  <a:gd name="T10" fmla="*/ 66 w 66"/>
                  <a:gd name="T11" fmla="*/ 0 h 67"/>
                  <a:gd name="T12" fmla="*/ 0 60000 65536"/>
                  <a:gd name="T13" fmla="*/ 0 60000 65536"/>
                  <a:gd name="T14" fmla="*/ 0 60000 65536"/>
                  <a:gd name="T15" fmla="*/ 0 60000 65536"/>
                  <a:gd name="T16" fmla="*/ 0 60000 65536"/>
                  <a:gd name="T17" fmla="*/ 0 60000 65536"/>
                  <a:gd name="T18" fmla="*/ 0 w 66"/>
                  <a:gd name="T19" fmla="*/ 0 h 67"/>
                  <a:gd name="T20" fmla="*/ 66 w 66"/>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66" h="67">
                    <a:moveTo>
                      <a:pt x="66" y="0"/>
                    </a:moveTo>
                    <a:lnTo>
                      <a:pt x="0" y="0"/>
                    </a:lnTo>
                    <a:lnTo>
                      <a:pt x="0" y="67"/>
                    </a:lnTo>
                    <a:lnTo>
                      <a:pt x="66" y="67"/>
                    </a:lnTo>
                    <a:lnTo>
                      <a:pt x="66" y="0"/>
                    </a:lnTo>
                    <a:close/>
                  </a:path>
                </a:pathLst>
              </a:custGeom>
              <a:solidFill>
                <a:srgbClr val="0C419A"/>
              </a:solidFill>
              <a:ln w="9525">
                <a:noFill/>
                <a:round/>
                <a:headEnd/>
                <a:tailEnd/>
              </a:ln>
            </p:spPr>
            <p:txBody>
              <a:bodyPr/>
              <a:lstStyle/>
              <a:p>
                <a:pPr>
                  <a:defRPr/>
                </a:pPr>
                <a:endParaRPr lang="en-GB" sz="1108"/>
              </a:p>
            </p:txBody>
          </p:sp>
          <p:sp>
            <p:nvSpPr>
              <p:cNvPr id="211" name="Freeform 89"/>
              <p:cNvSpPr>
                <a:spLocks/>
              </p:cNvSpPr>
              <p:nvPr/>
            </p:nvSpPr>
            <p:spPr bwMode="auto">
              <a:xfrm>
                <a:off x="1592" y="2238"/>
                <a:ext cx="66" cy="61"/>
              </a:xfrm>
              <a:custGeom>
                <a:avLst/>
                <a:gdLst>
                  <a:gd name="T0" fmla="*/ 0 w 66"/>
                  <a:gd name="T1" fmla="*/ 0 h 61"/>
                  <a:gd name="T2" fmla="*/ 0 w 66"/>
                  <a:gd name="T3" fmla="*/ 61 h 61"/>
                  <a:gd name="T4" fmla="*/ 66 w 66"/>
                  <a:gd name="T5" fmla="*/ 61 h 61"/>
                  <a:gd name="T6" fmla="*/ 66 w 66"/>
                  <a:gd name="T7" fmla="*/ 0 h 61"/>
                  <a:gd name="T8" fmla="*/ 0 w 66"/>
                  <a:gd name="T9" fmla="*/ 0 h 61"/>
                  <a:gd name="T10" fmla="*/ 0 w 66"/>
                  <a:gd name="T11" fmla="*/ 0 h 61"/>
                  <a:gd name="T12" fmla="*/ 0 60000 65536"/>
                  <a:gd name="T13" fmla="*/ 0 60000 65536"/>
                  <a:gd name="T14" fmla="*/ 0 60000 65536"/>
                  <a:gd name="T15" fmla="*/ 0 60000 65536"/>
                  <a:gd name="T16" fmla="*/ 0 60000 65536"/>
                  <a:gd name="T17" fmla="*/ 0 60000 65536"/>
                  <a:gd name="T18" fmla="*/ 0 w 66"/>
                  <a:gd name="T19" fmla="*/ 0 h 61"/>
                  <a:gd name="T20" fmla="*/ 66 w 66"/>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66" h="61">
                    <a:moveTo>
                      <a:pt x="0" y="0"/>
                    </a:moveTo>
                    <a:lnTo>
                      <a:pt x="0" y="61"/>
                    </a:lnTo>
                    <a:lnTo>
                      <a:pt x="66" y="61"/>
                    </a:lnTo>
                    <a:lnTo>
                      <a:pt x="66" y="0"/>
                    </a:lnTo>
                    <a:lnTo>
                      <a:pt x="0" y="0"/>
                    </a:lnTo>
                    <a:close/>
                  </a:path>
                </a:pathLst>
              </a:custGeom>
              <a:solidFill>
                <a:srgbClr val="0C419A"/>
              </a:solidFill>
              <a:ln w="9525">
                <a:noFill/>
                <a:round/>
                <a:headEnd/>
                <a:tailEnd/>
              </a:ln>
            </p:spPr>
            <p:txBody>
              <a:bodyPr/>
              <a:lstStyle/>
              <a:p>
                <a:pPr>
                  <a:defRPr/>
                </a:pPr>
                <a:endParaRPr lang="en-GB" sz="1108"/>
              </a:p>
            </p:txBody>
          </p:sp>
          <p:sp>
            <p:nvSpPr>
              <p:cNvPr id="212" name="Freeform 90"/>
              <p:cNvSpPr>
                <a:spLocks/>
              </p:cNvSpPr>
              <p:nvPr/>
            </p:nvSpPr>
            <p:spPr bwMode="auto">
              <a:xfrm>
                <a:off x="1689" y="2238"/>
                <a:ext cx="150" cy="61"/>
              </a:xfrm>
              <a:custGeom>
                <a:avLst/>
                <a:gdLst>
                  <a:gd name="T0" fmla="*/ 0 w 149"/>
                  <a:gd name="T1" fmla="*/ 61 h 61"/>
                  <a:gd name="T2" fmla="*/ 149 w 149"/>
                  <a:gd name="T3" fmla="*/ 61 h 61"/>
                  <a:gd name="T4" fmla="*/ 149 w 149"/>
                  <a:gd name="T5" fmla="*/ 0 h 61"/>
                  <a:gd name="T6" fmla="*/ 0 w 149"/>
                  <a:gd name="T7" fmla="*/ 0 h 61"/>
                  <a:gd name="T8" fmla="*/ 0 w 149"/>
                  <a:gd name="T9" fmla="*/ 61 h 61"/>
                  <a:gd name="T10" fmla="*/ 0 w 149"/>
                  <a:gd name="T11" fmla="*/ 61 h 61"/>
                  <a:gd name="T12" fmla="*/ 0 60000 65536"/>
                  <a:gd name="T13" fmla="*/ 0 60000 65536"/>
                  <a:gd name="T14" fmla="*/ 0 60000 65536"/>
                  <a:gd name="T15" fmla="*/ 0 60000 65536"/>
                  <a:gd name="T16" fmla="*/ 0 60000 65536"/>
                  <a:gd name="T17" fmla="*/ 0 60000 65536"/>
                  <a:gd name="T18" fmla="*/ 0 w 149"/>
                  <a:gd name="T19" fmla="*/ 0 h 61"/>
                  <a:gd name="T20" fmla="*/ 149 w 14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49" h="61">
                    <a:moveTo>
                      <a:pt x="0" y="61"/>
                    </a:moveTo>
                    <a:lnTo>
                      <a:pt x="149" y="61"/>
                    </a:lnTo>
                    <a:lnTo>
                      <a:pt x="149" y="0"/>
                    </a:lnTo>
                    <a:lnTo>
                      <a:pt x="0" y="0"/>
                    </a:lnTo>
                    <a:lnTo>
                      <a:pt x="0" y="61"/>
                    </a:lnTo>
                    <a:close/>
                  </a:path>
                </a:pathLst>
              </a:custGeom>
              <a:solidFill>
                <a:srgbClr val="0C419A"/>
              </a:solidFill>
              <a:ln w="9525">
                <a:noFill/>
                <a:round/>
                <a:headEnd/>
                <a:tailEnd/>
              </a:ln>
            </p:spPr>
            <p:txBody>
              <a:bodyPr/>
              <a:lstStyle/>
              <a:p>
                <a:pPr>
                  <a:defRPr/>
                </a:pPr>
                <a:endParaRPr lang="en-GB" sz="1108"/>
              </a:p>
            </p:txBody>
          </p:sp>
          <p:sp>
            <p:nvSpPr>
              <p:cNvPr id="213" name="Freeform 91"/>
              <p:cNvSpPr>
                <a:spLocks/>
              </p:cNvSpPr>
              <p:nvPr/>
            </p:nvSpPr>
            <p:spPr bwMode="auto">
              <a:xfrm>
                <a:off x="1689" y="2143"/>
                <a:ext cx="150" cy="67"/>
              </a:xfrm>
              <a:custGeom>
                <a:avLst/>
                <a:gdLst>
                  <a:gd name="T0" fmla="*/ 0 w 149"/>
                  <a:gd name="T1" fmla="*/ 0 h 67"/>
                  <a:gd name="T2" fmla="*/ 0 w 149"/>
                  <a:gd name="T3" fmla="*/ 67 h 67"/>
                  <a:gd name="T4" fmla="*/ 149 w 149"/>
                  <a:gd name="T5" fmla="*/ 67 h 67"/>
                  <a:gd name="T6" fmla="*/ 149 w 149"/>
                  <a:gd name="T7" fmla="*/ 0 h 67"/>
                  <a:gd name="T8" fmla="*/ 0 w 149"/>
                  <a:gd name="T9" fmla="*/ 0 h 67"/>
                  <a:gd name="T10" fmla="*/ 0 w 149"/>
                  <a:gd name="T11" fmla="*/ 0 h 67"/>
                  <a:gd name="T12" fmla="*/ 0 60000 65536"/>
                  <a:gd name="T13" fmla="*/ 0 60000 65536"/>
                  <a:gd name="T14" fmla="*/ 0 60000 65536"/>
                  <a:gd name="T15" fmla="*/ 0 60000 65536"/>
                  <a:gd name="T16" fmla="*/ 0 60000 65536"/>
                  <a:gd name="T17" fmla="*/ 0 60000 65536"/>
                  <a:gd name="T18" fmla="*/ 0 w 149"/>
                  <a:gd name="T19" fmla="*/ 0 h 67"/>
                  <a:gd name="T20" fmla="*/ 149 w 149"/>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149" h="67">
                    <a:moveTo>
                      <a:pt x="0" y="0"/>
                    </a:moveTo>
                    <a:lnTo>
                      <a:pt x="0" y="67"/>
                    </a:lnTo>
                    <a:lnTo>
                      <a:pt x="149" y="67"/>
                    </a:lnTo>
                    <a:lnTo>
                      <a:pt x="149" y="0"/>
                    </a:lnTo>
                    <a:lnTo>
                      <a:pt x="0" y="0"/>
                    </a:lnTo>
                    <a:close/>
                  </a:path>
                </a:pathLst>
              </a:custGeom>
              <a:solidFill>
                <a:srgbClr val="0C419A"/>
              </a:solidFill>
              <a:ln w="9525">
                <a:noFill/>
                <a:round/>
                <a:headEnd/>
                <a:tailEnd/>
              </a:ln>
            </p:spPr>
            <p:txBody>
              <a:bodyPr/>
              <a:lstStyle/>
              <a:p>
                <a:pPr>
                  <a:defRPr/>
                </a:pPr>
                <a:endParaRPr lang="en-GB" sz="1108"/>
              </a:p>
            </p:txBody>
          </p:sp>
          <p:sp>
            <p:nvSpPr>
              <p:cNvPr id="214" name="Freeform 92"/>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1108"/>
              </a:p>
            </p:txBody>
          </p:sp>
        </p:grpSp>
        <p:grpSp>
          <p:nvGrpSpPr>
            <p:cNvPr id="10" name="Group 93"/>
            <p:cNvGrpSpPr>
              <a:grpSpLocks/>
            </p:cNvGrpSpPr>
            <p:nvPr userDrawn="1"/>
          </p:nvGrpSpPr>
          <p:grpSpPr bwMode="auto">
            <a:xfrm>
              <a:off x="2486912" y="5298398"/>
              <a:ext cx="163291" cy="105273"/>
              <a:chOff x="1593" y="1897"/>
              <a:chExt cx="244" cy="157"/>
            </a:xfrm>
          </p:grpSpPr>
          <p:sp>
            <p:nvSpPr>
              <p:cNvPr id="205" name="Freeform 94"/>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E600"/>
              </a:solidFill>
              <a:ln w="9525">
                <a:noFill/>
                <a:round/>
                <a:headEnd/>
                <a:tailEnd/>
              </a:ln>
            </p:spPr>
            <p:txBody>
              <a:bodyPr/>
              <a:lstStyle/>
              <a:p>
                <a:pPr>
                  <a:defRPr/>
                </a:pPr>
                <a:endParaRPr lang="en-GB" sz="1108"/>
              </a:p>
            </p:txBody>
          </p:sp>
          <p:sp>
            <p:nvSpPr>
              <p:cNvPr id="206" name="Freeform 95"/>
              <p:cNvSpPr>
                <a:spLocks/>
              </p:cNvSpPr>
              <p:nvPr/>
            </p:nvSpPr>
            <p:spPr bwMode="auto">
              <a:xfrm>
                <a:off x="1593" y="1897"/>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sz="1108"/>
              </a:p>
            </p:txBody>
          </p:sp>
          <p:sp>
            <p:nvSpPr>
              <p:cNvPr id="207" name="Freeform 96"/>
              <p:cNvSpPr>
                <a:spLocks/>
              </p:cNvSpPr>
              <p:nvPr/>
            </p:nvSpPr>
            <p:spPr bwMode="auto">
              <a:xfrm>
                <a:off x="1593" y="2003"/>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FF0000"/>
              </a:solidFill>
              <a:ln w="9525">
                <a:noFill/>
                <a:round/>
                <a:headEnd/>
                <a:tailEnd/>
              </a:ln>
            </p:spPr>
            <p:txBody>
              <a:bodyPr/>
              <a:lstStyle/>
              <a:p>
                <a:pPr>
                  <a:defRPr/>
                </a:pPr>
                <a:endParaRPr lang="en-GB" sz="1108"/>
              </a:p>
            </p:txBody>
          </p:sp>
          <p:sp>
            <p:nvSpPr>
              <p:cNvPr id="208" name="Freeform 97"/>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1108"/>
              </a:p>
            </p:txBody>
          </p:sp>
        </p:grpSp>
        <p:grpSp>
          <p:nvGrpSpPr>
            <p:cNvPr id="11" name="Group 98"/>
            <p:cNvGrpSpPr>
              <a:grpSpLocks/>
            </p:cNvGrpSpPr>
            <p:nvPr userDrawn="1"/>
          </p:nvGrpSpPr>
          <p:grpSpPr bwMode="auto">
            <a:xfrm>
              <a:off x="1633860" y="5298398"/>
              <a:ext cx="165299" cy="104917"/>
              <a:chOff x="1778" y="1164"/>
              <a:chExt cx="247" cy="157"/>
            </a:xfrm>
          </p:grpSpPr>
          <p:sp>
            <p:nvSpPr>
              <p:cNvPr id="156" name="Freeform 99"/>
              <p:cNvSpPr>
                <a:spLocks/>
              </p:cNvSpPr>
              <p:nvPr/>
            </p:nvSpPr>
            <p:spPr bwMode="auto">
              <a:xfrm>
                <a:off x="1778" y="1164"/>
                <a:ext cx="102" cy="157"/>
              </a:xfrm>
              <a:custGeom>
                <a:avLst/>
                <a:gdLst>
                  <a:gd name="T0" fmla="*/ 9612 w 96"/>
                  <a:gd name="T1" fmla="*/ 156 h 156"/>
                  <a:gd name="T2" fmla="*/ 0 w 96"/>
                  <a:gd name="T3" fmla="*/ 156 h 156"/>
                  <a:gd name="T4" fmla="*/ 0 w 96"/>
                  <a:gd name="T5" fmla="*/ 0 h 156"/>
                  <a:gd name="T6" fmla="*/ 9612 w 96"/>
                  <a:gd name="T7" fmla="*/ 0 h 156"/>
                  <a:gd name="T8" fmla="*/ 9612 w 96"/>
                  <a:gd name="T9" fmla="*/ 156 h 156"/>
                  <a:gd name="T10" fmla="*/ 9612 w 96"/>
                  <a:gd name="T11" fmla="*/ 156 h 156"/>
                  <a:gd name="T12" fmla="*/ 0 60000 65536"/>
                  <a:gd name="T13" fmla="*/ 0 60000 65536"/>
                  <a:gd name="T14" fmla="*/ 0 60000 65536"/>
                  <a:gd name="T15" fmla="*/ 0 60000 65536"/>
                  <a:gd name="T16" fmla="*/ 0 60000 65536"/>
                  <a:gd name="T17" fmla="*/ 0 60000 65536"/>
                  <a:gd name="T18" fmla="*/ 0 w 96"/>
                  <a:gd name="T19" fmla="*/ 0 h 156"/>
                  <a:gd name="T20" fmla="*/ 96 w 96"/>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96" h="156">
                    <a:moveTo>
                      <a:pt x="96" y="156"/>
                    </a:moveTo>
                    <a:lnTo>
                      <a:pt x="0" y="156"/>
                    </a:lnTo>
                    <a:lnTo>
                      <a:pt x="0" y="0"/>
                    </a:lnTo>
                    <a:lnTo>
                      <a:pt x="96" y="0"/>
                    </a:lnTo>
                    <a:lnTo>
                      <a:pt x="96" y="156"/>
                    </a:lnTo>
                    <a:close/>
                  </a:path>
                </a:pathLst>
              </a:custGeom>
              <a:solidFill>
                <a:srgbClr val="138630"/>
              </a:solidFill>
              <a:ln w="9525">
                <a:noFill/>
                <a:round/>
                <a:headEnd/>
                <a:tailEnd/>
              </a:ln>
            </p:spPr>
            <p:txBody>
              <a:bodyPr/>
              <a:lstStyle/>
              <a:p>
                <a:pPr>
                  <a:defRPr/>
                </a:pPr>
                <a:endParaRPr lang="en-GB" sz="1108"/>
              </a:p>
            </p:txBody>
          </p:sp>
          <p:sp>
            <p:nvSpPr>
              <p:cNvPr id="157" name="Freeform 100"/>
              <p:cNvSpPr>
                <a:spLocks/>
              </p:cNvSpPr>
              <p:nvPr/>
            </p:nvSpPr>
            <p:spPr bwMode="auto">
              <a:xfrm>
                <a:off x="1880" y="1164"/>
                <a:ext cx="145" cy="157"/>
              </a:xfrm>
              <a:custGeom>
                <a:avLst/>
                <a:gdLst>
                  <a:gd name="T0" fmla="*/ 143 w 143"/>
                  <a:gd name="T1" fmla="*/ 156 h 156"/>
                  <a:gd name="T2" fmla="*/ 0 w 143"/>
                  <a:gd name="T3" fmla="*/ 156 h 156"/>
                  <a:gd name="T4" fmla="*/ 0 w 143"/>
                  <a:gd name="T5" fmla="*/ 0 h 156"/>
                  <a:gd name="T6" fmla="*/ 143 w 143"/>
                  <a:gd name="T7" fmla="*/ 0 h 156"/>
                  <a:gd name="T8" fmla="*/ 143 w 143"/>
                  <a:gd name="T9" fmla="*/ 156 h 156"/>
                  <a:gd name="T10" fmla="*/ 143 w 143"/>
                  <a:gd name="T11" fmla="*/ 156 h 156"/>
                  <a:gd name="T12" fmla="*/ 0 60000 65536"/>
                  <a:gd name="T13" fmla="*/ 0 60000 65536"/>
                  <a:gd name="T14" fmla="*/ 0 60000 65536"/>
                  <a:gd name="T15" fmla="*/ 0 60000 65536"/>
                  <a:gd name="T16" fmla="*/ 0 60000 65536"/>
                  <a:gd name="T17" fmla="*/ 0 60000 65536"/>
                  <a:gd name="T18" fmla="*/ 0 w 143"/>
                  <a:gd name="T19" fmla="*/ 0 h 156"/>
                  <a:gd name="T20" fmla="*/ 143 w 143"/>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43" h="156">
                    <a:moveTo>
                      <a:pt x="143" y="156"/>
                    </a:moveTo>
                    <a:lnTo>
                      <a:pt x="0" y="156"/>
                    </a:lnTo>
                    <a:lnTo>
                      <a:pt x="0" y="0"/>
                    </a:lnTo>
                    <a:lnTo>
                      <a:pt x="143" y="0"/>
                    </a:lnTo>
                    <a:lnTo>
                      <a:pt x="143" y="156"/>
                    </a:lnTo>
                    <a:close/>
                  </a:path>
                </a:pathLst>
              </a:custGeom>
              <a:solidFill>
                <a:srgbClr val="FF1702"/>
              </a:solidFill>
              <a:ln w="9525">
                <a:noFill/>
                <a:round/>
                <a:headEnd/>
                <a:tailEnd/>
              </a:ln>
            </p:spPr>
            <p:txBody>
              <a:bodyPr/>
              <a:lstStyle/>
              <a:p>
                <a:pPr>
                  <a:defRPr/>
                </a:pPr>
                <a:endParaRPr lang="en-GB" sz="1108"/>
              </a:p>
            </p:txBody>
          </p:sp>
          <p:sp>
            <p:nvSpPr>
              <p:cNvPr id="158" name="Freeform 101"/>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close/>
                  </a:path>
                </a:pathLst>
              </a:custGeom>
              <a:solidFill>
                <a:srgbClr val="FFE600"/>
              </a:solidFill>
              <a:ln w="9525">
                <a:noFill/>
                <a:round/>
                <a:headEnd/>
                <a:tailEnd/>
              </a:ln>
            </p:spPr>
            <p:txBody>
              <a:bodyPr/>
              <a:lstStyle/>
              <a:p>
                <a:pPr>
                  <a:defRPr/>
                </a:pPr>
                <a:endParaRPr lang="en-GB" sz="1108"/>
              </a:p>
            </p:txBody>
          </p:sp>
          <p:sp>
            <p:nvSpPr>
              <p:cNvPr id="159" name="Freeform 102"/>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path>
                </a:pathLst>
              </a:custGeom>
              <a:noFill/>
              <a:ln w="0">
                <a:solidFill>
                  <a:srgbClr val="000000"/>
                </a:solidFill>
                <a:prstDash val="solid"/>
                <a:round/>
                <a:headEnd/>
                <a:tailEnd/>
              </a:ln>
            </p:spPr>
            <p:txBody>
              <a:bodyPr/>
              <a:lstStyle/>
              <a:p>
                <a:pPr>
                  <a:defRPr/>
                </a:pPr>
                <a:endParaRPr lang="en-GB" sz="1108"/>
              </a:p>
            </p:txBody>
          </p:sp>
          <p:sp>
            <p:nvSpPr>
              <p:cNvPr id="160" name="Freeform 103"/>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close/>
                  </a:path>
                </a:pathLst>
              </a:custGeom>
              <a:solidFill>
                <a:srgbClr val="FFE600"/>
              </a:solidFill>
              <a:ln w="9525">
                <a:noFill/>
                <a:round/>
                <a:headEnd/>
                <a:tailEnd/>
              </a:ln>
            </p:spPr>
            <p:txBody>
              <a:bodyPr/>
              <a:lstStyle/>
              <a:p>
                <a:pPr>
                  <a:defRPr/>
                </a:pPr>
                <a:endParaRPr lang="en-GB" sz="1108"/>
              </a:p>
            </p:txBody>
          </p:sp>
          <p:sp>
            <p:nvSpPr>
              <p:cNvPr id="161" name="Freeform 104"/>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path>
                </a:pathLst>
              </a:custGeom>
              <a:noFill/>
              <a:ln w="0">
                <a:solidFill>
                  <a:srgbClr val="000000"/>
                </a:solidFill>
                <a:prstDash val="solid"/>
                <a:round/>
                <a:headEnd/>
                <a:tailEnd/>
              </a:ln>
            </p:spPr>
            <p:txBody>
              <a:bodyPr/>
              <a:lstStyle/>
              <a:p>
                <a:pPr>
                  <a:defRPr/>
                </a:pPr>
                <a:endParaRPr lang="en-GB" sz="1108"/>
              </a:p>
            </p:txBody>
          </p:sp>
          <p:sp>
            <p:nvSpPr>
              <p:cNvPr id="162" name="Freeform 105"/>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close/>
                  </a:path>
                </a:pathLst>
              </a:custGeom>
              <a:solidFill>
                <a:srgbClr val="FFE600"/>
              </a:solidFill>
              <a:ln w="9525">
                <a:noFill/>
                <a:round/>
                <a:headEnd/>
                <a:tailEnd/>
              </a:ln>
            </p:spPr>
            <p:txBody>
              <a:bodyPr/>
              <a:lstStyle/>
              <a:p>
                <a:pPr>
                  <a:defRPr/>
                </a:pPr>
                <a:endParaRPr lang="en-GB" sz="1108"/>
              </a:p>
            </p:txBody>
          </p:sp>
          <p:sp>
            <p:nvSpPr>
              <p:cNvPr id="163" name="Freeform 106"/>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path>
                </a:pathLst>
              </a:custGeom>
              <a:noFill/>
              <a:ln w="0">
                <a:solidFill>
                  <a:srgbClr val="000000"/>
                </a:solidFill>
                <a:prstDash val="solid"/>
                <a:round/>
                <a:headEnd/>
                <a:tailEnd/>
              </a:ln>
            </p:spPr>
            <p:txBody>
              <a:bodyPr/>
              <a:lstStyle/>
              <a:p>
                <a:pPr>
                  <a:defRPr/>
                </a:pPr>
                <a:endParaRPr lang="en-GB" sz="1108"/>
              </a:p>
            </p:txBody>
          </p:sp>
          <p:sp>
            <p:nvSpPr>
              <p:cNvPr id="164" name="Freeform 107"/>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close/>
                  </a:path>
                </a:pathLst>
              </a:custGeom>
              <a:solidFill>
                <a:srgbClr val="FFE600"/>
              </a:solidFill>
              <a:ln w="9525">
                <a:noFill/>
                <a:round/>
                <a:headEnd/>
                <a:tailEnd/>
              </a:ln>
            </p:spPr>
            <p:txBody>
              <a:bodyPr/>
              <a:lstStyle/>
              <a:p>
                <a:pPr>
                  <a:defRPr/>
                </a:pPr>
                <a:endParaRPr lang="en-GB" sz="1108"/>
              </a:p>
            </p:txBody>
          </p:sp>
          <p:sp>
            <p:nvSpPr>
              <p:cNvPr id="165" name="Freeform 108"/>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path>
                </a:pathLst>
              </a:custGeom>
              <a:noFill/>
              <a:ln w="0">
                <a:solidFill>
                  <a:srgbClr val="000000"/>
                </a:solidFill>
                <a:prstDash val="solid"/>
                <a:round/>
                <a:headEnd/>
                <a:tailEnd/>
              </a:ln>
            </p:spPr>
            <p:txBody>
              <a:bodyPr/>
              <a:lstStyle/>
              <a:p>
                <a:pPr>
                  <a:defRPr/>
                </a:pPr>
                <a:endParaRPr lang="en-GB" sz="1108"/>
              </a:p>
            </p:txBody>
          </p:sp>
          <p:sp>
            <p:nvSpPr>
              <p:cNvPr id="166" name="Freeform 109"/>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close/>
                  </a:path>
                </a:pathLst>
              </a:custGeom>
              <a:solidFill>
                <a:srgbClr val="FFE600"/>
              </a:solidFill>
              <a:ln w="9525">
                <a:noFill/>
                <a:round/>
                <a:headEnd/>
                <a:tailEnd/>
              </a:ln>
            </p:spPr>
            <p:txBody>
              <a:bodyPr/>
              <a:lstStyle/>
              <a:p>
                <a:pPr>
                  <a:defRPr/>
                </a:pPr>
                <a:endParaRPr lang="en-GB" sz="1108"/>
              </a:p>
            </p:txBody>
          </p:sp>
          <p:sp>
            <p:nvSpPr>
              <p:cNvPr id="167" name="Freeform 110"/>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path>
                </a:pathLst>
              </a:custGeom>
              <a:noFill/>
              <a:ln w="0">
                <a:solidFill>
                  <a:srgbClr val="000000"/>
                </a:solidFill>
                <a:prstDash val="solid"/>
                <a:round/>
                <a:headEnd/>
                <a:tailEnd/>
              </a:ln>
            </p:spPr>
            <p:txBody>
              <a:bodyPr/>
              <a:lstStyle/>
              <a:p>
                <a:pPr>
                  <a:defRPr/>
                </a:pPr>
                <a:endParaRPr lang="en-GB" sz="1108"/>
              </a:p>
            </p:txBody>
          </p:sp>
          <p:sp>
            <p:nvSpPr>
              <p:cNvPr id="168" name="Freeform 111"/>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close/>
                  </a:path>
                </a:pathLst>
              </a:custGeom>
              <a:solidFill>
                <a:srgbClr val="FFE600"/>
              </a:solidFill>
              <a:ln w="9525">
                <a:noFill/>
                <a:round/>
                <a:headEnd/>
                <a:tailEnd/>
              </a:ln>
            </p:spPr>
            <p:txBody>
              <a:bodyPr/>
              <a:lstStyle/>
              <a:p>
                <a:pPr>
                  <a:defRPr/>
                </a:pPr>
                <a:endParaRPr lang="en-GB" sz="1108"/>
              </a:p>
            </p:txBody>
          </p:sp>
          <p:sp>
            <p:nvSpPr>
              <p:cNvPr id="169" name="Freeform 112"/>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path>
                </a:pathLst>
              </a:custGeom>
              <a:noFill/>
              <a:ln w="0">
                <a:solidFill>
                  <a:srgbClr val="000000"/>
                </a:solidFill>
                <a:prstDash val="solid"/>
                <a:round/>
                <a:headEnd/>
                <a:tailEnd/>
              </a:ln>
            </p:spPr>
            <p:txBody>
              <a:bodyPr/>
              <a:lstStyle/>
              <a:p>
                <a:pPr>
                  <a:defRPr/>
                </a:pPr>
                <a:endParaRPr lang="en-GB" sz="1108"/>
              </a:p>
            </p:txBody>
          </p:sp>
          <p:sp>
            <p:nvSpPr>
              <p:cNvPr id="170" name="Freeform 113"/>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close/>
                  </a:path>
                </a:pathLst>
              </a:custGeom>
              <a:solidFill>
                <a:srgbClr val="FFE600"/>
              </a:solidFill>
              <a:ln w="9525">
                <a:noFill/>
                <a:round/>
                <a:headEnd/>
                <a:tailEnd/>
              </a:ln>
            </p:spPr>
            <p:txBody>
              <a:bodyPr/>
              <a:lstStyle/>
              <a:p>
                <a:pPr>
                  <a:defRPr/>
                </a:pPr>
                <a:endParaRPr lang="en-GB" sz="1108"/>
              </a:p>
            </p:txBody>
          </p:sp>
          <p:sp>
            <p:nvSpPr>
              <p:cNvPr id="171" name="Freeform 114"/>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path>
                </a:pathLst>
              </a:custGeom>
              <a:noFill/>
              <a:ln w="0">
                <a:solidFill>
                  <a:srgbClr val="000000"/>
                </a:solidFill>
                <a:prstDash val="solid"/>
                <a:round/>
                <a:headEnd/>
                <a:tailEnd/>
              </a:ln>
            </p:spPr>
            <p:txBody>
              <a:bodyPr/>
              <a:lstStyle/>
              <a:p>
                <a:pPr>
                  <a:defRPr/>
                </a:pPr>
                <a:endParaRPr lang="en-GB" sz="1108"/>
              </a:p>
            </p:txBody>
          </p:sp>
          <p:sp>
            <p:nvSpPr>
              <p:cNvPr id="172" name="Freeform 115"/>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close/>
                  </a:path>
                </a:pathLst>
              </a:custGeom>
              <a:solidFill>
                <a:srgbClr val="FFE600"/>
              </a:solidFill>
              <a:ln w="9525">
                <a:noFill/>
                <a:round/>
                <a:headEnd/>
                <a:tailEnd/>
              </a:ln>
            </p:spPr>
            <p:txBody>
              <a:bodyPr/>
              <a:lstStyle/>
              <a:p>
                <a:pPr>
                  <a:defRPr/>
                </a:pPr>
                <a:endParaRPr lang="en-GB" sz="1108"/>
              </a:p>
            </p:txBody>
          </p:sp>
          <p:sp>
            <p:nvSpPr>
              <p:cNvPr id="173" name="Freeform 116"/>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path>
                </a:pathLst>
              </a:custGeom>
              <a:noFill/>
              <a:ln w="0">
                <a:solidFill>
                  <a:srgbClr val="000000"/>
                </a:solidFill>
                <a:prstDash val="solid"/>
                <a:round/>
                <a:headEnd/>
                <a:tailEnd/>
              </a:ln>
            </p:spPr>
            <p:txBody>
              <a:bodyPr/>
              <a:lstStyle/>
              <a:p>
                <a:pPr>
                  <a:defRPr/>
                </a:pPr>
                <a:endParaRPr lang="en-GB" sz="1108"/>
              </a:p>
            </p:txBody>
          </p:sp>
          <p:sp>
            <p:nvSpPr>
              <p:cNvPr id="174" name="Freeform 117"/>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close/>
                  </a:path>
                </a:pathLst>
              </a:custGeom>
              <a:solidFill>
                <a:srgbClr val="FFE600"/>
              </a:solidFill>
              <a:ln w="9525">
                <a:noFill/>
                <a:round/>
                <a:headEnd/>
                <a:tailEnd/>
              </a:ln>
            </p:spPr>
            <p:txBody>
              <a:bodyPr/>
              <a:lstStyle/>
              <a:p>
                <a:pPr>
                  <a:defRPr/>
                </a:pPr>
                <a:endParaRPr lang="en-GB" sz="1108"/>
              </a:p>
            </p:txBody>
          </p:sp>
          <p:sp>
            <p:nvSpPr>
              <p:cNvPr id="175" name="Freeform 118"/>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path>
                </a:pathLst>
              </a:custGeom>
              <a:noFill/>
              <a:ln w="0">
                <a:solidFill>
                  <a:srgbClr val="000000"/>
                </a:solidFill>
                <a:prstDash val="solid"/>
                <a:round/>
                <a:headEnd/>
                <a:tailEnd/>
              </a:ln>
            </p:spPr>
            <p:txBody>
              <a:bodyPr/>
              <a:lstStyle/>
              <a:p>
                <a:pPr>
                  <a:defRPr/>
                </a:pPr>
                <a:endParaRPr lang="en-GB" sz="1108"/>
              </a:p>
            </p:txBody>
          </p:sp>
          <p:sp>
            <p:nvSpPr>
              <p:cNvPr id="176" name="Freeform 119"/>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close/>
                  </a:path>
                </a:pathLst>
              </a:custGeom>
              <a:solidFill>
                <a:srgbClr val="FFE600"/>
              </a:solidFill>
              <a:ln w="9525">
                <a:noFill/>
                <a:round/>
                <a:headEnd/>
                <a:tailEnd/>
              </a:ln>
            </p:spPr>
            <p:txBody>
              <a:bodyPr/>
              <a:lstStyle/>
              <a:p>
                <a:pPr>
                  <a:defRPr/>
                </a:pPr>
                <a:endParaRPr lang="en-GB" sz="1108"/>
              </a:p>
            </p:txBody>
          </p:sp>
          <p:sp>
            <p:nvSpPr>
              <p:cNvPr id="177" name="Freeform 120"/>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path>
                </a:pathLst>
              </a:custGeom>
              <a:noFill/>
              <a:ln w="0">
                <a:solidFill>
                  <a:srgbClr val="000000"/>
                </a:solidFill>
                <a:prstDash val="solid"/>
                <a:round/>
                <a:headEnd/>
                <a:tailEnd/>
              </a:ln>
            </p:spPr>
            <p:txBody>
              <a:bodyPr/>
              <a:lstStyle/>
              <a:p>
                <a:pPr>
                  <a:defRPr/>
                </a:pPr>
                <a:endParaRPr lang="en-GB" sz="1108"/>
              </a:p>
            </p:txBody>
          </p:sp>
          <p:sp>
            <p:nvSpPr>
              <p:cNvPr id="178" name="Freeform 121"/>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close/>
                  </a:path>
                </a:pathLst>
              </a:custGeom>
              <a:solidFill>
                <a:srgbClr val="FFE600"/>
              </a:solidFill>
              <a:ln w="9525">
                <a:noFill/>
                <a:round/>
                <a:headEnd/>
                <a:tailEnd/>
              </a:ln>
            </p:spPr>
            <p:txBody>
              <a:bodyPr/>
              <a:lstStyle/>
              <a:p>
                <a:pPr>
                  <a:defRPr/>
                </a:pPr>
                <a:endParaRPr lang="en-GB" sz="1108"/>
              </a:p>
            </p:txBody>
          </p:sp>
          <p:sp>
            <p:nvSpPr>
              <p:cNvPr id="179" name="Freeform 122"/>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path>
                </a:pathLst>
              </a:custGeom>
              <a:noFill/>
              <a:ln w="0">
                <a:solidFill>
                  <a:srgbClr val="000000"/>
                </a:solidFill>
                <a:prstDash val="solid"/>
                <a:round/>
                <a:headEnd/>
                <a:tailEnd/>
              </a:ln>
            </p:spPr>
            <p:txBody>
              <a:bodyPr/>
              <a:lstStyle/>
              <a:p>
                <a:pPr>
                  <a:defRPr/>
                </a:pPr>
                <a:endParaRPr lang="en-GB" sz="1108"/>
              </a:p>
            </p:txBody>
          </p:sp>
          <p:sp>
            <p:nvSpPr>
              <p:cNvPr id="180" name="Freeform 123"/>
              <p:cNvSpPr>
                <a:spLocks noEditPoints="1"/>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48 w 101"/>
                  <a:gd name="T37" fmla="*/ 84 h 90"/>
                  <a:gd name="T38" fmla="*/ 30 w 101"/>
                  <a:gd name="T39" fmla="*/ 84 h 90"/>
                  <a:gd name="T40" fmla="*/ 18 w 101"/>
                  <a:gd name="T41" fmla="*/ 73 h 90"/>
                  <a:gd name="T42" fmla="*/ 12 w 101"/>
                  <a:gd name="T43" fmla="*/ 62 h 90"/>
                  <a:gd name="T44" fmla="*/ 6 w 101"/>
                  <a:gd name="T45" fmla="*/ 45 h 90"/>
                  <a:gd name="T46" fmla="*/ 12 w 101"/>
                  <a:gd name="T47" fmla="*/ 28 h 90"/>
                  <a:gd name="T48" fmla="*/ 18 w 101"/>
                  <a:gd name="T49" fmla="*/ 17 h 90"/>
                  <a:gd name="T50" fmla="*/ 30 w 101"/>
                  <a:gd name="T51" fmla="*/ 6 h 90"/>
                  <a:gd name="T52" fmla="*/ 48 w 101"/>
                  <a:gd name="T53" fmla="*/ 0 h 90"/>
                  <a:gd name="T54" fmla="*/ 66 w 101"/>
                  <a:gd name="T55" fmla="*/ 6 h 90"/>
                  <a:gd name="T56" fmla="*/ 83 w 101"/>
                  <a:gd name="T57" fmla="*/ 17 h 90"/>
                  <a:gd name="T58" fmla="*/ 89 w 101"/>
                  <a:gd name="T59" fmla="*/ 28 h 90"/>
                  <a:gd name="T60" fmla="*/ 95 w 101"/>
                  <a:gd name="T61" fmla="*/ 45 h 90"/>
                  <a:gd name="T62" fmla="*/ 89 w 101"/>
                  <a:gd name="T63" fmla="*/ 62 h 90"/>
                  <a:gd name="T64" fmla="*/ 83 w 101"/>
                  <a:gd name="T65" fmla="*/ 73 h 90"/>
                  <a:gd name="T66" fmla="*/ 66 w 101"/>
                  <a:gd name="T67" fmla="*/ 84 h 90"/>
                  <a:gd name="T68" fmla="*/ 48 w 101"/>
                  <a:gd name="T69" fmla="*/ 84 h 90"/>
                  <a:gd name="T70" fmla="*/ 48 w 101"/>
                  <a:gd name="T71" fmla="*/ 84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90"/>
                  <a:gd name="T110" fmla="*/ 101 w 101"/>
                  <a:gd name="T111" fmla="*/ 90 h 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close/>
                    <a:moveTo>
                      <a:pt x="48" y="84"/>
                    </a:moveTo>
                    <a:lnTo>
                      <a:pt x="30" y="84"/>
                    </a:lnTo>
                    <a:lnTo>
                      <a:pt x="18" y="73"/>
                    </a:lnTo>
                    <a:lnTo>
                      <a:pt x="12" y="62"/>
                    </a:lnTo>
                    <a:lnTo>
                      <a:pt x="6" y="45"/>
                    </a:lnTo>
                    <a:lnTo>
                      <a:pt x="12" y="28"/>
                    </a:lnTo>
                    <a:lnTo>
                      <a:pt x="18" y="17"/>
                    </a:lnTo>
                    <a:lnTo>
                      <a:pt x="30" y="6"/>
                    </a:lnTo>
                    <a:lnTo>
                      <a:pt x="48" y="0"/>
                    </a:lnTo>
                    <a:lnTo>
                      <a:pt x="66" y="6"/>
                    </a:lnTo>
                    <a:lnTo>
                      <a:pt x="83" y="17"/>
                    </a:lnTo>
                    <a:lnTo>
                      <a:pt x="89" y="28"/>
                    </a:lnTo>
                    <a:lnTo>
                      <a:pt x="95" y="45"/>
                    </a:lnTo>
                    <a:lnTo>
                      <a:pt x="89" y="62"/>
                    </a:lnTo>
                    <a:lnTo>
                      <a:pt x="83" y="73"/>
                    </a:lnTo>
                    <a:lnTo>
                      <a:pt x="66" y="84"/>
                    </a:lnTo>
                    <a:lnTo>
                      <a:pt x="48" y="84"/>
                    </a:lnTo>
                    <a:close/>
                  </a:path>
                </a:pathLst>
              </a:custGeom>
              <a:solidFill>
                <a:srgbClr val="FFE600"/>
              </a:solidFill>
              <a:ln w="9525">
                <a:noFill/>
                <a:round/>
                <a:headEnd/>
                <a:tailEnd/>
              </a:ln>
            </p:spPr>
            <p:txBody>
              <a:bodyPr/>
              <a:lstStyle/>
              <a:p>
                <a:pPr>
                  <a:defRPr/>
                </a:pPr>
                <a:endParaRPr lang="en-GB" sz="1108"/>
              </a:p>
            </p:txBody>
          </p:sp>
          <p:sp>
            <p:nvSpPr>
              <p:cNvPr id="181" name="Freeform 124"/>
              <p:cNvSpPr>
                <a:spLocks/>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90"/>
                  <a:gd name="T56" fmla="*/ 101 w 101"/>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path>
                </a:pathLst>
              </a:custGeom>
              <a:noFill/>
              <a:ln w="0">
                <a:solidFill>
                  <a:srgbClr val="000000"/>
                </a:solidFill>
                <a:prstDash val="solid"/>
                <a:round/>
                <a:headEnd/>
                <a:tailEnd/>
              </a:ln>
            </p:spPr>
            <p:txBody>
              <a:bodyPr/>
              <a:lstStyle/>
              <a:p>
                <a:pPr>
                  <a:defRPr/>
                </a:pPr>
                <a:endParaRPr lang="en-GB" sz="1108"/>
              </a:p>
            </p:txBody>
          </p:sp>
          <p:sp>
            <p:nvSpPr>
              <p:cNvPr id="182" name="Freeform 125"/>
              <p:cNvSpPr>
                <a:spLocks/>
              </p:cNvSpPr>
              <p:nvPr/>
            </p:nvSpPr>
            <p:spPr bwMode="auto">
              <a:xfrm>
                <a:off x="1837" y="1199"/>
                <a:ext cx="92" cy="84"/>
              </a:xfrm>
              <a:custGeom>
                <a:avLst/>
                <a:gdLst>
                  <a:gd name="T0" fmla="*/ 42 w 89"/>
                  <a:gd name="T1" fmla="*/ 84 h 84"/>
                  <a:gd name="T2" fmla="*/ 24 w 89"/>
                  <a:gd name="T3" fmla="*/ 84 h 84"/>
                  <a:gd name="T4" fmla="*/ 12 w 89"/>
                  <a:gd name="T5" fmla="*/ 73 h 84"/>
                  <a:gd name="T6" fmla="*/ 6 w 89"/>
                  <a:gd name="T7" fmla="*/ 62 h 84"/>
                  <a:gd name="T8" fmla="*/ 0 w 89"/>
                  <a:gd name="T9" fmla="*/ 45 h 84"/>
                  <a:gd name="T10" fmla="*/ 6 w 89"/>
                  <a:gd name="T11" fmla="*/ 28 h 84"/>
                  <a:gd name="T12" fmla="*/ 12 w 89"/>
                  <a:gd name="T13" fmla="*/ 17 h 84"/>
                  <a:gd name="T14" fmla="*/ 24 w 89"/>
                  <a:gd name="T15" fmla="*/ 6 h 84"/>
                  <a:gd name="T16" fmla="*/ 42 w 89"/>
                  <a:gd name="T17" fmla="*/ 0 h 84"/>
                  <a:gd name="T18" fmla="*/ 60 w 89"/>
                  <a:gd name="T19" fmla="*/ 6 h 84"/>
                  <a:gd name="T20" fmla="*/ 77 w 89"/>
                  <a:gd name="T21" fmla="*/ 17 h 84"/>
                  <a:gd name="T22" fmla="*/ 83 w 89"/>
                  <a:gd name="T23" fmla="*/ 28 h 84"/>
                  <a:gd name="T24" fmla="*/ 89 w 89"/>
                  <a:gd name="T25" fmla="*/ 45 h 84"/>
                  <a:gd name="T26" fmla="*/ 83 w 89"/>
                  <a:gd name="T27" fmla="*/ 62 h 84"/>
                  <a:gd name="T28" fmla="*/ 77 w 89"/>
                  <a:gd name="T29" fmla="*/ 73 h 84"/>
                  <a:gd name="T30" fmla="*/ 60 w 89"/>
                  <a:gd name="T31" fmla="*/ 84 h 84"/>
                  <a:gd name="T32" fmla="*/ 42 w 89"/>
                  <a:gd name="T33" fmla="*/ 84 h 84"/>
                  <a:gd name="T34" fmla="*/ 42 w 89"/>
                  <a:gd name="T35" fmla="*/ 84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84"/>
                  <a:gd name="T56" fmla="*/ 89 w 89"/>
                  <a:gd name="T57" fmla="*/ 84 h 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84">
                    <a:moveTo>
                      <a:pt x="42" y="84"/>
                    </a:moveTo>
                    <a:lnTo>
                      <a:pt x="24" y="84"/>
                    </a:lnTo>
                    <a:lnTo>
                      <a:pt x="12" y="73"/>
                    </a:lnTo>
                    <a:lnTo>
                      <a:pt x="6" y="62"/>
                    </a:lnTo>
                    <a:lnTo>
                      <a:pt x="0" y="45"/>
                    </a:lnTo>
                    <a:lnTo>
                      <a:pt x="6" y="28"/>
                    </a:lnTo>
                    <a:lnTo>
                      <a:pt x="12" y="17"/>
                    </a:lnTo>
                    <a:lnTo>
                      <a:pt x="24" y="6"/>
                    </a:lnTo>
                    <a:lnTo>
                      <a:pt x="42" y="0"/>
                    </a:lnTo>
                    <a:lnTo>
                      <a:pt x="60" y="6"/>
                    </a:lnTo>
                    <a:lnTo>
                      <a:pt x="77" y="17"/>
                    </a:lnTo>
                    <a:lnTo>
                      <a:pt x="83" y="28"/>
                    </a:lnTo>
                    <a:lnTo>
                      <a:pt x="89" y="45"/>
                    </a:lnTo>
                    <a:lnTo>
                      <a:pt x="83" y="62"/>
                    </a:lnTo>
                    <a:lnTo>
                      <a:pt x="77" y="73"/>
                    </a:lnTo>
                    <a:lnTo>
                      <a:pt x="60" y="84"/>
                    </a:lnTo>
                    <a:lnTo>
                      <a:pt x="42" y="84"/>
                    </a:lnTo>
                  </a:path>
                </a:pathLst>
              </a:custGeom>
              <a:noFill/>
              <a:ln w="0">
                <a:solidFill>
                  <a:srgbClr val="000000"/>
                </a:solidFill>
                <a:prstDash val="solid"/>
                <a:round/>
                <a:headEnd/>
                <a:tailEnd/>
              </a:ln>
            </p:spPr>
            <p:txBody>
              <a:bodyPr/>
              <a:lstStyle/>
              <a:p>
                <a:pPr>
                  <a:defRPr/>
                </a:pPr>
                <a:endParaRPr lang="en-GB" sz="1108"/>
              </a:p>
            </p:txBody>
          </p:sp>
          <p:sp>
            <p:nvSpPr>
              <p:cNvPr id="183" name="Freeform 126"/>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close/>
                  </a:path>
                </a:pathLst>
              </a:custGeom>
              <a:solidFill>
                <a:srgbClr val="FF1601"/>
              </a:solidFill>
              <a:ln w="9525">
                <a:noFill/>
                <a:round/>
                <a:headEnd/>
                <a:tailEnd/>
              </a:ln>
            </p:spPr>
            <p:txBody>
              <a:bodyPr/>
              <a:lstStyle/>
              <a:p>
                <a:pPr>
                  <a:defRPr/>
                </a:pPr>
                <a:endParaRPr lang="en-GB" sz="1108"/>
              </a:p>
            </p:txBody>
          </p:sp>
          <p:sp>
            <p:nvSpPr>
              <p:cNvPr id="184" name="Freeform 127"/>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path>
                </a:pathLst>
              </a:custGeom>
              <a:noFill/>
              <a:ln w="0">
                <a:solidFill>
                  <a:srgbClr val="FFFFFF"/>
                </a:solidFill>
                <a:prstDash val="solid"/>
                <a:round/>
                <a:headEnd/>
                <a:tailEnd/>
              </a:ln>
            </p:spPr>
            <p:txBody>
              <a:bodyPr/>
              <a:lstStyle/>
              <a:p>
                <a:pPr>
                  <a:defRPr/>
                </a:pPr>
                <a:endParaRPr lang="en-GB" sz="1108"/>
              </a:p>
            </p:txBody>
          </p:sp>
          <p:sp>
            <p:nvSpPr>
              <p:cNvPr id="185" name="Freeform 128"/>
              <p:cNvSpPr>
                <a:spLocks/>
              </p:cNvSpPr>
              <p:nvPr/>
            </p:nvSpPr>
            <p:spPr bwMode="auto">
              <a:xfrm>
                <a:off x="1868" y="1225"/>
                <a:ext cx="31" cy="35"/>
              </a:xfrm>
              <a:custGeom>
                <a:avLst/>
                <a:gdLst>
                  <a:gd name="T0" fmla="*/ 30 w 30"/>
                  <a:gd name="T1" fmla="*/ 28 h 34"/>
                  <a:gd name="T2" fmla="*/ 24 w 30"/>
                  <a:gd name="T3" fmla="*/ 34 h 34"/>
                  <a:gd name="T4" fmla="*/ 12 w 30"/>
                  <a:gd name="T5" fmla="*/ 34 h 34"/>
                  <a:gd name="T6" fmla="*/ 6 w 30"/>
                  <a:gd name="T7" fmla="*/ 34 h 34"/>
                  <a:gd name="T8" fmla="*/ 0 w 30"/>
                  <a:gd name="T9" fmla="*/ 28 h 34"/>
                  <a:gd name="T10" fmla="*/ 0 w 30"/>
                  <a:gd name="T11" fmla="*/ 0 h 34"/>
                  <a:gd name="T12" fmla="*/ 30 w 30"/>
                  <a:gd name="T13" fmla="*/ 0 h 34"/>
                  <a:gd name="T14" fmla="*/ 30 w 30"/>
                  <a:gd name="T15" fmla="*/ 28 h 34"/>
                  <a:gd name="T16" fmla="*/ 30 w 30"/>
                  <a:gd name="T17" fmla="*/ 2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34"/>
                  <a:gd name="T29" fmla="*/ 30 w 30"/>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34">
                    <a:moveTo>
                      <a:pt x="30" y="28"/>
                    </a:moveTo>
                    <a:lnTo>
                      <a:pt x="24" y="34"/>
                    </a:lnTo>
                    <a:lnTo>
                      <a:pt x="12" y="34"/>
                    </a:lnTo>
                    <a:lnTo>
                      <a:pt x="6" y="34"/>
                    </a:lnTo>
                    <a:lnTo>
                      <a:pt x="0" y="28"/>
                    </a:lnTo>
                    <a:lnTo>
                      <a:pt x="0" y="0"/>
                    </a:lnTo>
                    <a:lnTo>
                      <a:pt x="30" y="0"/>
                    </a:lnTo>
                    <a:lnTo>
                      <a:pt x="30" y="28"/>
                    </a:lnTo>
                    <a:close/>
                  </a:path>
                </a:pathLst>
              </a:custGeom>
              <a:solidFill>
                <a:srgbClr val="FFFFFF"/>
              </a:solidFill>
              <a:ln w="9525">
                <a:noFill/>
                <a:round/>
                <a:headEnd/>
                <a:tailEnd/>
              </a:ln>
            </p:spPr>
            <p:txBody>
              <a:bodyPr/>
              <a:lstStyle/>
              <a:p>
                <a:pPr>
                  <a:defRPr/>
                </a:pPr>
                <a:endParaRPr lang="en-GB" sz="1108"/>
              </a:p>
            </p:txBody>
          </p:sp>
          <p:sp>
            <p:nvSpPr>
              <p:cNvPr id="186" name="Freeform 129"/>
              <p:cNvSpPr>
                <a:spLocks/>
              </p:cNvSpPr>
              <p:nvPr/>
            </p:nvSpPr>
            <p:spPr bwMode="auto">
              <a:xfrm>
                <a:off x="1880" y="1225"/>
                <a:ext cx="6" cy="12"/>
              </a:xfrm>
              <a:custGeom>
                <a:avLst/>
                <a:gdLst>
                  <a:gd name="T0" fmla="*/ 6 w 6"/>
                  <a:gd name="T1" fmla="*/ 6 h 11"/>
                  <a:gd name="T2" fmla="*/ 6 w 6"/>
                  <a:gd name="T3" fmla="*/ 11 h 11"/>
                  <a:gd name="T4" fmla="*/ 0 w 6"/>
                  <a:gd name="T5" fmla="*/ 11 h 11"/>
                  <a:gd name="T6" fmla="*/ 0 w 6"/>
                  <a:gd name="T7" fmla="*/ 11 h 11"/>
                  <a:gd name="T8" fmla="*/ 0 w 6"/>
                  <a:gd name="T9" fmla="*/ 6 h 11"/>
                  <a:gd name="T10" fmla="*/ 0 w 6"/>
                  <a:gd name="T11" fmla="*/ 0 h 11"/>
                  <a:gd name="T12" fmla="*/ 6 w 6"/>
                  <a:gd name="T13" fmla="*/ 0 h 11"/>
                  <a:gd name="T14" fmla="*/ 6 w 6"/>
                  <a:gd name="T15" fmla="*/ 6 h 11"/>
                  <a:gd name="T16" fmla="*/ 6 w 6"/>
                  <a:gd name="T17" fmla="*/ 6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1"/>
                  <a:gd name="T29" fmla="*/ 6 w 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1">
                    <a:moveTo>
                      <a:pt x="6" y="6"/>
                    </a:moveTo>
                    <a:lnTo>
                      <a:pt x="6" y="11"/>
                    </a:lnTo>
                    <a:lnTo>
                      <a:pt x="0" y="11"/>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1108"/>
              </a:p>
            </p:txBody>
          </p:sp>
          <p:sp>
            <p:nvSpPr>
              <p:cNvPr id="187" name="Freeform 130"/>
              <p:cNvSpPr>
                <a:spLocks/>
              </p:cNvSpPr>
              <p:nvPr/>
            </p:nvSpPr>
            <p:spPr bwMode="auto">
              <a:xfrm>
                <a:off x="1880" y="1248"/>
                <a:ext cx="6" cy="6"/>
              </a:xfrm>
              <a:custGeom>
                <a:avLst/>
                <a:gdLst>
                  <a:gd name="T0" fmla="*/ 6 w 6"/>
                  <a:gd name="T1" fmla="*/ 5 h 5"/>
                  <a:gd name="T2" fmla="*/ 6 w 6"/>
                  <a:gd name="T3" fmla="*/ 5 h 5"/>
                  <a:gd name="T4" fmla="*/ 0 w 6"/>
                  <a:gd name="T5" fmla="*/ 5 h 5"/>
                  <a:gd name="T6" fmla="*/ 0 w 6"/>
                  <a:gd name="T7" fmla="*/ 5 h 5"/>
                  <a:gd name="T8" fmla="*/ 0 w 6"/>
                  <a:gd name="T9" fmla="*/ 0 h 5"/>
                  <a:gd name="T10" fmla="*/ 6 w 6"/>
                  <a:gd name="T11" fmla="*/ 0 h 5"/>
                  <a:gd name="T12" fmla="*/ 6 w 6"/>
                  <a:gd name="T13" fmla="*/ 5 h 5"/>
                  <a:gd name="T14" fmla="*/ 6 w 6"/>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5"/>
                  <a:gd name="T26" fmla="*/ 6 w 6"/>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5">
                    <a:moveTo>
                      <a:pt x="6" y="5"/>
                    </a:moveTo>
                    <a:lnTo>
                      <a:pt x="6" y="5"/>
                    </a:lnTo>
                    <a:lnTo>
                      <a:pt x="0" y="5"/>
                    </a:lnTo>
                    <a:lnTo>
                      <a:pt x="0" y="0"/>
                    </a:lnTo>
                    <a:lnTo>
                      <a:pt x="6" y="0"/>
                    </a:lnTo>
                    <a:lnTo>
                      <a:pt x="6" y="5"/>
                    </a:lnTo>
                    <a:close/>
                  </a:path>
                </a:pathLst>
              </a:custGeom>
              <a:solidFill>
                <a:srgbClr val="0A50A1"/>
              </a:solidFill>
              <a:ln w="9525">
                <a:noFill/>
                <a:round/>
                <a:headEnd/>
                <a:tailEnd/>
              </a:ln>
            </p:spPr>
            <p:txBody>
              <a:bodyPr/>
              <a:lstStyle/>
              <a:p>
                <a:pPr>
                  <a:defRPr/>
                </a:pPr>
                <a:endParaRPr lang="en-GB" sz="1108"/>
              </a:p>
            </p:txBody>
          </p:sp>
          <p:sp>
            <p:nvSpPr>
              <p:cNvPr id="188" name="Freeform 131"/>
              <p:cNvSpPr>
                <a:spLocks/>
              </p:cNvSpPr>
              <p:nvPr/>
            </p:nvSpPr>
            <p:spPr bwMode="auto">
              <a:xfrm>
                <a:off x="1886"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1108"/>
              </a:p>
            </p:txBody>
          </p:sp>
          <p:sp>
            <p:nvSpPr>
              <p:cNvPr id="189" name="Freeform 132"/>
              <p:cNvSpPr>
                <a:spLocks/>
              </p:cNvSpPr>
              <p:nvPr/>
            </p:nvSpPr>
            <p:spPr bwMode="auto">
              <a:xfrm>
                <a:off x="1874"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1108"/>
              </a:p>
            </p:txBody>
          </p:sp>
          <p:sp>
            <p:nvSpPr>
              <p:cNvPr id="190" name="Freeform 133"/>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sz="1108"/>
              </a:p>
            </p:txBody>
          </p:sp>
          <p:sp>
            <p:nvSpPr>
              <p:cNvPr id="191" name="Freeform 134"/>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sz="1108"/>
              </a:p>
            </p:txBody>
          </p:sp>
          <p:sp>
            <p:nvSpPr>
              <p:cNvPr id="192" name="Freeform 135"/>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close/>
                  </a:path>
                </a:pathLst>
              </a:custGeom>
              <a:solidFill>
                <a:srgbClr val="FFE600"/>
              </a:solidFill>
              <a:ln w="9525">
                <a:noFill/>
                <a:round/>
                <a:headEnd/>
                <a:tailEnd/>
              </a:ln>
            </p:spPr>
            <p:txBody>
              <a:bodyPr/>
              <a:lstStyle/>
              <a:p>
                <a:pPr>
                  <a:defRPr/>
                </a:pPr>
                <a:endParaRPr lang="en-GB" sz="1108"/>
              </a:p>
            </p:txBody>
          </p:sp>
          <p:sp>
            <p:nvSpPr>
              <p:cNvPr id="193" name="Freeform 136"/>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path>
                </a:pathLst>
              </a:custGeom>
              <a:noFill/>
              <a:ln w="0">
                <a:solidFill>
                  <a:srgbClr val="000000"/>
                </a:solidFill>
                <a:prstDash val="solid"/>
                <a:round/>
                <a:headEnd/>
                <a:tailEnd/>
              </a:ln>
            </p:spPr>
            <p:txBody>
              <a:bodyPr/>
              <a:lstStyle/>
              <a:p>
                <a:pPr>
                  <a:defRPr/>
                </a:pPr>
                <a:endParaRPr lang="en-GB" sz="1108"/>
              </a:p>
            </p:txBody>
          </p:sp>
          <p:sp>
            <p:nvSpPr>
              <p:cNvPr id="194" name="Freeform 137"/>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close/>
                  </a:path>
                </a:pathLst>
              </a:custGeom>
              <a:solidFill>
                <a:srgbClr val="FFE600"/>
              </a:solidFill>
              <a:ln w="9525">
                <a:noFill/>
                <a:round/>
                <a:headEnd/>
                <a:tailEnd/>
              </a:ln>
            </p:spPr>
            <p:txBody>
              <a:bodyPr/>
              <a:lstStyle/>
              <a:p>
                <a:pPr>
                  <a:defRPr/>
                </a:pPr>
                <a:endParaRPr lang="en-GB" sz="1108"/>
              </a:p>
            </p:txBody>
          </p:sp>
          <p:sp>
            <p:nvSpPr>
              <p:cNvPr id="195" name="Freeform 138"/>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path>
                </a:pathLst>
              </a:custGeom>
              <a:noFill/>
              <a:ln w="0">
                <a:solidFill>
                  <a:srgbClr val="000000"/>
                </a:solidFill>
                <a:prstDash val="solid"/>
                <a:round/>
                <a:headEnd/>
                <a:tailEnd/>
              </a:ln>
            </p:spPr>
            <p:txBody>
              <a:bodyPr/>
              <a:lstStyle/>
              <a:p>
                <a:pPr>
                  <a:defRPr/>
                </a:pPr>
                <a:endParaRPr lang="en-GB" sz="1108"/>
              </a:p>
            </p:txBody>
          </p:sp>
          <p:sp>
            <p:nvSpPr>
              <p:cNvPr id="196" name="Freeform 139"/>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close/>
                  </a:path>
                </a:pathLst>
              </a:custGeom>
              <a:solidFill>
                <a:srgbClr val="FFE600"/>
              </a:solidFill>
              <a:ln w="9525">
                <a:noFill/>
                <a:round/>
                <a:headEnd/>
                <a:tailEnd/>
              </a:ln>
            </p:spPr>
            <p:txBody>
              <a:bodyPr/>
              <a:lstStyle/>
              <a:p>
                <a:pPr>
                  <a:defRPr/>
                </a:pPr>
                <a:endParaRPr lang="en-GB" sz="1108"/>
              </a:p>
            </p:txBody>
          </p:sp>
          <p:sp>
            <p:nvSpPr>
              <p:cNvPr id="197" name="Freeform 140"/>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path>
                </a:pathLst>
              </a:custGeom>
              <a:noFill/>
              <a:ln w="0">
                <a:solidFill>
                  <a:srgbClr val="000000"/>
                </a:solidFill>
                <a:prstDash val="solid"/>
                <a:round/>
                <a:headEnd/>
                <a:tailEnd/>
              </a:ln>
            </p:spPr>
            <p:txBody>
              <a:bodyPr/>
              <a:lstStyle/>
              <a:p>
                <a:pPr>
                  <a:defRPr/>
                </a:pPr>
                <a:endParaRPr lang="en-GB" sz="1108"/>
              </a:p>
            </p:txBody>
          </p:sp>
          <p:sp>
            <p:nvSpPr>
              <p:cNvPr id="198" name="Freeform 141"/>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close/>
                  </a:path>
                </a:pathLst>
              </a:custGeom>
              <a:solidFill>
                <a:srgbClr val="FFE600"/>
              </a:solidFill>
              <a:ln w="9525">
                <a:noFill/>
                <a:round/>
                <a:headEnd/>
                <a:tailEnd/>
              </a:ln>
            </p:spPr>
            <p:txBody>
              <a:bodyPr/>
              <a:lstStyle/>
              <a:p>
                <a:pPr>
                  <a:defRPr/>
                </a:pPr>
                <a:endParaRPr lang="en-GB" sz="1108"/>
              </a:p>
            </p:txBody>
          </p:sp>
          <p:sp>
            <p:nvSpPr>
              <p:cNvPr id="199" name="Freeform 142"/>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path>
                </a:pathLst>
              </a:custGeom>
              <a:noFill/>
              <a:ln w="0">
                <a:solidFill>
                  <a:srgbClr val="000000"/>
                </a:solidFill>
                <a:prstDash val="solid"/>
                <a:round/>
                <a:headEnd/>
                <a:tailEnd/>
              </a:ln>
            </p:spPr>
            <p:txBody>
              <a:bodyPr/>
              <a:lstStyle/>
              <a:p>
                <a:pPr>
                  <a:defRPr/>
                </a:pPr>
                <a:endParaRPr lang="en-GB" sz="1108"/>
              </a:p>
            </p:txBody>
          </p:sp>
          <p:sp>
            <p:nvSpPr>
              <p:cNvPr id="200" name="Freeform 143"/>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close/>
                  </a:path>
                </a:pathLst>
              </a:custGeom>
              <a:solidFill>
                <a:srgbClr val="FFE600"/>
              </a:solidFill>
              <a:ln w="9525">
                <a:noFill/>
                <a:round/>
                <a:headEnd/>
                <a:tailEnd/>
              </a:ln>
            </p:spPr>
            <p:txBody>
              <a:bodyPr/>
              <a:lstStyle/>
              <a:p>
                <a:pPr>
                  <a:defRPr/>
                </a:pPr>
                <a:endParaRPr lang="en-GB" sz="1108"/>
              </a:p>
            </p:txBody>
          </p:sp>
          <p:sp>
            <p:nvSpPr>
              <p:cNvPr id="201" name="Freeform 144"/>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path>
                </a:pathLst>
              </a:custGeom>
              <a:noFill/>
              <a:ln w="0">
                <a:solidFill>
                  <a:srgbClr val="000000"/>
                </a:solidFill>
                <a:prstDash val="solid"/>
                <a:round/>
                <a:headEnd/>
                <a:tailEnd/>
              </a:ln>
            </p:spPr>
            <p:txBody>
              <a:bodyPr/>
              <a:lstStyle/>
              <a:p>
                <a:pPr>
                  <a:defRPr/>
                </a:pPr>
                <a:endParaRPr lang="en-GB" sz="1108"/>
              </a:p>
            </p:txBody>
          </p:sp>
          <p:sp>
            <p:nvSpPr>
              <p:cNvPr id="202" name="Freeform 145"/>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sz="1108"/>
              </a:p>
            </p:txBody>
          </p:sp>
          <p:sp>
            <p:nvSpPr>
              <p:cNvPr id="203" name="Freeform 146"/>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sz="1108"/>
              </a:p>
            </p:txBody>
          </p:sp>
          <p:sp>
            <p:nvSpPr>
              <p:cNvPr id="204" name="Freeform 147"/>
              <p:cNvSpPr>
                <a:spLocks/>
              </p:cNvSpPr>
              <p:nvPr/>
            </p:nvSpPr>
            <p:spPr bwMode="auto">
              <a:xfrm>
                <a:off x="1778" y="1164"/>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1108"/>
              </a:p>
            </p:txBody>
          </p:sp>
        </p:grpSp>
        <p:grpSp>
          <p:nvGrpSpPr>
            <p:cNvPr id="12" name="Group 148"/>
            <p:cNvGrpSpPr>
              <a:grpSpLocks/>
            </p:cNvGrpSpPr>
            <p:nvPr userDrawn="1"/>
          </p:nvGrpSpPr>
          <p:grpSpPr bwMode="auto">
            <a:xfrm>
              <a:off x="1209677" y="5298398"/>
              <a:ext cx="164978" cy="105273"/>
              <a:chOff x="1595" y="1394"/>
              <a:chExt cx="245" cy="157"/>
            </a:xfrm>
          </p:grpSpPr>
          <p:sp>
            <p:nvSpPr>
              <p:cNvPr id="149" name="Freeform 149"/>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sz="1108"/>
              </a:p>
            </p:txBody>
          </p:sp>
          <p:sp>
            <p:nvSpPr>
              <p:cNvPr id="150" name="Freeform 150"/>
              <p:cNvSpPr>
                <a:spLocks/>
              </p:cNvSpPr>
              <p:nvPr/>
            </p:nvSpPr>
            <p:spPr bwMode="auto">
              <a:xfrm>
                <a:off x="1595" y="1394"/>
                <a:ext cx="73" cy="47"/>
              </a:xfrm>
              <a:custGeom>
                <a:avLst/>
                <a:gdLst>
                  <a:gd name="T0" fmla="*/ 72 w 72"/>
                  <a:gd name="T1" fmla="*/ 0 h 45"/>
                  <a:gd name="T2" fmla="*/ 0 w 72"/>
                  <a:gd name="T3" fmla="*/ 0 h 45"/>
                  <a:gd name="T4" fmla="*/ 0 w 72"/>
                  <a:gd name="T5" fmla="*/ 45 h 45"/>
                  <a:gd name="T6" fmla="*/ 72 w 72"/>
                  <a:gd name="T7" fmla="*/ 45 h 45"/>
                  <a:gd name="T8" fmla="*/ 72 w 72"/>
                  <a:gd name="T9" fmla="*/ 0 h 45"/>
                  <a:gd name="T10" fmla="*/ 72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72" y="0"/>
                    </a:moveTo>
                    <a:lnTo>
                      <a:pt x="0" y="0"/>
                    </a:lnTo>
                    <a:lnTo>
                      <a:pt x="0" y="45"/>
                    </a:lnTo>
                    <a:lnTo>
                      <a:pt x="72" y="45"/>
                    </a:lnTo>
                    <a:lnTo>
                      <a:pt x="72" y="0"/>
                    </a:lnTo>
                    <a:close/>
                  </a:path>
                </a:pathLst>
              </a:custGeom>
              <a:solidFill>
                <a:srgbClr val="FF0000"/>
              </a:solidFill>
              <a:ln w="9525">
                <a:noFill/>
                <a:round/>
                <a:headEnd/>
                <a:tailEnd/>
              </a:ln>
            </p:spPr>
            <p:txBody>
              <a:bodyPr/>
              <a:lstStyle/>
              <a:p>
                <a:pPr>
                  <a:defRPr/>
                </a:pPr>
                <a:endParaRPr lang="en-GB" sz="1108"/>
              </a:p>
            </p:txBody>
          </p:sp>
          <p:sp>
            <p:nvSpPr>
              <p:cNvPr id="151" name="Freeform 151"/>
              <p:cNvSpPr>
                <a:spLocks/>
              </p:cNvSpPr>
              <p:nvPr/>
            </p:nvSpPr>
            <p:spPr bwMode="auto">
              <a:xfrm>
                <a:off x="1595" y="1504"/>
                <a:ext cx="73" cy="47"/>
              </a:xfrm>
              <a:custGeom>
                <a:avLst/>
                <a:gdLst>
                  <a:gd name="T0" fmla="*/ 0 w 72"/>
                  <a:gd name="T1" fmla="*/ 0 h 45"/>
                  <a:gd name="T2" fmla="*/ 0 w 72"/>
                  <a:gd name="T3" fmla="*/ 45 h 45"/>
                  <a:gd name="T4" fmla="*/ 72 w 72"/>
                  <a:gd name="T5" fmla="*/ 45 h 45"/>
                  <a:gd name="T6" fmla="*/ 72 w 72"/>
                  <a:gd name="T7" fmla="*/ 0 h 45"/>
                  <a:gd name="T8" fmla="*/ 0 w 72"/>
                  <a:gd name="T9" fmla="*/ 0 h 45"/>
                  <a:gd name="T10" fmla="*/ 0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0" y="0"/>
                    </a:moveTo>
                    <a:lnTo>
                      <a:pt x="0" y="45"/>
                    </a:lnTo>
                    <a:lnTo>
                      <a:pt x="72" y="45"/>
                    </a:lnTo>
                    <a:lnTo>
                      <a:pt x="72" y="0"/>
                    </a:lnTo>
                    <a:lnTo>
                      <a:pt x="0" y="0"/>
                    </a:lnTo>
                    <a:close/>
                  </a:path>
                </a:pathLst>
              </a:custGeom>
              <a:solidFill>
                <a:srgbClr val="FF0000"/>
              </a:solidFill>
              <a:ln w="9525">
                <a:noFill/>
                <a:round/>
                <a:headEnd/>
                <a:tailEnd/>
              </a:ln>
            </p:spPr>
            <p:txBody>
              <a:bodyPr/>
              <a:lstStyle/>
              <a:p>
                <a:pPr>
                  <a:defRPr/>
                </a:pPr>
                <a:endParaRPr lang="en-GB" sz="1108"/>
              </a:p>
            </p:txBody>
          </p:sp>
          <p:sp>
            <p:nvSpPr>
              <p:cNvPr id="152" name="Freeform 152"/>
              <p:cNvSpPr>
                <a:spLocks/>
              </p:cNvSpPr>
              <p:nvPr/>
            </p:nvSpPr>
            <p:spPr bwMode="auto">
              <a:xfrm>
                <a:off x="1739" y="1504"/>
                <a:ext cx="101" cy="47"/>
              </a:xfrm>
              <a:custGeom>
                <a:avLst/>
                <a:gdLst>
                  <a:gd name="T0" fmla="*/ 0 w 102"/>
                  <a:gd name="T1" fmla="*/ 45 h 45"/>
                  <a:gd name="T2" fmla="*/ 102 w 102"/>
                  <a:gd name="T3" fmla="*/ 45 h 45"/>
                  <a:gd name="T4" fmla="*/ 102 w 102"/>
                  <a:gd name="T5" fmla="*/ 0 h 45"/>
                  <a:gd name="T6" fmla="*/ 0 w 102"/>
                  <a:gd name="T7" fmla="*/ 0 h 45"/>
                  <a:gd name="T8" fmla="*/ 0 w 102"/>
                  <a:gd name="T9" fmla="*/ 45 h 45"/>
                  <a:gd name="T10" fmla="*/ 0 w 102"/>
                  <a:gd name="T11" fmla="*/ 45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45"/>
                    </a:moveTo>
                    <a:lnTo>
                      <a:pt x="102" y="45"/>
                    </a:lnTo>
                    <a:lnTo>
                      <a:pt x="102" y="0"/>
                    </a:lnTo>
                    <a:lnTo>
                      <a:pt x="0" y="0"/>
                    </a:lnTo>
                    <a:lnTo>
                      <a:pt x="0" y="45"/>
                    </a:lnTo>
                    <a:close/>
                  </a:path>
                </a:pathLst>
              </a:custGeom>
              <a:solidFill>
                <a:srgbClr val="FF0000"/>
              </a:solidFill>
              <a:ln w="9525">
                <a:noFill/>
                <a:round/>
                <a:headEnd/>
                <a:tailEnd/>
              </a:ln>
            </p:spPr>
            <p:txBody>
              <a:bodyPr/>
              <a:lstStyle/>
              <a:p>
                <a:pPr>
                  <a:defRPr/>
                </a:pPr>
                <a:endParaRPr lang="en-GB" sz="1108"/>
              </a:p>
            </p:txBody>
          </p:sp>
          <p:sp>
            <p:nvSpPr>
              <p:cNvPr id="153" name="Freeform 153"/>
              <p:cNvSpPr>
                <a:spLocks/>
              </p:cNvSpPr>
              <p:nvPr/>
            </p:nvSpPr>
            <p:spPr bwMode="auto">
              <a:xfrm>
                <a:off x="1739" y="1394"/>
                <a:ext cx="101" cy="47"/>
              </a:xfrm>
              <a:custGeom>
                <a:avLst/>
                <a:gdLst>
                  <a:gd name="T0" fmla="*/ 0 w 102"/>
                  <a:gd name="T1" fmla="*/ 0 h 45"/>
                  <a:gd name="T2" fmla="*/ 0 w 102"/>
                  <a:gd name="T3" fmla="*/ 45 h 45"/>
                  <a:gd name="T4" fmla="*/ 102 w 102"/>
                  <a:gd name="T5" fmla="*/ 45 h 45"/>
                  <a:gd name="T6" fmla="*/ 102 w 102"/>
                  <a:gd name="T7" fmla="*/ 0 h 45"/>
                  <a:gd name="T8" fmla="*/ 0 w 102"/>
                  <a:gd name="T9" fmla="*/ 0 h 45"/>
                  <a:gd name="T10" fmla="*/ 0 w 102"/>
                  <a:gd name="T11" fmla="*/ 0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0"/>
                    </a:moveTo>
                    <a:lnTo>
                      <a:pt x="0" y="45"/>
                    </a:lnTo>
                    <a:lnTo>
                      <a:pt x="102" y="45"/>
                    </a:lnTo>
                    <a:lnTo>
                      <a:pt x="102" y="0"/>
                    </a:lnTo>
                    <a:lnTo>
                      <a:pt x="0" y="0"/>
                    </a:lnTo>
                    <a:close/>
                  </a:path>
                </a:pathLst>
              </a:custGeom>
              <a:solidFill>
                <a:srgbClr val="FF0000"/>
              </a:solidFill>
              <a:ln w="9525">
                <a:noFill/>
                <a:round/>
                <a:headEnd/>
                <a:tailEnd/>
              </a:ln>
            </p:spPr>
            <p:txBody>
              <a:bodyPr/>
              <a:lstStyle/>
              <a:p>
                <a:pPr>
                  <a:defRPr/>
                </a:pPr>
                <a:endParaRPr lang="en-GB" sz="1108"/>
              </a:p>
            </p:txBody>
          </p:sp>
          <p:sp>
            <p:nvSpPr>
              <p:cNvPr id="154" name="Freeform 154"/>
              <p:cNvSpPr>
                <a:spLocks/>
              </p:cNvSpPr>
              <p:nvPr/>
            </p:nvSpPr>
            <p:spPr bwMode="auto">
              <a:xfrm>
                <a:off x="1595" y="1394"/>
                <a:ext cx="245" cy="156"/>
              </a:xfrm>
              <a:custGeom>
                <a:avLst/>
                <a:gdLst>
                  <a:gd name="T0" fmla="*/ 125 w 245"/>
                  <a:gd name="T1" fmla="*/ 157 h 157"/>
                  <a:gd name="T2" fmla="*/ 125 w 245"/>
                  <a:gd name="T3" fmla="*/ 95 h 157"/>
                  <a:gd name="T4" fmla="*/ 245 w 245"/>
                  <a:gd name="T5" fmla="*/ 95 h 157"/>
                  <a:gd name="T6" fmla="*/ 245 w 245"/>
                  <a:gd name="T7" fmla="*/ 62 h 157"/>
                  <a:gd name="T8" fmla="*/ 125 w 245"/>
                  <a:gd name="T9" fmla="*/ 62 h 157"/>
                  <a:gd name="T10" fmla="*/ 125 w 245"/>
                  <a:gd name="T11" fmla="*/ 0 h 157"/>
                  <a:gd name="T12" fmla="*/ 90 w 245"/>
                  <a:gd name="T13" fmla="*/ 0 h 157"/>
                  <a:gd name="T14" fmla="*/ 90 w 245"/>
                  <a:gd name="T15" fmla="*/ 62 h 157"/>
                  <a:gd name="T16" fmla="*/ 0 w 245"/>
                  <a:gd name="T17" fmla="*/ 62 h 157"/>
                  <a:gd name="T18" fmla="*/ 0 w 245"/>
                  <a:gd name="T19" fmla="*/ 95 h 157"/>
                  <a:gd name="T20" fmla="*/ 90 w 245"/>
                  <a:gd name="T21" fmla="*/ 95 h 157"/>
                  <a:gd name="T22" fmla="*/ 90 w 245"/>
                  <a:gd name="T23" fmla="*/ 157 h 157"/>
                  <a:gd name="T24" fmla="*/ 125 w 245"/>
                  <a:gd name="T25" fmla="*/ 157 h 157"/>
                  <a:gd name="T26" fmla="*/ 125 w 245"/>
                  <a:gd name="T27" fmla="*/ 157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7"/>
                  <a:gd name="T44" fmla="*/ 245 w 245"/>
                  <a:gd name="T45" fmla="*/ 157 h 1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7">
                    <a:moveTo>
                      <a:pt x="125" y="157"/>
                    </a:moveTo>
                    <a:lnTo>
                      <a:pt x="125" y="95"/>
                    </a:lnTo>
                    <a:lnTo>
                      <a:pt x="245" y="95"/>
                    </a:lnTo>
                    <a:lnTo>
                      <a:pt x="245" y="62"/>
                    </a:lnTo>
                    <a:lnTo>
                      <a:pt x="125" y="62"/>
                    </a:lnTo>
                    <a:lnTo>
                      <a:pt x="125" y="0"/>
                    </a:lnTo>
                    <a:lnTo>
                      <a:pt x="90" y="0"/>
                    </a:lnTo>
                    <a:lnTo>
                      <a:pt x="90" y="62"/>
                    </a:lnTo>
                    <a:lnTo>
                      <a:pt x="0" y="62"/>
                    </a:lnTo>
                    <a:lnTo>
                      <a:pt x="0" y="95"/>
                    </a:lnTo>
                    <a:lnTo>
                      <a:pt x="90" y="95"/>
                    </a:lnTo>
                    <a:lnTo>
                      <a:pt x="90" y="157"/>
                    </a:lnTo>
                    <a:lnTo>
                      <a:pt x="125" y="157"/>
                    </a:lnTo>
                    <a:close/>
                  </a:path>
                </a:pathLst>
              </a:custGeom>
              <a:solidFill>
                <a:srgbClr val="0C419A"/>
              </a:solidFill>
              <a:ln w="9525">
                <a:noFill/>
                <a:round/>
                <a:headEnd/>
                <a:tailEnd/>
              </a:ln>
            </p:spPr>
            <p:txBody>
              <a:bodyPr/>
              <a:lstStyle/>
              <a:p>
                <a:pPr>
                  <a:defRPr/>
                </a:pPr>
                <a:endParaRPr lang="en-GB" sz="1108"/>
              </a:p>
            </p:txBody>
          </p:sp>
          <p:sp>
            <p:nvSpPr>
              <p:cNvPr id="155" name="Freeform 155"/>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1108"/>
              </a:p>
            </p:txBody>
          </p:sp>
        </p:grpSp>
        <p:grpSp>
          <p:nvGrpSpPr>
            <p:cNvPr id="13" name="Group 156"/>
            <p:cNvGrpSpPr>
              <a:grpSpLocks/>
            </p:cNvGrpSpPr>
            <p:nvPr userDrawn="1"/>
          </p:nvGrpSpPr>
          <p:grpSpPr bwMode="auto">
            <a:xfrm>
              <a:off x="998528" y="5298398"/>
              <a:ext cx="163291" cy="105273"/>
              <a:chOff x="1593" y="1143"/>
              <a:chExt cx="244" cy="157"/>
            </a:xfrm>
          </p:grpSpPr>
          <p:sp>
            <p:nvSpPr>
              <p:cNvPr id="145" name="Freeform 157"/>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sz="1108"/>
              </a:p>
            </p:txBody>
          </p:sp>
          <p:sp>
            <p:nvSpPr>
              <p:cNvPr id="146" name="Freeform 158"/>
              <p:cNvSpPr>
                <a:spLocks/>
              </p:cNvSpPr>
              <p:nvPr/>
            </p:nvSpPr>
            <p:spPr bwMode="auto">
              <a:xfrm>
                <a:off x="1593" y="1143"/>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sz="1108"/>
              </a:p>
            </p:txBody>
          </p:sp>
          <p:sp>
            <p:nvSpPr>
              <p:cNvPr id="147" name="Freeform 159"/>
              <p:cNvSpPr>
                <a:spLocks/>
              </p:cNvSpPr>
              <p:nvPr/>
            </p:nvSpPr>
            <p:spPr bwMode="auto">
              <a:xfrm>
                <a:off x="1593" y="1249"/>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0C419A"/>
              </a:solidFill>
              <a:ln w="9525">
                <a:noFill/>
                <a:round/>
                <a:headEnd/>
                <a:tailEnd/>
              </a:ln>
            </p:spPr>
            <p:txBody>
              <a:bodyPr/>
              <a:lstStyle/>
              <a:p>
                <a:pPr>
                  <a:defRPr/>
                </a:pPr>
                <a:endParaRPr lang="en-GB" sz="1108"/>
              </a:p>
            </p:txBody>
          </p:sp>
          <p:sp>
            <p:nvSpPr>
              <p:cNvPr id="148" name="Freeform 160"/>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1108"/>
              </a:p>
            </p:txBody>
          </p:sp>
        </p:grpSp>
        <p:grpSp>
          <p:nvGrpSpPr>
            <p:cNvPr id="14" name="Group 161"/>
            <p:cNvGrpSpPr>
              <a:grpSpLocks/>
            </p:cNvGrpSpPr>
            <p:nvPr userDrawn="1"/>
          </p:nvGrpSpPr>
          <p:grpSpPr bwMode="auto">
            <a:xfrm>
              <a:off x="577634" y="5298398"/>
              <a:ext cx="164629" cy="104917"/>
              <a:chOff x="1592" y="892"/>
              <a:chExt cx="246" cy="157"/>
            </a:xfrm>
          </p:grpSpPr>
          <p:sp>
            <p:nvSpPr>
              <p:cNvPr id="141" name="Freeform 162"/>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FFFF"/>
              </a:solidFill>
              <a:ln w="9525">
                <a:noFill/>
                <a:round/>
                <a:headEnd/>
                <a:tailEnd/>
              </a:ln>
            </p:spPr>
            <p:txBody>
              <a:bodyPr/>
              <a:lstStyle/>
              <a:p>
                <a:pPr>
                  <a:defRPr/>
                </a:pPr>
                <a:endParaRPr lang="en-GB" sz="1108"/>
              </a:p>
            </p:txBody>
          </p:sp>
          <p:sp>
            <p:nvSpPr>
              <p:cNvPr id="142" name="Freeform 163"/>
              <p:cNvSpPr>
                <a:spLocks/>
              </p:cNvSpPr>
              <p:nvPr/>
            </p:nvSpPr>
            <p:spPr bwMode="auto">
              <a:xfrm>
                <a:off x="1592" y="892"/>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FF0000"/>
              </a:solidFill>
              <a:ln w="9525">
                <a:noFill/>
                <a:round/>
                <a:headEnd/>
                <a:tailEnd/>
              </a:ln>
            </p:spPr>
            <p:txBody>
              <a:bodyPr/>
              <a:lstStyle/>
              <a:p>
                <a:pPr>
                  <a:defRPr/>
                </a:pPr>
                <a:endParaRPr lang="en-GB" sz="1108"/>
              </a:p>
            </p:txBody>
          </p:sp>
          <p:sp>
            <p:nvSpPr>
              <p:cNvPr id="143" name="Freeform 164"/>
              <p:cNvSpPr>
                <a:spLocks/>
              </p:cNvSpPr>
              <p:nvPr/>
            </p:nvSpPr>
            <p:spPr bwMode="auto">
              <a:xfrm>
                <a:off x="1592" y="998"/>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1D93C1"/>
              </a:solidFill>
              <a:ln w="9525">
                <a:noFill/>
                <a:round/>
                <a:headEnd/>
                <a:tailEnd/>
              </a:ln>
            </p:spPr>
            <p:txBody>
              <a:bodyPr/>
              <a:lstStyle/>
              <a:p>
                <a:pPr>
                  <a:defRPr/>
                </a:pPr>
                <a:endParaRPr lang="en-GB" sz="1108"/>
              </a:p>
            </p:txBody>
          </p:sp>
          <p:sp>
            <p:nvSpPr>
              <p:cNvPr id="144" name="Freeform 165"/>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1108"/>
              </a:p>
            </p:txBody>
          </p:sp>
        </p:grpSp>
        <p:graphicFrame>
          <p:nvGraphicFramePr>
            <p:cNvPr id="15" name="Object 166"/>
            <p:cNvGraphicFramePr>
              <a:graphicFrameLocks noChangeAspect="1"/>
            </p:cNvGraphicFramePr>
            <p:nvPr/>
          </p:nvGraphicFramePr>
          <p:xfrm>
            <a:off x="3122677" y="5298398"/>
            <a:ext cx="168034" cy="109359"/>
          </p:xfrm>
          <a:graphic>
            <a:graphicData uri="http://schemas.openxmlformats.org/presentationml/2006/ole">
              <mc:AlternateContent xmlns:mc="http://schemas.openxmlformats.org/markup-compatibility/2006">
                <mc:Choice xmlns:v="urn:schemas-microsoft-com:vml" Requires="v">
                  <p:oleObj spid="_x0000_s366682" name="Clip" r:id="rId4" imgW="3809524" imgH="2619048" progId="">
                    <p:embed/>
                  </p:oleObj>
                </mc:Choice>
                <mc:Fallback>
                  <p:oleObj name="Clip" r:id="rId4" imgW="3809524" imgH="2619048" progId="">
                    <p:embed/>
                    <p:pic>
                      <p:nvPicPr>
                        <p:cNvPr id="0" name="Object 1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2677" y="5298398"/>
                          <a:ext cx="168034" cy="10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Lst>
                      </p:spPr>
                    </p:pic>
                  </p:oleObj>
                </mc:Fallback>
              </mc:AlternateContent>
            </a:graphicData>
          </a:graphic>
        </p:graphicFrame>
        <p:grpSp>
          <p:nvGrpSpPr>
            <p:cNvPr id="16" name="Group 256"/>
            <p:cNvGrpSpPr>
              <a:grpSpLocks/>
            </p:cNvGrpSpPr>
            <p:nvPr userDrawn="1"/>
          </p:nvGrpSpPr>
          <p:grpSpPr bwMode="auto">
            <a:xfrm>
              <a:off x="1422513" y="5298398"/>
              <a:ext cx="163489" cy="106268"/>
              <a:chOff x="7877798" y="2333052"/>
              <a:chExt cx="253806" cy="164973"/>
            </a:xfrm>
          </p:grpSpPr>
          <p:sp>
            <p:nvSpPr>
              <p:cNvPr id="139" name="Freeform 220"/>
              <p:cNvSpPr>
                <a:spLocks/>
              </p:cNvSpPr>
              <p:nvPr userDrawn="1"/>
            </p:nvSpPr>
            <p:spPr bwMode="auto">
              <a:xfrm>
                <a:off x="7877798" y="2333052"/>
                <a:ext cx="253806" cy="74026"/>
              </a:xfrm>
              <a:custGeom>
                <a:avLst/>
                <a:gdLst>
                  <a:gd name="T0" fmla="*/ 37 w 238"/>
                  <a:gd name="T1" fmla="*/ 36 h 72"/>
                  <a:gd name="T2" fmla="*/ 0 w 238"/>
                  <a:gd name="T3" fmla="*/ 36 h 72"/>
                  <a:gd name="T4" fmla="*/ 0 w 238"/>
                  <a:gd name="T5" fmla="*/ 0 h 72"/>
                  <a:gd name="T6" fmla="*/ 37 w 238"/>
                  <a:gd name="T7" fmla="*/ 0 h 72"/>
                  <a:gd name="T8" fmla="*/ 37 w 238"/>
                  <a:gd name="T9" fmla="*/ 36 h 72"/>
                  <a:gd name="T10" fmla="*/ 37 w 238"/>
                  <a:gd name="T11" fmla="*/ 36 h 72"/>
                  <a:gd name="T12" fmla="*/ 0 60000 65536"/>
                  <a:gd name="T13" fmla="*/ 0 60000 65536"/>
                  <a:gd name="T14" fmla="*/ 0 60000 65536"/>
                  <a:gd name="T15" fmla="*/ 0 60000 65536"/>
                  <a:gd name="T16" fmla="*/ 0 60000 65536"/>
                  <a:gd name="T17" fmla="*/ 0 60000 65536"/>
                  <a:gd name="T18" fmla="*/ 0 w 238"/>
                  <a:gd name="T19" fmla="*/ 0 h 72"/>
                  <a:gd name="T20" fmla="*/ 238 w 238"/>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238" h="72">
                    <a:moveTo>
                      <a:pt x="238" y="72"/>
                    </a:moveTo>
                    <a:lnTo>
                      <a:pt x="0" y="72"/>
                    </a:lnTo>
                    <a:lnTo>
                      <a:pt x="0" y="0"/>
                    </a:lnTo>
                    <a:lnTo>
                      <a:pt x="238" y="0"/>
                    </a:lnTo>
                    <a:lnTo>
                      <a:pt x="238" y="72"/>
                    </a:lnTo>
                    <a:close/>
                  </a:path>
                </a:pathLst>
              </a:custGeom>
              <a:solidFill>
                <a:srgbClr val="FFFFFF"/>
              </a:solidFill>
              <a:ln w="9525">
                <a:noFill/>
                <a:round/>
                <a:headEnd/>
                <a:tailEnd/>
              </a:ln>
            </p:spPr>
            <p:txBody>
              <a:bodyPr/>
              <a:lstStyle/>
              <a:p>
                <a:pPr>
                  <a:defRPr/>
                </a:pPr>
                <a:endParaRPr lang="en-GB" sz="1108"/>
              </a:p>
            </p:txBody>
          </p:sp>
          <p:sp>
            <p:nvSpPr>
              <p:cNvPr id="140" name="Freeform 221"/>
              <p:cNvSpPr>
                <a:spLocks/>
              </p:cNvSpPr>
              <p:nvPr userDrawn="1"/>
            </p:nvSpPr>
            <p:spPr bwMode="auto">
              <a:xfrm>
                <a:off x="7879912" y="2411308"/>
                <a:ext cx="251692" cy="86717"/>
              </a:xfrm>
              <a:custGeom>
                <a:avLst/>
                <a:gdLst>
                  <a:gd name="T0" fmla="*/ 238 w 238"/>
                  <a:gd name="T1" fmla="*/ 84 h 84"/>
                  <a:gd name="T2" fmla="*/ 238 w 238"/>
                  <a:gd name="T3" fmla="*/ 0 h 84"/>
                  <a:gd name="T4" fmla="*/ 0 w 238"/>
                  <a:gd name="T5" fmla="*/ 0 h 84"/>
                  <a:gd name="T6" fmla="*/ 0 w 238"/>
                  <a:gd name="T7" fmla="*/ 84 h 84"/>
                  <a:gd name="T8" fmla="*/ 238 w 238"/>
                  <a:gd name="T9" fmla="*/ 84 h 84"/>
                  <a:gd name="T10" fmla="*/ 238 w 238"/>
                  <a:gd name="T11" fmla="*/ 84 h 84"/>
                  <a:gd name="T12" fmla="*/ 0 60000 65536"/>
                  <a:gd name="T13" fmla="*/ 0 60000 65536"/>
                  <a:gd name="T14" fmla="*/ 0 60000 65536"/>
                  <a:gd name="T15" fmla="*/ 0 60000 65536"/>
                  <a:gd name="T16" fmla="*/ 0 60000 65536"/>
                  <a:gd name="T17" fmla="*/ 0 60000 65536"/>
                  <a:gd name="T18" fmla="*/ 0 w 238"/>
                  <a:gd name="T19" fmla="*/ 0 h 84"/>
                  <a:gd name="T20" fmla="*/ 238 w 238"/>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238" h="84">
                    <a:moveTo>
                      <a:pt x="238" y="84"/>
                    </a:moveTo>
                    <a:lnTo>
                      <a:pt x="238" y="0"/>
                    </a:lnTo>
                    <a:lnTo>
                      <a:pt x="0" y="0"/>
                    </a:lnTo>
                    <a:lnTo>
                      <a:pt x="0" y="84"/>
                    </a:lnTo>
                    <a:lnTo>
                      <a:pt x="238" y="84"/>
                    </a:lnTo>
                    <a:close/>
                  </a:path>
                </a:pathLst>
              </a:custGeom>
              <a:solidFill>
                <a:srgbClr val="FF0000"/>
              </a:solidFill>
              <a:ln w="9525">
                <a:noFill/>
                <a:round/>
                <a:headEnd/>
                <a:tailEnd/>
              </a:ln>
            </p:spPr>
            <p:txBody>
              <a:bodyPr/>
              <a:lstStyle/>
              <a:p>
                <a:pPr>
                  <a:defRPr/>
                </a:pPr>
                <a:endParaRPr lang="en-GB" sz="1108"/>
              </a:p>
            </p:txBody>
          </p:sp>
        </p:grpSp>
        <p:grpSp>
          <p:nvGrpSpPr>
            <p:cNvPr id="17" name="Group 228"/>
            <p:cNvGrpSpPr>
              <a:grpSpLocks/>
            </p:cNvGrpSpPr>
            <p:nvPr userDrawn="1"/>
          </p:nvGrpSpPr>
          <p:grpSpPr bwMode="auto">
            <a:xfrm>
              <a:off x="2274076" y="5298398"/>
              <a:ext cx="164978" cy="109010"/>
              <a:chOff x="4188" y="2157"/>
              <a:chExt cx="238" cy="162"/>
            </a:xfrm>
          </p:grpSpPr>
          <p:sp>
            <p:nvSpPr>
              <p:cNvPr id="126" name="Freeform 229"/>
              <p:cNvSpPr>
                <a:spLocks/>
              </p:cNvSpPr>
              <p:nvPr/>
            </p:nvSpPr>
            <p:spPr bwMode="auto">
              <a:xfrm>
                <a:off x="4188" y="2157"/>
                <a:ext cx="238" cy="158"/>
              </a:xfrm>
              <a:custGeom>
                <a:avLst/>
                <a:gdLst>
                  <a:gd name="T0" fmla="*/ 0 w 238"/>
                  <a:gd name="T1" fmla="*/ 0 h 151"/>
                  <a:gd name="T2" fmla="*/ 238 w 238"/>
                  <a:gd name="T3" fmla="*/ 0 h 151"/>
                  <a:gd name="T4" fmla="*/ 238 w 238"/>
                  <a:gd name="T5" fmla="*/ 1791 h 151"/>
                  <a:gd name="T6" fmla="*/ 0 w 238"/>
                  <a:gd name="T7" fmla="*/ 1791 h 151"/>
                  <a:gd name="T8" fmla="*/ 0 w 238"/>
                  <a:gd name="T9" fmla="*/ 0 h 151"/>
                  <a:gd name="T10" fmla="*/ 0 w 238"/>
                  <a:gd name="T11" fmla="*/ 0 h 151"/>
                  <a:gd name="T12" fmla="*/ 0 60000 65536"/>
                  <a:gd name="T13" fmla="*/ 0 60000 65536"/>
                  <a:gd name="T14" fmla="*/ 0 60000 65536"/>
                  <a:gd name="T15" fmla="*/ 0 60000 65536"/>
                  <a:gd name="T16" fmla="*/ 0 60000 65536"/>
                  <a:gd name="T17" fmla="*/ 0 60000 65536"/>
                  <a:gd name="T18" fmla="*/ 0 w 238"/>
                  <a:gd name="T19" fmla="*/ 0 h 151"/>
                  <a:gd name="T20" fmla="*/ 238 w 238"/>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8" h="151">
                    <a:moveTo>
                      <a:pt x="0" y="0"/>
                    </a:moveTo>
                    <a:lnTo>
                      <a:pt x="238" y="0"/>
                    </a:lnTo>
                    <a:lnTo>
                      <a:pt x="238" y="151"/>
                    </a:lnTo>
                    <a:lnTo>
                      <a:pt x="0" y="151"/>
                    </a:lnTo>
                    <a:lnTo>
                      <a:pt x="0" y="0"/>
                    </a:lnTo>
                    <a:close/>
                  </a:path>
                </a:pathLst>
              </a:custGeom>
              <a:solidFill>
                <a:srgbClr val="1A0C80"/>
              </a:solidFill>
              <a:ln w="9525">
                <a:noFill/>
                <a:round/>
                <a:headEnd/>
                <a:tailEnd/>
              </a:ln>
            </p:spPr>
            <p:txBody>
              <a:bodyPr/>
              <a:lstStyle/>
              <a:p>
                <a:pPr>
                  <a:defRPr/>
                </a:pPr>
                <a:endParaRPr lang="en-GB" sz="1108"/>
              </a:p>
            </p:txBody>
          </p:sp>
          <p:sp>
            <p:nvSpPr>
              <p:cNvPr id="127" name="Freeform 230"/>
              <p:cNvSpPr>
                <a:spLocks/>
              </p:cNvSpPr>
              <p:nvPr/>
            </p:nvSpPr>
            <p:spPr bwMode="auto">
              <a:xfrm>
                <a:off x="4188" y="2157"/>
                <a:ext cx="238" cy="59"/>
              </a:xfrm>
              <a:custGeom>
                <a:avLst/>
                <a:gdLst>
                  <a:gd name="T0" fmla="*/ 0 w 238"/>
                  <a:gd name="T1" fmla="*/ 0 h 56"/>
                  <a:gd name="T2" fmla="*/ 238 w 238"/>
                  <a:gd name="T3" fmla="*/ 0 h 56"/>
                  <a:gd name="T4" fmla="*/ 238 w 238"/>
                  <a:gd name="T5" fmla="*/ 800 h 56"/>
                  <a:gd name="T6" fmla="*/ 0 w 238"/>
                  <a:gd name="T7" fmla="*/ 800 h 56"/>
                  <a:gd name="T8" fmla="*/ 0 w 238"/>
                  <a:gd name="T9" fmla="*/ 0 h 56"/>
                  <a:gd name="T10" fmla="*/ 0 w 238"/>
                  <a:gd name="T11" fmla="*/ 0 h 56"/>
                  <a:gd name="T12" fmla="*/ 0 60000 65536"/>
                  <a:gd name="T13" fmla="*/ 0 60000 65536"/>
                  <a:gd name="T14" fmla="*/ 0 60000 65536"/>
                  <a:gd name="T15" fmla="*/ 0 60000 65536"/>
                  <a:gd name="T16" fmla="*/ 0 60000 65536"/>
                  <a:gd name="T17" fmla="*/ 0 60000 65536"/>
                  <a:gd name="T18" fmla="*/ 0 w 238"/>
                  <a:gd name="T19" fmla="*/ 0 h 56"/>
                  <a:gd name="T20" fmla="*/ 238 w 23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38" h="56">
                    <a:moveTo>
                      <a:pt x="0" y="0"/>
                    </a:moveTo>
                    <a:lnTo>
                      <a:pt x="238" y="0"/>
                    </a:lnTo>
                    <a:lnTo>
                      <a:pt x="238" y="56"/>
                    </a:lnTo>
                    <a:lnTo>
                      <a:pt x="0" y="56"/>
                    </a:lnTo>
                    <a:lnTo>
                      <a:pt x="0" y="0"/>
                    </a:lnTo>
                    <a:close/>
                  </a:path>
                </a:pathLst>
              </a:custGeom>
              <a:solidFill>
                <a:srgbClr val="FFFFFF"/>
              </a:solidFill>
              <a:ln w="9525">
                <a:noFill/>
                <a:round/>
                <a:headEnd/>
                <a:tailEnd/>
              </a:ln>
            </p:spPr>
            <p:txBody>
              <a:bodyPr/>
              <a:lstStyle/>
              <a:p>
                <a:pPr>
                  <a:defRPr/>
                </a:pPr>
                <a:endParaRPr lang="en-GB" sz="1108"/>
              </a:p>
            </p:txBody>
          </p:sp>
          <p:sp>
            <p:nvSpPr>
              <p:cNvPr id="128" name="Freeform 231"/>
              <p:cNvSpPr>
                <a:spLocks/>
              </p:cNvSpPr>
              <p:nvPr/>
            </p:nvSpPr>
            <p:spPr bwMode="auto">
              <a:xfrm>
                <a:off x="4188" y="2260"/>
                <a:ext cx="238" cy="59"/>
              </a:xfrm>
              <a:custGeom>
                <a:avLst/>
                <a:gdLst>
                  <a:gd name="T0" fmla="*/ 0 w 238"/>
                  <a:gd name="T1" fmla="*/ 0 h 55"/>
                  <a:gd name="T2" fmla="*/ 238 w 238"/>
                  <a:gd name="T3" fmla="*/ 0 h 55"/>
                  <a:gd name="T4" fmla="*/ 238 w 238"/>
                  <a:gd name="T5" fmla="*/ 820 h 55"/>
                  <a:gd name="T6" fmla="*/ 0 w 238"/>
                  <a:gd name="T7" fmla="*/ 820 h 55"/>
                  <a:gd name="T8" fmla="*/ 0 w 238"/>
                  <a:gd name="T9" fmla="*/ 0 h 55"/>
                  <a:gd name="T10" fmla="*/ 0 w 238"/>
                  <a:gd name="T11" fmla="*/ 0 h 55"/>
                  <a:gd name="T12" fmla="*/ 0 60000 65536"/>
                  <a:gd name="T13" fmla="*/ 0 60000 65536"/>
                  <a:gd name="T14" fmla="*/ 0 60000 65536"/>
                  <a:gd name="T15" fmla="*/ 0 60000 65536"/>
                  <a:gd name="T16" fmla="*/ 0 60000 65536"/>
                  <a:gd name="T17" fmla="*/ 0 60000 65536"/>
                  <a:gd name="T18" fmla="*/ 0 w 238"/>
                  <a:gd name="T19" fmla="*/ 0 h 55"/>
                  <a:gd name="T20" fmla="*/ 238 w 238"/>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38" h="55">
                    <a:moveTo>
                      <a:pt x="0" y="0"/>
                    </a:moveTo>
                    <a:lnTo>
                      <a:pt x="238" y="0"/>
                    </a:lnTo>
                    <a:lnTo>
                      <a:pt x="238" y="55"/>
                    </a:lnTo>
                    <a:lnTo>
                      <a:pt x="0" y="55"/>
                    </a:lnTo>
                    <a:lnTo>
                      <a:pt x="0" y="0"/>
                    </a:lnTo>
                    <a:close/>
                  </a:path>
                </a:pathLst>
              </a:custGeom>
              <a:solidFill>
                <a:srgbClr val="FB0F0C"/>
              </a:solidFill>
              <a:ln w="9525">
                <a:noFill/>
                <a:round/>
                <a:headEnd/>
                <a:tailEnd/>
              </a:ln>
            </p:spPr>
            <p:txBody>
              <a:bodyPr/>
              <a:lstStyle/>
              <a:p>
                <a:pPr>
                  <a:defRPr/>
                </a:pPr>
                <a:endParaRPr lang="en-GB" sz="1108"/>
              </a:p>
            </p:txBody>
          </p:sp>
          <p:sp>
            <p:nvSpPr>
              <p:cNvPr id="129" name="Freeform 232"/>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close/>
                  </a:path>
                </a:pathLst>
              </a:custGeom>
              <a:solidFill>
                <a:srgbClr val="1A0C80"/>
              </a:solidFill>
              <a:ln w="9525">
                <a:noFill/>
                <a:round/>
                <a:headEnd/>
                <a:tailEnd/>
              </a:ln>
            </p:spPr>
            <p:txBody>
              <a:bodyPr/>
              <a:lstStyle/>
              <a:p>
                <a:pPr>
                  <a:defRPr/>
                </a:pPr>
                <a:endParaRPr lang="en-GB" sz="1108"/>
              </a:p>
            </p:txBody>
          </p:sp>
          <p:sp>
            <p:nvSpPr>
              <p:cNvPr id="130" name="Freeform 233"/>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path>
                </a:pathLst>
              </a:custGeom>
              <a:noFill/>
              <a:ln w="0">
                <a:solidFill>
                  <a:srgbClr val="FF1900"/>
                </a:solidFill>
                <a:prstDash val="solid"/>
                <a:round/>
                <a:headEnd/>
                <a:tailEnd/>
              </a:ln>
            </p:spPr>
            <p:txBody>
              <a:bodyPr/>
              <a:lstStyle/>
              <a:p>
                <a:pPr>
                  <a:defRPr/>
                </a:pPr>
                <a:endParaRPr lang="en-GB" sz="1108"/>
              </a:p>
            </p:txBody>
          </p:sp>
          <p:sp>
            <p:nvSpPr>
              <p:cNvPr id="131" name="Freeform 234"/>
              <p:cNvSpPr>
                <a:spLocks/>
              </p:cNvSpPr>
              <p:nvPr/>
            </p:nvSpPr>
            <p:spPr bwMode="auto">
              <a:xfrm>
                <a:off x="4218" y="2179"/>
                <a:ext cx="41" cy="12"/>
              </a:xfrm>
              <a:custGeom>
                <a:avLst/>
                <a:gdLst>
                  <a:gd name="T0" fmla="*/ 42 w 42"/>
                  <a:gd name="T1" fmla="*/ 6 h 12"/>
                  <a:gd name="T2" fmla="*/ 42 w 42"/>
                  <a:gd name="T3" fmla="*/ 6 h 12"/>
                  <a:gd name="T4" fmla="*/ 36 w 42"/>
                  <a:gd name="T5" fmla="*/ 6 h 12"/>
                  <a:gd name="T6" fmla="*/ 30 w 42"/>
                  <a:gd name="T7" fmla="*/ 0 h 12"/>
                  <a:gd name="T8" fmla="*/ 24 w 42"/>
                  <a:gd name="T9" fmla="*/ 0 h 12"/>
                  <a:gd name="T10" fmla="*/ 12 w 42"/>
                  <a:gd name="T11" fmla="*/ 0 h 12"/>
                  <a:gd name="T12" fmla="*/ 6 w 42"/>
                  <a:gd name="T13" fmla="*/ 6 h 12"/>
                  <a:gd name="T14" fmla="*/ 0 w 42"/>
                  <a:gd name="T15" fmla="*/ 6 h 12"/>
                  <a:gd name="T16" fmla="*/ 0 w 42"/>
                  <a:gd name="T17" fmla="*/ 12 h 12"/>
                  <a:gd name="T18" fmla="*/ 42 w 42"/>
                  <a:gd name="T19" fmla="*/ 6 h 12"/>
                  <a:gd name="T20" fmla="*/ 42 w 42"/>
                  <a:gd name="T21" fmla="*/ 6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12"/>
                  <a:gd name="T35" fmla="*/ 42 w 4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12">
                    <a:moveTo>
                      <a:pt x="42" y="6"/>
                    </a:moveTo>
                    <a:lnTo>
                      <a:pt x="42" y="6"/>
                    </a:lnTo>
                    <a:lnTo>
                      <a:pt x="36" y="6"/>
                    </a:lnTo>
                    <a:lnTo>
                      <a:pt x="30" y="0"/>
                    </a:lnTo>
                    <a:lnTo>
                      <a:pt x="24" y="0"/>
                    </a:lnTo>
                    <a:lnTo>
                      <a:pt x="12" y="0"/>
                    </a:lnTo>
                    <a:lnTo>
                      <a:pt x="6" y="6"/>
                    </a:lnTo>
                    <a:lnTo>
                      <a:pt x="0" y="6"/>
                    </a:lnTo>
                    <a:lnTo>
                      <a:pt x="0" y="12"/>
                    </a:lnTo>
                    <a:lnTo>
                      <a:pt x="42" y="6"/>
                    </a:lnTo>
                    <a:close/>
                  </a:path>
                </a:pathLst>
              </a:custGeom>
              <a:solidFill>
                <a:srgbClr val="1A0C80"/>
              </a:solidFill>
              <a:ln w="9525">
                <a:noFill/>
                <a:round/>
                <a:headEnd/>
                <a:tailEnd/>
              </a:ln>
            </p:spPr>
            <p:txBody>
              <a:bodyPr/>
              <a:lstStyle/>
              <a:p>
                <a:pPr>
                  <a:defRPr/>
                </a:pPr>
                <a:endParaRPr lang="en-GB" sz="1108"/>
              </a:p>
            </p:txBody>
          </p:sp>
          <p:sp>
            <p:nvSpPr>
              <p:cNvPr id="132" name="Freeform 235"/>
              <p:cNvSpPr>
                <a:spLocks/>
              </p:cNvSpPr>
              <p:nvPr/>
            </p:nvSpPr>
            <p:spPr bwMode="auto">
              <a:xfrm>
                <a:off x="4224" y="2195"/>
                <a:ext cx="29" cy="36"/>
              </a:xfrm>
              <a:custGeom>
                <a:avLst/>
                <a:gdLst>
                  <a:gd name="T0" fmla="*/ 30 w 30"/>
                  <a:gd name="T1" fmla="*/ 174 h 34"/>
                  <a:gd name="T2" fmla="*/ 24 w 30"/>
                  <a:gd name="T3" fmla="*/ 6 h 34"/>
                  <a:gd name="T4" fmla="*/ 18 w 30"/>
                  <a:gd name="T5" fmla="*/ 6 h 34"/>
                  <a:gd name="T6" fmla="*/ 18 w 30"/>
                  <a:gd name="T7" fmla="*/ 0 h 34"/>
                  <a:gd name="T8" fmla="*/ 12 w 30"/>
                  <a:gd name="T9" fmla="*/ 6 h 34"/>
                  <a:gd name="T10" fmla="*/ 6 w 30"/>
                  <a:gd name="T11" fmla="*/ 6 h 34"/>
                  <a:gd name="T12" fmla="*/ 0 w 30"/>
                  <a:gd name="T13" fmla="*/ 174 h 34"/>
                  <a:gd name="T14" fmla="*/ 0 w 30"/>
                  <a:gd name="T15" fmla="*/ 207 h 34"/>
                  <a:gd name="T16" fmla="*/ 6 w 30"/>
                  <a:gd name="T17" fmla="*/ 239 h 34"/>
                  <a:gd name="T18" fmla="*/ 6 w 30"/>
                  <a:gd name="T19" fmla="*/ 239 h 34"/>
                  <a:gd name="T20" fmla="*/ 12 w 30"/>
                  <a:gd name="T21" fmla="*/ 284 h 34"/>
                  <a:gd name="T22" fmla="*/ 18 w 30"/>
                  <a:gd name="T23" fmla="*/ 284 h 34"/>
                  <a:gd name="T24" fmla="*/ 18 w 30"/>
                  <a:gd name="T25" fmla="*/ 284 h 34"/>
                  <a:gd name="T26" fmla="*/ 24 w 30"/>
                  <a:gd name="T27" fmla="*/ 239 h 34"/>
                  <a:gd name="T28" fmla="*/ 30 w 30"/>
                  <a:gd name="T29" fmla="*/ 239 h 34"/>
                  <a:gd name="T30" fmla="*/ 30 w 30"/>
                  <a:gd name="T31" fmla="*/ 207 h 34"/>
                  <a:gd name="T32" fmla="*/ 30 w 30"/>
                  <a:gd name="T33" fmla="*/ 174 h 34"/>
                  <a:gd name="T34" fmla="*/ 30 w 30"/>
                  <a:gd name="T35" fmla="*/ 17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34"/>
                  <a:gd name="T56" fmla="*/ 30 w 30"/>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34">
                    <a:moveTo>
                      <a:pt x="30" y="17"/>
                    </a:moveTo>
                    <a:lnTo>
                      <a:pt x="24" y="6"/>
                    </a:lnTo>
                    <a:lnTo>
                      <a:pt x="18" y="6"/>
                    </a:lnTo>
                    <a:lnTo>
                      <a:pt x="18" y="0"/>
                    </a:lnTo>
                    <a:lnTo>
                      <a:pt x="12" y="6"/>
                    </a:lnTo>
                    <a:lnTo>
                      <a:pt x="6" y="6"/>
                    </a:lnTo>
                    <a:lnTo>
                      <a:pt x="0" y="17"/>
                    </a:lnTo>
                    <a:lnTo>
                      <a:pt x="0" y="23"/>
                    </a:lnTo>
                    <a:lnTo>
                      <a:pt x="6" y="28"/>
                    </a:lnTo>
                    <a:lnTo>
                      <a:pt x="12" y="34"/>
                    </a:lnTo>
                    <a:lnTo>
                      <a:pt x="18" y="34"/>
                    </a:lnTo>
                    <a:lnTo>
                      <a:pt x="24" y="28"/>
                    </a:lnTo>
                    <a:lnTo>
                      <a:pt x="30" y="28"/>
                    </a:lnTo>
                    <a:lnTo>
                      <a:pt x="30" y="23"/>
                    </a:lnTo>
                    <a:lnTo>
                      <a:pt x="30" y="17"/>
                    </a:lnTo>
                    <a:close/>
                  </a:path>
                </a:pathLst>
              </a:custGeom>
              <a:solidFill>
                <a:srgbClr val="FFFFFF"/>
              </a:solidFill>
              <a:ln w="9525">
                <a:noFill/>
                <a:round/>
                <a:headEnd/>
                <a:tailEnd/>
              </a:ln>
            </p:spPr>
            <p:txBody>
              <a:bodyPr/>
              <a:lstStyle/>
              <a:p>
                <a:pPr>
                  <a:defRPr/>
                </a:pPr>
                <a:endParaRPr lang="en-GB" sz="1108"/>
              </a:p>
            </p:txBody>
          </p:sp>
          <p:sp>
            <p:nvSpPr>
              <p:cNvPr id="133" name="Freeform 236"/>
              <p:cNvSpPr>
                <a:spLocks/>
              </p:cNvSpPr>
              <p:nvPr/>
            </p:nvSpPr>
            <p:spPr bwMode="auto">
              <a:xfrm>
                <a:off x="4224" y="2216"/>
                <a:ext cx="29" cy="6"/>
              </a:xfrm>
              <a:custGeom>
                <a:avLst/>
                <a:gdLst>
                  <a:gd name="T0" fmla="*/ 30 w 30"/>
                  <a:gd name="T1" fmla="*/ 6 h 6"/>
                  <a:gd name="T2" fmla="*/ 30 w 30"/>
                  <a:gd name="T3" fmla="*/ 6 h 6"/>
                  <a:gd name="T4" fmla="*/ 30 w 30"/>
                  <a:gd name="T5" fmla="*/ 6 h 6"/>
                  <a:gd name="T6" fmla="*/ 30 w 30"/>
                  <a:gd name="T7" fmla="*/ 6 h 6"/>
                  <a:gd name="T8" fmla="*/ 30 w 30"/>
                  <a:gd name="T9" fmla="*/ 0 h 6"/>
                  <a:gd name="T10" fmla="*/ 30 w 30"/>
                  <a:gd name="T11" fmla="*/ 0 h 6"/>
                  <a:gd name="T12" fmla="*/ 30 w 30"/>
                  <a:gd name="T13" fmla="*/ 0 h 6"/>
                  <a:gd name="T14" fmla="*/ 30 w 30"/>
                  <a:gd name="T15" fmla="*/ 0 h 6"/>
                  <a:gd name="T16" fmla="*/ 24 w 30"/>
                  <a:gd name="T17" fmla="*/ 0 h 6"/>
                  <a:gd name="T18" fmla="*/ 24 w 30"/>
                  <a:gd name="T19" fmla="*/ 0 h 6"/>
                  <a:gd name="T20" fmla="*/ 24 w 30"/>
                  <a:gd name="T21" fmla="*/ 0 h 6"/>
                  <a:gd name="T22" fmla="*/ 18 w 30"/>
                  <a:gd name="T23" fmla="*/ 0 h 6"/>
                  <a:gd name="T24" fmla="*/ 18 w 30"/>
                  <a:gd name="T25" fmla="*/ 0 h 6"/>
                  <a:gd name="T26" fmla="*/ 12 w 30"/>
                  <a:gd name="T27" fmla="*/ 0 h 6"/>
                  <a:gd name="T28" fmla="*/ 12 w 30"/>
                  <a:gd name="T29" fmla="*/ 0 h 6"/>
                  <a:gd name="T30" fmla="*/ 12 w 30"/>
                  <a:gd name="T31" fmla="*/ 0 h 6"/>
                  <a:gd name="T32" fmla="*/ 6 w 30"/>
                  <a:gd name="T33" fmla="*/ 0 h 6"/>
                  <a:gd name="T34" fmla="*/ 6 w 30"/>
                  <a:gd name="T35" fmla="*/ 0 h 6"/>
                  <a:gd name="T36" fmla="*/ 6 w 30"/>
                  <a:gd name="T37" fmla="*/ 0 h 6"/>
                  <a:gd name="T38" fmla="*/ 0 w 30"/>
                  <a:gd name="T39" fmla="*/ 0 h 6"/>
                  <a:gd name="T40" fmla="*/ 0 w 30"/>
                  <a:gd name="T41" fmla="*/ 0 h 6"/>
                  <a:gd name="T42" fmla="*/ 0 w 30"/>
                  <a:gd name="T43" fmla="*/ 0 h 6"/>
                  <a:gd name="T44" fmla="*/ 0 w 30"/>
                  <a:gd name="T45" fmla="*/ 6 h 6"/>
                  <a:gd name="T46" fmla="*/ 0 w 30"/>
                  <a:gd name="T47" fmla="*/ 6 h 6"/>
                  <a:gd name="T48" fmla="*/ 0 w 30"/>
                  <a:gd name="T49" fmla="*/ 6 h 6"/>
                  <a:gd name="T50" fmla="*/ 0 w 30"/>
                  <a:gd name="T51" fmla="*/ 6 h 6"/>
                  <a:gd name="T52" fmla="*/ 6 w 30"/>
                  <a:gd name="T53" fmla="*/ 6 h 6"/>
                  <a:gd name="T54" fmla="*/ 6 w 30"/>
                  <a:gd name="T55" fmla="*/ 6 h 6"/>
                  <a:gd name="T56" fmla="*/ 12 w 30"/>
                  <a:gd name="T57" fmla="*/ 6 h 6"/>
                  <a:gd name="T58" fmla="*/ 12 w 30"/>
                  <a:gd name="T59" fmla="*/ 6 h 6"/>
                  <a:gd name="T60" fmla="*/ 12 w 30"/>
                  <a:gd name="T61" fmla="*/ 6 h 6"/>
                  <a:gd name="T62" fmla="*/ 18 w 30"/>
                  <a:gd name="T63" fmla="*/ 6 h 6"/>
                  <a:gd name="T64" fmla="*/ 18 w 30"/>
                  <a:gd name="T65" fmla="*/ 6 h 6"/>
                  <a:gd name="T66" fmla="*/ 18 w 30"/>
                  <a:gd name="T67" fmla="*/ 6 h 6"/>
                  <a:gd name="T68" fmla="*/ 24 w 30"/>
                  <a:gd name="T69" fmla="*/ 6 h 6"/>
                  <a:gd name="T70" fmla="*/ 24 w 30"/>
                  <a:gd name="T71" fmla="*/ 6 h 6"/>
                  <a:gd name="T72" fmla="*/ 24 w 30"/>
                  <a:gd name="T73" fmla="*/ 6 h 6"/>
                  <a:gd name="T74" fmla="*/ 30 w 30"/>
                  <a:gd name="T75" fmla="*/ 6 h 6"/>
                  <a:gd name="T76" fmla="*/ 30 w 30"/>
                  <a:gd name="T77" fmla="*/ 6 h 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
                  <a:gd name="T118" fmla="*/ 0 h 6"/>
                  <a:gd name="T119" fmla="*/ 30 w 30"/>
                  <a:gd name="T120" fmla="*/ 6 h 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 h="6">
                    <a:moveTo>
                      <a:pt x="30" y="6"/>
                    </a:moveTo>
                    <a:lnTo>
                      <a:pt x="30" y="6"/>
                    </a:lnTo>
                    <a:lnTo>
                      <a:pt x="30" y="0"/>
                    </a:lnTo>
                    <a:lnTo>
                      <a:pt x="24" y="0"/>
                    </a:lnTo>
                    <a:lnTo>
                      <a:pt x="18" y="0"/>
                    </a:lnTo>
                    <a:lnTo>
                      <a:pt x="12" y="0"/>
                    </a:lnTo>
                    <a:lnTo>
                      <a:pt x="6" y="0"/>
                    </a:lnTo>
                    <a:lnTo>
                      <a:pt x="0" y="0"/>
                    </a:lnTo>
                    <a:lnTo>
                      <a:pt x="0" y="6"/>
                    </a:lnTo>
                    <a:lnTo>
                      <a:pt x="6" y="6"/>
                    </a:lnTo>
                    <a:lnTo>
                      <a:pt x="12" y="6"/>
                    </a:lnTo>
                    <a:lnTo>
                      <a:pt x="18" y="6"/>
                    </a:lnTo>
                    <a:lnTo>
                      <a:pt x="24" y="6"/>
                    </a:lnTo>
                    <a:lnTo>
                      <a:pt x="30" y="6"/>
                    </a:lnTo>
                    <a:close/>
                  </a:path>
                </a:pathLst>
              </a:custGeom>
              <a:solidFill>
                <a:srgbClr val="1A0C80"/>
              </a:solidFill>
              <a:ln w="9525">
                <a:noFill/>
                <a:round/>
                <a:headEnd/>
                <a:tailEnd/>
              </a:ln>
            </p:spPr>
            <p:txBody>
              <a:bodyPr/>
              <a:lstStyle/>
              <a:p>
                <a:pPr>
                  <a:defRPr/>
                </a:pPr>
                <a:endParaRPr lang="en-GB" sz="1108"/>
              </a:p>
            </p:txBody>
          </p:sp>
          <p:sp>
            <p:nvSpPr>
              <p:cNvPr id="134" name="Freeform 237"/>
              <p:cNvSpPr>
                <a:spLocks/>
              </p:cNvSpPr>
              <p:nvPr/>
            </p:nvSpPr>
            <p:spPr bwMode="auto">
              <a:xfrm>
                <a:off x="4224" y="2222"/>
                <a:ext cx="29" cy="2"/>
              </a:xfrm>
              <a:custGeom>
                <a:avLst/>
                <a:gdLst>
                  <a:gd name="T0" fmla="*/ 30 w 30"/>
                  <a:gd name="T1" fmla="*/ 0 h 1"/>
                  <a:gd name="T2" fmla="*/ 30 w 30"/>
                  <a:gd name="T3" fmla="*/ 0 h 1"/>
                  <a:gd name="T4" fmla="*/ 30 w 30"/>
                  <a:gd name="T5" fmla="*/ 0 h 1"/>
                  <a:gd name="T6" fmla="*/ 30 w 30"/>
                  <a:gd name="T7" fmla="*/ 0 h 1"/>
                  <a:gd name="T8" fmla="*/ 30 w 30"/>
                  <a:gd name="T9" fmla="*/ 0 h 1"/>
                  <a:gd name="T10" fmla="*/ 30 w 30"/>
                  <a:gd name="T11" fmla="*/ 0 h 1"/>
                  <a:gd name="T12" fmla="*/ 30 w 30"/>
                  <a:gd name="T13" fmla="*/ 0 h 1"/>
                  <a:gd name="T14" fmla="*/ 30 w 30"/>
                  <a:gd name="T15" fmla="*/ 0 h 1"/>
                  <a:gd name="T16" fmla="*/ 24 w 30"/>
                  <a:gd name="T17" fmla="*/ 0 h 1"/>
                  <a:gd name="T18" fmla="*/ 24 w 30"/>
                  <a:gd name="T19" fmla="*/ 0 h 1"/>
                  <a:gd name="T20" fmla="*/ 24 w 30"/>
                  <a:gd name="T21" fmla="*/ 0 h 1"/>
                  <a:gd name="T22" fmla="*/ 18 w 30"/>
                  <a:gd name="T23" fmla="*/ 0 h 1"/>
                  <a:gd name="T24" fmla="*/ 18 w 30"/>
                  <a:gd name="T25" fmla="*/ 0 h 1"/>
                  <a:gd name="T26" fmla="*/ 12 w 30"/>
                  <a:gd name="T27" fmla="*/ 0 h 1"/>
                  <a:gd name="T28" fmla="*/ 12 w 30"/>
                  <a:gd name="T29" fmla="*/ 0 h 1"/>
                  <a:gd name="T30" fmla="*/ 12 w 30"/>
                  <a:gd name="T31" fmla="*/ 0 h 1"/>
                  <a:gd name="T32" fmla="*/ 6 w 30"/>
                  <a:gd name="T33" fmla="*/ 0 h 1"/>
                  <a:gd name="T34" fmla="*/ 6 w 30"/>
                  <a:gd name="T35" fmla="*/ 0 h 1"/>
                  <a:gd name="T36" fmla="*/ 6 w 30"/>
                  <a:gd name="T37" fmla="*/ 0 h 1"/>
                  <a:gd name="T38" fmla="*/ 0 w 30"/>
                  <a:gd name="T39" fmla="*/ 0 h 1"/>
                  <a:gd name="T40" fmla="*/ 0 w 30"/>
                  <a:gd name="T41" fmla="*/ 0 h 1"/>
                  <a:gd name="T42" fmla="*/ 0 w 30"/>
                  <a:gd name="T43" fmla="*/ 0 h 1"/>
                  <a:gd name="T44" fmla="*/ 0 w 30"/>
                  <a:gd name="T45" fmla="*/ 0 h 1"/>
                  <a:gd name="T46" fmla="*/ 0 w 30"/>
                  <a:gd name="T47" fmla="*/ 0 h 1"/>
                  <a:gd name="T48" fmla="*/ 0 w 30"/>
                  <a:gd name="T49" fmla="*/ 0 h 1"/>
                  <a:gd name="T50" fmla="*/ 6 w 30"/>
                  <a:gd name="T51" fmla="*/ 0 h 1"/>
                  <a:gd name="T52" fmla="*/ 6 w 30"/>
                  <a:gd name="T53" fmla="*/ 0 h 1"/>
                  <a:gd name="T54" fmla="*/ 6 w 30"/>
                  <a:gd name="T55" fmla="*/ 0 h 1"/>
                  <a:gd name="T56" fmla="*/ 12 w 30"/>
                  <a:gd name="T57" fmla="*/ 0 h 1"/>
                  <a:gd name="T58" fmla="*/ 12 w 30"/>
                  <a:gd name="T59" fmla="*/ 0 h 1"/>
                  <a:gd name="T60" fmla="*/ 12 w 30"/>
                  <a:gd name="T61" fmla="*/ 0 h 1"/>
                  <a:gd name="T62" fmla="*/ 18 w 30"/>
                  <a:gd name="T63" fmla="*/ 0 h 1"/>
                  <a:gd name="T64" fmla="*/ 18 w 30"/>
                  <a:gd name="T65" fmla="*/ 0 h 1"/>
                  <a:gd name="T66" fmla="*/ 24 w 30"/>
                  <a:gd name="T67" fmla="*/ 0 h 1"/>
                  <a:gd name="T68" fmla="*/ 24 w 30"/>
                  <a:gd name="T69" fmla="*/ 0 h 1"/>
                  <a:gd name="T70" fmla="*/ 24 w 30"/>
                  <a:gd name="T71" fmla="*/ 0 h 1"/>
                  <a:gd name="T72" fmla="*/ 30 w 30"/>
                  <a:gd name="T73" fmla="*/ 0 h 1"/>
                  <a:gd name="T74" fmla="*/ 30 w 30"/>
                  <a:gd name="T75" fmla="*/ 0 h 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
                  <a:gd name="T115" fmla="*/ 0 h 1"/>
                  <a:gd name="T116" fmla="*/ 30 w 30"/>
                  <a:gd name="T117" fmla="*/ 1 h 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 h="1">
                    <a:moveTo>
                      <a:pt x="30" y="0"/>
                    </a:moveTo>
                    <a:lnTo>
                      <a:pt x="30" y="0"/>
                    </a:lnTo>
                    <a:lnTo>
                      <a:pt x="24" y="0"/>
                    </a:lnTo>
                    <a:lnTo>
                      <a:pt x="18" y="0"/>
                    </a:lnTo>
                    <a:lnTo>
                      <a:pt x="12" y="0"/>
                    </a:lnTo>
                    <a:lnTo>
                      <a:pt x="6" y="0"/>
                    </a:lnTo>
                    <a:lnTo>
                      <a:pt x="0" y="0"/>
                    </a:lnTo>
                    <a:lnTo>
                      <a:pt x="6" y="0"/>
                    </a:lnTo>
                    <a:lnTo>
                      <a:pt x="12" y="0"/>
                    </a:lnTo>
                    <a:lnTo>
                      <a:pt x="18" y="0"/>
                    </a:lnTo>
                    <a:lnTo>
                      <a:pt x="24" y="0"/>
                    </a:lnTo>
                    <a:lnTo>
                      <a:pt x="30" y="0"/>
                    </a:lnTo>
                    <a:close/>
                  </a:path>
                </a:pathLst>
              </a:custGeom>
              <a:solidFill>
                <a:srgbClr val="1A0C80"/>
              </a:solidFill>
              <a:ln w="9525">
                <a:noFill/>
                <a:round/>
                <a:headEnd/>
                <a:tailEnd/>
              </a:ln>
            </p:spPr>
            <p:txBody>
              <a:bodyPr/>
              <a:lstStyle/>
              <a:p>
                <a:pPr>
                  <a:defRPr/>
                </a:pPr>
                <a:endParaRPr lang="en-GB" sz="1108"/>
              </a:p>
            </p:txBody>
          </p:sp>
          <p:sp>
            <p:nvSpPr>
              <p:cNvPr id="135" name="Freeform 238"/>
              <p:cNvSpPr>
                <a:spLocks/>
              </p:cNvSpPr>
              <p:nvPr/>
            </p:nvSpPr>
            <p:spPr bwMode="auto">
              <a:xfrm>
                <a:off x="4235" y="2191"/>
                <a:ext cx="6" cy="6"/>
              </a:xfrm>
              <a:custGeom>
                <a:avLst/>
                <a:gdLst>
                  <a:gd name="T0" fmla="*/ 6 w 6"/>
                  <a:gd name="T1" fmla="*/ 0 h 5"/>
                  <a:gd name="T2" fmla="*/ 6 w 6"/>
                  <a:gd name="T3" fmla="*/ 0 h 5"/>
                  <a:gd name="T4" fmla="*/ 6 w 6"/>
                  <a:gd name="T5" fmla="*/ 0 h 5"/>
                  <a:gd name="T6" fmla="*/ 0 w 6"/>
                  <a:gd name="T7" fmla="*/ 0 h 5"/>
                  <a:gd name="T8" fmla="*/ 0 w 6"/>
                  <a:gd name="T9" fmla="*/ 0 h 5"/>
                  <a:gd name="T10" fmla="*/ 0 w 6"/>
                  <a:gd name="T11" fmla="*/ 0 h 5"/>
                  <a:gd name="T12" fmla="*/ 0 w 6"/>
                  <a:gd name="T13" fmla="*/ 0 h 5"/>
                  <a:gd name="T14" fmla="*/ 0 w 6"/>
                  <a:gd name="T15" fmla="*/ 0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5"/>
                  <a:gd name="T44" fmla="*/ 6 w 6"/>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5">
                    <a:moveTo>
                      <a:pt x="6" y="0"/>
                    </a:moveTo>
                    <a:lnTo>
                      <a:pt x="6" y="0"/>
                    </a:lnTo>
                    <a:lnTo>
                      <a:pt x="0" y="0"/>
                    </a:lnTo>
                    <a:lnTo>
                      <a:pt x="6" y="5"/>
                    </a:lnTo>
                    <a:lnTo>
                      <a:pt x="6" y="0"/>
                    </a:lnTo>
                    <a:close/>
                  </a:path>
                </a:pathLst>
              </a:custGeom>
              <a:solidFill>
                <a:srgbClr val="F7F619"/>
              </a:solidFill>
              <a:ln w="9525">
                <a:noFill/>
                <a:round/>
                <a:headEnd/>
                <a:tailEnd/>
              </a:ln>
            </p:spPr>
            <p:txBody>
              <a:bodyPr/>
              <a:lstStyle/>
              <a:p>
                <a:pPr>
                  <a:defRPr/>
                </a:pPr>
                <a:endParaRPr lang="en-GB" sz="1108"/>
              </a:p>
            </p:txBody>
          </p:sp>
          <p:sp>
            <p:nvSpPr>
              <p:cNvPr id="136" name="Freeform 239"/>
              <p:cNvSpPr>
                <a:spLocks/>
              </p:cNvSpPr>
              <p:nvPr/>
            </p:nvSpPr>
            <p:spPr bwMode="auto">
              <a:xfrm>
                <a:off x="4241" y="2185"/>
                <a:ext cx="6" cy="2"/>
              </a:xfrm>
              <a:custGeom>
                <a:avLst/>
                <a:gdLst>
                  <a:gd name="T0" fmla="*/ 6 w 6"/>
                  <a:gd name="T1" fmla="*/ 0 h 1"/>
                  <a:gd name="T2" fmla="*/ 6 w 6"/>
                  <a:gd name="T3" fmla="*/ 0 h 1"/>
                  <a:gd name="T4" fmla="*/ 6 w 6"/>
                  <a:gd name="T5" fmla="*/ 0 h 1"/>
                  <a:gd name="T6" fmla="*/ 0 w 6"/>
                  <a:gd name="T7" fmla="*/ 0 h 1"/>
                  <a:gd name="T8" fmla="*/ 0 w 6"/>
                  <a:gd name="T9" fmla="*/ 0 h 1"/>
                  <a:gd name="T10" fmla="*/ 0 w 6"/>
                  <a:gd name="T11" fmla="*/ 0 h 1"/>
                  <a:gd name="T12" fmla="*/ 0 w 6"/>
                  <a:gd name="T13" fmla="*/ 0 h 1"/>
                  <a:gd name="T14" fmla="*/ 0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sz="1108"/>
              </a:p>
            </p:txBody>
          </p:sp>
          <p:sp>
            <p:nvSpPr>
              <p:cNvPr id="137" name="Freeform 240"/>
              <p:cNvSpPr>
                <a:spLocks/>
              </p:cNvSpPr>
              <p:nvPr/>
            </p:nvSpPr>
            <p:spPr bwMode="auto">
              <a:xfrm>
                <a:off x="4229" y="2185"/>
                <a:ext cx="6" cy="2"/>
              </a:xfrm>
              <a:custGeom>
                <a:avLst/>
                <a:gdLst>
                  <a:gd name="T0" fmla="*/ 6 w 6"/>
                  <a:gd name="T1" fmla="*/ 0 h 1"/>
                  <a:gd name="T2" fmla="*/ 6 w 6"/>
                  <a:gd name="T3" fmla="*/ 0 h 1"/>
                  <a:gd name="T4" fmla="*/ 6 w 6"/>
                  <a:gd name="T5" fmla="*/ 0 h 1"/>
                  <a:gd name="T6" fmla="*/ 6 w 6"/>
                  <a:gd name="T7" fmla="*/ 0 h 1"/>
                  <a:gd name="T8" fmla="*/ 0 w 6"/>
                  <a:gd name="T9" fmla="*/ 0 h 1"/>
                  <a:gd name="T10" fmla="*/ 0 w 6"/>
                  <a:gd name="T11" fmla="*/ 0 h 1"/>
                  <a:gd name="T12" fmla="*/ 0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sz="1108"/>
              </a:p>
            </p:txBody>
          </p:sp>
          <p:sp>
            <p:nvSpPr>
              <p:cNvPr id="138" name="Freeform 241"/>
              <p:cNvSpPr>
                <a:spLocks/>
              </p:cNvSpPr>
              <p:nvPr/>
            </p:nvSpPr>
            <p:spPr bwMode="auto">
              <a:xfrm>
                <a:off x="4188" y="2157"/>
                <a:ext cx="238" cy="162"/>
              </a:xfrm>
              <a:custGeom>
                <a:avLst/>
                <a:gdLst>
                  <a:gd name="T0" fmla="*/ 238 w 238"/>
                  <a:gd name="T1" fmla="*/ 0 h 156"/>
                  <a:gd name="T2" fmla="*/ 0 w 238"/>
                  <a:gd name="T3" fmla="*/ 0 h 156"/>
                  <a:gd name="T4" fmla="*/ 0 w 238"/>
                  <a:gd name="T5" fmla="*/ 1704 h 156"/>
                  <a:gd name="T6" fmla="*/ 238 w 238"/>
                  <a:gd name="T7" fmla="*/ 1704 h 156"/>
                  <a:gd name="T8" fmla="*/ 238 w 238"/>
                  <a:gd name="T9" fmla="*/ 0 h 156"/>
                  <a:gd name="T10" fmla="*/ 238 w 238"/>
                  <a:gd name="T11" fmla="*/ 0 h 156"/>
                  <a:gd name="T12" fmla="*/ 0 60000 65536"/>
                  <a:gd name="T13" fmla="*/ 0 60000 65536"/>
                  <a:gd name="T14" fmla="*/ 0 60000 65536"/>
                  <a:gd name="T15" fmla="*/ 0 60000 65536"/>
                  <a:gd name="T16" fmla="*/ 0 60000 65536"/>
                  <a:gd name="T17" fmla="*/ 0 60000 65536"/>
                  <a:gd name="T18" fmla="*/ 0 w 238"/>
                  <a:gd name="T19" fmla="*/ 0 h 156"/>
                  <a:gd name="T20" fmla="*/ 238 w 23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38" h="156">
                    <a:moveTo>
                      <a:pt x="238" y="0"/>
                    </a:moveTo>
                    <a:lnTo>
                      <a:pt x="0" y="0"/>
                    </a:lnTo>
                    <a:lnTo>
                      <a:pt x="0" y="156"/>
                    </a:lnTo>
                    <a:lnTo>
                      <a:pt x="238" y="156"/>
                    </a:lnTo>
                    <a:lnTo>
                      <a:pt x="238" y="0"/>
                    </a:lnTo>
                  </a:path>
                </a:pathLst>
              </a:custGeom>
              <a:noFill/>
              <a:ln w="0">
                <a:solidFill>
                  <a:srgbClr val="000000"/>
                </a:solidFill>
                <a:prstDash val="solid"/>
                <a:round/>
                <a:headEnd/>
                <a:tailEnd/>
              </a:ln>
            </p:spPr>
            <p:txBody>
              <a:bodyPr/>
              <a:lstStyle/>
              <a:p>
                <a:pPr>
                  <a:defRPr/>
                </a:pPr>
                <a:endParaRPr lang="en-GB" sz="1108"/>
              </a:p>
            </p:txBody>
          </p:sp>
        </p:grpSp>
        <p:graphicFrame>
          <p:nvGraphicFramePr>
            <p:cNvPr id="18" name="Object 252"/>
            <p:cNvGraphicFramePr>
              <a:graphicFrameLocks noChangeAspect="1"/>
            </p:cNvGraphicFramePr>
            <p:nvPr/>
          </p:nvGraphicFramePr>
          <p:xfrm>
            <a:off x="369889" y="5298398"/>
            <a:ext cx="159887" cy="104250"/>
          </p:xfrm>
          <a:graphic>
            <a:graphicData uri="http://schemas.openxmlformats.org/presentationml/2006/ole">
              <mc:AlternateContent xmlns:mc="http://schemas.openxmlformats.org/markup-compatibility/2006">
                <mc:Choice xmlns:v="urn:schemas-microsoft-com:vml" Requires="v">
                  <p:oleObj spid="_x0000_s366683" name="Clip" r:id="rId6" imgW="2835360" imgH="1920600" progId="">
                    <p:embed/>
                  </p:oleObj>
                </mc:Choice>
                <mc:Fallback>
                  <p:oleObj name="Clip" r:id="rId6" imgW="2835360" imgH="1920600" progId="">
                    <p:embed/>
                    <p:pic>
                      <p:nvPicPr>
                        <p:cNvPr id="0" name="Object 25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889" y="5298398"/>
                          <a:ext cx="159887" cy="10425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9" name="Group 214"/>
            <p:cNvGrpSpPr>
              <a:grpSpLocks/>
            </p:cNvGrpSpPr>
            <p:nvPr userDrawn="1"/>
          </p:nvGrpSpPr>
          <p:grpSpPr bwMode="auto">
            <a:xfrm>
              <a:off x="1847017" y="5298398"/>
              <a:ext cx="166365" cy="106293"/>
              <a:chOff x="4187" y="2402"/>
              <a:chExt cx="240" cy="161"/>
            </a:xfrm>
          </p:grpSpPr>
          <p:sp>
            <p:nvSpPr>
              <p:cNvPr id="122" name="Freeform 215"/>
              <p:cNvSpPr>
                <a:spLocks/>
              </p:cNvSpPr>
              <p:nvPr/>
            </p:nvSpPr>
            <p:spPr bwMode="auto">
              <a:xfrm>
                <a:off x="4234" y="2402"/>
                <a:ext cx="191" cy="161"/>
              </a:xfrm>
              <a:custGeom>
                <a:avLst/>
                <a:gdLst>
                  <a:gd name="T0" fmla="*/ 191 w 191"/>
                  <a:gd name="T1" fmla="*/ 1066 h 156"/>
                  <a:gd name="T2" fmla="*/ 191 w 191"/>
                  <a:gd name="T3" fmla="*/ 0 h 156"/>
                  <a:gd name="T4" fmla="*/ 0 w 191"/>
                  <a:gd name="T5" fmla="*/ 0 h 156"/>
                  <a:gd name="T6" fmla="*/ 0 w 191"/>
                  <a:gd name="T7" fmla="*/ 1066 h 156"/>
                  <a:gd name="T8" fmla="*/ 191 w 191"/>
                  <a:gd name="T9" fmla="*/ 1066 h 156"/>
                  <a:gd name="T10" fmla="*/ 191 w 191"/>
                  <a:gd name="T11" fmla="*/ 1066 h 156"/>
                  <a:gd name="T12" fmla="*/ 0 60000 65536"/>
                  <a:gd name="T13" fmla="*/ 0 60000 65536"/>
                  <a:gd name="T14" fmla="*/ 0 60000 65536"/>
                  <a:gd name="T15" fmla="*/ 0 60000 65536"/>
                  <a:gd name="T16" fmla="*/ 0 60000 65536"/>
                  <a:gd name="T17" fmla="*/ 0 60000 65536"/>
                  <a:gd name="T18" fmla="*/ 0 w 191"/>
                  <a:gd name="T19" fmla="*/ 0 h 156"/>
                  <a:gd name="T20" fmla="*/ 191 w 191"/>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91" h="156">
                    <a:moveTo>
                      <a:pt x="191" y="156"/>
                    </a:moveTo>
                    <a:lnTo>
                      <a:pt x="191" y="0"/>
                    </a:lnTo>
                    <a:lnTo>
                      <a:pt x="0" y="0"/>
                    </a:lnTo>
                    <a:lnTo>
                      <a:pt x="0" y="156"/>
                    </a:lnTo>
                    <a:lnTo>
                      <a:pt x="191" y="156"/>
                    </a:lnTo>
                    <a:close/>
                  </a:path>
                </a:pathLst>
              </a:custGeom>
              <a:solidFill>
                <a:srgbClr val="FFE600"/>
              </a:solidFill>
              <a:ln w="9525">
                <a:noFill/>
                <a:round/>
                <a:headEnd/>
                <a:tailEnd/>
              </a:ln>
            </p:spPr>
            <p:txBody>
              <a:bodyPr/>
              <a:lstStyle/>
              <a:p>
                <a:pPr>
                  <a:defRPr/>
                </a:pPr>
                <a:endParaRPr lang="en-GB" sz="1108"/>
              </a:p>
            </p:txBody>
          </p:sp>
          <p:sp>
            <p:nvSpPr>
              <p:cNvPr id="123" name="Freeform 216"/>
              <p:cNvSpPr>
                <a:spLocks/>
              </p:cNvSpPr>
              <p:nvPr/>
            </p:nvSpPr>
            <p:spPr bwMode="auto">
              <a:xfrm>
                <a:off x="4187" y="2402"/>
                <a:ext cx="77" cy="161"/>
              </a:xfrm>
              <a:custGeom>
                <a:avLst/>
                <a:gdLst>
                  <a:gd name="T0" fmla="*/ 77 w 77"/>
                  <a:gd name="T1" fmla="*/ 1066 h 156"/>
                  <a:gd name="T2" fmla="*/ 77 w 77"/>
                  <a:gd name="T3" fmla="*/ 0 h 156"/>
                  <a:gd name="T4" fmla="*/ 0 w 77"/>
                  <a:gd name="T5" fmla="*/ 0 h 156"/>
                  <a:gd name="T6" fmla="*/ 0 w 77"/>
                  <a:gd name="T7" fmla="*/ 1066 h 156"/>
                  <a:gd name="T8" fmla="*/ 77 w 77"/>
                  <a:gd name="T9" fmla="*/ 1066 h 156"/>
                  <a:gd name="T10" fmla="*/ 77 w 77"/>
                  <a:gd name="T11" fmla="*/ 106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sz="1108"/>
              </a:p>
            </p:txBody>
          </p:sp>
          <p:sp>
            <p:nvSpPr>
              <p:cNvPr id="124" name="Freeform 217"/>
              <p:cNvSpPr>
                <a:spLocks/>
              </p:cNvSpPr>
              <p:nvPr/>
            </p:nvSpPr>
            <p:spPr bwMode="auto">
              <a:xfrm>
                <a:off x="4348" y="2402"/>
                <a:ext cx="79" cy="161"/>
              </a:xfrm>
              <a:custGeom>
                <a:avLst/>
                <a:gdLst>
                  <a:gd name="T0" fmla="*/ 78 w 78"/>
                  <a:gd name="T1" fmla="*/ 1066 h 156"/>
                  <a:gd name="T2" fmla="*/ 78 w 78"/>
                  <a:gd name="T3" fmla="*/ 0 h 156"/>
                  <a:gd name="T4" fmla="*/ 0 w 78"/>
                  <a:gd name="T5" fmla="*/ 0 h 156"/>
                  <a:gd name="T6" fmla="*/ 0 w 78"/>
                  <a:gd name="T7" fmla="*/ 1066 h 156"/>
                  <a:gd name="T8" fmla="*/ 78 w 78"/>
                  <a:gd name="T9" fmla="*/ 1066 h 156"/>
                  <a:gd name="T10" fmla="*/ 78 w 78"/>
                  <a:gd name="T11" fmla="*/ 1066 h 156"/>
                  <a:gd name="T12" fmla="*/ 0 60000 65536"/>
                  <a:gd name="T13" fmla="*/ 0 60000 65536"/>
                  <a:gd name="T14" fmla="*/ 0 60000 65536"/>
                  <a:gd name="T15" fmla="*/ 0 60000 65536"/>
                  <a:gd name="T16" fmla="*/ 0 60000 65536"/>
                  <a:gd name="T17" fmla="*/ 0 60000 65536"/>
                  <a:gd name="T18" fmla="*/ 0 w 78"/>
                  <a:gd name="T19" fmla="*/ 0 h 156"/>
                  <a:gd name="T20" fmla="*/ 78 w 7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8" h="156">
                    <a:moveTo>
                      <a:pt x="78" y="156"/>
                    </a:moveTo>
                    <a:lnTo>
                      <a:pt x="78" y="0"/>
                    </a:lnTo>
                    <a:lnTo>
                      <a:pt x="0" y="0"/>
                    </a:lnTo>
                    <a:lnTo>
                      <a:pt x="0" y="156"/>
                    </a:lnTo>
                    <a:lnTo>
                      <a:pt x="78" y="156"/>
                    </a:lnTo>
                    <a:close/>
                  </a:path>
                </a:pathLst>
              </a:custGeom>
              <a:solidFill>
                <a:srgbClr val="FF0000"/>
              </a:solidFill>
              <a:ln w="9525">
                <a:noFill/>
                <a:round/>
                <a:headEnd/>
                <a:tailEnd/>
              </a:ln>
            </p:spPr>
            <p:txBody>
              <a:bodyPr/>
              <a:lstStyle/>
              <a:p>
                <a:pPr>
                  <a:defRPr/>
                </a:pPr>
                <a:endParaRPr lang="en-GB" sz="1108"/>
              </a:p>
            </p:txBody>
          </p:sp>
          <p:sp>
            <p:nvSpPr>
              <p:cNvPr id="125" name="Freeform 218"/>
              <p:cNvSpPr>
                <a:spLocks/>
              </p:cNvSpPr>
              <p:nvPr/>
            </p:nvSpPr>
            <p:spPr bwMode="auto">
              <a:xfrm>
                <a:off x="4187" y="2402"/>
                <a:ext cx="238" cy="161"/>
              </a:xfrm>
              <a:custGeom>
                <a:avLst/>
                <a:gdLst>
                  <a:gd name="T0" fmla="*/ 19 w 244"/>
                  <a:gd name="T1" fmla="*/ 19856 h 151"/>
                  <a:gd name="T2" fmla="*/ 19 w 244"/>
                  <a:gd name="T3" fmla="*/ 0 h 151"/>
                  <a:gd name="T4" fmla="*/ 0 w 244"/>
                  <a:gd name="T5" fmla="*/ 0 h 151"/>
                  <a:gd name="T6" fmla="*/ 0 w 244"/>
                  <a:gd name="T7" fmla="*/ 19856 h 151"/>
                  <a:gd name="T8" fmla="*/ 19 w 244"/>
                  <a:gd name="T9" fmla="*/ 19856 h 151"/>
                  <a:gd name="T10" fmla="*/ 19 w 244"/>
                  <a:gd name="T11" fmla="*/ 19856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sz="1108"/>
              </a:p>
            </p:txBody>
          </p:sp>
        </p:grpSp>
        <p:grpSp>
          <p:nvGrpSpPr>
            <p:cNvPr id="20" name="Group 269"/>
            <p:cNvGrpSpPr>
              <a:grpSpLocks noChangeAspect="1"/>
            </p:cNvGrpSpPr>
            <p:nvPr userDrawn="1"/>
          </p:nvGrpSpPr>
          <p:grpSpPr bwMode="auto">
            <a:xfrm>
              <a:off x="790121" y="5298398"/>
              <a:ext cx="160549" cy="102873"/>
              <a:chOff x="4214" y="2064"/>
              <a:chExt cx="242" cy="157"/>
            </a:xfrm>
          </p:grpSpPr>
          <p:sp>
            <p:nvSpPr>
              <p:cNvPr id="118" name="AutoShape 270"/>
              <p:cNvSpPr>
                <a:spLocks noChangeAspect="1" noChangeArrowheads="1" noTextEdit="1"/>
              </p:cNvSpPr>
              <p:nvPr/>
            </p:nvSpPr>
            <p:spPr bwMode="auto">
              <a:xfrm>
                <a:off x="4214" y="2064"/>
                <a:ext cx="242" cy="157"/>
              </a:xfrm>
              <a:prstGeom prst="rect">
                <a:avLst/>
              </a:prstGeom>
              <a:noFill/>
              <a:ln w="6350" algn="ctr">
                <a:solidFill>
                  <a:schemeClr val="tx1"/>
                </a:solidFill>
                <a:miter lim="800000"/>
                <a:headEnd/>
                <a:tailEnd/>
              </a:ln>
            </p:spPr>
            <p:txBody>
              <a:bodyPr/>
              <a:lstStyle/>
              <a:p>
                <a:pPr>
                  <a:defRPr/>
                </a:pPr>
                <a:endParaRPr lang="en-GB" sz="1108"/>
              </a:p>
            </p:txBody>
          </p:sp>
          <p:sp>
            <p:nvSpPr>
              <p:cNvPr id="119" name="Rectangle 271"/>
              <p:cNvSpPr>
                <a:spLocks noChangeArrowheads="1"/>
              </p:cNvSpPr>
              <p:nvPr/>
            </p:nvSpPr>
            <p:spPr bwMode="auto">
              <a:xfrm>
                <a:off x="4214" y="2064"/>
                <a:ext cx="242" cy="53"/>
              </a:xfrm>
              <a:prstGeom prst="rect">
                <a:avLst/>
              </a:prstGeom>
              <a:solidFill>
                <a:srgbClr val="FFFF00"/>
              </a:solidFill>
              <a:ln w="9525">
                <a:noFill/>
                <a:miter lim="800000"/>
                <a:headEnd/>
                <a:tailEnd/>
              </a:ln>
            </p:spPr>
            <p:txBody>
              <a:bodyPr/>
              <a:lstStyle/>
              <a:p>
                <a:pPr eaLnBrk="0" hangingPunct="0">
                  <a:spcBef>
                    <a:spcPct val="50000"/>
                  </a:spcBef>
                  <a:defRPr/>
                </a:pPr>
                <a:endParaRPr lang="en-US" sz="1108"/>
              </a:p>
            </p:txBody>
          </p:sp>
          <p:sp>
            <p:nvSpPr>
              <p:cNvPr id="120" name="Rectangle 272"/>
              <p:cNvSpPr>
                <a:spLocks noChangeArrowheads="1"/>
              </p:cNvSpPr>
              <p:nvPr/>
            </p:nvSpPr>
            <p:spPr bwMode="auto">
              <a:xfrm>
                <a:off x="4214" y="2117"/>
                <a:ext cx="242" cy="51"/>
              </a:xfrm>
              <a:prstGeom prst="rect">
                <a:avLst/>
              </a:prstGeom>
              <a:solidFill>
                <a:srgbClr val="51DC00"/>
              </a:solidFill>
              <a:ln w="9525">
                <a:noFill/>
                <a:miter lim="800000"/>
                <a:headEnd/>
                <a:tailEnd/>
              </a:ln>
            </p:spPr>
            <p:txBody>
              <a:bodyPr/>
              <a:lstStyle/>
              <a:p>
                <a:pPr eaLnBrk="0" hangingPunct="0">
                  <a:spcBef>
                    <a:spcPct val="50000"/>
                  </a:spcBef>
                  <a:defRPr/>
                </a:pPr>
                <a:endParaRPr lang="en-US" sz="1108"/>
              </a:p>
            </p:txBody>
          </p:sp>
          <p:sp>
            <p:nvSpPr>
              <p:cNvPr id="121" name="Rectangle 273"/>
              <p:cNvSpPr>
                <a:spLocks noChangeArrowheads="1"/>
              </p:cNvSpPr>
              <p:nvPr/>
            </p:nvSpPr>
            <p:spPr bwMode="auto">
              <a:xfrm>
                <a:off x="4214" y="2168"/>
                <a:ext cx="242" cy="53"/>
              </a:xfrm>
              <a:prstGeom prst="rect">
                <a:avLst/>
              </a:prstGeom>
              <a:solidFill>
                <a:srgbClr val="FF0000"/>
              </a:solidFill>
              <a:ln w="9525">
                <a:noFill/>
                <a:miter lim="800000"/>
                <a:headEnd/>
                <a:tailEnd/>
              </a:ln>
            </p:spPr>
            <p:txBody>
              <a:bodyPr/>
              <a:lstStyle/>
              <a:p>
                <a:pPr eaLnBrk="0" hangingPunct="0">
                  <a:spcBef>
                    <a:spcPct val="50000"/>
                  </a:spcBef>
                  <a:defRPr/>
                </a:pPr>
                <a:endParaRPr lang="en-US" sz="1108"/>
              </a:p>
            </p:txBody>
          </p:sp>
        </p:grpSp>
        <p:grpSp>
          <p:nvGrpSpPr>
            <p:cNvPr id="21" name="Group 16"/>
            <p:cNvGrpSpPr>
              <a:grpSpLocks/>
            </p:cNvGrpSpPr>
            <p:nvPr userDrawn="1"/>
          </p:nvGrpSpPr>
          <p:grpSpPr bwMode="auto">
            <a:xfrm>
              <a:off x="1854256" y="5092835"/>
              <a:ext cx="163609" cy="106293"/>
              <a:chOff x="1116" y="1646"/>
              <a:chExt cx="245" cy="151"/>
            </a:xfrm>
          </p:grpSpPr>
          <p:sp>
            <p:nvSpPr>
              <p:cNvPr id="115" name="Freeform 17"/>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sz="1108"/>
              </a:p>
            </p:txBody>
          </p:sp>
          <p:sp>
            <p:nvSpPr>
              <p:cNvPr id="116" name="Freeform 18"/>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sz="1108"/>
              </a:p>
            </p:txBody>
          </p:sp>
          <p:sp>
            <p:nvSpPr>
              <p:cNvPr id="117" name="Freeform 19"/>
              <p:cNvSpPr>
                <a:spLocks/>
              </p:cNvSpPr>
              <p:nvPr/>
            </p:nvSpPr>
            <p:spPr bwMode="auto">
              <a:xfrm>
                <a:off x="1116" y="1646"/>
                <a:ext cx="245" cy="151"/>
              </a:xfrm>
              <a:custGeom>
                <a:avLst/>
                <a:gdLst>
                  <a:gd name="T0" fmla="*/ 244 w 244"/>
                  <a:gd name="T1" fmla="*/ 61 h 151"/>
                  <a:gd name="T2" fmla="*/ 89 w 244"/>
                  <a:gd name="T3" fmla="*/ 61 h 151"/>
                  <a:gd name="T4" fmla="*/ 89 w 244"/>
                  <a:gd name="T5" fmla="*/ 0 h 151"/>
                  <a:gd name="T6" fmla="*/ 59 w 244"/>
                  <a:gd name="T7" fmla="*/ 0 h 151"/>
                  <a:gd name="T8" fmla="*/ 59 w 244"/>
                  <a:gd name="T9" fmla="*/ 61 h 151"/>
                  <a:gd name="T10" fmla="*/ 0 w 244"/>
                  <a:gd name="T11" fmla="*/ 61 h 151"/>
                  <a:gd name="T12" fmla="*/ 0 w 244"/>
                  <a:gd name="T13" fmla="*/ 89 h 151"/>
                  <a:gd name="T14" fmla="*/ 59 w 244"/>
                  <a:gd name="T15" fmla="*/ 89 h 151"/>
                  <a:gd name="T16" fmla="*/ 59 w 244"/>
                  <a:gd name="T17" fmla="*/ 151 h 151"/>
                  <a:gd name="T18" fmla="*/ 89 w 244"/>
                  <a:gd name="T19" fmla="*/ 151 h 151"/>
                  <a:gd name="T20" fmla="*/ 89 w 244"/>
                  <a:gd name="T21" fmla="*/ 89 h 151"/>
                  <a:gd name="T22" fmla="*/ 244 w 244"/>
                  <a:gd name="T23" fmla="*/ 89 h 151"/>
                  <a:gd name="T24" fmla="*/ 244 w 244"/>
                  <a:gd name="T25" fmla="*/ 61 h 151"/>
                  <a:gd name="T26" fmla="*/ 244 w 244"/>
                  <a:gd name="T27" fmla="*/ 61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1"/>
                    </a:moveTo>
                    <a:lnTo>
                      <a:pt x="89" y="61"/>
                    </a:lnTo>
                    <a:lnTo>
                      <a:pt x="89" y="0"/>
                    </a:lnTo>
                    <a:lnTo>
                      <a:pt x="59" y="0"/>
                    </a:lnTo>
                    <a:lnTo>
                      <a:pt x="59" y="61"/>
                    </a:lnTo>
                    <a:lnTo>
                      <a:pt x="0" y="61"/>
                    </a:lnTo>
                    <a:lnTo>
                      <a:pt x="0" y="89"/>
                    </a:lnTo>
                    <a:lnTo>
                      <a:pt x="59" y="89"/>
                    </a:lnTo>
                    <a:lnTo>
                      <a:pt x="59" y="151"/>
                    </a:lnTo>
                    <a:lnTo>
                      <a:pt x="89" y="151"/>
                    </a:lnTo>
                    <a:lnTo>
                      <a:pt x="89" y="89"/>
                    </a:lnTo>
                    <a:lnTo>
                      <a:pt x="244" y="89"/>
                    </a:lnTo>
                    <a:lnTo>
                      <a:pt x="244" y="61"/>
                    </a:lnTo>
                    <a:close/>
                  </a:path>
                </a:pathLst>
              </a:custGeom>
              <a:solidFill>
                <a:srgbClr val="0C419A"/>
              </a:solidFill>
              <a:ln w="9525">
                <a:noFill/>
                <a:round/>
                <a:headEnd/>
                <a:tailEnd/>
              </a:ln>
            </p:spPr>
            <p:txBody>
              <a:bodyPr/>
              <a:lstStyle/>
              <a:p>
                <a:pPr>
                  <a:defRPr/>
                </a:pPr>
                <a:endParaRPr lang="en-GB" sz="1108"/>
              </a:p>
            </p:txBody>
          </p:sp>
        </p:grpSp>
        <p:grpSp>
          <p:nvGrpSpPr>
            <p:cNvPr id="22" name="Group 21"/>
            <p:cNvGrpSpPr>
              <a:grpSpLocks/>
            </p:cNvGrpSpPr>
            <p:nvPr userDrawn="1"/>
          </p:nvGrpSpPr>
          <p:grpSpPr bwMode="auto">
            <a:xfrm>
              <a:off x="3341609" y="5092835"/>
              <a:ext cx="163288" cy="104917"/>
              <a:chOff x="1117" y="2897"/>
              <a:chExt cx="243" cy="157"/>
            </a:xfrm>
          </p:grpSpPr>
          <p:sp>
            <p:nvSpPr>
              <p:cNvPr id="111" name="Freeform 21"/>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1108"/>
              </a:p>
            </p:txBody>
          </p:sp>
          <p:sp>
            <p:nvSpPr>
              <p:cNvPr id="112" name="Freeform 22"/>
              <p:cNvSpPr>
                <a:spLocks/>
              </p:cNvSpPr>
              <p:nvPr/>
            </p:nvSpPr>
            <p:spPr bwMode="auto">
              <a:xfrm>
                <a:off x="1117" y="2897"/>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sz="1108"/>
              </a:p>
            </p:txBody>
          </p:sp>
          <p:sp>
            <p:nvSpPr>
              <p:cNvPr id="113" name="Freeform 23"/>
              <p:cNvSpPr>
                <a:spLocks/>
              </p:cNvSpPr>
              <p:nvPr/>
            </p:nvSpPr>
            <p:spPr bwMode="auto">
              <a:xfrm>
                <a:off x="1277" y="2897"/>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sz="1108"/>
              </a:p>
            </p:txBody>
          </p:sp>
          <p:sp>
            <p:nvSpPr>
              <p:cNvPr id="114" name="Freeform 24"/>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1108"/>
              </a:p>
            </p:txBody>
          </p:sp>
        </p:grpSp>
        <p:grpSp>
          <p:nvGrpSpPr>
            <p:cNvPr id="23" name="Group 25"/>
            <p:cNvGrpSpPr>
              <a:grpSpLocks/>
            </p:cNvGrpSpPr>
            <p:nvPr userDrawn="1"/>
          </p:nvGrpSpPr>
          <p:grpSpPr bwMode="auto">
            <a:xfrm>
              <a:off x="3130146" y="5092835"/>
              <a:ext cx="163288" cy="104917"/>
              <a:chOff x="1118" y="2646"/>
              <a:chExt cx="243" cy="157"/>
            </a:xfrm>
          </p:grpSpPr>
          <p:sp>
            <p:nvSpPr>
              <p:cNvPr id="107" name="Freeform 26"/>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1108"/>
              </a:p>
            </p:txBody>
          </p:sp>
          <p:sp>
            <p:nvSpPr>
              <p:cNvPr id="108" name="Freeform 27"/>
              <p:cNvSpPr>
                <a:spLocks/>
              </p:cNvSpPr>
              <p:nvPr/>
            </p:nvSpPr>
            <p:spPr bwMode="auto">
              <a:xfrm>
                <a:off x="1118" y="2646"/>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sz="1108"/>
              </a:p>
            </p:txBody>
          </p:sp>
          <p:sp>
            <p:nvSpPr>
              <p:cNvPr id="109" name="Freeform 28"/>
              <p:cNvSpPr>
                <a:spLocks/>
              </p:cNvSpPr>
              <p:nvPr/>
            </p:nvSpPr>
            <p:spPr bwMode="auto">
              <a:xfrm>
                <a:off x="1278" y="2646"/>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7F00"/>
              </a:solidFill>
              <a:ln w="9525">
                <a:noFill/>
                <a:round/>
                <a:headEnd/>
                <a:tailEnd/>
              </a:ln>
            </p:spPr>
            <p:txBody>
              <a:bodyPr/>
              <a:lstStyle/>
              <a:p>
                <a:pPr>
                  <a:defRPr/>
                </a:pPr>
                <a:endParaRPr lang="en-GB" sz="1108"/>
              </a:p>
            </p:txBody>
          </p:sp>
          <p:sp>
            <p:nvSpPr>
              <p:cNvPr id="110" name="Freeform 29"/>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1108"/>
              </a:p>
            </p:txBody>
          </p:sp>
        </p:grpSp>
        <p:grpSp>
          <p:nvGrpSpPr>
            <p:cNvPr id="24" name="Group 30"/>
            <p:cNvGrpSpPr>
              <a:grpSpLocks/>
            </p:cNvGrpSpPr>
            <p:nvPr userDrawn="1"/>
          </p:nvGrpSpPr>
          <p:grpSpPr bwMode="auto">
            <a:xfrm>
              <a:off x="2277513" y="5092835"/>
              <a:ext cx="163288" cy="104596"/>
              <a:chOff x="1117" y="2143"/>
              <a:chExt cx="243" cy="155"/>
            </a:xfrm>
          </p:grpSpPr>
          <p:sp>
            <p:nvSpPr>
              <p:cNvPr id="103" name="Freeform 31"/>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0000"/>
              </a:solidFill>
              <a:ln w="9525">
                <a:noFill/>
                <a:round/>
                <a:headEnd/>
                <a:tailEnd/>
              </a:ln>
            </p:spPr>
            <p:txBody>
              <a:bodyPr/>
              <a:lstStyle/>
              <a:p>
                <a:pPr>
                  <a:defRPr/>
                </a:pPr>
                <a:endParaRPr lang="en-GB" sz="1108"/>
              </a:p>
            </p:txBody>
          </p:sp>
          <p:sp>
            <p:nvSpPr>
              <p:cNvPr id="104" name="Freeform 32"/>
              <p:cNvSpPr>
                <a:spLocks/>
              </p:cNvSpPr>
              <p:nvPr/>
            </p:nvSpPr>
            <p:spPr bwMode="auto">
              <a:xfrm>
                <a:off x="1117" y="2143"/>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000000"/>
              </a:solidFill>
              <a:ln w="9525">
                <a:noFill/>
                <a:round/>
                <a:headEnd/>
                <a:tailEnd/>
              </a:ln>
            </p:spPr>
            <p:txBody>
              <a:bodyPr/>
              <a:lstStyle/>
              <a:p>
                <a:pPr>
                  <a:defRPr/>
                </a:pPr>
                <a:endParaRPr lang="en-GB" sz="1108"/>
              </a:p>
            </p:txBody>
          </p:sp>
          <p:sp>
            <p:nvSpPr>
              <p:cNvPr id="105" name="Freeform 33"/>
              <p:cNvSpPr>
                <a:spLocks/>
              </p:cNvSpPr>
              <p:nvPr/>
            </p:nvSpPr>
            <p:spPr bwMode="auto">
              <a:xfrm>
                <a:off x="1117" y="2248"/>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E600"/>
              </a:solidFill>
              <a:ln w="9525">
                <a:noFill/>
                <a:round/>
                <a:headEnd/>
                <a:tailEnd/>
              </a:ln>
            </p:spPr>
            <p:txBody>
              <a:bodyPr/>
              <a:lstStyle/>
              <a:p>
                <a:pPr>
                  <a:defRPr/>
                </a:pPr>
                <a:endParaRPr lang="en-GB" sz="1108"/>
              </a:p>
            </p:txBody>
          </p:sp>
          <p:sp>
            <p:nvSpPr>
              <p:cNvPr id="106" name="Freeform 34"/>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1108"/>
              </a:p>
            </p:txBody>
          </p:sp>
        </p:grpSp>
        <p:grpSp>
          <p:nvGrpSpPr>
            <p:cNvPr id="25" name="Group 35"/>
            <p:cNvGrpSpPr>
              <a:grpSpLocks/>
            </p:cNvGrpSpPr>
            <p:nvPr userDrawn="1"/>
          </p:nvGrpSpPr>
          <p:grpSpPr bwMode="auto">
            <a:xfrm>
              <a:off x="2066045" y="5092835"/>
              <a:ext cx="163288" cy="104596"/>
              <a:chOff x="1117" y="1892"/>
              <a:chExt cx="243" cy="155"/>
            </a:xfrm>
          </p:grpSpPr>
          <p:sp>
            <p:nvSpPr>
              <p:cNvPr id="99" name="Freeform 36"/>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1108"/>
              </a:p>
            </p:txBody>
          </p:sp>
          <p:sp>
            <p:nvSpPr>
              <p:cNvPr id="100" name="Freeform 37"/>
              <p:cNvSpPr>
                <a:spLocks/>
              </p:cNvSpPr>
              <p:nvPr/>
            </p:nvSpPr>
            <p:spPr bwMode="auto">
              <a:xfrm>
                <a:off x="1117" y="1892"/>
                <a:ext cx="77" cy="155"/>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sz="1108"/>
              </a:p>
            </p:txBody>
          </p:sp>
          <p:sp>
            <p:nvSpPr>
              <p:cNvPr id="101" name="Freeform 38"/>
              <p:cNvSpPr>
                <a:spLocks/>
              </p:cNvSpPr>
              <p:nvPr/>
            </p:nvSpPr>
            <p:spPr bwMode="auto">
              <a:xfrm>
                <a:off x="1277" y="1892"/>
                <a:ext cx="83" cy="155"/>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sz="1108"/>
              </a:p>
            </p:txBody>
          </p:sp>
          <p:sp>
            <p:nvSpPr>
              <p:cNvPr id="102" name="Freeform 39"/>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1108"/>
              </a:p>
            </p:txBody>
          </p:sp>
        </p:grpSp>
        <p:grpSp>
          <p:nvGrpSpPr>
            <p:cNvPr id="26" name="Group 255"/>
            <p:cNvGrpSpPr>
              <a:grpSpLocks/>
            </p:cNvGrpSpPr>
            <p:nvPr userDrawn="1"/>
          </p:nvGrpSpPr>
          <p:grpSpPr bwMode="auto">
            <a:xfrm>
              <a:off x="1431114" y="5092835"/>
              <a:ext cx="163489" cy="106268"/>
              <a:chOff x="7106991" y="2034190"/>
              <a:chExt cx="255683" cy="163929"/>
            </a:xfrm>
          </p:grpSpPr>
          <p:sp>
            <p:nvSpPr>
              <p:cNvPr id="97" name="Freeform 41"/>
              <p:cNvSpPr>
                <a:spLocks/>
              </p:cNvSpPr>
              <p:nvPr/>
            </p:nvSpPr>
            <p:spPr bwMode="auto">
              <a:xfrm>
                <a:off x="7106991" y="2034190"/>
                <a:ext cx="255683" cy="163929"/>
              </a:xfrm>
              <a:custGeom>
                <a:avLst/>
                <a:gdLst>
                  <a:gd name="T0" fmla="*/ 244 w 244"/>
                  <a:gd name="T1" fmla="*/ 2942 h 151"/>
                  <a:gd name="T2" fmla="*/ 244 w 244"/>
                  <a:gd name="T3" fmla="*/ 0 h 151"/>
                  <a:gd name="T4" fmla="*/ 0 w 244"/>
                  <a:gd name="T5" fmla="*/ 0 h 151"/>
                  <a:gd name="T6" fmla="*/ 0 w 244"/>
                  <a:gd name="T7" fmla="*/ 2942 h 151"/>
                  <a:gd name="T8" fmla="*/ 244 w 244"/>
                  <a:gd name="T9" fmla="*/ 2942 h 151"/>
                  <a:gd name="T10" fmla="*/ 244 w 244"/>
                  <a:gd name="T11" fmla="*/ 2942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0000"/>
              </a:solidFill>
              <a:ln w="9525">
                <a:noFill/>
                <a:round/>
                <a:headEnd/>
                <a:tailEnd/>
              </a:ln>
            </p:spPr>
            <p:txBody>
              <a:bodyPr/>
              <a:lstStyle/>
              <a:p>
                <a:pPr>
                  <a:defRPr/>
                </a:pPr>
                <a:endParaRPr lang="en-GB" sz="1108"/>
              </a:p>
            </p:txBody>
          </p:sp>
          <p:sp>
            <p:nvSpPr>
              <p:cNvPr id="98" name="Freeform 42"/>
              <p:cNvSpPr>
                <a:spLocks/>
              </p:cNvSpPr>
              <p:nvPr userDrawn="1"/>
            </p:nvSpPr>
            <p:spPr bwMode="auto">
              <a:xfrm>
                <a:off x="7106991" y="2034190"/>
                <a:ext cx="255683" cy="161827"/>
              </a:xfrm>
              <a:custGeom>
                <a:avLst/>
                <a:gdLst>
                  <a:gd name="T0" fmla="*/ 244 w 244"/>
                  <a:gd name="T1" fmla="*/ 264 h 151"/>
                  <a:gd name="T2" fmla="*/ 95 w 244"/>
                  <a:gd name="T3" fmla="*/ 264 h 151"/>
                  <a:gd name="T4" fmla="*/ 95 w 244"/>
                  <a:gd name="T5" fmla="*/ 0 h 151"/>
                  <a:gd name="T6" fmla="*/ 65 w 244"/>
                  <a:gd name="T7" fmla="*/ 0 h 151"/>
                  <a:gd name="T8" fmla="*/ 65 w 244"/>
                  <a:gd name="T9" fmla="*/ 264 h 151"/>
                  <a:gd name="T10" fmla="*/ 0 w 244"/>
                  <a:gd name="T11" fmla="*/ 264 h 151"/>
                  <a:gd name="T12" fmla="*/ 0 w 244"/>
                  <a:gd name="T13" fmla="*/ 398 h 151"/>
                  <a:gd name="T14" fmla="*/ 65 w 244"/>
                  <a:gd name="T15" fmla="*/ 398 h 151"/>
                  <a:gd name="T16" fmla="*/ 65 w 244"/>
                  <a:gd name="T17" fmla="*/ 666 h 151"/>
                  <a:gd name="T18" fmla="*/ 95 w 244"/>
                  <a:gd name="T19" fmla="*/ 666 h 151"/>
                  <a:gd name="T20" fmla="*/ 95 w 244"/>
                  <a:gd name="T21" fmla="*/ 398 h 151"/>
                  <a:gd name="T22" fmla="*/ 244 w 244"/>
                  <a:gd name="T23" fmla="*/ 398 h 151"/>
                  <a:gd name="T24" fmla="*/ 244 w 244"/>
                  <a:gd name="T25" fmla="*/ 264 h 151"/>
                  <a:gd name="T26" fmla="*/ 244 w 244"/>
                  <a:gd name="T27" fmla="*/ 264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2"/>
                    </a:moveTo>
                    <a:lnTo>
                      <a:pt x="95" y="62"/>
                    </a:lnTo>
                    <a:lnTo>
                      <a:pt x="95" y="0"/>
                    </a:lnTo>
                    <a:lnTo>
                      <a:pt x="65" y="0"/>
                    </a:lnTo>
                    <a:lnTo>
                      <a:pt x="65" y="62"/>
                    </a:lnTo>
                    <a:lnTo>
                      <a:pt x="0" y="62"/>
                    </a:lnTo>
                    <a:lnTo>
                      <a:pt x="0" y="90"/>
                    </a:lnTo>
                    <a:lnTo>
                      <a:pt x="65" y="90"/>
                    </a:lnTo>
                    <a:lnTo>
                      <a:pt x="65" y="151"/>
                    </a:lnTo>
                    <a:lnTo>
                      <a:pt x="95" y="151"/>
                    </a:lnTo>
                    <a:lnTo>
                      <a:pt x="95" y="90"/>
                    </a:lnTo>
                    <a:lnTo>
                      <a:pt x="244" y="90"/>
                    </a:lnTo>
                    <a:lnTo>
                      <a:pt x="244" y="62"/>
                    </a:lnTo>
                    <a:close/>
                  </a:path>
                </a:pathLst>
              </a:custGeom>
              <a:solidFill>
                <a:srgbClr val="FFFFFF"/>
              </a:solidFill>
              <a:ln w="9525">
                <a:noFill/>
                <a:round/>
                <a:headEnd/>
                <a:tailEnd/>
              </a:ln>
            </p:spPr>
            <p:txBody>
              <a:bodyPr/>
              <a:lstStyle/>
              <a:p>
                <a:pPr>
                  <a:defRPr/>
                </a:pPr>
                <a:endParaRPr lang="en-GB" sz="1108"/>
              </a:p>
            </p:txBody>
          </p:sp>
        </p:grpSp>
        <p:grpSp>
          <p:nvGrpSpPr>
            <p:cNvPr id="27" name="Group 254"/>
            <p:cNvGrpSpPr>
              <a:grpSpLocks/>
            </p:cNvGrpSpPr>
            <p:nvPr userDrawn="1"/>
          </p:nvGrpSpPr>
          <p:grpSpPr bwMode="auto">
            <a:xfrm>
              <a:off x="581678" y="5092835"/>
              <a:ext cx="163489" cy="110355"/>
              <a:chOff x="6341261" y="2034186"/>
              <a:chExt cx="254095" cy="170190"/>
            </a:xfrm>
          </p:grpSpPr>
          <p:sp>
            <p:nvSpPr>
              <p:cNvPr id="94" name="Freeform 93"/>
              <p:cNvSpPr>
                <a:spLocks/>
              </p:cNvSpPr>
              <p:nvPr/>
            </p:nvSpPr>
            <p:spPr bwMode="auto">
              <a:xfrm>
                <a:off x="6341261" y="2034186"/>
                <a:ext cx="254095" cy="170190"/>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E600"/>
              </a:solidFill>
              <a:ln w="9525">
                <a:noFill/>
                <a:round/>
                <a:headEnd/>
                <a:tailEnd/>
              </a:ln>
            </p:spPr>
            <p:txBody>
              <a:bodyPr/>
              <a:lstStyle/>
              <a:p>
                <a:pPr>
                  <a:defRPr/>
                </a:pPr>
                <a:endParaRPr lang="en-GB" sz="1108"/>
              </a:p>
            </p:txBody>
          </p:sp>
          <p:sp>
            <p:nvSpPr>
              <p:cNvPr id="95" name="Freeform 94"/>
              <p:cNvSpPr>
                <a:spLocks/>
              </p:cNvSpPr>
              <p:nvPr/>
            </p:nvSpPr>
            <p:spPr bwMode="auto">
              <a:xfrm>
                <a:off x="6341261" y="2034186"/>
                <a:ext cx="80463" cy="170190"/>
              </a:xfrm>
              <a:custGeom>
                <a:avLst/>
                <a:gdLst>
                  <a:gd name="T0" fmla="*/ 77 w 77"/>
                  <a:gd name="T1" fmla="*/ 151 h 151"/>
                  <a:gd name="T2" fmla="*/ 77 w 77"/>
                  <a:gd name="T3" fmla="*/ 0 h 151"/>
                  <a:gd name="T4" fmla="*/ 0 w 77"/>
                  <a:gd name="T5" fmla="*/ 0 h 151"/>
                  <a:gd name="T6" fmla="*/ 0 w 77"/>
                  <a:gd name="T7" fmla="*/ 151 h 151"/>
                  <a:gd name="T8" fmla="*/ 77 w 77"/>
                  <a:gd name="T9" fmla="*/ 151 h 151"/>
                  <a:gd name="T10" fmla="*/ 77 w 77"/>
                  <a:gd name="T11" fmla="*/ 151 h 151"/>
                  <a:gd name="T12" fmla="*/ 0 60000 65536"/>
                  <a:gd name="T13" fmla="*/ 0 60000 65536"/>
                  <a:gd name="T14" fmla="*/ 0 60000 65536"/>
                  <a:gd name="T15" fmla="*/ 0 60000 65536"/>
                  <a:gd name="T16" fmla="*/ 0 60000 65536"/>
                  <a:gd name="T17" fmla="*/ 0 60000 65536"/>
                  <a:gd name="T18" fmla="*/ 0 w 77"/>
                  <a:gd name="T19" fmla="*/ 0 h 151"/>
                  <a:gd name="T20" fmla="*/ 77 w 77"/>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7" h="151">
                    <a:moveTo>
                      <a:pt x="77" y="151"/>
                    </a:moveTo>
                    <a:lnTo>
                      <a:pt x="77" y="0"/>
                    </a:lnTo>
                    <a:lnTo>
                      <a:pt x="0" y="0"/>
                    </a:lnTo>
                    <a:lnTo>
                      <a:pt x="0" y="151"/>
                    </a:lnTo>
                    <a:lnTo>
                      <a:pt x="77" y="151"/>
                    </a:lnTo>
                    <a:close/>
                  </a:path>
                </a:pathLst>
              </a:custGeom>
              <a:solidFill>
                <a:srgbClr val="000000"/>
              </a:solidFill>
              <a:ln w="9525">
                <a:noFill/>
                <a:round/>
                <a:headEnd/>
                <a:tailEnd/>
              </a:ln>
            </p:spPr>
            <p:txBody>
              <a:bodyPr/>
              <a:lstStyle/>
              <a:p>
                <a:pPr>
                  <a:defRPr/>
                </a:pPr>
                <a:endParaRPr lang="en-GB" sz="1108"/>
              </a:p>
            </p:txBody>
          </p:sp>
          <p:sp>
            <p:nvSpPr>
              <p:cNvPr id="96" name="Freeform 95"/>
              <p:cNvSpPr>
                <a:spLocks/>
              </p:cNvSpPr>
              <p:nvPr/>
            </p:nvSpPr>
            <p:spPr bwMode="auto">
              <a:xfrm>
                <a:off x="6508541" y="2034186"/>
                <a:ext cx="86815" cy="170190"/>
              </a:xfrm>
              <a:custGeom>
                <a:avLst/>
                <a:gdLst>
                  <a:gd name="T0" fmla="*/ 84 w 84"/>
                  <a:gd name="T1" fmla="*/ 151 h 151"/>
                  <a:gd name="T2" fmla="*/ 84 w 84"/>
                  <a:gd name="T3" fmla="*/ 0 h 151"/>
                  <a:gd name="T4" fmla="*/ 0 w 84"/>
                  <a:gd name="T5" fmla="*/ 0 h 151"/>
                  <a:gd name="T6" fmla="*/ 0 w 84"/>
                  <a:gd name="T7" fmla="*/ 151 h 151"/>
                  <a:gd name="T8" fmla="*/ 84 w 84"/>
                  <a:gd name="T9" fmla="*/ 151 h 151"/>
                  <a:gd name="T10" fmla="*/ 84 w 84"/>
                  <a:gd name="T11" fmla="*/ 151 h 151"/>
                  <a:gd name="T12" fmla="*/ 0 60000 65536"/>
                  <a:gd name="T13" fmla="*/ 0 60000 65536"/>
                  <a:gd name="T14" fmla="*/ 0 60000 65536"/>
                  <a:gd name="T15" fmla="*/ 0 60000 65536"/>
                  <a:gd name="T16" fmla="*/ 0 60000 65536"/>
                  <a:gd name="T17" fmla="*/ 0 60000 65536"/>
                  <a:gd name="T18" fmla="*/ 0 w 84"/>
                  <a:gd name="T19" fmla="*/ 0 h 151"/>
                  <a:gd name="T20" fmla="*/ 84 w 8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84" h="151">
                    <a:moveTo>
                      <a:pt x="84" y="151"/>
                    </a:moveTo>
                    <a:lnTo>
                      <a:pt x="84" y="0"/>
                    </a:lnTo>
                    <a:lnTo>
                      <a:pt x="0" y="0"/>
                    </a:lnTo>
                    <a:lnTo>
                      <a:pt x="0" y="151"/>
                    </a:lnTo>
                    <a:lnTo>
                      <a:pt x="84" y="151"/>
                    </a:lnTo>
                    <a:close/>
                  </a:path>
                </a:pathLst>
              </a:custGeom>
              <a:solidFill>
                <a:srgbClr val="FF0000"/>
              </a:solidFill>
              <a:ln w="9525">
                <a:noFill/>
                <a:round/>
                <a:headEnd/>
                <a:tailEnd/>
              </a:ln>
            </p:spPr>
            <p:txBody>
              <a:bodyPr/>
              <a:lstStyle/>
              <a:p>
                <a:pPr>
                  <a:defRPr/>
                </a:pPr>
                <a:endParaRPr lang="en-GB" sz="1108"/>
              </a:p>
            </p:txBody>
          </p:sp>
        </p:grpSp>
        <p:grpSp>
          <p:nvGrpSpPr>
            <p:cNvPr id="28" name="Group 49"/>
            <p:cNvGrpSpPr>
              <a:grpSpLocks/>
            </p:cNvGrpSpPr>
            <p:nvPr userDrawn="1"/>
          </p:nvGrpSpPr>
          <p:grpSpPr bwMode="auto">
            <a:xfrm>
              <a:off x="369889" y="5092835"/>
              <a:ext cx="163609" cy="106293"/>
              <a:chOff x="529" y="1166"/>
              <a:chExt cx="245" cy="157"/>
            </a:xfrm>
          </p:grpSpPr>
          <p:sp>
            <p:nvSpPr>
              <p:cNvPr id="90" name="Freeform 50"/>
              <p:cNvSpPr>
                <a:spLocks/>
              </p:cNvSpPr>
              <p:nvPr/>
            </p:nvSpPr>
            <p:spPr bwMode="auto">
              <a:xfrm>
                <a:off x="529" y="116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sz="1108"/>
              </a:p>
            </p:txBody>
          </p:sp>
          <p:sp>
            <p:nvSpPr>
              <p:cNvPr id="91" name="Freeform 51"/>
              <p:cNvSpPr>
                <a:spLocks/>
              </p:cNvSpPr>
              <p:nvPr/>
            </p:nvSpPr>
            <p:spPr bwMode="auto">
              <a:xfrm>
                <a:off x="529" y="1166"/>
                <a:ext cx="245"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sz="1108"/>
              </a:p>
            </p:txBody>
          </p:sp>
          <p:sp>
            <p:nvSpPr>
              <p:cNvPr id="92" name="Freeform 52"/>
              <p:cNvSpPr>
                <a:spLocks/>
              </p:cNvSpPr>
              <p:nvPr/>
            </p:nvSpPr>
            <p:spPr bwMode="auto">
              <a:xfrm>
                <a:off x="529" y="1273"/>
                <a:ext cx="245" cy="50"/>
              </a:xfrm>
              <a:custGeom>
                <a:avLst/>
                <a:gdLst>
                  <a:gd name="T0" fmla="*/ 244 w 244"/>
                  <a:gd name="T1" fmla="*/ 51 h 51"/>
                  <a:gd name="T2" fmla="*/ 244 w 244"/>
                  <a:gd name="T3" fmla="*/ 0 h 51"/>
                  <a:gd name="T4" fmla="*/ 0 w 244"/>
                  <a:gd name="T5" fmla="*/ 0 h 51"/>
                  <a:gd name="T6" fmla="*/ 0 w 244"/>
                  <a:gd name="T7" fmla="*/ 51 h 51"/>
                  <a:gd name="T8" fmla="*/ 244 w 244"/>
                  <a:gd name="T9" fmla="*/ 51 h 51"/>
                  <a:gd name="T10" fmla="*/ 244 w 244"/>
                  <a:gd name="T11" fmla="*/ 51 h 51"/>
                  <a:gd name="T12" fmla="*/ 0 60000 65536"/>
                  <a:gd name="T13" fmla="*/ 0 60000 65536"/>
                  <a:gd name="T14" fmla="*/ 0 60000 65536"/>
                  <a:gd name="T15" fmla="*/ 0 60000 65536"/>
                  <a:gd name="T16" fmla="*/ 0 60000 65536"/>
                  <a:gd name="T17" fmla="*/ 0 60000 65536"/>
                  <a:gd name="T18" fmla="*/ 0 w 244"/>
                  <a:gd name="T19" fmla="*/ 0 h 51"/>
                  <a:gd name="T20" fmla="*/ 244 w 24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4" h="51">
                    <a:moveTo>
                      <a:pt x="244" y="51"/>
                    </a:moveTo>
                    <a:lnTo>
                      <a:pt x="244" y="0"/>
                    </a:lnTo>
                    <a:lnTo>
                      <a:pt x="0" y="0"/>
                    </a:lnTo>
                    <a:lnTo>
                      <a:pt x="0" y="51"/>
                    </a:lnTo>
                    <a:lnTo>
                      <a:pt x="244" y="51"/>
                    </a:lnTo>
                    <a:close/>
                  </a:path>
                </a:pathLst>
              </a:custGeom>
              <a:solidFill>
                <a:srgbClr val="FF0000"/>
              </a:solidFill>
              <a:ln w="9525">
                <a:noFill/>
                <a:round/>
                <a:headEnd/>
                <a:tailEnd/>
              </a:ln>
            </p:spPr>
            <p:txBody>
              <a:bodyPr/>
              <a:lstStyle/>
              <a:p>
                <a:pPr>
                  <a:defRPr/>
                </a:pPr>
                <a:endParaRPr lang="en-GB" sz="1108"/>
              </a:p>
            </p:txBody>
          </p:sp>
          <p:sp>
            <p:nvSpPr>
              <p:cNvPr id="93" name="Freeform 53"/>
              <p:cNvSpPr>
                <a:spLocks/>
              </p:cNvSpPr>
              <p:nvPr/>
            </p:nvSpPr>
            <p:spPr bwMode="auto">
              <a:xfrm>
                <a:off x="529" y="1166"/>
                <a:ext cx="245"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1108"/>
              </a:p>
            </p:txBody>
          </p:sp>
        </p:grpSp>
        <p:grpSp>
          <p:nvGrpSpPr>
            <p:cNvPr id="29" name="Group 54"/>
            <p:cNvGrpSpPr>
              <a:grpSpLocks/>
            </p:cNvGrpSpPr>
            <p:nvPr userDrawn="1"/>
          </p:nvGrpSpPr>
          <p:grpSpPr bwMode="auto">
            <a:xfrm>
              <a:off x="2488981" y="5092835"/>
              <a:ext cx="164632" cy="106293"/>
              <a:chOff x="1117" y="2394"/>
              <a:chExt cx="245" cy="157"/>
            </a:xfrm>
          </p:grpSpPr>
          <p:sp>
            <p:nvSpPr>
              <p:cNvPr id="79" name="Freeform 55"/>
              <p:cNvSpPr>
                <a:spLocks/>
              </p:cNvSpPr>
              <p:nvPr/>
            </p:nvSpPr>
            <p:spPr bwMode="auto">
              <a:xfrm>
                <a:off x="1117" y="2394"/>
                <a:ext cx="245" cy="157"/>
              </a:xfrm>
              <a:custGeom>
                <a:avLst/>
                <a:gdLst>
                  <a:gd name="T0" fmla="*/ 244 w 244"/>
                  <a:gd name="T1" fmla="*/ 157 h 157"/>
                  <a:gd name="T2" fmla="*/ 0 w 244"/>
                  <a:gd name="T3" fmla="*/ 157 h 157"/>
                  <a:gd name="T4" fmla="*/ 0 w 244"/>
                  <a:gd name="T5" fmla="*/ 0 h 157"/>
                  <a:gd name="T6" fmla="*/ 244 w 244"/>
                  <a:gd name="T7" fmla="*/ 0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0" y="157"/>
                    </a:lnTo>
                    <a:lnTo>
                      <a:pt x="0" y="0"/>
                    </a:lnTo>
                    <a:lnTo>
                      <a:pt x="244" y="0"/>
                    </a:lnTo>
                    <a:lnTo>
                      <a:pt x="244" y="157"/>
                    </a:lnTo>
                    <a:close/>
                  </a:path>
                </a:pathLst>
              </a:custGeom>
              <a:solidFill>
                <a:srgbClr val="FFFFFF"/>
              </a:solidFill>
              <a:ln w="9525">
                <a:noFill/>
                <a:round/>
                <a:headEnd/>
                <a:tailEnd/>
              </a:ln>
            </p:spPr>
            <p:txBody>
              <a:bodyPr/>
              <a:lstStyle/>
              <a:p>
                <a:pPr>
                  <a:defRPr/>
                </a:pPr>
                <a:endParaRPr lang="en-GB" sz="1108"/>
              </a:p>
            </p:txBody>
          </p:sp>
          <p:sp>
            <p:nvSpPr>
              <p:cNvPr id="80" name="Freeform 56"/>
              <p:cNvSpPr>
                <a:spLocks/>
              </p:cNvSpPr>
              <p:nvPr/>
            </p:nvSpPr>
            <p:spPr bwMode="auto">
              <a:xfrm>
                <a:off x="1117" y="2394"/>
                <a:ext cx="34" cy="34"/>
              </a:xfrm>
              <a:custGeom>
                <a:avLst/>
                <a:gdLst>
                  <a:gd name="T0" fmla="*/ 35 w 35"/>
                  <a:gd name="T1" fmla="*/ 34 h 34"/>
                  <a:gd name="T2" fmla="*/ 0 w 35"/>
                  <a:gd name="T3" fmla="*/ 34 h 34"/>
                  <a:gd name="T4" fmla="*/ 0 w 35"/>
                  <a:gd name="T5" fmla="*/ 0 h 34"/>
                  <a:gd name="T6" fmla="*/ 35 w 35"/>
                  <a:gd name="T7" fmla="*/ 0 h 34"/>
                  <a:gd name="T8" fmla="*/ 35 w 35"/>
                  <a:gd name="T9" fmla="*/ 34 h 34"/>
                  <a:gd name="T10" fmla="*/ 35 w 35"/>
                  <a:gd name="T11" fmla="*/ 34 h 34"/>
                  <a:gd name="T12" fmla="*/ 0 60000 65536"/>
                  <a:gd name="T13" fmla="*/ 0 60000 65536"/>
                  <a:gd name="T14" fmla="*/ 0 60000 65536"/>
                  <a:gd name="T15" fmla="*/ 0 60000 65536"/>
                  <a:gd name="T16" fmla="*/ 0 60000 65536"/>
                  <a:gd name="T17" fmla="*/ 0 60000 65536"/>
                  <a:gd name="T18" fmla="*/ 0 w 35"/>
                  <a:gd name="T19" fmla="*/ 0 h 34"/>
                  <a:gd name="T20" fmla="*/ 35 w 35"/>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5" h="34">
                    <a:moveTo>
                      <a:pt x="35" y="34"/>
                    </a:moveTo>
                    <a:lnTo>
                      <a:pt x="0" y="34"/>
                    </a:lnTo>
                    <a:lnTo>
                      <a:pt x="0" y="0"/>
                    </a:lnTo>
                    <a:lnTo>
                      <a:pt x="35" y="0"/>
                    </a:lnTo>
                    <a:lnTo>
                      <a:pt x="35" y="34"/>
                    </a:lnTo>
                    <a:close/>
                  </a:path>
                </a:pathLst>
              </a:custGeom>
              <a:solidFill>
                <a:srgbClr val="34AACD"/>
              </a:solidFill>
              <a:ln w="9525">
                <a:noFill/>
                <a:round/>
                <a:headEnd/>
                <a:tailEnd/>
              </a:ln>
            </p:spPr>
            <p:txBody>
              <a:bodyPr/>
              <a:lstStyle/>
              <a:p>
                <a:pPr>
                  <a:defRPr/>
                </a:pPr>
                <a:endParaRPr lang="en-GB" sz="1108"/>
              </a:p>
            </p:txBody>
          </p:sp>
          <p:sp>
            <p:nvSpPr>
              <p:cNvPr id="81" name="Freeform 57"/>
              <p:cNvSpPr>
                <a:spLocks/>
              </p:cNvSpPr>
              <p:nvPr/>
            </p:nvSpPr>
            <p:spPr bwMode="auto">
              <a:xfrm>
                <a:off x="1117" y="2444"/>
                <a:ext cx="34" cy="34"/>
              </a:xfrm>
              <a:custGeom>
                <a:avLst/>
                <a:gdLst>
                  <a:gd name="T0" fmla="*/ 35 w 35"/>
                  <a:gd name="T1" fmla="*/ 33 h 33"/>
                  <a:gd name="T2" fmla="*/ 0 w 35"/>
                  <a:gd name="T3" fmla="*/ 33 h 33"/>
                  <a:gd name="T4" fmla="*/ 0 w 35"/>
                  <a:gd name="T5" fmla="*/ 0 h 33"/>
                  <a:gd name="T6" fmla="*/ 35 w 35"/>
                  <a:gd name="T7" fmla="*/ 0 h 33"/>
                  <a:gd name="T8" fmla="*/ 35 w 35"/>
                  <a:gd name="T9" fmla="*/ 33 h 33"/>
                  <a:gd name="T10" fmla="*/ 35 w 35"/>
                  <a:gd name="T11" fmla="*/ 33 h 33"/>
                  <a:gd name="T12" fmla="*/ 0 60000 65536"/>
                  <a:gd name="T13" fmla="*/ 0 60000 65536"/>
                  <a:gd name="T14" fmla="*/ 0 60000 65536"/>
                  <a:gd name="T15" fmla="*/ 0 60000 65536"/>
                  <a:gd name="T16" fmla="*/ 0 60000 65536"/>
                  <a:gd name="T17" fmla="*/ 0 60000 65536"/>
                  <a:gd name="T18" fmla="*/ 0 w 35"/>
                  <a:gd name="T19" fmla="*/ 0 h 33"/>
                  <a:gd name="T20" fmla="*/ 35 w 35"/>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5" h="33">
                    <a:moveTo>
                      <a:pt x="35" y="33"/>
                    </a:moveTo>
                    <a:lnTo>
                      <a:pt x="0" y="33"/>
                    </a:lnTo>
                    <a:lnTo>
                      <a:pt x="0" y="0"/>
                    </a:lnTo>
                    <a:lnTo>
                      <a:pt x="35" y="0"/>
                    </a:lnTo>
                    <a:lnTo>
                      <a:pt x="35" y="33"/>
                    </a:lnTo>
                    <a:close/>
                  </a:path>
                </a:pathLst>
              </a:custGeom>
              <a:solidFill>
                <a:srgbClr val="34AACD"/>
              </a:solidFill>
              <a:ln w="9525">
                <a:noFill/>
                <a:round/>
                <a:headEnd/>
                <a:tailEnd/>
              </a:ln>
            </p:spPr>
            <p:txBody>
              <a:bodyPr/>
              <a:lstStyle/>
              <a:p>
                <a:pPr>
                  <a:defRPr/>
                </a:pPr>
                <a:endParaRPr lang="en-GB" sz="1108"/>
              </a:p>
            </p:txBody>
          </p:sp>
          <p:sp>
            <p:nvSpPr>
              <p:cNvPr id="82" name="Freeform 58"/>
              <p:cNvSpPr>
                <a:spLocks/>
              </p:cNvSpPr>
              <p:nvPr/>
            </p:nvSpPr>
            <p:spPr bwMode="auto">
              <a:xfrm>
                <a:off x="1175" y="2394"/>
                <a:ext cx="22" cy="34"/>
              </a:xfrm>
              <a:custGeom>
                <a:avLst/>
                <a:gdLst>
                  <a:gd name="T0" fmla="*/ 36 w 36"/>
                  <a:gd name="T1" fmla="*/ 34 h 34"/>
                  <a:gd name="T2" fmla="*/ 0 w 36"/>
                  <a:gd name="T3" fmla="*/ 34 h 34"/>
                  <a:gd name="T4" fmla="*/ 0 w 36"/>
                  <a:gd name="T5" fmla="*/ 0 h 34"/>
                  <a:gd name="T6" fmla="*/ 36 w 36"/>
                  <a:gd name="T7" fmla="*/ 0 h 34"/>
                  <a:gd name="T8" fmla="*/ 36 w 36"/>
                  <a:gd name="T9" fmla="*/ 34 h 34"/>
                  <a:gd name="T10" fmla="*/ 36 w 36"/>
                  <a:gd name="T11" fmla="*/ 34 h 34"/>
                  <a:gd name="T12" fmla="*/ 0 60000 65536"/>
                  <a:gd name="T13" fmla="*/ 0 60000 65536"/>
                  <a:gd name="T14" fmla="*/ 0 60000 65536"/>
                  <a:gd name="T15" fmla="*/ 0 60000 65536"/>
                  <a:gd name="T16" fmla="*/ 0 60000 65536"/>
                  <a:gd name="T17" fmla="*/ 0 60000 65536"/>
                  <a:gd name="T18" fmla="*/ 0 w 36"/>
                  <a:gd name="T19" fmla="*/ 0 h 34"/>
                  <a:gd name="T20" fmla="*/ 36 w 36"/>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6" h="34">
                    <a:moveTo>
                      <a:pt x="36" y="34"/>
                    </a:moveTo>
                    <a:lnTo>
                      <a:pt x="0" y="34"/>
                    </a:lnTo>
                    <a:lnTo>
                      <a:pt x="0" y="0"/>
                    </a:lnTo>
                    <a:lnTo>
                      <a:pt x="36" y="0"/>
                    </a:lnTo>
                    <a:lnTo>
                      <a:pt x="36" y="34"/>
                    </a:lnTo>
                    <a:close/>
                  </a:path>
                </a:pathLst>
              </a:custGeom>
              <a:solidFill>
                <a:srgbClr val="34AACD"/>
              </a:solidFill>
              <a:ln w="9525">
                <a:noFill/>
                <a:round/>
                <a:headEnd/>
                <a:tailEnd/>
              </a:ln>
            </p:spPr>
            <p:txBody>
              <a:bodyPr/>
              <a:lstStyle/>
              <a:p>
                <a:pPr>
                  <a:defRPr/>
                </a:pPr>
                <a:endParaRPr lang="en-GB" sz="1108"/>
              </a:p>
            </p:txBody>
          </p:sp>
          <p:sp>
            <p:nvSpPr>
              <p:cNvPr id="83" name="Freeform 59"/>
              <p:cNvSpPr>
                <a:spLocks/>
              </p:cNvSpPr>
              <p:nvPr/>
            </p:nvSpPr>
            <p:spPr bwMode="auto">
              <a:xfrm>
                <a:off x="1175" y="2444"/>
                <a:ext cx="22" cy="34"/>
              </a:xfrm>
              <a:custGeom>
                <a:avLst/>
                <a:gdLst>
                  <a:gd name="T0" fmla="*/ 36 w 36"/>
                  <a:gd name="T1" fmla="*/ 33 h 33"/>
                  <a:gd name="T2" fmla="*/ 0 w 36"/>
                  <a:gd name="T3" fmla="*/ 33 h 33"/>
                  <a:gd name="T4" fmla="*/ 0 w 36"/>
                  <a:gd name="T5" fmla="*/ 0 h 33"/>
                  <a:gd name="T6" fmla="*/ 36 w 36"/>
                  <a:gd name="T7" fmla="*/ 0 h 33"/>
                  <a:gd name="T8" fmla="*/ 36 w 36"/>
                  <a:gd name="T9" fmla="*/ 33 h 33"/>
                  <a:gd name="T10" fmla="*/ 36 w 36"/>
                  <a:gd name="T11" fmla="*/ 33 h 33"/>
                  <a:gd name="T12" fmla="*/ 0 60000 65536"/>
                  <a:gd name="T13" fmla="*/ 0 60000 65536"/>
                  <a:gd name="T14" fmla="*/ 0 60000 65536"/>
                  <a:gd name="T15" fmla="*/ 0 60000 65536"/>
                  <a:gd name="T16" fmla="*/ 0 60000 65536"/>
                  <a:gd name="T17" fmla="*/ 0 60000 65536"/>
                  <a:gd name="T18" fmla="*/ 0 w 36"/>
                  <a:gd name="T19" fmla="*/ 0 h 33"/>
                  <a:gd name="T20" fmla="*/ 36 w 3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6" h="33">
                    <a:moveTo>
                      <a:pt x="36" y="33"/>
                    </a:moveTo>
                    <a:lnTo>
                      <a:pt x="0" y="33"/>
                    </a:lnTo>
                    <a:lnTo>
                      <a:pt x="0" y="0"/>
                    </a:lnTo>
                    <a:lnTo>
                      <a:pt x="36" y="0"/>
                    </a:lnTo>
                    <a:lnTo>
                      <a:pt x="36" y="33"/>
                    </a:lnTo>
                    <a:close/>
                  </a:path>
                </a:pathLst>
              </a:custGeom>
              <a:solidFill>
                <a:srgbClr val="34AACD"/>
              </a:solidFill>
              <a:ln w="9525">
                <a:noFill/>
                <a:round/>
                <a:headEnd/>
                <a:tailEnd/>
              </a:ln>
            </p:spPr>
            <p:txBody>
              <a:bodyPr/>
              <a:lstStyle/>
              <a:p>
                <a:pPr>
                  <a:defRPr/>
                </a:pPr>
                <a:endParaRPr lang="en-GB" sz="1108"/>
              </a:p>
            </p:txBody>
          </p:sp>
          <p:sp>
            <p:nvSpPr>
              <p:cNvPr id="84" name="Freeform 60"/>
              <p:cNvSpPr>
                <a:spLocks/>
              </p:cNvSpPr>
              <p:nvPr/>
            </p:nvSpPr>
            <p:spPr bwMode="auto">
              <a:xfrm>
                <a:off x="1117" y="2501"/>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sz="1108"/>
              </a:p>
            </p:txBody>
          </p:sp>
          <p:sp>
            <p:nvSpPr>
              <p:cNvPr id="85" name="Freeform 61"/>
              <p:cNvSpPr>
                <a:spLocks/>
              </p:cNvSpPr>
              <p:nvPr/>
            </p:nvSpPr>
            <p:spPr bwMode="auto">
              <a:xfrm>
                <a:off x="1117" y="2535"/>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sz="1108"/>
              </a:p>
            </p:txBody>
          </p:sp>
          <p:sp>
            <p:nvSpPr>
              <p:cNvPr id="86" name="Freeform 62"/>
              <p:cNvSpPr>
                <a:spLocks/>
              </p:cNvSpPr>
              <p:nvPr/>
            </p:nvSpPr>
            <p:spPr bwMode="auto">
              <a:xfrm>
                <a:off x="1212" y="2428"/>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1108"/>
              </a:p>
            </p:txBody>
          </p:sp>
          <p:sp>
            <p:nvSpPr>
              <p:cNvPr id="87" name="Freeform 63"/>
              <p:cNvSpPr>
                <a:spLocks/>
              </p:cNvSpPr>
              <p:nvPr/>
            </p:nvSpPr>
            <p:spPr bwMode="auto">
              <a:xfrm>
                <a:off x="1212" y="2394"/>
                <a:ext cx="150" cy="16"/>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1108"/>
              </a:p>
            </p:txBody>
          </p:sp>
          <p:sp>
            <p:nvSpPr>
              <p:cNvPr id="88" name="Freeform 64"/>
              <p:cNvSpPr>
                <a:spLocks/>
              </p:cNvSpPr>
              <p:nvPr/>
            </p:nvSpPr>
            <p:spPr bwMode="auto">
              <a:xfrm>
                <a:off x="1212" y="2460"/>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1108"/>
              </a:p>
            </p:txBody>
          </p:sp>
          <p:sp>
            <p:nvSpPr>
              <p:cNvPr id="89" name="Freeform 65"/>
              <p:cNvSpPr>
                <a:spLocks/>
              </p:cNvSpPr>
              <p:nvPr/>
            </p:nvSpPr>
            <p:spPr bwMode="auto">
              <a:xfrm>
                <a:off x="1117" y="2394"/>
                <a:ext cx="245" cy="157"/>
              </a:xfrm>
              <a:custGeom>
                <a:avLst/>
                <a:gdLst>
                  <a:gd name="T0" fmla="*/ 244 w 244"/>
                  <a:gd name="T1" fmla="*/ 157 h 157"/>
                  <a:gd name="T2" fmla="*/ 244 w 244"/>
                  <a:gd name="T3" fmla="*/ 0 h 157"/>
                  <a:gd name="T4" fmla="*/ 0 w 244"/>
                  <a:gd name="T5" fmla="*/ 0 h 157"/>
                  <a:gd name="T6" fmla="*/ 0 w 244"/>
                  <a:gd name="T7" fmla="*/ 157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sz="1108"/>
              </a:p>
            </p:txBody>
          </p:sp>
        </p:grpSp>
        <p:grpSp>
          <p:nvGrpSpPr>
            <p:cNvPr id="30" name="Group 185"/>
            <p:cNvGrpSpPr>
              <a:grpSpLocks/>
            </p:cNvGrpSpPr>
            <p:nvPr userDrawn="1"/>
          </p:nvGrpSpPr>
          <p:grpSpPr bwMode="auto">
            <a:xfrm>
              <a:off x="1004798" y="5092835"/>
              <a:ext cx="164978" cy="104898"/>
              <a:chOff x="4187" y="1590"/>
              <a:chExt cx="238" cy="162"/>
            </a:xfrm>
          </p:grpSpPr>
          <p:sp>
            <p:nvSpPr>
              <p:cNvPr id="52" name="Freeform 186"/>
              <p:cNvSpPr>
                <a:spLocks/>
              </p:cNvSpPr>
              <p:nvPr/>
            </p:nvSpPr>
            <p:spPr bwMode="auto">
              <a:xfrm>
                <a:off x="4187" y="1590"/>
                <a:ext cx="238" cy="53"/>
              </a:xfrm>
              <a:custGeom>
                <a:avLst/>
                <a:gdLst>
                  <a:gd name="T0" fmla="*/ 0 w 244"/>
                  <a:gd name="T1" fmla="*/ 0 h 50"/>
                  <a:gd name="T2" fmla="*/ 40 w 244"/>
                  <a:gd name="T3" fmla="*/ 0 h 50"/>
                  <a:gd name="T4" fmla="*/ 40 w 244"/>
                  <a:gd name="T5" fmla="*/ 962 h 50"/>
                  <a:gd name="T6" fmla="*/ 0 w 244"/>
                  <a:gd name="T7" fmla="*/ 962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244" y="0"/>
                    </a:lnTo>
                    <a:lnTo>
                      <a:pt x="244" y="50"/>
                    </a:lnTo>
                    <a:lnTo>
                      <a:pt x="0" y="50"/>
                    </a:lnTo>
                    <a:lnTo>
                      <a:pt x="0" y="0"/>
                    </a:lnTo>
                    <a:close/>
                  </a:path>
                </a:pathLst>
              </a:custGeom>
              <a:solidFill>
                <a:srgbClr val="FB0F0C"/>
              </a:solidFill>
              <a:ln w="9525">
                <a:noFill/>
                <a:round/>
                <a:headEnd/>
                <a:tailEnd/>
              </a:ln>
            </p:spPr>
            <p:txBody>
              <a:bodyPr/>
              <a:lstStyle/>
              <a:p>
                <a:pPr>
                  <a:defRPr/>
                </a:pPr>
                <a:endParaRPr lang="en-GB" sz="1108"/>
              </a:p>
            </p:txBody>
          </p:sp>
          <p:sp>
            <p:nvSpPr>
              <p:cNvPr id="53" name="Freeform 187"/>
              <p:cNvSpPr>
                <a:spLocks/>
              </p:cNvSpPr>
              <p:nvPr/>
            </p:nvSpPr>
            <p:spPr bwMode="auto">
              <a:xfrm>
                <a:off x="4187" y="1695"/>
                <a:ext cx="238" cy="57"/>
              </a:xfrm>
              <a:custGeom>
                <a:avLst/>
                <a:gdLst>
                  <a:gd name="T0" fmla="*/ 0 w 244"/>
                  <a:gd name="T1" fmla="*/ 0 h 55"/>
                  <a:gd name="T2" fmla="*/ 40 w 244"/>
                  <a:gd name="T3" fmla="*/ 0 h 55"/>
                  <a:gd name="T4" fmla="*/ 40 w 244"/>
                  <a:gd name="T5" fmla="*/ 820 h 55"/>
                  <a:gd name="T6" fmla="*/ 0 w 244"/>
                  <a:gd name="T7" fmla="*/ 820 h 55"/>
                  <a:gd name="T8" fmla="*/ 0 w 244"/>
                  <a:gd name="T9" fmla="*/ 0 h 55"/>
                  <a:gd name="T10" fmla="*/ 0 w 244"/>
                  <a:gd name="T11" fmla="*/ 0 h 55"/>
                  <a:gd name="T12" fmla="*/ 0 60000 65536"/>
                  <a:gd name="T13" fmla="*/ 0 60000 65536"/>
                  <a:gd name="T14" fmla="*/ 0 60000 65536"/>
                  <a:gd name="T15" fmla="*/ 0 60000 65536"/>
                  <a:gd name="T16" fmla="*/ 0 60000 65536"/>
                  <a:gd name="T17" fmla="*/ 0 60000 65536"/>
                  <a:gd name="T18" fmla="*/ 0 w 244"/>
                  <a:gd name="T19" fmla="*/ 0 h 55"/>
                  <a:gd name="T20" fmla="*/ 244 w 24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44" h="55">
                    <a:moveTo>
                      <a:pt x="0" y="0"/>
                    </a:moveTo>
                    <a:lnTo>
                      <a:pt x="244" y="0"/>
                    </a:lnTo>
                    <a:lnTo>
                      <a:pt x="244" y="55"/>
                    </a:lnTo>
                    <a:lnTo>
                      <a:pt x="0" y="55"/>
                    </a:lnTo>
                    <a:lnTo>
                      <a:pt x="0" y="0"/>
                    </a:lnTo>
                    <a:close/>
                  </a:path>
                </a:pathLst>
              </a:custGeom>
              <a:solidFill>
                <a:srgbClr val="1C0A7F"/>
              </a:solidFill>
              <a:ln w="9525">
                <a:noFill/>
                <a:round/>
                <a:headEnd/>
                <a:tailEnd/>
              </a:ln>
            </p:spPr>
            <p:txBody>
              <a:bodyPr/>
              <a:lstStyle/>
              <a:p>
                <a:pPr>
                  <a:defRPr/>
                </a:pPr>
                <a:endParaRPr lang="en-GB" sz="1108"/>
              </a:p>
            </p:txBody>
          </p:sp>
          <p:sp>
            <p:nvSpPr>
              <p:cNvPr id="54" name="Freeform 188"/>
              <p:cNvSpPr>
                <a:spLocks/>
              </p:cNvSpPr>
              <p:nvPr/>
            </p:nvSpPr>
            <p:spPr bwMode="auto">
              <a:xfrm>
                <a:off x="4187" y="1643"/>
                <a:ext cx="238" cy="57"/>
              </a:xfrm>
              <a:custGeom>
                <a:avLst/>
                <a:gdLst>
                  <a:gd name="T0" fmla="*/ 0 w 244"/>
                  <a:gd name="T1" fmla="*/ 0 h 56"/>
                  <a:gd name="T2" fmla="*/ 40 w 244"/>
                  <a:gd name="T3" fmla="*/ 0 h 56"/>
                  <a:gd name="T4" fmla="*/ 40 w 244"/>
                  <a:gd name="T5" fmla="*/ 201 h 56"/>
                  <a:gd name="T6" fmla="*/ 0 w 244"/>
                  <a:gd name="T7" fmla="*/ 201 h 56"/>
                  <a:gd name="T8" fmla="*/ 0 w 244"/>
                  <a:gd name="T9" fmla="*/ 0 h 56"/>
                  <a:gd name="T10" fmla="*/ 0 w 244"/>
                  <a:gd name="T11" fmla="*/ 0 h 56"/>
                  <a:gd name="T12" fmla="*/ 0 60000 65536"/>
                  <a:gd name="T13" fmla="*/ 0 60000 65536"/>
                  <a:gd name="T14" fmla="*/ 0 60000 65536"/>
                  <a:gd name="T15" fmla="*/ 0 60000 65536"/>
                  <a:gd name="T16" fmla="*/ 0 60000 65536"/>
                  <a:gd name="T17" fmla="*/ 0 60000 65536"/>
                  <a:gd name="T18" fmla="*/ 0 w 244"/>
                  <a:gd name="T19" fmla="*/ 0 h 56"/>
                  <a:gd name="T20" fmla="*/ 244 w 24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44" h="56">
                    <a:moveTo>
                      <a:pt x="0" y="0"/>
                    </a:moveTo>
                    <a:lnTo>
                      <a:pt x="244" y="0"/>
                    </a:lnTo>
                    <a:lnTo>
                      <a:pt x="244" y="56"/>
                    </a:lnTo>
                    <a:lnTo>
                      <a:pt x="0" y="56"/>
                    </a:lnTo>
                    <a:lnTo>
                      <a:pt x="0" y="0"/>
                    </a:lnTo>
                    <a:close/>
                  </a:path>
                </a:pathLst>
              </a:custGeom>
              <a:solidFill>
                <a:srgbClr val="FFFFFF"/>
              </a:solidFill>
              <a:ln w="9525">
                <a:noFill/>
                <a:round/>
                <a:headEnd/>
                <a:tailEnd/>
              </a:ln>
            </p:spPr>
            <p:txBody>
              <a:bodyPr/>
              <a:lstStyle/>
              <a:p>
                <a:pPr>
                  <a:defRPr/>
                </a:pPr>
                <a:endParaRPr lang="en-GB" sz="1108"/>
              </a:p>
            </p:txBody>
          </p:sp>
          <p:sp>
            <p:nvSpPr>
              <p:cNvPr id="55" name="Freeform 189"/>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close/>
                  </a:path>
                </a:pathLst>
              </a:custGeom>
              <a:solidFill>
                <a:srgbClr val="FFFFFF"/>
              </a:solidFill>
              <a:ln w="9525">
                <a:noFill/>
                <a:round/>
                <a:headEnd/>
                <a:tailEnd/>
              </a:ln>
            </p:spPr>
            <p:txBody>
              <a:bodyPr/>
              <a:lstStyle/>
              <a:p>
                <a:pPr>
                  <a:defRPr/>
                </a:pPr>
                <a:endParaRPr lang="en-GB" sz="1108"/>
              </a:p>
            </p:txBody>
          </p:sp>
          <p:sp>
            <p:nvSpPr>
              <p:cNvPr id="56" name="Freeform 190"/>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path>
                </a:pathLst>
              </a:custGeom>
              <a:noFill/>
              <a:ln w="0">
                <a:solidFill>
                  <a:srgbClr val="FB0F0C"/>
                </a:solidFill>
                <a:prstDash val="solid"/>
                <a:round/>
                <a:headEnd/>
                <a:tailEnd/>
              </a:ln>
            </p:spPr>
            <p:txBody>
              <a:bodyPr/>
              <a:lstStyle/>
              <a:p>
                <a:pPr>
                  <a:defRPr/>
                </a:pPr>
                <a:endParaRPr lang="en-GB" sz="1108"/>
              </a:p>
            </p:txBody>
          </p:sp>
          <p:sp>
            <p:nvSpPr>
              <p:cNvPr id="57" name="Freeform 191"/>
              <p:cNvSpPr>
                <a:spLocks/>
              </p:cNvSpPr>
              <p:nvPr/>
            </p:nvSpPr>
            <p:spPr bwMode="auto">
              <a:xfrm>
                <a:off x="4267" y="1643"/>
                <a:ext cx="69" cy="63"/>
              </a:xfrm>
              <a:custGeom>
                <a:avLst/>
                <a:gdLst>
                  <a:gd name="T0" fmla="*/ 17 w 71"/>
                  <a:gd name="T1" fmla="*/ 0 h 62"/>
                  <a:gd name="T2" fmla="*/ 17 w 71"/>
                  <a:gd name="T3" fmla="*/ 251 h 62"/>
                  <a:gd name="T4" fmla="*/ 0 w 71"/>
                  <a:gd name="T5" fmla="*/ 251 h 62"/>
                  <a:gd name="T6" fmla="*/ 0 w 71"/>
                  <a:gd name="T7" fmla="*/ 355 h 62"/>
                  <a:gd name="T8" fmla="*/ 17 w 71"/>
                  <a:gd name="T9" fmla="*/ 355 h 62"/>
                  <a:gd name="T10" fmla="*/ 17 w 71"/>
                  <a:gd name="T11" fmla="*/ 571 h 62"/>
                  <a:gd name="T12" fmla="*/ 17 w 71"/>
                  <a:gd name="T13" fmla="*/ 618 h 62"/>
                  <a:gd name="T14" fmla="*/ 12 w 71"/>
                  <a:gd name="T15" fmla="*/ 571 h 62"/>
                  <a:gd name="T16" fmla="*/ 6 w 71"/>
                  <a:gd name="T17" fmla="*/ 571 h 62"/>
                  <a:gd name="T18" fmla="*/ 17 w 71"/>
                  <a:gd name="T19" fmla="*/ 571 h 62"/>
                  <a:gd name="T20" fmla="*/ 17 w 71"/>
                  <a:gd name="T21" fmla="*/ 571 h 62"/>
                  <a:gd name="T22" fmla="*/ 17 w 71"/>
                  <a:gd name="T23" fmla="*/ 618 h 62"/>
                  <a:gd name="T24" fmla="*/ 17 w 71"/>
                  <a:gd name="T25" fmla="*/ 680 h 62"/>
                  <a:gd name="T26" fmla="*/ 17 w 71"/>
                  <a:gd name="T27" fmla="*/ 618 h 62"/>
                  <a:gd name="T28" fmla="*/ 17 w 71"/>
                  <a:gd name="T29" fmla="*/ 355 h 62"/>
                  <a:gd name="T30" fmla="*/ 17 w 71"/>
                  <a:gd name="T31" fmla="*/ 251 h 62"/>
                  <a:gd name="T32" fmla="*/ 17 w 71"/>
                  <a:gd name="T33" fmla="*/ 251 h 62"/>
                  <a:gd name="T34" fmla="*/ 17 w 71"/>
                  <a:gd name="T35" fmla="*/ 355 h 62"/>
                  <a:gd name="T36" fmla="*/ 17 w 71"/>
                  <a:gd name="T37" fmla="*/ 355 h 62"/>
                  <a:gd name="T38" fmla="*/ 17 w 71"/>
                  <a:gd name="T39" fmla="*/ 355 h 62"/>
                  <a:gd name="T40" fmla="*/ 17 w 71"/>
                  <a:gd name="T41" fmla="*/ 251 h 62"/>
                  <a:gd name="T42" fmla="*/ 17 w 71"/>
                  <a:gd name="T43" fmla="*/ 0 h 62"/>
                  <a:gd name="T44" fmla="*/ 0 w 71"/>
                  <a:gd name="T45" fmla="*/ 0 h 62"/>
                  <a:gd name="T46" fmla="*/ 0 w 71"/>
                  <a:gd name="T47" fmla="*/ 11 h 62"/>
                  <a:gd name="T48" fmla="*/ 17 w 71"/>
                  <a:gd name="T49" fmla="*/ 11 h 62"/>
                  <a:gd name="T50" fmla="*/ 17 w 71"/>
                  <a:gd name="T51" fmla="*/ 11 h 62"/>
                  <a:gd name="T52" fmla="*/ 17 w 71"/>
                  <a:gd name="T53" fmla="*/ 11 h 62"/>
                  <a:gd name="T54" fmla="*/ 17 w 71"/>
                  <a:gd name="T55" fmla="*/ 0 h 62"/>
                  <a:gd name="T56" fmla="*/ 17 w 71"/>
                  <a:gd name="T57" fmla="*/ 0 h 62"/>
                  <a:gd name="T58" fmla="*/ 17 w 71"/>
                  <a:gd name="T59" fmla="*/ 11 h 62"/>
                  <a:gd name="T60" fmla="*/ 17 w 71"/>
                  <a:gd name="T61" fmla="*/ 355 h 62"/>
                  <a:gd name="T62" fmla="*/ 17 w 71"/>
                  <a:gd name="T63" fmla="*/ 355 h 62"/>
                  <a:gd name="T64" fmla="*/ 17 w 71"/>
                  <a:gd name="T65" fmla="*/ 571 h 62"/>
                  <a:gd name="T66" fmla="*/ 17 w 71"/>
                  <a:gd name="T67" fmla="*/ 571 h 62"/>
                  <a:gd name="T68" fmla="*/ 17 w 71"/>
                  <a:gd name="T69" fmla="*/ 618 h 62"/>
                  <a:gd name="T70" fmla="*/ 17 w 71"/>
                  <a:gd name="T71" fmla="*/ 571 h 62"/>
                  <a:gd name="T72" fmla="*/ 17 w 71"/>
                  <a:gd name="T73" fmla="*/ 571 h 62"/>
                  <a:gd name="T74" fmla="*/ 17 w 71"/>
                  <a:gd name="T75" fmla="*/ 571 h 62"/>
                  <a:gd name="T76" fmla="*/ 17 w 71"/>
                  <a:gd name="T77" fmla="*/ 355 h 62"/>
                  <a:gd name="T78" fmla="*/ 17 w 71"/>
                  <a:gd name="T79" fmla="*/ 355 h 62"/>
                  <a:gd name="T80" fmla="*/ 17 w 71"/>
                  <a:gd name="T81" fmla="*/ 251 h 62"/>
                  <a:gd name="T82" fmla="*/ 17 w 71"/>
                  <a:gd name="T83" fmla="*/ 251 h 62"/>
                  <a:gd name="T84" fmla="*/ 17 w 71"/>
                  <a:gd name="T85" fmla="*/ 251 h 62"/>
                  <a:gd name="T86" fmla="*/ 17 w 71"/>
                  <a:gd name="T87" fmla="*/ 0 h 62"/>
                  <a:gd name="T88" fmla="*/ 17 w 71"/>
                  <a:gd name="T89" fmla="*/ 0 h 62"/>
                  <a:gd name="T90" fmla="*/ 17 w 71"/>
                  <a:gd name="T91" fmla="*/ 0 h 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
                  <a:gd name="T139" fmla="*/ 0 h 62"/>
                  <a:gd name="T140" fmla="*/ 71 w 71"/>
                  <a:gd name="T141" fmla="*/ 62 h 6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 h="62">
                    <a:moveTo>
                      <a:pt x="30" y="0"/>
                    </a:moveTo>
                    <a:lnTo>
                      <a:pt x="30" y="23"/>
                    </a:lnTo>
                    <a:lnTo>
                      <a:pt x="0" y="23"/>
                    </a:lnTo>
                    <a:lnTo>
                      <a:pt x="0" y="34"/>
                    </a:lnTo>
                    <a:lnTo>
                      <a:pt x="18" y="34"/>
                    </a:lnTo>
                    <a:lnTo>
                      <a:pt x="18" y="51"/>
                    </a:lnTo>
                    <a:lnTo>
                      <a:pt x="18" y="56"/>
                    </a:lnTo>
                    <a:lnTo>
                      <a:pt x="12" y="51"/>
                    </a:lnTo>
                    <a:lnTo>
                      <a:pt x="6" y="51"/>
                    </a:lnTo>
                    <a:lnTo>
                      <a:pt x="30" y="51"/>
                    </a:lnTo>
                    <a:lnTo>
                      <a:pt x="42" y="51"/>
                    </a:lnTo>
                    <a:lnTo>
                      <a:pt x="42" y="56"/>
                    </a:lnTo>
                    <a:lnTo>
                      <a:pt x="36" y="62"/>
                    </a:lnTo>
                    <a:lnTo>
                      <a:pt x="30" y="56"/>
                    </a:lnTo>
                    <a:lnTo>
                      <a:pt x="30" y="34"/>
                    </a:lnTo>
                    <a:lnTo>
                      <a:pt x="30" y="23"/>
                    </a:lnTo>
                    <a:lnTo>
                      <a:pt x="42" y="23"/>
                    </a:lnTo>
                    <a:lnTo>
                      <a:pt x="42" y="34"/>
                    </a:lnTo>
                    <a:lnTo>
                      <a:pt x="30" y="34"/>
                    </a:lnTo>
                    <a:lnTo>
                      <a:pt x="18" y="34"/>
                    </a:lnTo>
                    <a:lnTo>
                      <a:pt x="18" y="23"/>
                    </a:lnTo>
                    <a:lnTo>
                      <a:pt x="18" y="0"/>
                    </a:lnTo>
                    <a:lnTo>
                      <a:pt x="0" y="0"/>
                    </a:lnTo>
                    <a:lnTo>
                      <a:pt x="0" y="11"/>
                    </a:lnTo>
                    <a:lnTo>
                      <a:pt x="18" y="11"/>
                    </a:lnTo>
                    <a:lnTo>
                      <a:pt x="60" y="11"/>
                    </a:lnTo>
                    <a:lnTo>
                      <a:pt x="71" y="11"/>
                    </a:lnTo>
                    <a:lnTo>
                      <a:pt x="71" y="0"/>
                    </a:lnTo>
                    <a:lnTo>
                      <a:pt x="60" y="0"/>
                    </a:lnTo>
                    <a:lnTo>
                      <a:pt x="60" y="11"/>
                    </a:lnTo>
                    <a:lnTo>
                      <a:pt x="60" y="34"/>
                    </a:lnTo>
                    <a:lnTo>
                      <a:pt x="42" y="34"/>
                    </a:lnTo>
                    <a:lnTo>
                      <a:pt x="42" y="51"/>
                    </a:lnTo>
                    <a:lnTo>
                      <a:pt x="60" y="51"/>
                    </a:lnTo>
                    <a:lnTo>
                      <a:pt x="60" y="56"/>
                    </a:lnTo>
                    <a:lnTo>
                      <a:pt x="60" y="51"/>
                    </a:lnTo>
                    <a:lnTo>
                      <a:pt x="66" y="51"/>
                    </a:lnTo>
                    <a:lnTo>
                      <a:pt x="60" y="51"/>
                    </a:lnTo>
                    <a:lnTo>
                      <a:pt x="60" y="34"/>
                    </a:lnTo>
                    <a:lnTo>
                      <a:pt x="71" y="34"/>
                    </a:lnTo>
                    <a:lnTo>
                      <a:pt x="71" y="23"/>
                    </a:lnTo>
                    <a:lnTo>
                      <a:pt x="60" y="23"/>
                    </a:lnTo>
                    <a:lnTo>
                      <a:pt x="42" y="23"/>
                    </a:lnTo>
                    <a:lnTo>
                      <a:pt x="42" y="0"/>
                    </a:lnTo>
                    <a:lnTo>
                      <a:pt x="30" y="0"/>
                    </a:lnTo>
                    <a:close/>
                  </a:path>
                </a:pathLst>
              </a:custGeom>
              <a:solidFill>
                <a:srgbClr val="FB0F0C"/>
              </a:solidFill>
              <a:ln w="9525">
                <a:noFill/>
                <a:round/>
                <a:headEnd/>
                <a:tailEnd/>
              </a:ln>
            </p:spPr>
            <p:txBody>
              <a:bodyPr/>
              <a:lstStyle/>
              <a:p>
                <a:pPr>
                  <a:defRPr/>
                </a:pPr>
                <a:endParaRPr lang="en-GB" sz="1108"/>
              </a:p>
            </p:txBody>
          </p:sp>
          <p:sp>
            <p:nvSpPr>
              <p:cNvPr id="58" name="Freeform 192"/>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close/>
                  </a:path>
                </a:pathLst>
              </a:custGeom>
              <a:solidFill>
                <a:srgbClr val="2F3092"/>
              </a:solidFill>
              <a:ln w="9525">
                <a:noFill/>
                <a:round/>
                <a:headEnd/>
                <a:tailEnd/>
              </a:ln>
            </p:spPr>
            <p:txBody>
              <a:bodyPr/>
              <a:lstStyle/>
              <a:p>
                <a:pPr>
                  <a:defRPr/>
                </a:pPr>
                <a:endParaRPr lang="en-GB" sz="1108"/>
              </a:p>
            </p:txBody>
          </p:sp>
          <p:sp>
            <p:nvSpPr>
              <p:cNvPr id="59" name="Freeform 193"/>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path>
                </a:pathLst>
              </a:custGeom>
              <a:noFill/>
              <a:ln w="0">
                <a:solidFill>
                  <a:srgbClr val="FFFFFF"/>
                </a:solidFill>
                <a:prstDash val="solid"/>
                <a:round/>
                <a:headEnd/>
                <a:tailEnd/>
              </a:ln>
            </p:spPr>
            <p:txBody>
              <a:bodyPr/>
              <a:lstStyle/>
              <a:p>
                <a:pPr>
                  <a:defRPr/>
                </a:pPr>
                <a:endParaRPr lang="en-GB" sz="1108"/>
              </a:p>
            </p:txBody>
          </p:sp>
          <p:sp>
            <p:nvSpPr>
              <p:cNvPr id="60" name="Freeform 194"/>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close/>
                  </a:path>
                </a:pathLst>
              </a:custGeom>
              <a:solidFill>
                <a:srgbClr val="16067B"/>
              </a:solidFill>
              <a:ln w="9525">
                <a:noFill/>
                <a:round/>
                <a:headEnd/>
                <a:tailEnd/>
              </a:ln>
            </p:spPr>
            <p:txBody>
              <a:bodyPr/>
              <a:lstStyle/>
              <a:p>
                <a:pPr>
                  <a:defRPr/>
                </a:pPr>
                <a:endParaRPr lang="en-GB" sz="1108"/>
              </a:p>
            </p:txBody>
          </p:sp>
          <p:sp>
            <p:nvSpPr>
              <p:cNvPr id="61" name="Freeform 195"/>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path>
                </a:pathLst>
              </a:custGeom>
              <a:noFill/>
              <a:ln w="0">
                <a:solidFill>
                  <a:srgbClr val="FFFFFF"/>
                </a:solidFill>
                <a:prstDash val="solid"/>
                <a:round/>
                <a:headEnd/>
                <a:tailEnd/>
              </a:ln>
            </p:spPr>
            <p:txBody>
              <a:bodyPr/>
              <a:lstStyle/>
              <a:p>
                <a:pPr>
                  <a:defRPr/>
                </a:pPr>
                <a:endParaRPr lang="en-GB" sz="1108"/>
              </a:p>
            </p:txBody>
          </p:sp>
          <p:sp>
            <p:nvSpPr>
              <p:cNvPr id="62" name="Freeform 196"/>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close/>
                  </a:path>
                </a:pathLst>
              </a:custGeom>
              <a:solidFill>
                <a:srgbClr val="16067B"/>
              </a:solidFill>
              <a:ln w="9525">
                <a:noFill/>
                <a:round/>
                <a:headEnd/>
                <a:tailEnd/>
              </a:ln>
            </p:spPr>
            <p:txBody>
              <a:bodyPr/>
              <a:lstStyle/>
              <a:p>
                <a:pPr>
                  <a:defRPr/>
                </a:pPr>
                <a:endParaRPr lang="en-GB" sz="1108"/>
              </a:p>
            </p:txBody>
          </p:sp>
          <p:sp>
            <p:nvSpPr>
              <p:cNvPr id="63" name="Freeform 197"/>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path>
                </a:pathLst>
              </a:custGeom>
              <a:noFill/>
              <a:ln w="0">
                <a:solidFill>
                  <a:srgbClr val="FFFFFF"/>
                </a:solidFill>
                <a:prstDash val="solid"/>
                <a:round/>
                <a:headEnd/>
                <a:tailEnd/>
              </a:ln>
            </p:spPr>
            <p:txBody>
              <a:bodyPr/>
              <a:lstStyle/>
              <a:p>
                <a:pPr>
                  <a:defRPr/>
                </a:pPr>
                <a:endParaRPr lang="en-GB" sz="1108"/>
              </a:p>
            </p:txBody>
          </p:sp>
          <p:sp>
            <p:nvSpPr>
              <p:cNvPr id="64" name="Freeform 198"/>
              <p:cNvSpPr>
                <a:spLocks/>
              </p:cNvSpPr>
              <p:nvPr/>
            </p:nvSpPr>
            <p:spPr bwMode="auto">
              <a:xfrm>
                <a:off x="4261" y="1617"/>
                <a:ext cx="12" cy="6"/>
              </a:xfrm>
              <a:custGeom>
                <a:avLst/>
                <a:gdLst>
                  <a:gd name="T0" fmla="*/ 0 w 12"/>
                  <a:gd name="T1" fmla="*/ 5 h 5"/>
                  <a:gd name="T2" fmla="*/ 6 w 12"/>
                  <a:gd name="T3" fmla="*/ 5 h 5"/>
                  <a:gd name="T4" fmla="*/ 6 w 12"/>
                  <a:gd name="T5" fmla="*/ 5 h 5"/>
                  <a:gd name="T6" fmla="*/ 6 w 12"/>
                  <a:gd name="T7" fmla="*/ 5 h 5"/>
                  <a:gd name="T8" fmla="*/ 6 w 12"/>
                  <a:gd name="T9" fmla="*/ 5 h 5"/>
                  <a:gd name="T10" fmla="*/ 6 w 12"/>
                  <a:gd name="T11" fmla="*/ 5 h 5"/>
                  <a:gd name="T12" fmla="*/ 12 w 12"/>
                  <a:gd name="T13" fmla="*/ 5 h 5"/>
                  <a:gd name="T14" fmla="*/ 12 w 12"/>
                  <a:gd name="T15" fmla="*/ 5 h 5"/>
                  <a:gd name="T16" fmla="*/ 12 w 12"/>
                  <a:gd name="T17" fmla="*/ 0 h 5"/>
                  <a:gd name="T18" fmla="*/ 6 w 12"/>
                  <a:gd name="T19" fmla="*/ 0 h 5"/>
                  <a:gd name="T20" fmla="*/ 6 w 12"/>
                  <a:gd name="T21" fmla="*/ 0 h 5"/>
                  <a:gd name="T22" fmla="*/ 6 w 12"/>
                  <a:gd name="T23" fmla="*/ 0 h 5"/>
                  <a:gd name="T24" fmla="*/ 0 w 12"/>
                  <a:gd name="T25" fmla="*/ 5 h 5"/>
                  <a:gd name="T26" fmla="*/ 0 w 12"/>
                  <a:gd name="T27" fmla="*/ 5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5"/>
                  <a:gd name="T44" fmla="*/ 12 w 12"/>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5">
                    <a:moveTo>
                      <a:pt x="0" y="5"/>
                    </a:moveTo>
                    <a:lnTo>
                      <a:pt x="6" y="5"/>
                    </a:lnTo>
                    <a:lnTo>
                      <a:pt x="12" y="5"/>
                    </a:lnTo>
                    <a:lnTo>
                      <a:pt x="12" y="0"/>
                    </a:lnTo>
                    <a:lnTo>
                      <a:pt x="6" y="0"/>
                    </a:lnTo>
                    <a:lnTo>
                      <a:pt x="0" y="5"/>
                    </a:lnTo>
                    <a:close/>
                  </a:path>
                </a:pathLst>
              </a:custGeom>
              <a:solidFill>
                <a:srgbClr val="F7F619"/>
              </a:solidFill>
              <a:ln w="9525">
                <a:noFill/>
                <a:round/>
                <a:headEnd/>
                <a:tailEnd/>
              </a:ln>
            </p:spPr>
            <p:txBody>
              <a:bodyPr/>
              <a:lstStyle/>
              <a:p>
                <a:pPr>
                  <a:defRPr/>
                </a:pPr>
                <a:endParaRPr lang="en-GB" sz="1108"/>
              </a:p>
            </p:txBody>
          </p:sp>
          <p:sp>
            <p:nvSpPr>
              <p:cNvPr id="65" name="Freeform 199"/>
              <p:cNvSpPr>
                <a:spLocks/>
              </p:cNvSpPr>
              <p:nvPr/>
            </p:nvSpPr>
            <p:spPr bwMode="auto">
              <a:xfrm>
                <a:off x="4267" y="1630"/>
                <a:ext cx="12" cy="6"/>
              </a:xfrm>
              <a:custGeom>
                <a:avLst/>
                <a:gdLst>
                  <a:gd name="T0" fmla="*/ 0 w 12"/>
                  <a:gd name="T1" fmla="*/ 6 h 6"/>
                  <a:gd name="T2" fmla="*/ 0 w 12"/>
                  <a:gd name="T3" fmla="*/ 6 h 6"/>
                  <a:gd name="T4" fmla="*/ 0 w 12"/>
                  <a:gd name="T5" fmla="*/ 6 h 6"/>
                  <a:gd name="T6" fmla="*/ 6 w 12"/>
                  <a:gd name="T7" fmla="*/ 6 h 6"/>
                  <a:gd name="T8" fmla="*/ 6 w 12"/>
                  <a:gd name="T9" fmla="*/ 6 h 6"/>
                  <a:gd name="T10" fmla="*/ 6 w 12"/>
                  <a:gd name="T11" fmla="*/ 6 h 6"/>
                  <a:gd name="T12" fmla="*/ 12 w 12"/>
                  <a:gd name="T13" fmla="*/ 0 h 6"/>
                  <a:gd name="T14" fmla="*/ 12 w 12"/>
                  <a:gd name="T15" fmla="*/ 0 h 6"/>
                  <a:gd name="T16" fmla="*/ 12 w 12"/>
                  <a:gd name="T17" fmla="*/ 0 h 6"/>
                  <a:gd name="T18" fmla="*/ 6 w 12"/>
                  <a:gd name="T19" fmla="*/ 0 h 6"/>
                  <a:gd name="T20" fmla="*/ 6 w 12"/>
                  <a:gd name="T21" fmla="*/ 0 h 6"/>
                  <a:gd name="T22" fmla="*/ 6 w 12"/>
                  <a:gd name="T23" fmla="*/ 6 h 6"/>
                  <a:gd name="T24" fmla="*/ 0 w 12"/>
                  <a:gd name="T25" fmla="*/ 6 h 6"/>
                  <a:gd name="T26" fmla="*/ 0 w 12"/>
                  <a:gd name="T27" fmla="*/ 6 h 6"/>
                  <a:gd name="T28" fmla="*/ 0 w 12"/>
                  <a:gd name="T29" fmla="*/ 6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6"/>
                  <a:gd name="T47" fmla="*/ 12 w 12"/>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6">
                    <a:moveTo>
                      <a:pt x="0" y="6"/>
                    </a:moveTo>
                    <a:lnTo>
                      <a:pt x="0" y="6"/>
                    </a:lnTo>
                    <a:lnTo>
                      <a:pt x="6" y="6"/>
                    </a:lnTo>
                    <a:lnTo>
                      <a:pt x="12" y="0"/>
                    </a:lnTo>
                    <a:lnTo>
                      <a:pt x="6" y="0"/>
                    </a:lnTo>
                    <a:lnTo>
                      <a:pt x="6" y="6"/>
                    </a:lnTo>
                    <a:lnTo>
                      <a:pt x="0" y="6"/>
                    </a:lnTo>
                    <a:close/>
                  </a:path>
                </a:pathLst>
              </a:custGeom>
              <a:solidFill>
                <a:srgbClr val="FFFFFF"/>
              </a:solidFill>
              <a:ln w="9525">
                <a:noFill/>
                <a:round/>
                <a:headEnd/>
                <a:tailEnd/>
              </a:ln>
            </p:spPr>
            <p:txBody>
              <a:bodyPr/>
              <a:lstStyle/>
              <a:p>
                <a:pPr>
                  <a:defRPr/>
                </a:pPr>
                <a:endParaRPr lang="en-GB" sz="1108"/>
              </a:p>
            </p:txBody>
          </p:sp>
          <p:sp>
            <p:nvSpPr>
              <p:cNvPr id="66" name="Freeform 200"/>
              <p:cNvSpPr>
                <a:spLocks/>
              </p:cNvSpPr>
              <p:nvPr/>
            </p:nvSpPr>
            <p:spPr bwMode="auto">
              <a:xfrm>
                <a:off x="4273" y="1613"/>
                <a:ext cx="18" cy="13"/>
              </a:xfrm>
              <a:custGeom>
                <a:avLst/>
                <a:gdLst>
                  <a:gd name="T0" fmla="*/ 9 w 18"/>
                  <a:gd name="T1" fmla="*/ 0 h 11"/>
                  <a:gd name="T2" fmla="*/ 9 w 18"/>
                  <a:gd name="T3" fmla="*/ 0 h 11"/>
                  <a:gd name="T4" fmla="*/ 6 w 18"/>
                  <a:gd name="T5" fmla="*/ 0 h 11"/>
                  <a:gd name="T6" fmla="*/ 0 w 18"/>
                  <a:gd name="T7" fmla="*/ 6 h 11"/>
                  <a:gd name="T8" fmla="*/ 6 w 18"/>
                  <a:gd name="T9" fmla="*/ 11 h 11"/>
                  <a:gd name="T10" fmla="*/ 9 w 18"/>
                  <a:gd name="T11" fmla="*/ 6 h 11"/>
                  <a:gd name="T12" fmla="*/ 9 w 18"/>
                  <a:gd name="T13" fmla="*/ 6 h 11"/>
                  <a:gd name="T14" fmla="*/ 9 w 18"/>
                  <a:gd name="T15" fmla="*/ 6 h 11"/>
                  <a:gd name="T16" fmla="*/ 9 w 18"/>
                  <a:gd name="T17" fmla="*/ 0 h 11"/>
                  <a:gd name="T18" fmla="*/ 9 w 18"/>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1"/>
                  <a:gd name="T32" fmla="*/ 18 w 18"/>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1">
                    <a:moveTo>
                      <a:pt x="18" y="0"/>
                    </a:moveTo>
                    <a:lnTo>
                      <a:pt x="12" y="0"/>
                    </a:lnTo>
                    <a:lnTo>
                      <a:pt x="6" y="0"/>
                    </a:lnTo>
                    <a:lnTo>
                      <a:pt x="0" y="6"/>
                    </a:lnTo>
                    <a:lnTo>
                      <a:pt x="6" y="11"/>
                    </a:lnTo>
                    <a:lnTo>
                      <a:pt x="12" y="6"/>
                    </a:lnTo>
                    <a:lnTo>
                      <a:pt x="18" y="6"/>
                    </a:lnTo>
                    <a:lnTo>
                      <a:pt x="18" y="0"/>
                    </a:lnTo>
                    <a:close/>
                  </a:path>
                </a:pathLst>
              </a:custGeom>
              <a:solidFill>
                <a:srgbClr val="FB0F0C"/>
              </a:solidFill>
              <a:ln w="9525">
                <a:noFill/>
                <a:round/>
                <a:headEnd/>
                <a:tailEnd/>
              </a:ln>
            </p:spPr>
            <p:txBody>
              <a:bodyPr/>
              <a:lstStyle/>
              <a:p>
                <a:pPr>
                  <a:defRPr/>
                </a:pPr>
                <a:endParaRPr lang="en-GB" sz="1108"/>
              </a:p>
            </p:txBody>
          </p:sp>
          <p:sp>
            <p:nvSpPr>
              <p:cNvPr id="67" name="Freeform 201"/>
              <p:cNvSpPr>
                <a:spLocks/>
              </p:cNvSpPr>
              <p:nvPr/>
            </p:nvSpPr>
            <p:spPr bwMode="auto">
              <a:xfrm>
                <a:off x="4279" y="1626"/>
                <a:ext cx="18" cy="4"/>
              </a:xfrm>
              <a:custGeom>
                <a:avLst/>
                <a:gdLst>
                  <a:gd name="T0" fmla="*/ 9 w 18"/>
                  <a:gd name="T1" fmla="*/ 0 h 6"/>
                  <a:gd name="T2" fmla="*/ 9 w 18"/>
                  <a:gd name="T3" fmla="*/ 0 h 6"/>
                  <a:gd name="T4" fmla="*/ 6 w 18"/>
                  <a:gd name="T5" fmla="*/ 0 h 6"/>
                  <a:gd name="T6" fmla="*/ 0 w 18"/>
                  <a:gd name="T7" fmla="*/ 0 h 6"/>
                  <a:gd name="T8" fmla="*/ 0 w 18"/>
                  <a:gd name="T9" fmla="*/ 6 h 6"/>
                  <a:gd name="T10" fmla="*/ 6 w 18"/>
                  <a:gd name="T11" fmla="*/ 6 h 6"/>
                  <a:gd name="T12" fmla="*/ 9 w 18"/>
                  <a:gd name="T13" fmla="*/ 6 h 6"/>
                  <a:gd name="T14" fmla="*/ 9 w 18"/>
                  <a:gd name="T15" fmla="*/ 6 h 6"/>
                  <a:gd name="T16" fmla="*/ 9 w 18"/>
                  <a:gd name="T17" fmla="*/ 0 h 6"/>
                  <a:gd name="T18" fmla="*/ 9 w 18"/>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6"/>
                  <a:gd name="T32" fmla="*/ 18 w 1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6">
                    <a:moveTo>
                      <a:pt x="12" y="0"/>
                    </a:moveTo>
                    <a:lnTo>
                      <a:pt x="12" y="0"/>
                    </a:lnTo>
                    <a:lnTo>
                      <a:pt x="6" y="0"/>
                    </a:lnTo>
                    <a:lnTo>
                      <a:pt x="0" y="0"/>
                    </a:lnTo>
                    <a:lnTo>
                      <a:pt x="0" y="6"/>
                    </a:lnTo>
                    <a:lnTo>
                      <a:pt x="6" y="6"/>
                    </a:lnTo>
                    <a:lnTo>
                      <a:pt x="12" y="6"/>
                    </a:lnTo>
                    <a:lnTo>
                      <a:pt x="18" y="6"/>
                    </a:lnTo>
                    <a:lnTo>
                      <a:pt x="12" y="0"/>
                    </a:lnTo>
                    <a:close/>
                  </a:path>
                </a:pathLst>
              </a:custGeom>
              <a:solidFill>
                <a:srgbClr val="FB0F0C"/>
              </a:solidFill>
              <a:ln w="9525">
                <a:noFill/>
                <a:round/>
                <a:headEnd/>
                <a:tailEnd/>
              </a:ln>
            </p:spPr>
            <p:txBody>
              <a:bodyPr/>
              <a:lstStyle/>
              <a:p>
                <a:pPr>
                  <a:defRPr/>
                </a:pPr>
                <a:endParaRPr lang="en-GB" sz="1108"/>
              </a:p>
            </p:txBody>
          </p:sp>
          <p:sp>
            <p:nvSpPr>
              <p:cNvPr id="68" name="Freeform 202"/>
              <p:cNvSpPr>
                <a:spLocks/>
              </p:cNvSpPr>
              <p:nvPr/>
            </p:nvSpPr>
            <p:spPr bwMode="auto">
              <a:xfrm>
                <a:off x="4332" y="1613"/>
                <a:ext cx="10" cy="13"/>
              </a:xfrm>
              <a:custGeom>
                <a:avLst/>
                <a:gdLst>
                  <a:gd name="T0" fmla="*/ 5 w 11"/>
                  <a:gd name="T1" fmla="*/ 0 h 11"/>
                  <a:gd name="T2" fmla="*/ 5 w 11"/>
                  <a:gd name="T3" fmla="*/ 6 h 11"/>
                  <a:gd name="T4" fmla="*/ 5 w 11"/>
                  <a:gd name="T5" fmla="*/ 6 h 11"/>
                  <a:gd name="T6" fmla="*/ 5 w 11"/>
                  <a:gd name="T7" fmla="*/ 6 h 11"/>
                  <a:gd name="T8" fmla="*/ 0 w 11"/>
                  <a:gd name="T9" fmla="*/ 6 h 11"/>
                  <a:gd name="T10" fmla="*/ 5 w 11"/>
                  <a:gd name="T11" fmla="*/ 11 h 11"/>
                  <a:gd name="T12" fmla="*/ 5 w 11"/>
                  <a:gd name="T13" fmla="*/ 11 h 11"/>
                  <a:gd name="T14" fmla="*/ 5 w 11"/>
                  <a:gd name="T15" fmla="*/ 11 h 11"/>
                  <a:gd name="T16" fmla="*/ 11 w 11"/>
                  <a:gd name="T17" fmla="*/ 11 h 11"/>
                  <a:gd name="T18" fmla="*/ 11 w 11"/>
                  <a:gd name="T19" fmla="*/ 6 h 11"/>
                  <a:gd name="T20" fmla="*/ 11 w 11"/>
                  <a:gd name="T21" fmla="*/ 6 h 11"/>
                  <a:gd name="T22" fmla="*/ 11 w 11"/>
                  <a:gd name="T23" fmla="*/ 6 h 11"/>
                  <a:gd name="T24" fmla="*/ 5 w 11"/>
                  <a:gd name="T25" fmla="*/ 0 h 11"/>
                  <a:gd name="T26" fmla="*/ 5 w 11"/>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1"/>
                  <a:gd name="T44" fmla="*/ 11 w 11"/>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1">
                    <a:moveTo>
                      <a:pt x="5" y="0"/>
                    </a:moveTo>
                    <a:lnTo>
                      <a:pt x="5" y="6"/>
                    </a:lnTo>
                    <a:lnTo>
                      <a:pt x="0" y="6"/>
                    </a:lnTo>
                    <a:lnTo>
                      <a:pt x="5" y="11"/>
                    </a:lnTo>
                    <a:lnTo>
                      <a:pt x="11" y="11"/>
                    </a:lnTo>
                    <a:lnTo>
                      <a:pt x="11" y="6"/>
                    </a:lnTo>
                    <a:lnTo>
                      <a:pt x="5" y="0"/>
                    </a:lnTo>
                    <a:close/>
                  </a:path>
                </a:pathLst>
              </a:custGeom>
              <a:solidFill>
                <a:srgbClr val="F7F619"/>
              </a:solidFill>
              <a:ln w="9525">
                <a:noFill/>
                <a:round/>
                <a:headEnd/>
                <a:tailEnd/>
              </a:ln>
            </p:spPr>
            <p:txBody>
              <a:bodyPr/>
              <a:lstStyle/>
              <a:p>
                <a:pPr>
                  <a:defRPr/>
                </a:pPr>
                <a:endParaRPr lang="en-GB" sz="1108"/>
              </a:p>
            </p:txBody>
          </p:sp>
          <p:sp>
            <p:nvSpPr>
              <p:cNvPr id="69" name="Freeform 203"/>
              <p:cNvSpPr>
                <a:spLocks/>
              </p:cNvSpPr>
              <p:nvPr/>
            </p:nvSpPr>
            <p:spPr bwMode="auto">
              <a:xfrm>
                <a:off x="4326" y="1626"/>
                <a:ext cx="16" cy="11"/>
              </a:xfrm>
              <a:custGeom>
                <a:avLst/>
                <a:gdLst>
                  <a:gd name="T0" fmla="*/ 6 w 17"/>
                  <a:gd name="T1" fmla="*/ 0 h 12"/>
                  <a:gd name="T2" fmla="*/ 6 w 17"/>
                  <a:gd name="T3" fmla="*/ 0 h 12"/>
                  <a:gd name="T4" fmla="*/ 11 w 17"/>
                  <a:gd name="T5" fmla="*/ 0 h 12"/>
                  <a:gd name="T6" fmla="*/ 11 w 17"/>
                  <a:gd name="T7" fmla="*/ 0 h 12"/>
                  <a:gd name="T8" fmla="*/ 17 w 17"/>
                  <a:gd name="T9" fmla="*/ 0 h 12"/>
                  <a:gd name="T10" fmla="*/ 17 w 17"/>
                  <a:gd name="T11" fmla="*/ 6 h 12"/>
                  <a:gd name="T12" fmla="*/ 11 w 17"/>
                  <a:gd name="T13" fmla="*/ 12 h 12"/>
                  <a:gd name="T14" fmla="*/ 11 w 17"/>
                  <a:gd name="T15" fmla="*/ 12 h 12"/>
                  <a:gd name="T16" fmla="*/ 6 w 17"/>
                  <a:gd name="T17" fmla="*/ 12 h 12"/>
                  <a:gd name="T18" fmla="*/ 0 w 17"/>
                  <a:gd name="T19" fmla="*/ 12 h 12"/>
                  <a:gd name="T20" fmla="*/ 6 w 17"/>
                  <a:gd name="T21" fmla="*/ 0 h 12"/>
                  <a:gd name="T22" fmla="*/ 6 w 17"/>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2"/>
                  <a:gd name="T38" fmla="*/ 17 w 17"/>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2">
                    <a:moveTo>
                      <a:pt x="6" y="0"/>
                    </a:moveTo>
                    <a:lnTo>
                      <a:pt x="6" y="0"/>
                    </a:lnTo>
                    <a:lnTo>
                      <a:pt x="11" y="0"/>
                    </a:lnTo>
                    <a:lnTo>
                      <a:pt x="17" y="0"/>
                    </a:lnTo>
                    <a:lnTo>
                      <a:pt x="17" y="6"/>
                    </a:lnTo>
                    <a:lnTo>
                      <a:pt x="11" y="12"/>
                    </a:lnTo>
                    <a:lnTo>
                      <a:pt x="6" y="12"/>
                    </a:lnTo>
                    <a:lnTo>
                      <a:pt x="0" y="12"/>
                    </a:lnTo>
                    <a:lnTo>
                      <a:pt x="6" y="0"/>
                    </a:lnTo>
                    <a:close/>
                  </a:path>
                </a:pathLst>
              </a:custGeom>
              <a:solidFill>
                <a:srgbClr val="FFFFFF"/>
              </a:solidFill>
              <a:ln w="9525">
                <a:noFill/>
                <a:round/>
                <a:headEnd/>
                <a:tailEnd/>
              </a:ln>
            </p:spPr>
            <p:txBody>
              <a:bodyPr/>
              <a:lstStyle/>
              <a:p>
                <a:pPr>
                  <a:defRPr/>
                </a:pPr>
                <a:endParaRPr lang="en-GB" sz="1108"/>
              </a:p>
            </p:txBody>
          </p:sp>
          <p:sp>
            <p:nvSpPr>
              <p:cNvPr id="70" name="Freeform 204"/>
              <p:cNvSpPr>
                <a:spLocks/>
              </p:cNvSpPr>
              <p:nvPr/>
            </p:nvSpPr>
            <p:spPr bwMode="auto">
              <a:xfrm>
                <a:off x="4326" y="1626"/>
                <a:ext cx="16" cy="11"/>
              </a:xfrm>
              <a:custGeom>
                <a:avLst/>
                <a:gdLst>
                  <a:gd name="T0" fmla="*/ 0 w 17"/>
                  <a:gd name="T1" fmla="*/ 0 h 12"/>
                  <a:gd name="T2" fmla="*/ 6 w 17"/>
                  <a:gd name="T3" fmla="*/ 0 h 12"/>
                  <a:gd name="T4" fmla="*/ 11 w 17"/>
                  <a:gd name="T5" fmla="*/ 6 h 12"/>
                  <a:gd name="T6" fmla="*/ 11 w 17"/>
                  <a:gd name="T7" fmla="*/ 6 h 12"/>
                  <a:gd name="T8" fmla="*/ 17 w 17"/>
                  <a:gd name="T9" fmla="*/ 6 h 12"/>
                  <a:gd name="T10" fmla="*/ 11 w 17"/>
                  <a:gd name="T11" fmla="*/ 12 h 12"/>
                  <a:gd name="T12" fmla="*/ 11 w 17"/>
                  <a:gd name="T13" fmla="*/ 12 h 12"/>
                  <a:gd name="T14" fmla="*/ 6 w 17"/>
                  <a:gd name="T15" fmla="*/ 12 h 12"/>
                  <a:gd name="T16" fmla="*/ 0 w 17"/>
                  <a:gd name="T17" fmla="*/ 6 h 12"/>
                  <a:gd name="T18" fmla="*/ 0 w 17"/>
                  <a:gd name="T19" fmla="*/ 0 h 12"/>
                  <a:gd name="T20" fmla="*/ 0 w 17"/>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2"/>
                  <a:gd name="T35" fmla="*/ 17 w 17"/>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2">
                    <a:moveTo>
                      <a:pt x="0" y="0"/>
                    </a:moveTo>
                    <a:lnTo>
                      <a:pt x="6" y="0"/>
                    </a:lnTo>
                    <a:lnTo>
                      <a:pt x="11" y="6"/>
                    </a:lnTo>
                    <a:lnTo>
                      <a:pt x="17" y="6"/>
                    </a:lnTo>
                    <a:lnTo>
                      <a:pt x="11" y="12"/>
                    </a:lnTo>
                    <a:lnTo>
                      <a:pt x="6" y="12"/>
                    </a:lnTo>
                    <a:lnTo>
                      <a:pt x="0" y="6"/>
                    </a:lnTo>
                    <a:lnTo>
                      <a:pt x="0" y="0"/>
                    </a:lnTo>
                    <a:close/>
                  </a:path>
                </a:pathLst>
              </a:custGeom>
              <a:solidFill>
                <a:srgbClr val="FB0F0C"/>
              </a:solidFill>
              <a:ln w="9525">
                <a:noFill/>
                <a:round/>
                <a:headEnd/>
                <a:tailEnd/>
              </a:ln>
            </p:spPr>
            <p:txBody>
              <a:bodyPr/>
              <a:lstStyle/>
              <a:p>
                <a:pPr>
                  <a:defRPr/>
                </a:pPr>
                <a:endParaRPr lang="en-GB" sz="1108"/>
              </a:p>
            </p:txBody>
          </p:sp>
          <p:sp>
            <p:nvSpPr>
              <p:cNvPr id="71" name="Freeform 205"/>
              <p:cNvSpPr>
                <a:spLocks/>
              </p:cNvSpPr>
              <p:nvPr/>
            </p:nvSpPr>
            <p:spPr bwMode="auto">
              <a:xfrm>
                <a:off x="4332" y="1630"/>
                <a:ext cx="10" cy="6"/>
              </a:xfrm>
              <a:custGeom>
                <a:avLst/>
                <a:gdLst>
                  <a:gd name="T0" fmla="*/ 5 w 11"/>
                  <a:gd name="T1" fmla="*/ 6 h 6"/>
                  <a:gd name="T2" fmla="*/ 5 w 11"/>
                  <a:gd name="T3" fmla="*/ 6 h 6"/>
                  <a:gd name="T4" fmla="*/ 5 w 11"/>
                  <a:gd name="T5" fmla="*/ 0 h 6"/>
                  <a:gd name="T6" fmla="*/ 5 w 11"/>
                  <a:gd name="T7" fmla="*/ 0 h 6"/>
                  <a:gd name="T8" fmla="*/ 5 w 11"/>
                  <a:gd name="T9" fmla="*/ 0 h 6"/>
                  <a:gd name="T10" fmla="*/ 11 w 11"/>
                  <a:gd name="T11" fmla="*/ 0 h 6"/>
                  <a:gd name="T12" fmla="*/ 11 w 11"/>
                  <a:gd name="T13" fmla="*/ 0 h 6"/>
                  <a:gd name="T14" fmla="*/ 11 w 11"/>
                  <a:gd name="T15" fmla="*/ 0 h 6"/>
                  <a:gd name="T16" fmla="*/ 5 w 11"/>
                  <a:gd name="T17" fmla="*/ 0 h 6"/>
                  <a:gd name="T18" fmla="*/ 5 w 11"/>
                  <a:gd name="T19" fmla="*/ 0 h 6"/>
                  <a:gd name="T20" fmla="*/ 5 w 11"/>
                  <a:gd name="T21" fmla="*/ 0 h 6"/>
                  <a:gd name="T22" fmla="*/ 0 w 11"/>
                  <a:gd name="T23" fmla="*/ 0 h 6"/>
                  <a:gd name="T24" fmla="*/ 0 w 11"/>
                  <a:gd name="T25" fmla="*/ 0 h 6"/>
                  <a:gd name="T26" fmla="*/ 0 w 11"/>
                  <a:gd name="T27" fmla="*/ 0 h 6"/>
                  <a:gd name="T28" fmla="*/ 0 w 11"/>
                  <a:gd name="T29" fmla="*/ 0 h 6"/>
                  <a:gd name="T30" fmla="*/ 0 w 11"/>
                  <a:gd name="T31" fmla="*/ 0 h 6"/>
                  <a:gd name="T32" fmla="*/ 0 w 11"/>
                  <a:gd name="T33" fmla="*/ 0 h 6"/>
                  <a:gd name="T34" fmla="*/ 0 w 11"/>
                  <a:gd name="T35" fmla="*/ 0 h 6"/>
                  <a:gd name="T36" fmla="*/ 0 w 11"/>
                  <a:gd name="T37" fmla="*/ 0 h 6"/>
                  <a:gd name="T38" fmla="*/ 0 w 11"/>
                  <a:gd name="T39" fmla="*/ 0 h 6"/>
                  <a:gd name="T40" fmla="*/ 0 w 11"/>
                  <a:gd name="T41" fmla="*/ 0 h 6"/>
                  <a:gd name="T42" fmla="*/ 0 w 11"/>
                  <a:gd name="T43" fmla="*/ 0 h 6"/>
                  <a:gd name="T44" fmla="*/ 0 w 11"/>
                  <a:gd name="T45" fmla="*/ 0 h 6"/>
                  <a:gd name="T46" fmla="*/ 0 w 11"/>
                  <a:gd name="T47" fmla="*/ 0 h 6"/>
                  <a:gd name="T48" fmla="*/ 0 w 11"/>
                  <a:gd name="T49" fmla="*/ 0 h 6"/>
                  <a:gd name="T50" fmla="*/ 0 w 11"/>
                  <a:gd name="T51" fmla="*/ 0 h 6"/>
                  <a:gd name="T52" fmla="*/ 0 w 11"/>
                  <a:gd name="T53" fmla="*/ 0 h 6"/>
                  <a:gd name="T54" fmla="*/ 0 w 11"/>
                  <a:gd name="T55" fmla="*/ 0 h 6"/>
                  <a:gd name="T56" fmla="*/ 0 w 11"/>
                  <a:gd name="T57" fmla="*/ 0 h 6"/>
                  <a:gd name="T58" fmla="*/ 0 w 11"/>
                  <a:gd name="T59" fmla="*/ 0 h 6"/>
                  <a:gd name="T60" fmla="*/ 0 w 11"/>
                  <a:gd name="T61" fmla="*/ 0 h 6"/>
                  <a:gd name="T62" fmla="*/ 0 w 11"/>
                  <a:gd name="T63" fmla="*/ 0 h 6"/>
                  <a:gd name="T64" fmla="*/ 5 w 11"/>
                  <a:gd name="T65" fmla="*/ 0 h 6"/>
                  <a:gd name="T66" fmla="*/ 5 w 11"/>
                  <a:gd name="T67" fmla="*/ 0 h 6"/>
                  <a:gd name="T68" fmla="*/ 5 w 11"/>
                  <a:gd name="T69" fmla="*/ 6 h 6"/>
                  <a:gd name="T70" fmla="*/ 5 w 11"/>
                  <a:gd name="T71" fmla="*/ 6 h 6"/>
                  <a:gd name="T72" fmla="*/ 5 w 11"/>
                  <a:gd name="T73" fmla="*/ 6 h 6"/>
                  <a:gd name="T74" fmla="*/ 5 w 11"/>
                  <a:gd name="T75" fmla="*/ 0 h 6"/>
                  <a:gd name="T76" fmla="*/ 5 w 11"/>
                  <a:gd name="T77" fmla="*/ 0 h 6"/>
                  <a:gd name="T78" fmla="*/ 5 w 11"/>
                  <a:gd name="T79" fmla="*/ 0 h 6"/>
                  <a:gd name="T80" fmla="*/ 5 w 11"/>
                  <a:gd name="T81" fmla="*/ 0 h 6"/>
                  <a:gd name="T82" fmla="*/ 5 w 11"/>
                  <a:gd name="T83" fmla="*/ 6 h 6"/>
                  <a:gd name="T84" fmla="*/ 5 w 11"/>
                  <a:gd name="T85" fmla="*/ 6 h 6"/>
                  <a:gd name="T86" fmla="*/ 5 w 11"/>
                  <a:gd name="T87" fmla="*/ 6 h 6"/>
                  <a:gd name="T88" fmla="*/ 5 w 11"/>
                  <a:gd name="T89" fmla="*/ 6 h 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
                  <a:gd name="T136" fmla="*/ 0 h 6"/>
                  <a:gd name="T137" fmla="*/ 11 w 11"/>
                  <a:gd name="T138" fmla="*/ 6 h 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 h="6">
                    <a:moveTo>
                      <a:pt x="5" y="6"/>
                    </a:moveTo>
                    <a:lnTo>
                      <a:pt x="5" y="6"/>
                    </a:lnTo>
                    <a:lnTo>
                      <a:pt x="5" y="0"/>
                    </a:lnTo>
                    <a:lnTo>
                      <a:pt x="11" y="0"/>
                    </a:lnTo>
                    <a:lnTo>
                      <a:pt x="5" y="0"/>
                    </a:lnTo>
                    <a:lnTo>
                      <a:pt x="0" y="0"/>
                    </a:lnTo>
                    <a:lnTo>
                      <a:pt x="5" y="0"/>
                    </a:lnTo>
                    <a:lnTo>
                      <a:pt x="5" y="6"/>
                    </a:lnTo>
                    <a:lnTo>
                      <a:pt x="5" y="0"/>
                    </a:lnTo>
                    <a:lnTo>
                      <a:pt x="5" y="6"/>
                    </a:lnTo>
                    <a:close/>
                  </a:path>
                </a:pathLst>
              </a:custGeom>
              <a:solidFill>
                <a:srgbClr val="000000"/>
              </a:solidFill>
              <a:ln w="9525">
                <a:noFill/>
                <a:round/>
                <a:headEnd/>
                <a:tailEnd/>
              </a:ln>
            </p:spPr>
            <p:txBody>
              <a:bodyPr/>
              <a:lstStyle/>
              <a:p>
                <a:pPr>
                  <a:defRPr/>
                </a:pPr>
                <a:endParaRPr lang="en-GB" sz="1108"/>
              </a:p>
            </p:txBody>
          </p:sp>
          <p:sp>
            <p:nvSpPr>
              <p:cNvPr id="72" name="Freeform 206"/>
              <p:cNvSpPr>
                <a:spLocks/>
              </p:cNvSpPr>
              <p:nvPr/>
            </p:nvSpPr>
            <p:spPr bwMode="auto">
              <a:xfrm>
                <a:off x="4315" y="1617"/>
                <a:ext cx="12" cy="13"/>
              </a:xfrm>
              <a:custGeom>
                <a:avLst/>
                <a:gdLst>
                  <a:gd name="T0" fmla="*/ 6 w 12"/>
                  <a:gd name="T1" fmla="*/ 11 h 11"/>
                  <a:gd name="T2" fmla="*/ 6 w 12"/>
                  <a:gd name="T3" fmla="*/ 11 h 11"/>
                  <a:gd name="T4" fmla="*/ 6 w 12"/>
                  <a:gd name="T5" fmla="*/ 5 h 11"/>
                  <a:gd name="T6" fmla="*/ 6 w 12"/>
                  <a:gd name="T7" fmla="*/ 5 h 11"/>
                  <a:gd name="T8" fmla="*/ 6 w 12"/>
                  <a:gd name="T9" fmla="*/ 5 h 11"/>
                  <a:gd name="T10" fmla="*/ 6 w 12"/>
                  <a:gd name="T11" fmla="*/ 5 h 11"/>
                  <a:gd name="T12" fmla="*/ 6 w 12"/>
                  <a:gd name="T13" fmla="*/ 5 h 11"/>
                  <a:gd name="T14" fmla="*/ 6 w 12"/>
                  <a:gd name="T15" fmla="*/ 5 h 11"/>
                  <a:gd name="T16" fmla="*/ 6 w 12"/>
                  <a:gd name="T17" fmla="*/ 5 h 11"/>
                  <a:gd name="T18" fmla="*/ 6 w 12"/>
                  <a:gd name="T19" fmla="*/ 5 h 11"/>
                  <a:gd name="T20" fmla="*/ 6 w 12"/>
                  <a:gd name="T21" fmla="*/ 5 h 11"/>
                  <a:gd name="T22" fmla="*/ 6 w 12"/>
                  <a:gd name="T23" fmla="*/ 0 h 11"/>
                  <a:gd name="T24" fmla="*/ 0 w 12"/>
                  <a:gd name="T25" fmla="*/ 0 h 11"/>
                  <a:gd name="T26" fmla="*/ 0 w 12"/>
                  <a:gd name="T27" fmla="*/ 0 h 11"/>
                  <a:gd name="T28" fmla="*/ 0 w 12"/>
                  <a:gd name="T29" fmla="*/ 0 h 11"/>
                  <a:gd name="T30" fmla="*/ 0 w 12"/>
                  <a:gd name="T31" fmla="*/ 5 h 11"/>
                  <a:gd name="T32" fmla="*/ 0 w 12"/>
                  <a:gd name="T33" fmla="*/ 5 h 11"/>
                  <a:gd name="T34" fmla="*/ 0 w 12"/>
                  <a:gd name="T35" fmla="*/ 5 h 11"/>
                  <a:gd name="T36" fmla="*/ 0 w 12"/>
                  <a:gd name="T37" fmla="*/ 5 h 11"/>
                  <a:gd name="T38" fmla="*/ 0 w 12"/>
                  <a:gd name="T39" fmla="*/ 5 h 11"/>
                  <a:gd name="T40" fmla="*/ 6 w 12"/>
                  <a:gd name="T41" fmla="*/ 5 h 11"/>
                  <a:gd name="T42" fmla="*/ 0 w 12"/>
                  <a:gd name="T43" fmla="*/ 5 h 11"/>
                  <a:gd name="T44" fmla="*/ 6 w 12"/>
                  <a:gd name="T45" fmla="*/ 11 h 11"/>
                  <a:gd name="T46" fmla="*/ 6 w 12"/>
                  <a:gd name="T47" fmla="*/ 11 h 11"/>
                  <a:gd name="T48" fmla="*/ 6 w 12"/>
                  <a:gd name="T49" fmla="*/ 5 h 11"/>
                  <a:gd name="T50" fmla="*/ 6 w 12"/>
                  <a:gd name="T51" fmla="*/ 5 h 11"/>
                  <a:gd name="T52" fmla="*/ 6 w 12"/>
                  <a:gd name="T53" fmla="*/ 5 h 11"/>
                  <a:gd name="T54" fmla="*/ 6 w 12"/>
                  <a:gd name="T55" fmla="*/ 11 h 11"/>
                  <a:gd name="T56" fmla="*/ 6 w 12"/>
                  <a:gd name="T57" fmla="*/ 11 h 11"/>
                  <a:gd name="T58" fmla="*/ 6 w 12"/>
                  <a:gd name="T59" fmla="*/ 11 h 11"/>
                  <a:gd name="T60" fmla="*/ 6 w 12"/>
                  <a:gd name="T61" fmla="*/ 5 h 11"/>
                  <a:gd name="T62" fmla="*/ 6 w 12"/>
                  <a:gd name="T63" fmla="*/ 5 h 11"/>
                  <a:gd name="T64" fmla="*/ 6 w 12"/>
                  <a:gd name="T65" fmla="*/ 5 h 11"/>
                  <a:gd name="T66" fmla="*/ 6 w 12"/>
                  <a:gd name="T67" fmla="*/ 5 h 11"/>
                  <a:gd name="T68" fmla="*/ 6 w 12"/>
                  <a:gd name="T69" fmla="*/ 5 h 11"/>
                  <a:gd name="T70" fmla="*/ 6 w 12"/>
                  <a:gd name="T71" fmla="*/ 11 h 11"/>
                  <a:gd name="T72" fmla="*/ 6 w 12"/>
                  <a:gd name="T73" fmla="*/ 11 h 11"/>
                  <a:gd name="T74" fmla="*/ 6 w 12"/>
                  <a:gd name="T75" fmla="*/ 5 h 11"/>
                  <a:gd name="T76" fmla="*/ 6 w 12"/>
                  <a:gd name="T77" fmla="*/ 5 h 11"/>
                  <a:gd name="T78" fmla="*/ 6 w 12"/>
                  <a:gd name="T79" fmla="*/ 5 h 11"/>
                  <a:gd name="T80" fmla="*/ 6 w 12"/>
                  <a:gd name="T81" fmla="*/ 11 h 11"/>
                  <a:gd name="T82" fmla="*/ 6 w 12"/>
                  <a:gd name="T83" fmla="*/ 11 h 11"/>
                  <a:gd name="T84" fmla="*/ 6 w 12"/>
                  <a:gd name="T85" fmla="*/ 11 h 11"/>
                  <a:gd name="T86" fmla="*/ 6 w 12"/>
                  <a:gd name="T87" fmla="*/ 11 h 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
                  <a:gd name="T133" fmla="*/ 0 h 11"/>
                  <a:gd name="T134" fmla="*/ 12 w 12"/>
                  <a:gd name="T135" fmla="*/ 11 h 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 h="11">
                    <a:moveTo>
                      <a:pt x="12" y="11"/>
                    </a:moveTo>
                    <a:lnTo>
                      <a:pt x="12" y="11"/>
                    </a:lnTo>
                    <a:lnTo>
                      <a:pt x="12" y="5"/>
                    </a:lnTo>
                    <a:lnTo>
                      <a:pt x="6" y="5"/>
                    </a:lnTo>
                    <a:lnTo>
                      <a:pt x="6" y="0"/>
                    </a:lnTo>
                    <a:lnTo>
                      <a:pt x="0" y="0"/>
                    </a:lnTo>
                    <a:lnTo>
                      <a:pt x="0" y="5"/>
                    </a:lnTo>
                    <a:lnTo>
                      <a:pt x="6" y="5"/>
                    </a:lnTo>
                    <a:lnTo>
                      <a:pt x="0" y="5"/>
                    </a:lnTo>
                    <a:lnTo>
                      <a:pt x="6" y="11"/>
                    </a:lnTo>
                    <a:lnTo>
                      <a:pt x="6" y="5"/>
                    </a:lnTo>
                    <a:lnTo>
                      <a:pt x="6" y="11"/>
                    </a:lnTo>
                    <a:lnTo>
                      <a:pt x="6" y="5"/>
                    </a:lnTo>
                    <a:lnTo>
                      <a:pt x="12" y="11"/>
                    </a:lnTo>
                    <a:lnTo>
                      <a:pt x="12" y="5"/>
                    </a:lnTo>
                    <a:lnTo>
                      <a:pt x="12" y="11"/>
                    </a:lnTo>
                    <a:close/>
                  </a:path>
                </a:pathLst>
              </a:custGeom>
              <a:solidFill>
                <a:srgbClr val="FFFFFF"/>
              </a:solidFill>
              <a:ln w="9525">
                <a:noFill/>
                <a:round/>
                <a:headEnd/>
                <a:tailEnd/>
              </a:ln>
            </p:spPr>
            <p:txBody>
              <a:bodyPr/>
              <a:lstStyle/>
              <a:p>
                <a:pPr>
                  <a:defRPr/>
                </a:pPr>
                <a:endParaRPr lang="en-GB" sz="1108"/>
              </a:p>
            </p:txBody>
          </p:sp>
          <p:sp>
            <p:nvSpPr>
              <p:cNvPr id="73" name="Freeform 207"/>
              <p:cNvSpPr>
                <a:spLocks/>
              </p:cNvSpPr>
              <p:nvPr/>
            </p:nvSpPr>
            <p:spPr bwMode="auto">
              <a:xfrm>
                <a:off x="4315" y="1617"/>
                <a:ext cx="6" cy="2"/>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
                  <a:gd name="T67" fmla="*/ 0 h 1"/>
                  <a:gd name="T68" fmla="*/ 6 w 6"/>
                  <a:gd name="T69" fmla="*/ 1 h 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 h="1">
                    <a:moveTo>
                      <a:pt x="6" y="0"/>
                    </a:moveTo>
                    <a:lnTo>
                      <a:pt x="6" y="0"/>
                    </a:lnTo>
                    <a:lnTo>
                      <a:pt x="0" y="0"/>
                    </a:lnTo>
                    <a:lnTo>
                      <a:pt x="6" y="0"/>
                    </a:lnTo>
                    <a:close/>
                  </a:path>
                </a:pathLst>
              </a:custGeom>
              <a:solidFill>
                <a:srgbClr val="FB0F0C"/>
              </a:solidFill>
              <a:ln w="9525">
                <a:noFill/>
                <a:round/>
                <a:headEnd/>
                <a:tailEnd/>
              </a:ln>
            </p:spPr>
            <p:txBody>
              <a:bodyPr/>
              <a:lstStyle/>
              <a:p>
                <a:pPr>
                  <a:defRPr/>
                </a:pPr>
                <a:endParaRPr lang="en-GB" sz="1108"/>
              </a:p>
            </p:txBody>
          </p:sp>
          <p:sp>
            <p:nvSpPr>
              <p:cNvPr id="74" name="Freeform 208"/>
              <p:cNvSpPr>
                <a:spLocks/>
              </p:cNvSpPr>
              <p:nvPr/>
            </p:nvSpPr>
            <p:spPr bwMode="auto">
              <a:xfrm>
                <a:off x="4315" y="1617"/>
                <a:ext cx="6" cy="6"/>
              </a:xfrm>
              <a:custGeom>
                <a:avLst/>
                <a:gdLst>
                  <a:gd name="T0" fmla="*/ 6 w 6"/>
                  <a:gd name="T1" fmla="*/ 0 h 5"/>
                  <a:gd name="T2" fmla="*/ 0 w 6"/>
                  <a:gd name="T3" fmla="*/ 0 h 5"/>
                  <a:gd name="T4" fmla="*/ 6 w 6"/>
                  <a:gd name="T5" fmla="*/ 5 h 5"/>
                  <a:gd name="T6" fmla="*/ 6 w 6"/>
                  <a:gd name="T7" fmla="*/ 0 h 5"/>
                  <a:gd name="T8" fmla="*/ 6 w 6"/>
                  <a:gd name="T9" fmla="*/ 0 h 5"/>
                  <a:gd name="T10" fmla="*/ 6 w 6"/>
                  <a:gd name="T11" fmla="*/ 0 h 5"/>
                  <a:gd name="T12" fmla="*/ 6 w 6"/>
                  <a:gd name="T13" fmla="*/ 5 h 5"/>
                  <a:gd name="T14" fmla="*/ 6 w 6"/>
                  <a:gd name="T15" fmla="*/ 5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6 w 6"/>
                  <a:gd name="T29" fmla="*/ 0 h 5"/>
                  <a:gd name="T30" fmla="*/ 6 w 6"/>
                  <a:gd name="T31" fmla="*/ 0 h 5"/>
                  <a:gd name="T32" fmla="*/ 6 w 6"/>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5"/>
                  <a:gd name="T53" fmla="*/ 6 w 6"/>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5">
                    <a:moveTo>
                      <a:pt x="6" y="0"/>
                    </a:moveTo>
                    <a:lnTo>
                      <a:pt x="0" y="0"/>
                    </a:lnTo>
                    <a:lnTo>
                      <a:pt x="6" y="5"/>
                    </a:lnTo>
                    <a:lnTo>
                      <a:pt x="6" y="0"/>
                    </a:lnTo>
                    <a:lnTo>
                      <a:pt x="6" y="5"/>
                    </a:lnTo>
                    <a:lnTo>
                      <a:pt x="6" y="0"/>
                    </a:lnTo>
                    <a:close/>
                  </a:path>
                </a:pathLst>
              </a:custGeom>
              <a:solidFill>
                <a:srgbClr val="FB0F0C"/>
              </a:solidFill>
              <a:ln w="9525">
                <a:noFill/>
                <a:round/>
                <a:headEnd/>
                <a:tailEnd/>
              </a:ln>
            </p:spPr>
            <p:txBody>
              <a:bodyPr/>
              <a:lstStyle/>
              <a:p>
                <a:pPr>
                  <a:defRPr/>
                </a:pPr>
                <a:endParaRPr lang="en-GB" sz="1108"/>
              </a:p>
            </p:txBody>
          </p:sp>
          <p:sp>
            <p:nvSpPr>
              <p:cNvPr id="75" name="Freeform 209"/>
              <p:cNvSpPr>
                <a:spLocks/>
              </p:cNvSpPr>
              <p:nvPr/>
            </p:nvSpPr>
            <p:spPr bwMode="auto">
              <a:xfrm>
                <a:off x="4303" y="1626"/>
                <a:ext cx="6" cy="0"/>
              </a:xfrm>
              <a:custGeom>
                <a:avLst/>
                <a:gdLst>
                  <a:gd name="T0" fmla="*/ 0 w 6"/>
                  <a:gd name="T1" fmla="*/ 0 h 1"/>
                  <a:gd name="T2" fmla="*/ 0 w 6"/>
                  <a:gd name="T3" fmla="*/ 0 h 1"/>
                  <a:gd name="T4" fmla="*/ 0 w 6"/>
                  <a:gd name="T5" fmla="*/ 0 h 1"/>
                  <a:gd name="T6" fmla="*/ 6 w 6"/>
                  <a:gd name="T7" fmla="*/ 0 h 1"/>
                  <a:gd name="T8" fmla="*/ 6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sz="1108"/>
              </a:p>
            </p:txBody>
          </p:sp>
          <p:sp>
            <p:nvSpPr>
              <p:cNvPr id="76" name="Freeform 210"/>
              <p:cNvSpPr>
                <a:spLocks/>
              </p:cNvSpPr>
              <p:nvPr/>
            </p:nvSpPr>
            <p:spPr bwMode="auto">
              <a:xfrm>
                <a:off x="4297" y="1617"/>
                <a:ext cx="6" cy="2"/>
              </a:xfrm>
              <a:custGeom>
                <a:avLst/>
                <a:gdLst>
                  <a:gd name="T0" fmla="*/ 0 w 6"/>
                  <a:gd name="T1" fmla="*/ 0 h 1"/>
                  <a:gd name="T2" fmla="*/ 0 w 6"/>
                  <a:gd name="T3" fmla="*/ 0 h 1"/>
                  <a:gd name="T4" fmla="*/ 0 w 6"/>
                  <a:gd name="T5" fmla="*/ 0 h 1"/>
                  <a:gd name="T6" fmla="*/ 6 w 6"/>
                  <a:gd name="T7" fmla="*/ 0 h 1"/>
                  <a:gd name="T8" fmla="*/ 6 w 6"/>
                  <a:gd name="T9" fmla="*/ 0 h 1"/>
                  <a:gd name="T10" fmla="*/ 6 w 6"/>
                  <a:gd name="T11" fmla="*/ 0 h 1"/>
                  <a:gd name="T12" fmla="*/ 6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sz="1108"/>
              </a:p>
            </p:txBody>
          </p:sp>
          <p:sp>
            <p:nvSpPr>
              <p:cNvPr id="77" name="Freeform 211"/>
              <p:cNvSpPr>
                <a:spLocks/>
              </p:cNvSpPr>
              <p:nvPr/>
            </p:nvSpPr>
            <p:spPr bwMode="auto">
              <a:xfrm>
                <a:off x="4309" y="1617"/>
                <a:ext cx="2" cy="2"/>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0" y="0"/>
                    </a:moveTo>
                    <a:lnTo>
                      <a:pt x="0" y="0"/>
                    </a:lnTo>
                    <a:close/>
                  </a:path>
                </a:pathLst>
              </a:custGeom>
              <a:solidFill>
                <a:srgbClr val="FCCF41"/>
              </a:solidFill>
              <a:ln w="9525">
                <a:noFill/>
                <a:round/>
                <a:headEnd/>
                <a:tailEnd/>
              </a:ln>
            </p:spPr>
            <p:txBody>
              <a:bodyPr/>
              <a:lstStyle/>
              <a:p>
                <a:pPr>
                  <a:defRPr/>
                </a:pPr>
                <a:endParaRPr lang="en-GB" sz="1108"/>
              </a:p>
            </p:txBody>
          </p:sp>
          <p:sp>
            <p:nvSpPr>
              <p:cNvPr id="78" name="Freeform 212"/>
              <p:cNvSpPr>
                <a:spLocks/>
              </p:cNvSpPr>
              <p:nvPr/>
            </p:nvSpPr>
            <p:spPr bwMode="auto">
              <a:xfrm>
                <a:off x="4187" y="1590"/>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1108"/>
              </a:p>
            </p:txBody>
          </p:sp>
        </p:grpSp>
        <p:grpSp>
          <p:nvGrpSpPr>
            <p:cNvPr id="31" name="Group 223"/>
            <p:cNvGrpSpPr>
              <a:grpSpLocks/>
            </p:cNvGrpSpPr>
            <p:nvPr userDrawn="1"/>
          </p:nvGrpSpPr>
          <p:grpSpPr bwMode="auto">
            <a:xfrm>
              <a:off x="2701793" y="5092835"/>
              <a:ext cx="164978" cy="104897"/>
              <a:chOff x="4184" y="1339"/>
              <a:chExt cx="238" cy="162"/>
            </a:xfrm>
          </p:grpSpPr>
          <p:sp>
            <p:nvSpPr>
              <p:cNvPr id="48" name="Freeform 224"/>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1108"/>
              </a:p>
            </p:txBody>
          </p:sp>
          <p:sp>
            <p:nvSpPr>
              <p:cNvPr id="49" name="Freeform 225"/>
              <p:cNvSpPr>
                <a:spLocks/>
              </p:cNvSpPr>
              <p:nvPr/>
            </p:nvSpPr>
            <p:spPr bwMode="auto">
              <a:xfrm>
                <a:off x="4184" y="1339"/>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sz="1108"/>
              </a:p>
            </p:txBody>
          </p:sp>
          <p:sp>
            <p:nvSpPr>
              <p:cNvPr id="50" name="Freeform 226"/>
              <p:cNvSpPr>
                <a:spLocks/>
              </p:cNvSpPr>
              <p:nvPr/>
            </p:nvSpPr>
            <p:spPr bwMode="auto">
              <a:xfrm>
                <a:off x="4184" y="1448"/>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409D27"/>
              </a:solidFill>
              <a:ln w="9525">
                <a:noFill/>
                <a:round/>
                <a:headEnd/>
                <a:tailEnd/>
              </a:ln>
            </p:spPr>
            <p:txBody>
              <a:bodyPr/>
              <a:lstStyle/>
              <a:p>
                <a:pPr>
                  <a:defRPr/>
                </a:pPr>
                <a:endParaRPr lang="en-GB" sz="1108"/>
              </a:p>
            </p:txBody>
          </p:sp>
          <p:sp>
            <p:nvSpPr>
              <p:cNvPr id="51" name="Freeform 227"/>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1108"/>
              </a:p>
            </p:txBody>
          </p:sp>
        </p:grpSp>
        <p:grpSp>
          <p:nvGrpSpPr>
            <p:cNvPr id="32" name="Group 38"/>
            <p:cNvGrpSpPr>
              <a:grpSpLocks/>
            </p:cNvGrpSpPr>
            <p:nvPr userDrawn="1"/>
          </p:nvGrpSpPr>
          <p:grpSpPr bwMode="auto">
            <a:xfrm>
              <a:off x="1217956" y="5092835"/>
              <a:ext cx="164978" cy="104922"/>
              <a:chOff x="528" y="1773"/>
              <a:chExt cx="246" cy="156"/>
            </a:xfrm>
          </p:grpSpPr>
          <p:sp>
            <p:nvSpPr>
              <p:cNvPr id="44" name="Freeform 248"/>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close/>
                  </a:path>
                </a:pathLst>
              </a:custGeom>
              <a:solidFill>
                <a:srgbClr val="FFFFFF"/>
              </a:solidFill>
              <a:ln w="9525">
                <a:noFill/>
                <a:round/>
                <a:headEnd/>
                <a:tailEnd/>
              </a:ln>
            </p:spPr>
            <p:txBody>
              <a:bodyPr/>
              <a:lstStyle/>
              <a:p>
                <a:pPr>
                  <a:defRPr/>
                </a:pPr>
                <a:endParaRPr lang="en-GB" sz="1108"/>
              </a:p>
            </p:txBody>
          </p:sp>
          <p:sp>
            <p:nvSpPr>
              <p:cNvPr id="45" name="Freeform 249"/>
              <p:cNvSpPr>
                <a:spLocks/>
              </p:cNvSpPr>
              <p:nvPr/>
            </p:nvSpPr>
            <p:spPr bwMode="auto">
              <a:xfrm>
                <a:off x="528" y="1850"/>
                <a:ext cx="246" cy="79"/>
              </a:xfrm>
              <a:custGeom>
                <a:avLst/>
                <a:gdLst>
                  <a:gd name="T0" fmla="*/ 2929 w 238"/>
                  <a:gd name="T1" fmla="*/ 39 h 79"/>
                  <a:gd name="T2" fmla="*/ 2929 w 238"/>
                  <a:gd name="T3" fmla="*/ 0 h 79"/>
                  <a:gd name="T4" fmla="*/ 0 w 238"/>
                  <a:gd name="T5" fmla="*/ 0 h 79"/>
                  <a:gd name="T6" fmla="*/ 0 w 238"/>
                  <a:gd name="T7" fmla="*/ 39 h 79"/>
                  <a:gd name="T8" fmla="*/ 2929 w 238"/>
                  <a:gd name="T9" fmla="*/ 39 h 79"/>
                  <a:gd name="T10" fmla="*/ 2929 w 238"/>
                  <a:gd name="T11" fmla="*/ 39 h 79"/>
                  <a:gd name="T12" fmla="*/ 0 60000 65536"/>
                  <a:gd name="T13" fmla="*/ 0 60000 65536"/>
                  <a:gd name="T14" fmla="*/ 0 60000 65536"/>
                  <a:gd name="T15" fmla="*/ 0 60000 65536"/>
                  <a:gd name="T16" fmla="*/ 0 60000 65536"/>
                  <a:gd name="T17" fmla="*/ 0 60000 65536"/>
                  <a:gd name="T18" fmla="*/ 0 w 238"/>
                  <a:gd name="T19" fmla="*/ 0 h 79"/>
                  <a:gd name="T20" fmla="*/ 238 w 238"/>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238" h="79">
                    <a:moveTo>
                      <a:pt x="238" y="79"/>
                    </a:moveTo>
                    <a:lnTo>
                      <a:pt x="238" y="0"/>
                    </a:lnTo>
                    <a:lnTo>
                      <a:pt x="0" y="0"/>
                    </a:lnTo>
                    <a:lnTo>
                      <a:pt x="0" y="79"/>
                    </a:lnTo>
                    <a:lnTo>
                      <a:pt x="238" y="79"/>
                    </a:lnTo>
                    <a:close/>
                  </a:path>
                </a:pathLst>
              </a:custGeom>
              <a:solidFill>
                <a:srgbClr val="FF0000"/>
              </a:solidFill>
              <a:ln w="9525">
                <a:noFill/>
                <a:round/>
                <a:headEnd/>
                <a:tailEnd/>
              </a:ln>
            </p:spPr>
            <p:txBody>
              <a:bodyPr/>
              <a:lstStyle/>
              <a:p>
                <a:pPr>
                  <a:defRPr/>
                </a:pPr>
                <a:endParaRPr lang="en-GB" sz="1108"/>
              </a:p>
            </p:txBody>
          </p:sp>
          <p:sp>
            <p:nvSpPr>
              <p:cNvPr id="46" name="Freeform 250"/>
              <p:cNvSpPr>
                <a:spLocks/>
              </p:cNvSpPr>
              <p:nvPr/>
            </p:nvSpPr>
            <p:spPr bwMode="auto">
              <a:xfrm>
                <a:off x="528" y="1773"/>
                <a:ext cx="120" cy="156"/>
              </a:xfrm>
              <a:custGeom>
                <a:avLst/>
                <a:gdLst>
                  <a:gd name="T0" fmla="*/ 0 w 119"/>
                  <a:gd name="T1" fmla="*/ 0 h 157"/>
                  <a:gd name="T2" fmla="*/ 0 w 119"/>
                  <a:gd name="T3" fmla="*/ 61 h 157"/>
                  <a:gd name="T4" fmla="*/ 211 w 119"/>
                  <a:gd name="T5" fmla="*/ 39 h 157"/>
                  <a:gd name="T6" fmla="*/ 0 w 119"/>
                  <a:gd name="T7" fmla="*/ 0 h 157"/>
                  <a:gd name="T8" fmla="*/ 0 w 119"/>
                  <a:gd name="T9" fmla="*/ 0 h 157"/>
                  <a:gd name="T10" fmla="*/ 0 60000 65536"/>
                  <a:gd name="T11" fmla="*/ 0 60000 65536"/>
                  <a:gd name="T12" fmla="*/ 0 60000 65536"/>
                  <a:gd name="T13" fmla="*/ 0 60000 65536"/>
                  <a:gd name="T14" fmla="*/ 0 60000 65536"/>
                  <a:gd name="T15" fmla="*/ 0 w 119"/>
                  <a:gd name="T16" fmla="*/ 0 h 157"/>
                  <a:gd name="T17" fmla="*/ 119 w 119"/>
                  <a:gd name="T18" fmla="*/ 157 h 157"/>
                </a:gdLst>
                <a:ahLst/>
                <a:cxnLst>
                  <a:cxn ang="T10">
                    <a:pos x="T0" y="T1"/>
                  </a:cxn>
                  <a:cxn ang="T11">
                    <a:pos x="T2" y="T3"/>
                  </a:cxn>
                  <a:cxn ang="T12">
                    <a:pos x="T4" y="T5"/>
                  </a:cxn>
                  <a:cxn ang="T13">
                    <a:pos x="T6" y="T7"/>
                  </a:cxn>
                  <a:cxn ang="T14">
                    <a:pos x="T8" y="T9"/>
                  </a:cxn>
                </a:cxnLst>
                <a:rect l="T15" t="T16" r="T17" b="T18"/>
                <a:pathLst>
                  <a:path w="119" h="157">
                    <a:moveTo>
                      <a:pt x="0" y="0"/>
                    </a:moveTo>
                    <a:lnTo>
                      <a:pt x="0" y="157"/>
                    </a:lnTo>
                    <a:lnTo>
                      <a:pt x="119" y="78"/>
                    </a:lnTo>
                    <a:lnTo>
                      <a:pt x="0" y="0"/>
                    </a:lnTo>
                    <a:close/>
                  </a:path>
                </a:pathLst>
              </a:custGeom>
              <a:solidFill>
                <a:srgbClr val="1A0C80"/>
              </a:solidFill>
              <a:ln w="9525">
                <a:noFill/>
                <a:round/>
                <a:headEnd/>
                <a:tailEnd/>
              </a:ln>
            </p:spPr>
            <p:txBody>
              <a:bodyPr/>
              <a:lstStyle/>
              <a:p>
                <a:pPr>
                  <a:defRPr/>
                </a:pPr>
                <a:endParaRPr lang="en-GB" sz="1108"/>
              </a:p>
            </p:txBody>
          </p:sp>
          <p:sp>
            <p:nvSpPr>
              <p:cNvPr id="47" name="Freeform 251"/>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sz="1108"/>
              </a:p>
            </p:txBody>
          </p:sp>
        </p:grpSp>
        <p:grpSp>
          <p:nvGrpSpPr>
            <p:cNvPr id="33" name="Group 253"/>
            <p:cNvGrpSpPr>
              <a:grpSpLocks/>
            </p:cNvGrpSpPr>
            <p:nvPr userDrawn="1"/>
          </p:nvGrpSpPr>
          <p:grpSpPr bwMode="auto">
            <a:xfrm>
              <a:off x="793347" y="5092835"/>
              <a:ext cx="163271" cy="105273"/>
              <a:chOff x="528" y="1164"/>
              <a:chExt cx="237" cy="157"/>
            </a:xfrm>
          </p:grpSpPr>
          <p:sp>
            <p:nvSpPr>
              <p:cNvPr id="40" name="Rectangle 254"/>
              <p:cNvSpPr>
                <a:spLocks noChangeArrowheads="1"/>
              </p:cNvSpPr>
              <p:nvPr/>
            </p:nvSpPr>
            <p:spPr bwMode="auto">
              <a:xfrm>
                <a:off x="528" y="1164"/>
                <a:ext cx="237" cy="156"/>
              </a:xfrm>
              <a:prstGeom prst="rect">
                <a:avLst/>
              </a:prstGeom>
              <a:noFill/>
              <a:ln w="3175">
                <a:solidFill>
                  <a:schemeClr val="tx1"/>
                </a:solidFill>
                <a:miter lim="800000"/>
                <a:headEnd/>
                <a:tailEnd/>
              </a:ln>
            </p:spPr>
            <p:txBody>
              <a:bodyPr/>
              <a:lstStyle/>
              <a:p>
                <a:pPr eaLnBrk="0" hangingPunct="0">
                  <a:spcBef>
                    <a:spcPct val="50000"/>
                  </a:spcBef>
                  <a:defRPr/>
                </a:pPr>
                <a:endParaRPr lang="en-US" sz="1108">
                  <a:latin typeface="Arial" pitchFamily="34" charset="0"/>
                  <a:cs typeface="Arial" pitchFamily="34" charset="0"/>
                </a:endParaRPr>
              </a:p>
            </p:txBody>
          </p:sp>
          <p:sp>
            <p:nvSpPr>
              <p:cNvPr id="41" name="Rectangle 255"/>
              <p:cNvSpPr>
                <a:spLocks noChangeArrowheads="1"/>
              </p:cNvSpPr>
              <p:nvPr/>
            </p:nvSpPr>
            <p:spPr bwMode="auto">
              <a:xfrm>
                <a:off x="528" y="1164"/>
                <a:ext cx="237" cy="53"/>
              </a:xfrm>
              <a:prstGeom prst="rect">
                <a:avLst/>
              </a:prstGeom>
              <a:solidFill>
                <a:srgbClr val="FFFFFF"/>
              </a:solidFill>
              <a:ln w="3175">
                <a:solidFill>
                  <a:schemeClr val="tx1"/>
                </a:solidFill>
                <a:miter lim="800000"/>
                <a:headEnd/>
                <a:tailEnd/>
              </a:ln>
            </p:spPr>
            <p:txBody>
              <a:bodyPr/>
              <a:lstStyle/>
              <a:p>
                <a:pPr eaLnBrk="0" hangingPunct="0">
                  <a:spcBef>
                    <a:spcPct val="50000"/>
                  </a:spcBef>
                  <a:defRPr/>
                </a:pPr>
                <a:endParaRPr lang="en-US" sz="1108">
                  <a:latin typeface="Arial" pitchFamily="34" charset="0"/>
                  <a:cs typeface="Arial" pitchFamily="34" charset="0"/>
                </a:endParaRPr>
              </a:p>
            </p:txBody>
          </p:sp>
          <p:sp>
            <p:nvSpPr>
              <p:cNvPr id="42" name="Rectangle 256"/>
              <p:cNvSpPr>
                <a:spLocks noChangeArrowheads="1"/>
              </p:cNvSpPr>
              <p:nvPr/>
            </p:nvSpPr>
            <p:spPr bwMode="auto">
              <a:xfrm>
                <a:off x="528" y="1217"/>
                <a:ext cx="237" cy="55"/>
              </a:xfrm>
              <a:prstGeom prst="rect">
                <a:avLst/>
              </a:prstGeom>
              <a:solidFill>
                <a:srgbClr val="00FF00"/>
              </a:solidFill>
              <a:ln w="3175">
                <a:solidFill>
                  <a:schemeClr val="tx1">
                    <a:lumMod val="50000"/>
                  </a:schemeClr>
                </a:solidFill>
                <a:miter lim="800000"/>
                <a:headEnd/>
                <a:tailEnd/>
              </a:ln>
            </p:spPr>
            <p:txBody>
              <a:bodyPr/>
              <a:lstStyle/>
              <a:p>
                <a:pPr eaLnBrk="0" hangingPunct="0">
                  <a:spcBef>
                    <a:spcPct val="50000"/>
                  </a:spcBef>
                  <a:defRPr/>
                </a:pPr>
                <a:endParaRPr lang="en-US" sz="1108">
                  <a:latin typeface="Arial" pitchFamily="34" charset="0"/>
                  <a:cs typeface="Arial" pitchFamily="34" charset="0"/>
                </a:endParaRPr>
              </a:p>
            </p:txBody>
          </p:sp>
          <p:sp>
            <p:nvSpPr>
              <p:cNvPr id="43" name="Rectangle 257"/>
              <p:cNvSpPr>
                <a:spLocks noChangeArrowheads="1"/>
              </p:cNvSpPr>
              <p:nvPr/>
            </p:nvSpPr>
            <p:spPr bwMode="auto">
              <a:xfrm>
                <a:off x="528" y="1266"/>
                <a:ext cx="237" cy="55"/>
              </a:xfrm>
              <a:prstGeom prst="rect">
                <a:avLst/>
              </a:prstGeom>
              <a:solidFill>
                <a:srgbClr val="FF0000"/>
              </a:solidFill>
              <a:ln w="3175">
                <a:noFill/>
                <a:miter lim="800000"/>
                <a:headEnd/>
                <a:tailEnd/>
              </a:ln>
            </p:spPr>
            <p:txBody>
              <a:bodyPr/>
              <a:lstStyle/>
              <a:p>
                <a:pPr eaLnBrk="0" hangingPunct="0">
                  <a:spcBef>
                    <a:spcPct val="50000"/>
                  </a:spcBef>
                  <a:defRPr/>
                </a:pPr>
                <a:endParaRPr lang="en-US" sz="1108">
                  <a:latin typeface="Arial" pitchFamily="34" charset="0"/>
                  <a:cs typeface="Arial" pitchFamily="34" charset="0"/>
                </a:endParaRPr>
              </a:p>
            </p:txBody>
          </p:sp>
        </p:grpSp>
        <p:pic>
          <p:nvPicPr>
            <p:cNvPr id="34" name="Picture 268"/>
            <p:cNvPicPr>
              <a:picLocks noChangeAspect="1" noChangeArrowheads="1"/>
            </p:cNvPicPr>
            <p:nvPr userDrawn="1"/>
          </p:nvPicPr>
          <p:blipFill>
            <a:blip r:embed="rId8" cstate="print"/>
            <a:srcRect/>
            <a:stretch>
              <a:fillRect/>
            </a:stretch>
          </p:blipFill>
          <p:spPr bwMode="auto">
            <a:xfrm>
              <a:off x="2914951" y="5092835"/>
              <a:ext cx="167015" cy="109359"/>
            </a:xfrm>
            <a:prstGeom prst="rect">
              <a:avLst/>
            </a:prstGeom>
            <a:noFill/>
            <a:ln w="9525">
              <a:noFill/>
              <a:miter lim="800000"/>
              <a:headEnd/>
              <a:tailEnd/>
            </a:ln>
          </p:spPr>
        </p:pic>
        <p:grpSp>
          <p:nvGrpSpPr>
            <p:cNvPr id="35" name="Group 242"/>
            <p:cNvGrpSpPr>
              <a:grpSpLocks/>
            </p:cNvGrpSpPr>
            <p:nvPr userDrawn="1"/>
          </p:nvGrpSpPr>
          <p:grpSpPr bwMode="auto">
            <a:xfrm>
              <a:off x="1642783" y="5092835"/>
              <a:ext cx="163293" cy="104605"/>
              <a:chOff x="5555" y="2058"/>
              <a:chExt cx="245" cy="157"/>
            </a:xfrm>
          </p:grpSpPr>
          <p:sp>
            <p:nvSpPr>
              <p:cNvPr id="36" name="Freeform 243"/>
              <p:cNvSpPr>
                <a:spLocks/>
              </p:cNvSpPr>
              <p:nvPr/>
            </p:nvSpPr>
            <p:spPr bwMode="auto">
              <a:xfrm>
                <a:off x="5555" y="2058"/>
                <a:ext cx="245" cy="157"/>
              </a:xfrm>
              <a:custGeom>
                <a:avLst/>
                <a:gdLst>
                  <a:gd name="T0" fmla="*/ 0 w 244"/>
                  <a:gd name="T1" fmla="*/ 0 h 156"/>
                  <a:gd name="T2" fmla="*/ 0 w 244"/>
                  <a:gd name="T3" fmla="*/ 404 h 156"/>
                  <a:gd name="T4" fmla="*/ 445 w 244"/>
                  <a:gd name="T5" fmla="*/ 404 h 156"/>
                  <a:gd name="T6" fmla="*/ 445 w 244"/>
                  <a:gd name="T7" fmla="*/ 0 h 156"/>
                  <a:gd name="T8" fmla="*/ 0 w 244"/>
                  <a:gd name="T9" fmla="*/ 0 h 156"/>
                  <a:gd name="T10" fmla="*/ 0 w 244"/>
                  <a:gd name="T11" fmla="*/ 0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0" y="0"/>
                    </a:moveTo>
                    <a:lnTo>
                      <a:pt x="0" y="156"/>
                    </a:lnTo>
                    <a:lnTo>
                      <a:pt x="244" y="156"/>
                    </a:lnTo>
                    <a:lnTo>
                      <a:pt x="244" y="0"/>
                    </a:lnTo>
                    <a:lnTo>
                      <a:pt x="0" y="0"/>
                    </a:lnTo>
                    <a:close/>
                  </a:path>
                </a:pathLst>
              </a:custGeom>
              <a:solidFill>
                <a:srgbClr val="000000"/>
              </a:solidFill>
              <a:ln w="9525">
                <a:noFill/>
                <a:round/>
                <a:headEnd/>
                <a:tailEnd/>
              </a:ln>
            </p:spPr>
            <p:txBody>
              <a:bodyPr/>
              <a:lstStyle/>
              <a:p>
                <a:pPr>
                  <a:defRPr/>
                </a:pPr>
                <a:endParaRPr lang="en-GB" sz="1108"/>
              </a:p>
            </p:txBody>
          </p:sp>
          <p:sp>
            <p:nvSpPr>
              <p:cNvPr id="37" name="Freeform 244"/>
              <p:cNvSpPr>
                <a:spLocks/>
              </p:cNvSpPr>
              <p:nvPr/>
            </p:nvSpPr>
            <p:spPr bwMode="auto">
              <a:xfrm>
                <a:off x="5555" y="2162"/>
                <a:ext cx="245" cy="53"/>
              </a:xfrm>
              <a:custGeom>
                <a:avLst/>
                <a:gdLst>
                  <a:gd name="T0" fmla="*/ 0 w 244"/>
                  <a:gd name="T1" fmla="*/ 0 h 45"/>
                  <a:gd name="T2" fmla="*/ 0 w 244"/>
                  <a:gd name="T3" fmla="*/ 47398160 h 45"/>
                  <a:gd name="T4" fmla="*/ 445 w 244"/>
                  <a:gd name="T5" fmla="*/ 47398160 h 45"/>
                  <a:gd name="T6" fmla="*/ 445 w 244"/>
                  <a:gd name="T7" fmla="*/ 0 h 45"/>
                  <a:gd name="T8" fmla="*/ 0 w 244"/>
                  <a:gd name="T9" fmla="*/ 0 h 45"/>
                  <a:gd name="T10" fmla="*/ 0 w 244"/>
                  <a:gd name="T11" fmla="*/ 0 h 45"/>
                  <a:gd name="T12" fmla="*/ 0 60000 65536"/>
                  <a:gd name="T13" fmla="*/ 0 60000 65536"/>
                  <a:gd name="T14" fmla="*/ 0 60000 65536"/>
                  <a:gd name="T15" fmla="*/ 0 60000 65536"/>
                  <a:gd name="T16" fmla="*/ 0 60000 65536"/>
                  <a:gd name="T17" fmla="*/ 0 60000 65536"/>
                  <a:gd name="T18" fmla="*/ 0 w 244"/>
                  <a:gd name="T19" fmla="*/ 0 h 45"/>
                  <a:gd name="T20" fmla="*/ 244 w 244"/>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4" h="45">
                    <a:moveTo>
                      <a:pt x="0" y="0"/>
                    </a:moveTo>
                    <a:lnTo>
                      <a:pt x="0" y="45"/>
                    </a:lnTo>
                    <a:lnTo>
                      <a:pt x="244" y="45"/>
                    </a:lnTo>
                    <a:lnTo>
                      <a:pt x="244" y="0"/>
                    </a:lnTo>
                    <a:lnTo>
                      <a:pt x="0" y="0"/>
                    </a:lnTo>
                    <a:close/>
                  </a:path>
                </a:pathLst>
              </a:custGeom>
              <a:solidFill>
                <a:schemeClr val="bg1"/>
              </a:solidFill>
              <a:ln w="9525">
                <a:noFill/>
                <a:round/>
                <a:headEnd/>
                <a:tailEnd/>
              </a:ln>
            </p:spPr>
            <p:txBody>
              <a:bodyPr/>
              <a:lstStyle/>
              <a:p>
                <a:pPr>
                  <a:defRPr/>
                </a:pPr>
                <a:endParaRPr lang="en-GB" sz="1108"/>
              </a:p>
            </p:txBody>
          </p:sp>
          <p:sp>
            <p:nvSpPr>
              <p:cNvPr id="38" name="Freeform 245"/>
              <p:cNvSpPr>
                <a:spLocks/>
              </p:cNvSpPr>
              <p:nvPr/>
            </p:nvSpPr>
            <p:spPr bwMode="auto">
              <a:xfrm>
                <a:off x="5555" y="2060"/>
                <a:ext cx="245" cy="55"/>
              </a:xfrm>
              <a:custGeom>
                <a:avLst/>
                <a:gdLst>
                  <a:gd name="T0" fmla="*/ 0 w 244"/>
                  <a:gd name="T1" fmla="*/ 0 h 50"/>
                  <a:gd name="T2" fmla="*/ 0 w 244"/>
                  <a:gd name="T3" fmla="*/ 17379 h 50"/>
                  <a:gd name="T4" fmla="*/ 445 w 244"/>
                  <a:gd name="T5" fmla="*/ 17379 h 50"/>
                  <a:gd name="T6" fmla="*/ 445 w 244"/>
                  <a:gd name="T7" fmla="*/ 0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0" y="50"/>
                    </a:lnTo>
                    <a:lnTo>
                      <a:pt x="244" y="50"/>
                    </a:lnTo>
                    <a:lnTo>
                      <a:pt x="244" y="0"/>
                    </a:lnTo>
                    <a:lnTo>
                      <a:pt x="0" y="0"/>
                    </a:lnTo>
                    <a:close/>
                  </a:path>
                </a:pathLst>
              </a:custGeom>
              <a:solidFill>
                <a:srgbClr val="0000FF"/>
              </a:solidFill>
              <a:ln w="9525">
                <a:noFill/>
                <a:round/>
                <a:headEnd/>
                <a:tailEnd/>
              </a:ln>
            </p:spPr>
            <p:txBody>
              <a:bodyPr/>
              <a:lstStyle/>
              <a:p>
                <a:pPr>
                  <a:defRPr/>
                </a:pPr>
                <a:endParaRPr lang="en-GB" sz="1108"/>
              </a:p>
            </p:txBody>
          </p:sp>
          <p:sp>
            <p:nvSpPr>
              <p:cNvPr id="39" name="Freeform 246"/>
              <p:cNvSpPr>
                <a:spLocks/>
              </p:cNvSpPr>
              <p:nvPr/>
            </p:nvSpPr>
            <p:spPr bwMode="auto">
              <a:xfrm>
                <a:off x="5555" y="2058"/>
                <a:ext cx="245" cy="157"/>
              </a:xfrm>
              <a:custGeom>
                <a:avLst/>
                <a:gdLst>
                  <a:gd name="T0" fmla="*/ 445 w 244"/>
                  <a:gd name="T1" fmla="*/ 404 h 156"/>
                  <a:gd name="T2" fmla="*/ 445 w 244"/>
                  <a:gd name="T3" fmla="*/ 0 h 156"/>
                  <a:gd name="T4" fmla="*/ 0 w 244"/>
                  <a:gd name="T5" fmla="*/ 0 h 156"/>
                  <a:gd name="T6" fmla="*/ 0 w 244"/>
                  <a:gd name="T7" fmla="*/ 404 h 156"/>
                  <a:gd name="T8" fmla="*/ 445 w 244"/>
                  <a:gd name="T9" fmla="*/ 404 h 156"/>
                  <a:gd name="T10" fmla="*/ 445 w 244"/>
                  <a:gd name="T11" fmla="*/ 4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1108"/>
              </a:p>
            </p:txBody>
          </p:sp>
        </p:grpSp>
      </p:grpSp>
      <p:pic>
        <p:nvPicPr>
          <p:cNvPr id="246" name="Picture 11" descr="EUMETSATLogo_hor_noTagline_solid_CMYK UPDATED version.png"/>
          <p:cNvPicPr>
            <a:picLocks noChangeAspect="1"/>
          </p:cNvPicPr>
          <p:nvPr userDrawn="1"/>
        </p:nvPicPr>
        <p:blipFill>
          <a:blip r:embed="rId9" cstate="print"/>
          <a:srcRect/>
          <a:stretch>
            <a:fillRect/>
          </a:stretch>
        </p:blipFill>
        <p:spPr bwMode="auto">
          <a:xfrm>
            <a:off x="8835298" y="553831"/>
            <a:ext cx="2614613" cy="482600"/>
          </a:xfrm>
          <a:prstGeom prst="rect">
            <a:avLst/>
          </a:prstGeom>
          <a:noFill/>
          <a:ln w="9525">
            <a:noFill/>
            <a:miter lim="800000"/>
            <a:headEnd/>
            <a:tailEnd/>
          </a:ln>
        </p:spPr>
      </p:pic>
      <p:pic>
        <p:nvPicPr>
          <p:cNvPr id="248" name="Content Placeholder 3" descr="msg.png"/>
          <p:cNvPicPr>
            <a:picLocks noChangeAspect="1"/>
          </p:cNvPicPr>
          <p:nvPr userDrawn="1"/>
        </p:nvPicPr>
        <p:blipFill>
          <a:blip r:embed="rId10" cstate="print"/>
          <a:srcRect/>
          <a:stretch>
            <a:fillRect/>
          </a:stretch>
        </p:blipFill>
        <p:spPr bwMode="auto">
          <a:xfrm>
            <a:off x="932150" y="5108992"/>
            <a:ext cx="1095942" cy="1106347"/>
          </a:xfrm>
          <a:prstGeom prst="rect">
            <a:avLst/>
          </a:prstGeom>
          <a:noFill/>
          <a:ln w="9525">
            <a:noFill/>
            <a:miter lim="800000"/>
            <a:headEnd/>
            <a:tailEnd/>
          </a:ln>
        </p:spPr>
      </p:pic>
      <p:pic>
        <p:nvPicPr>
          <p:cNvPr id="249" name="Content Placeholder 3" descr="msg.png"/>
          <p:cNvPicPr>
            <a:picLocks noChangeAspect="1"/>
          </p:cNvPicPr>
          <p:nvPr userDrawn="1"/>
        </p:nvPicPr>
        <p:blipFill>
          <a:blip r:embed="rId10" cstate="print"/>
          <a:srcRect/>
          <a:stretch>
            <a:fillRect/>
          </a:stretch>
        </p:blipFill>
        <p:spPr bwMode="auto">
          <a:xfrm>
            <a:off x="1948701" y="5244217"/>
            <a:ext cx="1095942" cy="1106347"/>
          </a:xfrm>
          <a:prstGeom prst="rect">
            <a:avLst/>
          </a:prstGeom>
          <a:noFill/>
          <a:ln w="9525">
            <a:noFill/>
            <a:miter lim="800000"/>
            <a:headEnd/>
            <a:tailEnd/>
          </a:ln>
        </p:spPr>
      </p:pic>
      <p:pic>
        <p:nvPicPr>
          <p:cNvPr id="250" name="Content Placeholder 3" descr="msg.png"/>
          <p:cNvPicPr>
            <a:picLocks noChangeAspect="1"/>
          </p:cNvPicPr>
          <p:nvPr userDrawn="1"/>
        </p:nvPicPr>
        <p:blipFill>
          <a:blip r:embed="rId10" cstate="print"/>
          <a:srcRect/>
          <a:stretch>
            <a:fillRect/>
          </a:stretch>
        </p:blipFill>
        <p:spPr bwMode="auto">
          <a:xfrm>
            <a:off x="2970656" y="4939417"/>
            <a:ext cx="1095942" cy="1106347"/>
          </a:xfrm>
          <a:prstGeom prst="rect">
            <a:avLst/>
          </a:prstGeom>
          <a:noFill/>
          <a:ln w="9525">
            <a:noFill/>
            <a:miter lim="800000"/>
            <a:headEnd/>
            <a:tailEnd/>
          </a:ln>
        </p:spPr>
      </p:pic>
      <p:pic>
        <p:nvPicPr>
          <p:cNvPr id="254" name="Picture 5" descr="jason-big.png"/>
          <p:cNvPicPr>
            <a:picLocks noChangeAspect="1"/>
          </p:cNvPicPr>
          <p:nvPr userDrawn="1"/>
        </p:nvPicPr>
        <p:blipFill>
          <a:blip r:embed="rId11" cstate="print"/>
          <a:srcRect/>
          <a:stretch>
            <a:fillRect/>
          </a:stretch>
        </p:blipFill>
        <p:spPr bwMode="auto">
          <a:xfrm rot="445958">
            <a:off x="2919287" y="3156926"/>
            <a:ext cx="1191409" cy="850181"/>
          </a:xfrm>
          <a:prstGeom prst="rect">
            <a:avLst/>
          </a:prstGeom>
          <a:noFill/>
          <a:ln w="9525">
            <a:noFill/>
            <a:miter lim="800000"/>
            <a:headEnd/>
            <a:tailEnd/>
          </a:ln>
        </p:spPr>
      </p:pic>
      <p:sp>
        <p:nvSpPr>
          <p:cNvPr id="2" name="Oval 1"/>
          <p:cNvSpPr/>
          <p:nvPr userDrawn="1"/>
        </p:nvSpPr>
        <p:spPr bwMode="auto">
          <a:xfrm>
            <a:off x="2314237" y="1608858"/>
            <a:ext cx="1558951" cy="1558951"/>
          </a:xfrm>
          <a:prstGeom prst="ellipse">
            <a:avLst/>
          </a:prstGeom>
          <a:gradFill flip="none" rotWithShape="1">
            <a:gsLst>
              <a:gs pos="67000">
                <a:schemeClr val="bg1">
                  <a:alpha val="0"/>
                </a:schemeClr>
              </a:gs>
              <a:gs pos="0">
                <a:srgbClr val="FFC000">
                  <a:alpha val="4300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252" name="Picture 6" descr="metop.png"/>
          <p:cNvPicPr>
            <a:picLocks noChangeAspect="1"/>
          </p:cNvPicPr>
          <p:nvPr userDrawn="1"/>
        </p:nvPicPr>
        <p:blipFill>
          <a:blip r:embed="rId12" cstate="print"/>
          <a:srcRect/>
          <a:stretch>
            <a:fillRect/>
          </a:stretch>
        </p:blipFill>
        <p:spPr bwMode="auto">
          <a:xfrm rot="20313837">
            <a:off x="2737293" y="1966704"/>
            <a:ext cx="968240" cy="727054"/>
          </a:xfrm>
          <a:prstGeom prst="rect">
            <a:avLst/>
          </a:prstGeom>
          <a:noFill/>
          <a:ln w="9525">
            <a:noFill/>
            <a:miter lim="800000"/>
            <a:headEnd/>
            <a:tailEnd/>
          </a:ln>
        </p:spPr>
      </p:pic>
      <p:sp>
        <p:nvSpPr>
          <p:cNvPr id="258" name="Oval 257"/>
          <p:cNvSpPr/>
          <p:nvPr userDrawn="1"/>
        </p:nvSpPr>
        <p:spPr bwMode="auto">
          <a:xfrm>
            <a:off x="160257" y="447025"/>
            <a:ext cx="1998280" cy="1998280"/>
          </a:xfrm>
          <a:prstGeom prst="ellipse">
            <a:avLst/>
          </a:prstGeom>
          <a:gradFill flip="none" rotWithShape="1">
            <a:gsLst>
              <a:gs pos="67000">
                <a:schemeClr val="bg1">
                  <a:alpha val="0"/>
                </a:schemeClr>
              </a:gs>
              <a:gs pos="0">
                <a:srgbClr val="FFC000">
                  <a:alpha val="5900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253" name="Picture 6" descr="metop.png"/>
          <p:cNvPicPr>
            <a:picLocks noChangeAspect="1"/>
          </p:cNvPicPr>
          <p:nvPr userDrawn="1"/>
        </p:nvPicPr>
        <p:blipFill>
          <a:blip r:embed="rId12" cstate="print"/>
          <a:srcRect/>
          <a:stretch>
            <a:fillRect/>
          </a:stretch>
        </p:blipFill>
        <p:spPr bwMode="auto">
          <a:xfrm rot="20313837">
            <a:off x="1270996" y="3937937"/>
            <a:ext cx="1768882" cy="1328258"/>
          </a:xfrm>
          <a:prstGeom prst="rect">
            <a:avLst/>
          </a:prstGeom>
          <a:noFill/>
          <a:ln w="9525">
            <a:noFill/>
            <a:miter lim="800000"/>
            <a:headEnd/>
            <a:tailEnd/>
          </a:ln>
        </p:spPr>
      </p:pic>
      <p:pic>
        <p:nvPicPr>
          <p:cNvPr id="256" name="Picture 255" descr="sentinel3.png"/>
          <p:cNvPicPr>
            <a:picLocks noChangeAspect="1"/>
          </p:cNvPicPr>
          <p:nvPr userDrawn="1"/>
        </p:nvPicPr>
        <p:blipFill rotWithShape="1">
          <a:blip r:embed="rId13" cstate="print"/>
          <a:srcRect l="5998" t="2705" r="25074"/>
          <a:stretch/>
        </p:blipFill>
        <p:spPr>
          <a:xfrm>
            <a:off x="667857" y="1145124"/>
            <a:ext cx="843209" cy="669798"/>
          </a:xfrm>
          <a:prstGeom prst="rect">
            <a:avLst/>
          </a:prstGeom>
        </p:spPr>
      </p:pic>
      <p:sp>
        <p:nvSpPr>
          <p:cNvPr id="259" name="Oval 258"/>
          <p:cNvSpPr/>
          <p:nvPr userDrawn="1"/>
        </p:nvSpPr>
        <p:spPr bwMode="auto">
          <a:xfrm>
            <a:off x="228845" y="2573024"/>
            <a:ext cx="1998280" cy="1998280"/>
          </a:xfrm>
          <a:prstGeom prst="ellipse">
            <a:avLst/>
          </a:prstGeom>
          <a:gradFill flip="none" rotWithShape="1">
            <a:gsLst>
              <a:gs pos="67000">
                <a:schemeClr val="bg1">
                  <a:alpha val="0"/>
                </a:schemeClr>
              </a:gs>
              <a:gs pos="0">
                <a:srgbClr val="FFC000">
                  <a:alpha val="5900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257" name="Picture 256" descr="sentinel3.png"/>
          <p:cNvPicPr>
            <a:picLocks noChangeAspect="1"/>
          </p:cNvPicPr>
          <p:nvPr userDrawn="1"/>
        </p:nvPicPr>
        <p:blipFill rotWithShape="1">
          <a:blip r:embed="rId13" cstate="print"/>
          <a:srcRect l="5998" t="2705" r="25074"/>
          <a:stretch/>
        </p:blipFill>
        <p:spPr>
          <a:xfrm>
            <a:off x="523299" y="3178572"/>
            <a:ext cx="1409372" cy="1119526"/>
          </a:xfrm>
          <a:prstGeom prst="rect">
            <a:avLst/>
          </a:prstGeom>
        </p:spPr>
      </p:pic>
      <p:sp>
        <p:nvSpPr>
          <p:cNvPr id="260" name="Oval 259"/>
          <p:cNvSpPr/>
          <p:nvPr userDrawn="1"/>
        </p:nvSpPr>
        <p:spPr bwMode="auto">
          <a:xfrm>
            <a:off x="3697435" y="1918079"/>
            <a:ext cx="1558951" cy="1558951"/>
          </a:xfrm>
          <a:prstGeom prst="ellipse">
            <a:avLst/>
          </a:prstGeom>
          <a:gradFill flip="none" rotWithShape="1">
            <a:gsLst>
              <a:gs pos="57000">
                <a:schemeClr val="bg1">
                  <a:alpha val="0"/>
                </a:schemeClr>
              </a:gs>
              <a:gs pos="0">
                <a:schemeClr val="accent2">
                  <a:lumMod val="75000"/>
                  <a:alpha val="4800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255" name="Picture 5" descr="jason-big.png"/>
          <p:cNvPicPr>
            <a:picLocks noChangeAspect="1"/>
          </p:cNvPicPr>
          <p:nvPr userDrawn="1"/>
        </p:nvPicPr>
        <p:blipFill>
          <a:blip r:embed="rId11" cstate="print"/>
          <a:srcRect/>
          <a:stretch>
            <a:fillRect/>
          </a:stretch>
        </p:blipFill>
        <p:spPr bwMode="auto">
          <a:xfrm rot="445958">
            <a:off x="4079004" y="2466463"/>
            <a:ext cx="795814" cy="567887"/>
          </a:xfrm>
          <a:prstGeom prst="rect">
            <a:avLst/>
          </a:prstGeom>
          <a:noFill/>
          <a:ln w="9525">
            <a:noFill/>
            <a:miter lim="800000"/>
            <a:headEnd/>
            <a:tailEnd/>
          </a:ln>
        </p:spPr>
      </p:pic>
      <p:sp>
        <p:nvSpPr>
          <p:cNvPr id="261" name="Oval 260"/>
          <p:cNvSpPr/>
          <p:nvPr userDrawn="1"/>
        </p:nvSpPr>
        <p:spPr bwMode="auto">
          <a:xfrm>
            <a:off x="5546139" y="3626136"/>
            <a:ext cx="1558951" cy="1558951"/>
          </a:xfrm>
          <a:prstGeom prst="ellipse">
            <a:avLst/>
          </a:prstGeom>
          <a:gradFill flip="none" rotWithShape="1">
            <a:gsLst>
              <a:gs pos="57000">
                <a:schemeClr val="bg1">
                  <a:alpha val="0"/>
                </a:schemeClr>
              </a:gs>
              <a:gs pos="0">
                <a:srgbClr val="00B5E2">
                  <a:alpha val="4300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251" name="Content Placeholder 3" descr="msg.png"/>
          <p:cNvPicPr>
            <a:picLocks noChangeAspect="1"/>
          </p:cNvPicPr>
          <p:nvPr userDrawn="1"/>
        </p:nvPicPr>
        <p:blipFill>
          <a:blip r:embed="rId10" cstate="print"/>
          <a:srcRect/>
          <a:stretch>
            <a:fillRect/>
          </a:stretch>
        </p:blipFill>
        <p:spPr bwMode="auto">
          <a:xfrm rot="19090163">
            <a:off x="5949465" y="4025891"/>
            <a:ext cx="752301" cy="759443"/>
          </a:xfrm>
          <a:prstGeom prst="rect">
            <a:avLst/>
          </a:prstGeom>
          <a:noFill/>
          <a:ln w="9525">
            <a:noFill/>
            <a:miter lim="800000"/>
            <a:headEnd/>
            <a:tailEnd/>
          </a:ln>
        </p:spPr>
      </p:pic>
      <p:sp>
        <p:nvSpPr>
          <p:cNvPr id="265" name="Oval 264"/>
          <p:cNvSpPr/>
          <p:nvPr userDrawn="1"/>
        </p:nvSpPr>
        <p:spPr bwMode="auto">
          <a:xfrm>
            <a:off x="427125" y="1786399"/>
            <a:ext cx="1558951" cy="1417228"/>
          </a:xfrm>
          <a:prstGeom prst="ellipse">
            <a:avLst/>
          </a:prstGeom>
          <a:gradFill flip="none" rotWithShape="1">
            <a:gsLst>
              <a:gs pos="67000">
                <a:schemeClr val="bg1">
                  <a:alpha val="0"/>
                </a:schemeClr>
              </a:gs>
              <a:gs pos="0">
                <a:srgbClr val="FFC000">
                  <a:alpha val="4300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266" name="Picture 6" descr="metop.png"/>
          <p:cNvPicPr>
            <a:picLocks noChangeAspect="1"/>
          </p:cNvPicPr>
          <p:nvPr userDrawn="1"/>
        </p:nvPicPr>
        <p:blipFill>
          <a:blip r:embed="rId12" cstate="print"/>
          <a:srcRect/>
          <a:stretch>
            <a:fillRect/>
          </a:stretch>
        </p:blipFill>
        <p:spPr bwMode="auto">
          <a:xfrm rot="20313837">
            <a:off x="729832" y="1901522"/>
            <a:ext cx="1280557" cy="96157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7171883-713F-43B3-9B12-34D527647F71}" type="datetimeFigureOut">
              <a:rPr lang="en-GB" smtClean="0"/>
              <a:t>09/09/2021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7AA093-FEF7-43A5-ACFA-F6BBC58697AE}" type="slidenum">
              <a:rPr lang="en-GB" smtClean="0"/>
              <a:t>‹#›</a:t>
            </a:fld>
            <a:endParaRPr lang="en-GB"/>
          </a:p>
        </p:txBody>
      </p:sp>
    </p:spTree>
    <p:extLst>
      <p:ext uri="{BB962C8B-B14F-4D97-AF65-F5344CB8AC3E}">
        <p14:creationId xmlns:p14="http://schemas.microsoft.com/office/powerpoint/2010/main" val="2550170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7171883-713F-43B3-9B12-34D527647F71}" type="datetimeFigureOut">
              <a:rPr lang="en-GB" smtClean="0"/>
              <a:t>09/09/2021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7AA093-FEF7-43A5-ACFA-F6BBC58697AE}" type="slidenum">
              <a:rPr lang="en-GB" smtClean="0"/>
              <a:t>‹#›</a:t>
            </a:fld>
            <a:endParaRPr lang="en-GB"/>
          </a:p>
        </p:txBody>
      </p:sp>
    </p:spTree>
    <p:extLst>
      <p:ext uri="{BB962C8B-B14F-4D97-AF65-F5344CB8AC3E}">
        <p14:creationId xmlns:p14="http://schemas.microsoft.com/office/powerpoint/2010/main" val="3019597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7171883-713F-43B3-9B12-34D527647F71}" type="datetimeFigureOut">
              <a:rPr lang="en-GB" smtClean="0"/>
              <a:t>09/09/2021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7AA093-FEF7-43A5-ACFA-F6BBC58697AE}" type="slidenum">
              <a:rPr lang="en-GB" smtClean="0"/>
              <a:t>‹#›</a:t>
            </a:fld>
            <a:endParaRPr lang="en-GB"/>
          </a:p>
        </p:txBody>
      </p:sp>
    </p:spTree>
    <p:extLst>
      <p:ext uri="{BB962C8B-B14F-4D97-AF65-F5344CB8AC3E}">
        <p14:creationId xmlns:p14="http://schemas.microsoft.com/office/powerpoint/2010/main" val="3499573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7171883-713F-43B3-9B12-34D527647F71}" type="datetimeFigureOut">
              <a:rPr lang="en-GB" smtClean="0"/>
              <a:t>09/09/2021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7AA093-FEF7-43A5-ACFA-F6BBC58697AE}" type="slidenum">
              <a:rPr lang="en-GB" smtClean="0"/>
              <a:t>‹#›</a:t>
            </a:fld>
            <a:endParaRPr lang="en-GB"/>
          </a:p>
        </p:txBody>
      </p:sp>
    </p:spTree>
    <p:extLst>
      <p:ext uri="{BB962C8B-B14F-4D97-AF65-F5344CB8AC3E}">
        <p14:creationId xmlns:p14="http://schemas.microsoft.com/office/powerpoint/2010/main" val="265044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7171883-713F-43B3-9B12-34D527647F71}" type="datetimeFigureOut">
              <a:rPr lang="en-GB" smtClean="0"/>
              <a:t>09/09/2021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57AA093-FEF7-43A5-ACFA-F6BBC58697AE}" type="slidenum">
              <a:rPr lang="en-GB" smtClean="0"/>
              <a:t>‹#›</a:t>
            </a:fld>
            <a:endParaRPr lang="en-GB"/>
          </a:p>
        </p:txBody>
      </p:sp>
    </p:spTree>
    <p:extLst>
      <p:ext uri="{BB962C8B-B14F-4D97-AF65-F5344CB8AC3E}">
        <p14:creationId xmlns:p14="http://schemas.microsoft.com/office/powerpoint/2010/main" val="123093011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484128F-6CB9-4111-B3F1-D00263AF3613}" type="datetimeFigureOut">
              <a:rPr lang="en-GB" smtClean="0"/>
              <a:t>09/09/2021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279B2E8-B80E-404B-AEA7-F97216043F11}" type="slidenum">
              <a:rPr lang="en-GB" smtClean="0"/>
              <a:t>‹#›</a:t>
            </a:fld>
            <a:endParaRPr lang="en-GB"/>
          </a:p>
        </p:txBody>
      </p:sp>
    </p:spTree>
    <p:extLst>
      <p:ext uri="{BB962C8B-B14F-4D97-AF65-F5344CB8AC3E}">
        <p14:creationId xmlns:p14="http://schemas.microsoft.com/office/powerpoint/2010/main" val="21013268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484128F-6CB9-4111-B3F1-D00263AF3613}" type="datetimeFigureOut">
              <a:rPr lang="en-GB" smtClean="0"/>
              <a:t>09/09/2021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279B2E8-B80E-404B-AEA7-F97216043F11}" type="slidenum">
              <a:rPr lang="en-GB" smtClean="0"/>
              <a:t>‹#›</a:t>
            </a:fld>
            <a:endParaRPr lang="en-GB"/>
          </a:p>
        </p:txBody>
      </p:sp>
    </p:spTree>
    <p:extLst>
      <p:ext uri="{BB962C8B-B14F-4D97-AF65-F5344CB8AC3E}">
        <p14:creationId xmlns:p14="http://schemas.microsoft.com/office/powerpoint/2010/main" val="1527416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484128F-6CB9-4111-B3F1-D00263AF3613}" type="datetimeFigureOut">
              <a:rPr lang="en-GB" smtClean="0"/>
              <a:t>09/09/2021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279B2E8-B80E-404B-AEA7-F97216043F11}" type="slidenum">
              <a:rPr lang="en-GB" smtClean="0"/>
              <a:t>‹#›</a:t>
            </a:fld>
            <a:endParaRPr lang="en-GB"/>
          </a:p>
        </p:txBody>
      </p:sp>
    </p:spTree>
    <p:extLst>
      <p:ext uri="{BB962C8B-B14F-4D97-AF65-F5344CB8AC3E}">
        <p14:creationId xmlns:p14="http://schemas.microsoft.com/office/powerpoint/2010/main" val="2004692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484128F-6CB9-4111-B3F1-D00263AF3613}" type="datetimeFigureOut">
              <a:rPr lang="en-GB" smtClean="0"/>
              <a:t>09/09/2021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279B2E8-B80E-404B-AEA7-F97216043F11}" type="slidenum">
              <a:rPr lang="en-GB" smtClean="0"/>
              <a:t>‹#›</a:t>
            </a:fld>
            <a:endParaRPr lang="en-GB"/>
          </a:p>
        </p:txBody>
      </p:sp>
    </p:spTree>
    <p:extLst>
      <p:ext uri="{BB962C8B-B14F-4D97-AF65-F5344CB8AC3E}">
        <p14:creationId xmlns:p14="http://schemas.microsoft.com/office/powerpoint/2010/main" val="5502856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484128F-6CB9-4111-B3F1-D00263AF3613}" type="datetimeFigureOut">
              <a:rPr lang="en-GB" smtClean="0"/>
              <a:t>09/09/2021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279B2E8-B80E-404B-AEA7-F97216043F11}" type="slidenum">
              <a:rPr lang="en-GB" smtClean="0"/>
              <a:t>‹#›</a:t>
            </a:fld>
            <a:endParaRPr lang="en-GB"/>
          </a:p>
        </p:txBody>
      </p:sp>
    </p:spTree>
    <p:extLst>
      <p:ext uri="{BB962C8B-B14F-4D97-AF65-F5344CB8AC3E}">
        <p14:creationId xmlns:p14="http://schemas.microsoft.com/office/powerpoint/2010/main" val="888084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19907"/>
          </a:xfrm>
        </p:spPr>
        <p:txBody>
          <a:bodyPr/>
          <a:lstStyle>
            <a:lvl1pPr marL="221544">
              <a:defRPr/>
            </a:lvl1pPr>
          </a:lstStyle>
          <a:p>
            <a:r>
              <a:rPr lang="en-US" smtClean="0"/>
              <a:t>Click to edit Master title style</a:t>
            </a:r>
            <a:endParaRPr lang="en-GB" dirty="0"/>
          </a:p>
        </p:txBody>
      </p:sp>
      <p:sp>
        <p:nvSpPr>
          <p:cNvPr id="3" name="Content Placeholder 2"/>
          <p:cNvSpPr>
            <a:spLocks noGrp="1"/>
          </p:cNvSpPr>
          <p:nvPr>
            <p:ph idx="1"/>
          </p:nvPr>
        </p:nvSpPr>
        <p:spPr>
          <a:xfrm>
            <a:off x="328249" y="1237127"/>
            <a:ext cx="8714152" cy="5262675"/>
          </a:xfrm>
        </p:spPr>
        <p:txBody>
          <a:bodyPr>
            <a:normAutofit/>
          </a:bodyPr>
          <a:lstStyle>
            <a:lvl1pPr marL="310162" indent="-310162">
              <a:spcBef>
                <a:spcPts val="0"/>
              </a:spcBef>
              <a:defRPr/>
            </a:lvl1pPr>
            <a:lvl2pPr>
              <a:defRPr/>
            </a:lvl2pPr>
            <a:lvl3pPr>
              <a:defRPr/>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cSld>
  <p:clrMapOvr>
    <a:masterClrMapping/>
  </p:clrMapOv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484128F-6CB9-4111-B3F1-D00263AF3613}" type="datetimeFigureOut">
              <a:rPr lang="en-GB" smtClean="0"/>
              <a:t>09/09/2021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279B2E8-B80E-404B-AEA7-F97216043F11}" type="slidenum">
              <a:rPr lang="en-GB" smtClean="0"/>
              <a:t>‹#›</a:t>
            </a:fld>
            <a:endParaRPr lang="en-GB"/>
          </a:p>
        </p:txBody>
      </p:sp>
    </p:spTree>
    <p:extLst>
      <p:ext uri="{BB962C8B-B14F-4D97-AF65-F5344CB8AC3E}">
        <p14:creationId xmlns:p14="http://schemas.microsoft.com/office/powerpoint/2010/main" val="1120170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84128F-6CB9-4111-B3F1-D00263AF3613}" type="datetimeFigureOut">
              <a:rPr lang="en-GB" smtClean="0"/>
              <a:t>09/09/2021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279B2E8-B80E-404B-AEA7-F97216043F11}" type="slidenum">
              <a:rPr lang="en-GB" smtClean="0"/>
              <a:t>‹#›</a:t>
            </a:fld>
            <a:endParaRPr lang="en-GB"/>
          </a:p>
        </p:txBody>
      </p:sp>
    </p:spTree>
    <p:extLst>
      <p:ext uri="{BB962C8B-B14F-4D97-AF65-F5344CB8AC3E}">
        <p14:creationId xmlns:p14="http://schemas.microsoft.com/office/powerpoint/2010/main" val="39735492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484128F-6CB9-4111-B3F1-D00263AF3613}" type="datetimeFigureOut">
              <a:rPr lang="en-GB" smtClean="0"/>
              <a:t>09/09/2021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279B2E8-B80E-404B-AEA7-F97216043F11}" type="slidenum">
              <a:rPr lang="en-GB" smtClean="0"/>
              <a:t>‹#›</a:t>
            </a:fld>
            <a:endParaRPr lang="en-GB"/>
          </a:p>
        </p:txBody>
      </p:sp>
    </p:spTree>
    <p:extLst>
      <p:ext uri="{BB962C8B-B14F-4D97-AF65-F5344CB8AC3E}">
        <p14:creationId xmlns:p14="http://schemas.microsoft.com/office/powerpoint/2010/main" val="39714158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484128F-6CB9-4111-B3F1-D00263AF3613}" type="datetimeFigureOut">
              <a:rPr lang="en-GB" smtClean="0"/>
              <a:t>09/09/2021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279B2E8-B80E-404B-AEA7-F97216043F11}" type="slidenum">
              <a:rPr lang="en-GB" smtClean="0"/>
              <a:t>‹#›</a:t>
            </a:fld>
            <a:endParaRPr lang="en-GB"/>
          </a:p>
        </p:txBody>
      </p:sp>
    </p:spTree>
    <p:extLst>
      <p:ext uri="{BB962C8B-B14F-4D97-AF65-F5344CB8AC3E}">
        <p14:creationId xmlns:p14="http://schemas.microsoft.com/office/powerpoint/2010/main" val="38600370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484128F-6CB9-4111-B3F1-D00263AF3613}" type="datetimeFigureOut">
              <a:rPr lang="en-GB" smtClean="0"/>
              <a:t>09/09/2021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279B2E8-B80E-404B-AEA7-F97216043F11}" type="slidenum">
              <a:rPr lang="en-GB" smtClean="0"/>
              <a:t>‹#›</a:t>
            </a:fld>
            <a:endParaRPr lang="en-GB"/>
          </a:p>
        </p:txBody>
      </p:sp>
    </p:spTree>
    <p:extLst>
      <p:ext uri="{BB962C8B-B14F-4D97-AF65-F5344CB8AC3E}">
        <p14:creationId xmlns:p14="http://schemas.microsoft.com/office/powerpoint/2010/main" val="17037468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484128F-6CB9-4111-B3F1-D00263AF3613}" type="datetimeFigureOut">
              <a:rPr lang="en-GB" smtClean="0"/>
              <a:t>09/09/2021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279B2E8-B80E-404B-AEA7-F97216043F11}" type="slidenum">
              <a:rPr lang="en-GB" smtClean="0"/>
              <a:t>‹#›</a:t>
            </a:fld>
            <a:endParaRPr lang="en-GB"/>
          </a:p>
        </p:txBody>
      </p:sp>
    </p:spTree>
    <p:extLst>
      <p:ext uri="{BB962C8B-B14F-4D97-AF65-F5344CB8AC3E}">
        <p14:creationId xmlns:p14="http://schemas.microsoft.com/office/powerpoint/2010/main" val="1233554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7171883-713F-43B3-9B12-34D527647F71}" type="datetimeFigureOut">
              <a:rPr lang="en-GB" smtClean="0"/>
              <a:t>09/09/2021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7AA093-FEF7-43A5-ACFA-F6BBC58697AE}" type="slidenum">
              <a:rPr lang="en-GB" smtClean="0"/>
              <a:t>‹#›</a:t>
            </a:fld>
            <a:endParaRPr lang="en-GB"/>
          </a:p>
        </p:txBody>
      </p:sp>
    </p:spTree>
    <p:extLst>
      <p:ext uri="{BB962C8B-B14F-4D97-AF65-F5344CB8AC3E}">
        <p14:creationId xmlns:p14="http://schemas.microsoft.com/office/powerpoint/2010/main" val="216241663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7171883-713F-43B3-9B12-34D527647F71}" type="datetimeFigureOut">
              <a:rPr lang="en-GB" smtClean="0"/>
              <a:t>09/09/2021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7AA093-FEF7-43A5-ACFA-F6BBC58697AE}" type="slidenum">
              <a:rPr lang="en-GB" smtClean="0"/>
              <a:t>‹#›</a:t>
            </a:fld>
            <a:endParaRPr lang="en-GB"/>
          </a:p>
        </p:txBody>
      </p:sp>
    </p:spTree>
    <p:extLst>
      <p:ext uri="{BB962C8B-B14F-4D97-AF65-F5344CB8AC3E}">
        <p14:creationId xmlns:p14="http://schemas.microsoft.com/office/powerpoint/2010/main" val="2325602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7171883-713F-43B3-9B12-34D527647F71}" type="datetimeFigureOut">
              <a:rPr lang="en-GB" smtClean="0"/>
              <a:t>09/09/2021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7AA093-FEF7-43A5-ACFA-F6BBC58697AE}" type="slidenum">
              <a:rPr lang="en-GB" smtClean="0"/>
              <a:t>‹#›</a:t>
            </a:fld>
            <a:endParaRPr lang="en-GB"/>
          </a:p>
        </p:txBody>
      </p:sp>
    </p:spTree>
    <p:extLst>
      <p:ext uri="{BB962C8B-B14F-4D97-AF65-F5344CB8AC3E}">
        <p14:creationId xmlns:p14="http://schemas.microsoft.com/office/powerpoint/2010/main" val="1123562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7171883-713F-43B3-9B12-34D527647F71}" type="datetimeFigureOut">
              <a:rPr lang="en-GB" smtClean="0"/>
              <a:t>09/09/2021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7AA093-FEF7-43A5-ACFA-F6BBC58697AE}" type="slidenum">
              <a:rPr lang="en-GB" smtClean="0"/>
              <a:t>‹#›</a:t>
            </a:fld>
            <a:endParaRPr lang="en-GB"/>
          </a:p>
        </p:txBody>
      </p:sp>
    </p:spTree>
    <p:extLst>
      <p:ext uri="{BB962C8B-B14F-4D97-AF65-F5344CB8AC3E}">
        <p14:creationId xmlns:p14="http://schemas.microsoft.com/office/powerpoint/2010/main" val="3281230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7171883-713F-43B3-9B12-34D527647F71}" type="datetimeFigureOut">
              <a:rPr lang="en-GB" smtClean="0"/>
              <a:t>09/09/2021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57AA093-FEF7-43A5-ACFA-F6BBC58697AE}" type="slidenum">
              <a:rPr lang="en-GB" smtClean="0"/>
              <a:t>‹#›</a:t>
            </a:fld>
            <a:endParaRPr lang="en-GB"/>
          </a:p>
        </p:txBody>
      </p:sp>
    </p:spTree>
    <p:extLst>
      <p:ext uri="{BB962C8B-B14F-4D97-AF65-F5344CB8AC3E}">
        <p14:creationId xmlns:p14="http://schemas.microsoft.com/office/powerpoint/2010/main" val="2552039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7171883-713F-43B3-9B12-34D527647F71}" type="datetimeFigureOut">
              <a:rPr lang="en-GB" smtClean="0"/>
              <a:t>09/09/2021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57AA093-FEF7-43A5-ACFA-F6BBC58697AE}" type="slidenum">
              <a:rPr lang="en-GB" smtClean="0"/>
              <a:t>‹#›</a:t>
            </a:fld>
            <a:endParaRPr lang="en-GB"/>
          </a:p>
        </p:txBody>
      </p:sp>
    </p:spTree>
    <p:extLst>
      <p:ext uri="{BB962C8B-B14F-4D97-AF65-F5344CB8AC3E}">
        <p14:creationId xmlns:p14="http://schemas.microsoft.com/office/powerpoint/2010/main" val="4071527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71883-713F-43B3-9B12-34D527647F71}" type="datetimeFigureOut">
              <a:rPr lang="en-GB" smtClean="0"/>
              <a:t>09/09/2021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57AA093-FEF7-43A5-ACFA-F6BBC58697AE}" type="slidenum">
              <a:rPr lang="en-GB" smtClean="0"/>
              <a:t>‹#›</a:t>
            </a:fld>
            <a:endParaRPr lang="en-GB"/>
          </a:p>
        </p:txBody>
      </p:sp>
    </p:spTree>
    <p:extLst>
      <p:ext uri="{BB962C8B-B14F-4D97-AF65-F5344CB8AC3E}">
        <p14:creationId xmlns:p14="http://schemas.microsoft.com/office/powerpoint/2010/main" val="647069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b="5000"/>
          </a:stretch>
        </a:blipFill>
        <a:effectLst/>
      </p:bgPr>
    </p:bg>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bwMode="auto">
          <a:xfrm>
            <a:off x="2" y="4"/>
            <a:ext cx="12191998" cy="100818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dirty="0" smtClean="0"/>
          </a:p>
        </p:txBody>
      </p:sp>
      <p:sp>
        <p:nvSpPr>
          <p:cNvPr id="29700" name="Rectangle 58"/>
          <p:cNvSpPr>
            <a:spLocks noGrp="1" noChangeArrowheads="1"/>
          </p:cNvSpPr>
          <p:nvPr>
            <p:ph type="body" idx="1"/>
          </p:nvPr>
        </p:nvSpPr>
        <p:spPr bwMode="auto">
          <a:xfrm>
            <a:off x="328248" y="1290111"/>
            <a:ext cx="11627339" cy="5262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Rectangle 61" title="[DM_E_CONFID]"/>
          <p:cNvSpPr>
            <a:spLocks noChangeArrowheads="1"/>
          </p:cNvSpPr>
          <p:nvPr userDrawn="1"/>
        </p:nvSpPr>
        <p:spPr bwMode="auto">
          <a:xfrm>
            <a:off x="4736126" y="6649210"/>
            <a:ext cx="3113648" cy="151580"/>
          </a:xfrm>
          <a:prstGeom prst="rect">
            <a:avLst/>
          </a:prstGeom>
          <a:noFill/>
          <a:ln w="9525">
            <a:noFill/>
            <a:miter lim="800000"/>
            <a:headEnd/>
            <a:tailEnd/>
          </a:ln>
        </p:spPr>
        <p:txBody>
          <a:bodyPr wrap="square" lIns="0" tIns="0" rIns="0" bIns="0">
            <a:spAutoFit/>
          </a:bodyPr>
          <a:lstStyle/>
          <a:p>
            <a:pPr algn="ctr" eaLnBrk="0" hangingPunct="0">
              <a:defRPr/>
            </a:pPr>
            <a:endParaRPr lang="de-DE" sz="985" b="0" baseline="0" dirty="0">
              <a:solidFill>
                <a:srgbClr val="00B5E2"/>
              </a:solidFill>
              <a:latin typeface="Arial" pitchFamily="34" charset="0"/>
              <a:cs typeface="Arial" pitchFamily="34" charset="0"/>
            </a:endParaRPr>
          </a:p>
        </p:txBody>
      </p:sp>
      <p:pic>
        <p:nvPicPr>
          <p:cNvPr id="8" name="Picture 6"/>
          <p:cNvPicPr>
            <a:picLocks noChangeAspect="1" noChangeArrowheads="1"/>
          </p:cNvPicPr>
          <p:nvPr userDrawn="1"/>
        </p:nvPicPr>
        <p:blipFill>
          <a:blip r:embed="rId5" cstate="print"/>
          <a:srcRect/>
          <a:stretch>
            <a:fillRect/>
          </a:stretch>
        </p:blipFill>
        <p:spPr bwMode="auto">
          <a:xfrm>
            <a:off x="11147550" y="6624988"/>
            <a:ext cx="808037" cy="149225"/>
          </a:xfrm>
          <a:prstGeom prst="rect">
            <a:avLst/>
          </a:prstGeom>
          <a:noFill/>
          <a:ln w="9525">
            <a:noFill/>
            <a:miter lim="800000"/>
            <a:headEnd/>
            <a:tailEnd/>
          </a:ln>
        </p:spPr>
      </p:pic>
      <p:sp>
        <p:nvSpPr>
          <p:cNvPr id="7" name="TextBox 6"/>
          <p:cNvSpPr txBox="1"/>
          <p:nvPr userDrawn="1"/>
        </p:nvSpPr>
        <p:spPr>
          <a:xfrm>
            <a:off x="5297171" y="6587982"/>
            <a:ext cx="1608133" cy="230832"/>
          </a:xfrm>
          <a:prstGeom prst="rect">
            <a:avLst/>
          </a:prstGeom>
          <a:noFill/>
        </p:spPr>
        <p:txBody>
          <a:bodyPr wrap="none" rtlCol="0">
            <a:spAutoFit/>
          </a:bodyPr>
          <a:lstStyle/>
          <a:p>
            <a:r>
              <a:rPr lang="en-GB" b="0" dirty="0" smtClean="0">
                <a:solidFill>
                  <a:schemeClr val="tx2"/>
                </a:solidFill>
                <a:latin typeface="Arial" panose="020B0604020202020204" pitchFamily="34" charset="0"/>
                <a:cs typeface="Arial" panose="020B0604020202020204" pitchFamily="34" charset="0"/>
              </a:rPr>
              <a:t>GLM Science Meeting 2021</a:t>
            </a:r>
          </a:p>
        </p:txBody>
      </p:sp>
    </p:spTree>
  </p:cSld>
  <p:clrMap bg1="lt1" tx1="dk1" bg2="lt2" tx2="dk2" accent1="accent1" accent2="accent2" accent3="accent3" accent4="accent4" accent5="accent5" accent6="accent6" hlink="hlink" folHlink="folHlink"/>
  <p:sldLayoutIdLst>
    <p:sldLayoutId id="2147487670" r:id="rId1"/>
    <p:sldLayoutId id="2147487664" r:id="rId2"/>
  </p:sldLayoutIdLst>
  <p:transition/>
  <p:timing>
    <p:tnLst>
      <p:par>
        <p:cTn id="1" dur="indefinite" restart="never" nodeType="tmRoot"/>
      </p:par>
    </p:tnLst>
  </p:timing>
  <p:txStyles>
    <p:titleStyle>
      <a:lvl1pPr marL="220791" algn="l" rtl="0" eaLnBrk="1" fontAlgn="base" hangingPunct="1">
        <a:spcBef>
          <a:spcPct val="0"/>
        </a:spcBef>
        <a:spcAft>
          <a:spcPct val="0"/>
        </a:spcAft>
        <a:defRPr sz="3446" b="1">
          <a:solidFill>
            <a:schemeClr val="bg1"/>
          </a:solidFill>
          <a:latin typeface="Arial"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p:titleStyle>
    <p:bodyStyle>
      <a:lvl1pPr marL="328254" indent="-328254" algn="l" rtl="0" eaLnBrk="1" fontAlgn="base" hangingPunct="1">
        <a:spcBef>
          <a:spcPct val="20000"/>
        </a:spcBef>
        <a:spcAft>
          <a:spcPct val="0"/>
        </a:spcAft>
        <a:buFont typeface="Arial" pitchFamily="34" charset="0"/>
        <a:buChar char="•"/>
        <a:defRPr sz="4431">
          <a:solidFill>
            <a:schemeClr val="tx2"/>
          </a:solidFill>
          <a:latin typeface="Arial" pitchFamily="34" charset="0"/>
          <a:ea typeface="+mn-ea"/>
          <a:cs typeface="Arial" pitchFamily="34" charset="0"/>
        </a:defRPr>
      </a:lvl1pPr>
      <a:lvl2pPr marL="914423" indent="-351701" algn="l" rtl="0" eaLnBrk="1" fontAlgn="base" hangingPunct="1">
        <a:spcBef>
          <a:spcPct val="20000"/>
        </a:spcBef>
        <a:spcAft>
          <a:spcPct val="0"/>
        </a:spcAft>
        <a:buFont typeface="Arial" pitchFamily="34" charset="0"/>
        <a:buChar char="•"/>
        <a:defRPr sz="3939">
          <a:solidFill>
            <a:schemeClr val="tx2"/>
          </a:solidFill>
          <a:latin typeface="Arial" pitchFamily="34" charset="0"/>
          <a:cs typeface="Arial" pitchFamily="34" charset="0"/>
        </a:defRPr>
      </a:lvl2pPr>
      <a:lvl3pPr marL="1406804" indent="-281361" algn="l" rtl="0" eaLnBrk="1" fontAlgn="base" hangingPunct="1">
        <a:spcBef>
          <a:spcPct val="20000"/>
        </a:spcBef>
        <a:spcAft>
          <a:spcPct val="0"/>
        </a:spcAft>
        <a:buFont typeface="Arial" pitchFamily="34" charset="0"/>
        <a:buChar char="•"/>
        <a:defRPr sz="3446">
          <a:solidFill>
            <a:schemeClr val="tx2"/>
          </a:solidFill>
          <a:latin typeface="Arial" pitchFamily="34"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954">
          <a:solidFill>
            <a:schemeClr val="tx2"/>
          </a:solidFill>
          <a:latin typeface="Arial" pitchFamily="34" charset="0"/>
          <a:cs typeface="Arial" pitchFamily="34" charset="0"/>
        </a:defRPr>
      </a:lvl4pPr>
      <a:lvl5pPr marL="2532248" indent="-281361" algn="l" rtl="0" eaLnBrk="1" fontAlgn="base" hangingPunct="1">
        <a:spcBef>
          <a:spcPct val="20000"/>
        </a:spcBef>
        <a:spcAft>
          <a:spcPct val="0"/>
        </a:spcAft>
        <a:buFont typeface="Arial" pitchFamily="34" charset="0"/>
        <a:buChar char="•"/>
        <a:defRPr sz="2462">
          <a:solidFill>
            <a:schemeClr val="tx2"/>
          </a:solidFill>
          <a:latin typeface="Arial" pitchFamily="34"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p:bodyStyle>
    <p:otherStyle>
      <a:defPPr>
        <a:defRPr lang="en-US"/>
      </a:defPPr>
      <a:lvl1pPr marL="0" algn="l" defTabSz="1125444" rtl="0" eaLnBrk="1" latinLnBrk="0" hangingPunct="1">
        <a:defRPr sz="2215" kern="1200">
          <a:solidFill>
            <a:schemeClr val="tx1"/>
          </a:solidFill>
          <a:latin typeface="+mn-lt"/>
          <a:ea typeface="+mn-ea"/>
          <a:cs typeface="+mn-cs"/>
        </a:defRPr>
      </a:lvl1pPr>
      <a:lvl2pPr marL="562722" algn="l" defTabSz="1125444" rtl="0" eaLnBrk="1" latinLnBrk="0" hangingPunct="1">
        <a:defRPr sz="2215" kern="1200">
          <a:solidFill>
            <a:schemeClr val="tx1"/>
          </a:solidFill>
          <a:latin typeface="+mn-lt"/>
          <a:ea typeface="+mn-ea"/>
          <a:cs typeface="+mn-cs"/>
        </a:defRPr>
      </a:lvl2pPr>
      <a:lvl3pPr marL="1125444" algn="l" defTabSz="1125444" rtl="0" eaLnBrk="1" latinLnBrk="0" hangingPunct="1">
        <a:defRPr sz="2215" kern="1200">
          <a:solidFill>
            <a:schemeClr val="tx1"/>
          </a:solidFill>
          <a:latin typeface="+mn-lt"/>
          <a:ea typeface="+mn-ea"/>
          <a:cs typeface="+mn-cs"/>
        </a:defRPr>
      </a:lvl3pPr>
      <a:lvl4pPr marL="1688165" algn="l" defTabSz="1125444" rtl="0" eaLnBrk="1" latinLnBrk="0" hangingPunct="1">
        <a:defRPr sz="2215" kern="1200">
          <a:solidFill>
            <a:schemeClr val="tx1"/>
          </a:solidFill>
          <a:latin typeface="+mn-lt"/>
          <a:ea typeface="+mn-ea"/>
          <a:cs typeface="+mn-cs"/>
        </a:defRPr>
      </a:lvl4pPr>
      <a:lvl5pPr marL="2250887" algn="l" defTabSz="1125444" rtl="0" eaLnBrk="1" latinLnBrk="0" hangingPunct="1">
        <a:defRPr sz="2215" kern="1200">
          <a:solidFill>
            <a:schemeClr val="tx1"/>
          </a:solidFill>
          <a:latin typeface="+mn-lt"/>
          <a:ea typeface="+mn-ea"/>
          <a:cs typeface="+mn-cs"/>
        </a:defRPr>
      </a:lvl5pPr>
      <a:lvl6pPr marL="2813609" algn="l" defTabSz="1125444" rtl="0" eaLnBrk="1" latinLnBrk="0" hangingPunct="1">
        <a:defRPr sz="2215" kern="1200">
          <a:solidFill>
            <a:schemeClr val="tx1"/>
          </a:solidFill>
          <a:latin typeface="+mn-lt"/>
          <a:ea typeface="+mn-ea"/>
          <a:cs typeface="+mn-cs"/>
        </a:defRPr>
      </a:lvl6pPr>
      <a:lvl7pPr marL="3376331" algn="l" defTabSz="1125444" rtl="0" eaLnBrk="1" latinLnBrk="0" hangingPunct="1">
        <a:defRPr sz="2215" kern="1200">
          <a:solidFill>
            <a:schemeClr val="tx1"/>
          </a:solidFill>
          <a:latin typeface="+mn-lt"/>
          <a:ea typeface="+mn-ea"/>
          <a:cs typeface="+mn-cs"/>
        </a:defRPr>
      </a:lvl7pPr>
      <a:lvl8pPr marL="3939052" algn="l" defTabSz="1125444" rtl="0" eaLnBrk="1" latinLnBrk="0" hangingPunct="1">
        <a:defRPr sz="2215" kern="1200">
          <a:solidFill>
            <a:schemeClr val="tx1"/>
          </a:solidFill>
          <a:latin typeface="+mn-lt"/>
          <a:ea typeface="+mn-ea"/>
          <a:cs typeface="+mn-cs"/>
        </a:defRPr>
      </a:lvl8pPr>
      <a:lvl9pPr marL="4501774" algn="l" defTabSz="1125444" rtl="0" eaLnBrk="1" latinLnBrk="0" hangingPunct="1">
        <a:defRPr sz="221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71883-713F-43B3-9B12-34D527647F71}" type="datetimeFigureOut">
              <a:rPr lang="en-GB" smtClean="0"/>
              <a:t>09/09/2021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AA093-FEF7-43A5-ACFA-F6BBC58697AE}" type="slidenum">
              <a:rPr lang="en-GB" smtClean="0"/>
              <a:t>‹#›</a:t>
            </a:fld>
            <a:endParaRPr lang="en-GB"/>
          </a:p>
        </p:txBody>
      </p:sp>
    </p:spTree>
    <p:extLst>
      <p:ext uri="{BB962C8B-B14F-4D97-AF65-F5344CB8AC3E}">
        <p14:creationId xmlns:p14="http://schemas.microsoft.com/office/powerpoint/2010/main" val="1026681618"/>
      </p:ext>
    </p:extLst>
  </p:cSld>
  <p:clrMap bg1="lt1" tx1="dk1" bg2="lt2" tx2="dk2" accent1="accent1" accent2="accent2" accent3="accent3" accent4="accent4" accent5="accent5" accent6="accent6" hlink="hlink" folHlink="folHlink"/>
  <p:sldLayoutIdLst>
    <p:sldLayoutId id="2147487672" r:id="rId1"/>
    <p:sldLayoutId id="2147487673" r:id="rId2"/>
    <p:sldLayoutId id="2147487674" r:id="rId3"/>
    <p:sldLayoutId id="2147487675" r:id="rId4"/>
    <p:sldLayoutId id="2147487676" r:id="rId5"/>
    <p:sldLayoutId id="2147487677" r:id="rId6"/>
    <p:sldLayoutId id="2147487678" r:id="rId7"/>
    <p:sldLayoutId id="2147487679" r:id="rId8"/>
    <p:sldLayoutId id="2147487680" r:id="rId9"/>
    <p:sldLayoutId id="2147487681" r:id="rId10"/>
    <p:sldLayoutId id="2147487682" r:id="rId11"/>
    <p:sldLayoutId id="2147487683"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84128F-6CB9-4111-B3F1-D00263AF3613}" type="datetimeFigureOut">
              <a:rPr lang="en-GB" smtClean="0"/>
              <a:t>09/09/2021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79B2E8-B80E-404B-AEA7-F97216043F11}" type="slidenum">
              <a:rPr lang="en-GB" smtClean="0"/>
              <a:t>‹#›</a:t>
            </a:fld>
            <a:endParaRPr lang="en-GB"/>
          </a:p>
        </p:txBody>
      </p:sp>
    </p:spTree>
    <p:extLst>
      <p:ext uri="{BB962C8B-B14F-4D97-AF65-F5344CB8AC3E}">
        <p14:creationId xmlns:p14="http://schemas.microsoft.com/office/powerpoint/2010/main" val="522424677"/>
      </p:ext>
    </p:extLst>
  </p:cSld>
  <p:clrMap bg1="lt1" tx1="dk1" bg2="lt2" tx2="dk2" accent1="accent1" accent2="accent2" accent3="accent3" accent4="accent4" accent5="accent5" accent6="accent6" hlink="hlink" folHlink="folHlink"/>
  <p:sldLayoutIdLst>
    <p:sldLayoutId id="2147487685" r:id="rId1"/>
    <p:sldLayoutId id="2147487686" r:id="rId2"/>
    <p:sldLayoutId id="2147487687" r:id="rId3"/>
    <p:sldLayoutId id="2147487688" r:id="rId4"/>
    <p:sldLayoutId id="2147487689" r:id="rId5"/>
    <p:sldLayoutId id="2147487690" r:id="rId6"/>
    <p:sldLayoutId id="2147487691" r:id="rId7"/>
    <p:sldLayoutId id="2147487692" r:id="rId8"/>
    <p:sldLayoutId id="2147487693" r:id="rId9"/>
    <p:sldLayoutId id="2147487694" r:id="rId10"/>
    <p:sldLayoutId id="2147487695"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1"/>
          <p:cNvSpPr txBox="1">
            <a:spLocks noChangeArrowheads="1"/>
          </p:cNvSpPr>
          <p:nvPr/>
        </p:nvSpPr>
        <p:spPr>
          <a:xfrm>
            <a:off x="4669969" y="2828983"/>
            <a:ext cx="7445475" cy="1392035"/>
          </a:xfrm>
          <a:prstGeom prst="rect">
            <a:avLst/>
          </a:prstGeom>
        </p:spPr>
        <p:txBody>
          <a:bodyPr anchor="t"/>
          <a:lstStyle>
            <a:lvl1pPr marL="0" indent="0" algn="r">
              <a:lnSpc>
                <a:spcPts val="3400"/>
              </a:lnSpc>
              <a:buNone/>
              <a:defRPr sz="2400" b="0" cap="none" baseline="0">
                <a:solidFill>
                  <a:srgbClr val="00205B"/>
                </a:solidFill>
              </a:defRPr>
            </a:lvl1pPr>
          </a:lstStyle>
          <a:p>
            <a:r>
              <a:rPr lang="en-GB" sz="1800" u="sng" dirty="0">
                <a:solidFill>
                  <a:schemeClr val="bg1"/>
                </a:solidFill>
                <a:latin typeface="Arial" panose="020B0604020202020204" pitchFamily="34" charset="0"/>
                <a:cs typeface="Arial" panose="020B0604020202020204" pitchFamily="34" charset="0"/>
              </a:rPr>
              <a:t>Sven-Erik </a:t>
            </a:r>
            <a:r>
              <a:rPr lang="en-GB" sz="1800" u="sng" dirty="0" smtClean="0">
                <a:solidFill>
                  <a:schemeClr val="bg1"/>
                </a:solidFill>
                <a:latin typeface="Arial" panose="020B0604020202020204" pitchFamily="34" charset="0"/>
                <a:cs typeface="Arial" panose="020B0604020202020204" pitchFamily="34" charset="0"/>
              </a:rPr>
              <a:t>Enno</a:t>
            </a:r>
            <a:r>
              <a:rPr lang="en-GB" sz="1800" u="sng" baseline="30000" dirty="0" smtClean="0">
                <a:solidFill>
                  <a:schemeClr val="bg1"/>
                </a:solidFill>
                <a:latin typeface="Arial" panose="020B0604020202020204" pitchFamily="34" charset="0"/>
                <a:cs typeface="Arial" panose="020B0604020202020204" pitchFamily="34" charset="0"/>
              </a:rPr>
              <a:t>1</a:t>
            </a:r>
            <a:r>
              <a:rPr lang="en-GB" sz="1800" dirty="0" smtClean="0">
                <a:solidFill>
                  <a:schemeClr val="bg1"/>
                </a:solidFill>
                <a:latin typeface="Arial" panose="020B0604020202020204" pitchFamily="34" charset="0"/>
                <a:cs typeface="Arial" panose="020B0604020202020204" pitchFamily="34" charset="0"/>
              </a:rPr>
              <a:t>, </a:t>
            </a:r>
            <a:r>
              <a:rPr lang="en-GB" sz="1800" dirty="0">
                <a:solidFill>
                  <a:schemeClr val="bg1"/>
                </a:solidFill>
                <a:latin typeface="Arial" panose="020B0604020202020204" pitchFamily="34" charset="0"/>
                <a:cs typeface="Arial" panose="020B0604020202020204" pitchFamily="34" charset="0"/>
              </a:rPr>
              <a:t>Bartolomeo Viticchiè</a:t>
            </a:r>
            <a:r>
              <a:rPr lang="en-GB" sz="1800" baseline="30000" dirty="0">
                <a:solidFill>
                  <a:schemeClr val="bg1"/>
                </a:solidFill>
                <a:latin typeface="Arial" panose="020B0604020202020204" pitchFamily="34" charset="0"/>
                <a:cs typeface="Arial" panose="020B0604020202020204" pitchFamily="34" charset="0"/>
              </a:rPr>
              <a:t>1</a:t>
            </a:r>
            <a:r>
              <a:rPr lang="en-GB" sz="1800" dirty="0">
                <a:solidFill>
                  <a:schemeClr val="bg1"/>
                </a:solidFill>
                <a:latin typeface="Arial" panose="020B0604020202020204" pitchFamily="34" charset="0"/>
                <a:cs typeface="Arial" panose="020B0604020202020204" pitchFamily="34" charset="0"/>
              </a:rPr>
              <a:t>, Francesco C. Pignatale</a:t>
            </a:r>
            <a:r>
              <a:rPr lang="en-GB" sz="1800" baseline="30000" dirty="0">
                <a:solidFill>
                  <a:schemeClr val="bg1"/>
                </a:solidFill>
                <a:latin typeface="Arial" panose="020B0604020202020204" pitchFamily="34" charset="0"/>
                <a:cs typeface="Arial" panose="020B0604020202020204" pitchFamily="34" charset="0"/>
              </a:rPr>
              <a:t>2</a:t>
            </a:r>
            <a:r>
              <a:rPr lang="en-GB" sz="1800" dirty="0">
                <a:solidFill>
                  <a:schemeClr val="bg1"/>
                </a:solidFill>
                <a:latin typeface="Arial" panose="020B0604020202020204" pitchFamily="34" charset="0"/>
                <a:cs typeface="Arial" panose="020B0604020202020204" pitchFamily="34" charset="0"/>
              </a:rPr>
              <a:t>, Andrea Meraner</a:t>
            </a:r>
            <a:r>
              <a:rPr lang="en-GB" sz="1800" baseline="30000" dirty="0">
                <a:solidFill>
                  <a:schemeClr val="bg1"/>
                </a:solidFill>
                <a:latin typeface="Arial" panose="020B0604020202020204" pitchFamily="34" charset="0"/>
                <a:cs typeface="Arial" panose="020B0604020202020204" pitchFamily="34" charset="0"/>
              </a:rPr>
              <a:t>1</a:t>
            </a:r>
            <a:r>
              <a:rPr lang="en-GB" sz="1800" dirty="0">
                <a:solidFill>
                  <a:schemeClr val="bg1"/>
                </a:solidFill>
                <a:latin typeface="Arial" panose="020B0604020202020204" pitchFamily="34" charset="0"/>
                <a:cs typeface="Arial" panose="020B0604020202020204" pitchFamily="34" charset="0"/>
              </a:rPr>
              <a:t>, Colin Duff</a:t>
            </a:r>
            <a:r>
              <a:rPr lang="en-GB" sz="1800" baseline="30000" dirty="0">
                <a:solidFill>
                  <a:schemeClr val="bg1"/>
                </a:solidFill>
                <a:latin typeface="Arial" panose="020B0604020202020204" pitchFamily="34" charset="0"/>
                <a:cs typeface="Arial" panose="020B0604020202020204" pitchFamily="34" charset="0"/>
              </a:rPr>
              <a:t>3</a:t>
            </a:r>
            <a:r>
              <a:rPr lang="en-GB" sz="1800" dirty="0">
                <a:solidFill>
                  <a:schemeClr val="bg1"/>
                </a:solidFill>
                <a:latin typeface="Arial" panose="020B0604020202020204" pitchFamily="34" charset="0"/>
                <a:cs typeface="Arial" panose="020B0604020202020204" pitchFamily="34" charset="0"/>
              </a:rPr>
              <a:t>, Sauli Joro</a:t>
            </a:r>
            <a:r>
              <a:rPr lang="en-GB" sz="1800" baseline="30000" dirty="0">
                <a:solidFill>
                  <a:schemeClr val="bg1"/>
                </a:solidFill>
                <a:latin typeface="Arial" panose="020B0604020202020204" pitchFamily="34" charset="0"/>
                <a:cs typeface="Arial" panose="020B0604020202020204" pitchFamily="34" charset="0"/>
              </a:rPr>
              <a:t>1</a:t>
            </a:r>
            <a:r>
              <a:rPr lang="en-GB" sz="1800" dirty="0">
                <a:solidFill>
                  <a:schemeClr val="bg1"/>
                </a:solidFill>
                <a:latin typeface="Arial" panose="020B0604020202020204" pitchFamily="34" charset="0"/>
                <a:cs typeface="Arial" panose="020B0604020202020204" pitchFamily="34" charset="0"/>
              </a:rPr>
              <a:t>, Jochen Grandell</a:t>
            </a:r>
            <a:r>
              <a:rPr lang="en-GB" sz="1800" baseline="30000" dirty="0">
                <a:solidFill>
                  <a:schemeClr val="bg1"/>
                </a:solidFill>
                <a:latin typeface="Arial" panose="020B0604020202020204" pitchFamily="34" charset="0"/>
                <a:cs typeface="Arial" panose="020B0604020202020204" pitchFamily="34" charset="0"/>
              </a:rPr>
              <a:t>1</a:t>
            </a:r>
            <a:r>
              <a:rPr lang="en-GB" sz="1800" dirty="0">
                <a:solidFill>
                  <a:schemeClr val="bg1"/>
                </a:solidFill>
                <a:latin typeface="Arial" panose="020B0604020202020204" pitchFamily="34" charset="0"/>
                <a:cs typeface="Arial" panose="020B0604020202020204" pitchFamily="34" charset="0"/>
              </a:rPr>
              <a:t>, Taylan Oezden</a:t>
            </a:r>
            <a:r>
              <a:rPr lang="en-GB" sz="1800" baseline="30000" dirty="0">
                <a:solidFill>
                  <a:schemeClr val="bg1"/>
                </a:solidFill>
                <a:latin typeface="Arial" panose="020B0604020202020204" pitchFamily="34" charset="0"/>
                <a:cs typeface="Arial" panose="020B0604020202020204" pitchFamily="34" charset="0"/>
              </a:rPr>
              <a:t>4</a:t>
            </a:r>
            <a:r>
              <a:rPr lang="en-GB" sz="1800" dirty="0">
                <a:solidFill>
                  <a:schemeClr val="bg1"/>
                </a:solidFill>
                <a:latin typeface="Arial" panose="020B0604020202020204" pitchFamily="34" charset="0"/>
                <a:cs typeface="Arial" panose="020B0604020202020204" pitchFamily="34" charset="0"/>
              </a:rPr>
              <a:t>, Katja Hungershoefer</a:t>
            </a:r>
            <a:r>
              <a:rPr lang="en-GB" sz="1800" baseline="30000" dirty="0">
                <a:solidFill>
                  <a:schemeClr val="bg1"/>
                </a:solidFill>
                <a:latin typeface="Arial" panose="020B0604020202020204" pitchFamily="34" charset="0"/>
                <a:cs typeface="Arial" panose="020B0604020202020204" pitchFamily="34" charset="0"/>
              </a:rPr>
              <a:t>1</a:t>
            </a:r>
            <a:r>
              <a:rPr lang="en-GB" sz="1800" dirty="0">
                <a:solidFill>
                  <a:schemeClr val="bg1"/>
                </a:solidFill>
                <a:latin typeface="Arial" panose="020B0604020202020204" pitchFamily="34" charset="0"/>
                <a:cs typeface="Arial" panose="020B0604020202020204" pitchFamily="34" charset="0"/>
              </a:rPr>
              <a:t>, Gary Fowler</a:t>
            </a:r>
            <a:r>
              <a:rPr lang="en-GB" sz="1800" baseline="30000" dirty="0">
                <a:solidFill>
                  <a:schemeClr val="bg1"/>
                </a:solidFill>
                <a:latin typeface="Arial" panose="020B0604020202020204" pitchFamily="34" charset="0"/>
                <a:cs typeface="Arial" panose="020B0604020202020204" pitchFamily="34" charset="0"/>
              </a:rPr>
              <a:t>1</a:t>
            </a:r>
          </a:p>
          <a:p>
            <a:pPr lvl="0">
              <a:spcBef>
                <a:spcPct val="20000"/>
              </a:spcBef>
              <a:defRPr/>
            </a:pPr>
            <a:r>
              <a:rPr lang="en-US" sz="1800" kern="0" dirty="0" smtClean="0">
                <a:solidFill>
                  <a:schemeClr val="bg1"/>
                </a:solidFill>
                <a:latin typeface="Arial" pitchFamily="34" charset="0"/>
                <a:cs typeface="Arial" pitchFamily="34" charset="0"/>
              </a:rPr>
              <a:t> </a:t>
            </a:r>
          </a:p>
          <a:p>
            <a:pPr lvl="0">
              <a:spcBef>
                <a:spcPct val="20000"/>
              </a:spcBef>
              <a:defRPr/>
            </a:pPr>
            <a:r>
              <a:rPr lang="en-US" sz="1800" kern="0" dirty="0" smtClean="0">
                <a:solidFill>
                  <a:schemeClr val="bg1"/>
                </a:solidFill>
                <a:latin typeface="Arial" pitchFamily="34" charset="0"/>
                <a:cs typeface="Arial" pitchFamily="34" charset="0"/>
              </a:rPr>
              <a:t>  </a:t>
            </a:r>
            <a:endParaRPr lang="en-GB" sz="1800" kern="0" dirty="0">
              <a:solidFill>
                <a:schemeClr val="bg1"/>
              </a:solidFill>
              <a:latin typeface="Arial" pitchFamily="34" charset="0"/>
              <a:cs typeface="Arial" pitchFamily="34" charset="0"/>
            </a:endParaRPr>
          </a:p>
        </p:txBody>
      </p:sp>
      <p:sp>
        <p:nvSpPr>
          <p:cNvPr id="3" name="TextBox 2" title="[DM_DOCNAME]"/>
          <p:cNvSpPr txBox="1"/>
          <p:nvPr/>
        </p:nvSpPr>
        <p:spPr>
          <a:xfrm>
            <a:off x="3368141" y="1443444"/>
            <a:ext cx="8755200" cy="1361833"/>
          </a:xfrm>
          <a:prstGeom prst="rect">
            <a:avLst/>
          </a:prstGeom>
          <a:noFill/>
        </p:spPr>
        <p:txBody>
          <a:bodyPr wrap="square" rtlCol="0" anchor="b" anchorCtr="0">
            <a:noAutofit/>
          </a:bodyPr>
          <a:lstStyle/>
          <a:p>
            <a:pPr algn="r">
              <a:defRPr/>
            </a:pPr>
            <a:r>
              <a:rPr lang="en-US" sz="2700" kern="0" dirty="0" smtClean="0">
                <a:latin typeface="Arial" panose="020B0604020202020204" pitchFamily="34" charset="0"/>
                <a:cs typeface="Arial" panose="020B0604020202020204" pitchFamily="34" charset="0"/>
              </a:rPr>
              <a:t>In-flight </a:t>
            </a:r>
            <a:r>
              <a:rPr lang="en-US" sz="2700" kern="0" dirty="0">
                <a:latin typeface="Arial" panose="020B0604020202020204" pitchFamily="34" charset="0"/>
                <a:cs typeface="Arial" panose="020B0604020202020204" pitchFamily="34" charset="0"/>
              </a:rPr>
              <a:t>assessment of Meteosat Third Generation Lightning Imager Level 2 </a:t>
            </a:r>
            <a:r>
              <a:rPr lang="en-US" sz="2700" kern="0" dirty="0" smtClean="0">
                <a:latin typeface="Arial" panose="020B0604020202020204" pitchFamily="34" charset="0"/>
                <a:cs typeface="Arial" panose="020B0604020202020204" pitchFamily="34" charset="0"/>
              </a:rPr>
              <a:t>Performances using the</a:t>
            </a:r>
          </a:p>
          <a:p>
            <a:pPr algn="r">
              <a:defRPr/>
            </a:pPr>
            <a:r>
              <a:rPr lang="en-US" sz="2700" kern="0" dirty="0" smtClean="0">
                <a:latin typeface="Arial" panose="020B0604020202020204" pitchFamily="34" charset="0"/>
                <a:cs typeface="Arial" panose="020B0604020202020204" pitchFamily="34" charset="0"/>
              </a:rPr>
              <a:t>LI </a:t>
            </a:r>
            <a:r>
              <a:rPr lang="en-US" sz="2700" kern="0" dirty="0" err="1" smtClean="0">
                <a:latin typeface="Arial" panose="020B0604020202020204" pitchFamily="34" charset="0"/>
                <a:cs typeface="Arial" panose="020B0604020202020204" pitchFamily="34" charset="0"/>
              </a:rPr>
              <a:t>STAtistical</a:t>
            </a:r>
            <a:r>
              <a:rPr lang="en-US" sz="2700" kern="0" dirty="0" smtClean="0">
                <a:latin typeface="Arial" panose="020B0604020202020204" pitchFamily="34" charset="0"/>
                <a:cs typeface="Arial" panose="020B0604020202020204" pitchFamily="34" charset="0"/>
              </a:rPr>
              <a:t> and Reporting tool (LI-STAR)</a:t>
            </a:r>
            <a:endParaRPr lang="en-GB" sz="2700" kern="0" dirty="0">
              <a:latin typeface="Arial" panose="020B0604020202020204" pitchFamily="34" charset="0"/>
              <a:cs typeface="Arial" panose="020B0604020202020204" pitchFamily="34" charset="0"/>
            </a:endParaRPr>
          </a:p>
        </p:txBody>
      </p:sp>
      <p:sp>
        <p:nvSpPr>
          <p:cNvPr id="2" name="TextBox 1"/>
          <p:cNvSpPr txBox="1"/>
          <p:nvPr/>
        </p:nvSpPr>
        <p:spPr>
          <a:xfrm>
            <a:off x="7453090" y="4488873"/>
            <a:ext cx="4673600" cy="1015663"/>
          </a:xfrm>
          <a:prstGeom prst="rect">
            <a:avLst/>
          </a:prstGeom>
          <a:noFill/>
        </p:spPr>
        <p:txBody>
          <a:bodyPr wrap="square" rtlCol="0">
            <a:spAutoFit/>
          </a:bodyPr>
          <a:lstStyle/>
          <a:p>
            <a:pPr algn="r"/>
            <a:r>
              <a:rPr lang="en-GB" sz="1200" b="0" baseline="30000" dirty="0">
                <a:latin typeface="Arial" panose="020B0604020202020204" pitchFamily="34" charset="0"/>
                <a:cs typeface="Arial" panose="020B0604020202020204" pitchFamily="34" charset="0"/>
              </a:rPr>
              <a:t>1</a:t>
            </a:r>
            <a:r>
              <a:rPr lang="en-GB" sz="1200" b="0" dirty="0">
                <a:latin typeface="Arial" panose="020B0604020202020204" pitchFamily="34" charset="0"/>
                <a:cs typeface="Arial" panose="020B0604020202020204" pitchFamily="34" charset="0"/>
              </a:rPr>
              <a:t> EUMETSAT, Darmstadt, Germany</a:t>
            </a:r>
          </a:p>
          <a:p>
            <a:pPr algn="r"/>
            <a:r>
              <a:rPr lang="en-GB" sz="1200" b="0" baseline="30000" dirty="0">
                <a:latin typeface="Arial" panose="020B0604020202020204" pitchFamily="34" charset="0"/>
                <a:cs typeface="Arial" panose="020B0604020202020204" pitchFamily="34" charset="0"/>
              </a:rPr>
              <a:t>2</a:t>
            </a:r>
            <a:r>
              <a:rPr lang="en-GB" sz="1200" b="0" dirty="0">
                <a:latin typeface="Arial" panose="020B0604020202020204" pitchFamily="34" charset="0"/>
                <a:cs typeface="Arial" panose="020B0604020202020204" pitchFamily="34" charset="0"/>
              </a:rPr>
              <a:t> Telespazio Germany GmbH, Darmstadt, Germany</a:t>
            </a:r>
          </a:p>
          <a:p>
            <a:pPr algn="r"/>
            <a:r>
              <a:rPr lang="en-GB" sz="1200" b="0" baseline="30000" dirty="0">
                <a:latin typeface="Arial" panose="020B0604020202020204" pitchFamily="34" charset="0"/>
                <a:cs typeface="Arial" panose="020B0604020202020204" pitchFamily="34" charset="0"/>
              </a:rPr>
              <a:t>3</a:t>
            </a:r>
            <a:r>
              <a:rPr lang="en-GB" sz="1200" b="0" dirty="0">
                <a:latin typeface="Arial" panose="020B0604020202020204" pitchFamily="34" charset="0"/>
                <a:cs typeface="Arial" panose="020B0604020202020204" pitchFamily="34" charset="0"/>
              </a:rPr>
              <a:t> MOLTEK Consultants Ltd, Darmstadt, Germany</a:t>
            </a:r>
          </a:p>
          <a:p>
            <a:pPr algn="r"/>
            <a:r>
              <a:rPr lang="en-GB" sz="1200" b="0" baseline="30000" dirty="0">
                <a:latin typeface="Arial" panose="020B0604020202020204" pitchFamily="34" charset="0"/>
                <a:cs typeface="Arial" panose="020B0604020202020204" pitchFamily="34" charset="0"/>
              </a:rPr>
              <a:t>4</a:t>
            </a:r>
            <a:r>
              <a:rPr lang="en-GB" sz="1200" b="0" dirty="0">
                <a:latin typeface="Arial" panose="020B0604020202020204" pitchFamily="34" charset="0"/>
                <a:cs typeface="Arial" panose="020B0604020202020204" pitchFamily="34" charset="0"/>
              </a:rPr>
              <a:t> Technical University of Darmstadt, Darmstadt, Germany </a:t>
            </a:r>
          </a:p>
          <a:p>
            <a:pPr algn="r"/>
            <a:endParaRPr lang="en-GB" sz="1200" b="0" dirty="0" err="1" smtClean="0">
              <a:solidFill>
                <a:schemeClr val="tx2"/>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Conclusions</a:t>
            </a:r>
            <a:endParaRPr lang="en-GB" dirty="0"/>
          </a:p>
        </p:txBody>
      </p:sp>
      <p:sp>
        <p:nvSpPr>
          <p:cNvPr id="12" name="Content Placeholder 2"/>
          <p:cNvSpPr>
            <a:spLocks noGrp="1"/>
          </p:cNvSpPr>
          <p:nvPr>
            <p:ph idx="1"/>
          </p:nvPr>
        </p:nvSpPr>
        <p:spPr>
          <a:xfrm>
            <a:off x="339633" y="1204137"/>
            <a:ext cx="11514909" cy="5251170"/>
          </a:xfrm>
        </p:spPr>
        <p:txBody>
          <a:bodyPr>
            <a:normAutofit fontScale="92500" lnSpcReduction="10000"/>
          </a:bodyPr>
          <a:lstStyle/>
          <a:p>
            <a:pPr>
              <a:buFont typeface="Wingdings" panose="05000000000000000000" pitchFamily="2" charset="2"/>
              <a:buChar char="ü"/>
            </a:pPr>
            <a:r>
              <a:rPr lang="en-US" sz="2200" b="1" dirty="0" smtClean="0"/>
              <a:t>LI-STAR is the key tool for the assessment of the lightning detection performances of LI, i.e., DE and FAR</a:t>
            </a:r>
          </a:p>
          <a:p>
            <a:pPr>
              <a:buFont typeface="Wingdings" panose="05000000000000000000" pitchFamily="2" charset="2"/>
              <a:buChar char="ü"/>
            </a:pPr>
            <a:endParaRPr lang="en-US" sz="2200" dirty="0"/>
          </a:p>
          <a:p>
            <a:pPr>
              <a:buFont typeface="Wingdings" panose="05000000000000000000" pitchFamily="2" charset="2"/>
              <a:buChar char="ü"/>
            </a:pPr>
            <a:r>
              <a:rPr lang="en-US" sz="2200" b="1" dirty="0" smtClean="0"/>
              <a:t>LI-STAR functionalities devoted to both DE and FAR computation have been already implemented and extensively tested by means operational LLS (e.g., GLM and GLD360)</a:t>
            </a:r>
          </a:p>
          <a:p>
            <a:pPr marL="358775" lvl="1" indent="-358775"/>
            <a:endParaRPr lang="en-US" sz="2200" dirty="0" smtClean="0"/>
          </a:p>
          <a:p>
            <a:pPr marL="0" lvl="1" indent="0">
              <a:buNone/>
            </a:pPr>
            <a:r>
              <a:rPr lang="en-US" sz="1700" dirty="0" smtClean="0"/>
              <a:t>Other LI-STAR functionalities worth mentioning:</a:t>
            </a:r>
            <a:endParaRPr lang="en-US" sz="1700" dirty="0"/>
          </a:p>
          <a:p>
            <a:pPr marL="358775" lvl="1" indent="-358775"/>
            <a:r>
              <a:rPr lang="en-US" sz="1700" dirty="0" smtClean="0"/>
              <a:t>Monitoring of the LI Level 2 group and flash properties</a:t>
            </a:r>
          </a:p>
          <a:p>
            <a:pPr marL="358775" lvl="1" indent="-358775"/>
            <a:r>
              <a:rPr lang="en-US" sz="1700" dirty="0" smtClean="0"/>
              <a:t>Systematic comparison of the lightning measurements of LI against other LLS (in space and time; e.g., flash rate over areas of interest)</a:t>
            </a:r>
          </a:p>
          <a:p>
            <a:pPr marL="358775" lvl="1" indent="-358775"/>
            <a:r>
              <a:rPr lang="en-US" sz="1700" dirty="0" smtClean="0"/>
              <a:t>Hourly assessment of LI DE</a:t>
            </a:r>
          </a:p>
          <a:p>
            <a:pPr marL="358775" lvl="1" indent="-358775"/>
            <a:r>
              <a:rPr lang="en-US" sz="1700" dirty="0" smtClean="0"/>
              <a:t>Assessment of the LI lightning location and timing accuracy (side-product of the matching exercise)</a:t>
            </a:r>
          </a:p>
          <a:p>
            <a:pPr marL="358775" lvl="1" indent="-358775"/>
            <a:r>
              <a:rPr lang="en-US" sz="1700" dirty="0" smtClean="0"/>
              <a:t>Monitoring of the LI radiometric performances (including a comparison against the Flexible Combined Imager VIS0.8)</a:t>
            </a:r>
          </a:p>
          <a:p>
            <a:pPr marL="358775" lvl="1" indent="-358775"/>
            <a:r>
              <a:rPr lang="en-US" sz="1700" dirty="0" smtClean="0"/>
              <a:t>Monitoring of the LI navigation performances</a:t>
            </a:r>
          </a:p>
          <a:p>
            <a:pPr marL="0" lvl="1" indent="0">
              <a:buNone/>
            </a:pPr>
            <a:endParaRPr lang="en-US" sz="1700" dirty="0" smtClean="0"/>
          </a:p>
          <a:p>
            <a:pPr marL="0" lvl="1" indent="0" algn="ctr">
              <a:buNone/>
            </a:pPr>
            <a:r>
              <a:rPr lang="en-US" sz="1700" dirty="0" smtClean="0"/>
              <a:t>For more information about the LI System, LI products and LI-STAR</a:t>
            </a:r>
            <a:endParaRPr lang="en-US" sz="1700" dirty="0"/>
          </a:p>
          <a:p>
            <a:pPr marL="0" lvl="1" indent="0" algn="ctr">
              <a:buNone/>
            </a:pPr>
            <a:r>
              <a:rPr lang="en-US" sz="1700" dirty="0" smtClean="0"/>
              <a:t>please check the User Preparation Webinar on MTG LI (with recordings)</a:t>
            </a:r>
            <a:endParaRPr lang="en-US" sz="1700" dirty="0"/>
          </a:p>
          <a:p>
            <a:pPr marL="0" lvl="1" indent="0" algn="ctr">
              <a:buNone/>
            </a:pPr>
            <a:r>
              <a:rPr lang="en-US" sz="1700" u="sng" dirty="0" smtClean="0">
                <a:latin typeface="Calibri" panose="020F0502020204030204" pitchFamily="34" charset="0"/>
                <a:cs typeface="Calibri" panose="020F0502020204030204" pitchFamily="34" charset="0"/>
              </a:rPr>
              <a:t>https://www.eumetsat.int/mtg-resources</a:t>
            </a:r>
            <a:endParaRPr lang="en-US" sz="1700" dirty="0" smtClean="0">
              <a:latin typeface="Calibri" panose="020F0502020204030204" pitchFamily="34" charset="0"/>
              <a:cs typeface="Calibri" panose="020F0502020204030204" pitchFamily="34" charset="0"/>
            </a:endParaRPr>
          </a:p>
          <a:p>
            <a:pPr lvl="1"/>
            <a:endParaRPr lang="en-US" sz="2200" dirty="0" smtClean="0"/>
          </a:p>
          <a:p>
            <a:pPr lvl="1"/>
            <a:endParaRPr lang="en-US" sz="2200" dirty="0" smtClean="0"/>
          </a:p>
          <a:p>
            <a:pPr lvl="1"/>
            <a:endParaRPr lang="en-US" sz="2200" dirty="0" smtClean="0"/>
          </a:p>
          <a:p>
            <a:pPr lvl="1"/>
            <a:endParaRPr lang="en-US" sz="2200" dirty="0" smtClean="0"/>
          </a:p>
          <a:p>
            <a:pPr lvl="1"/>
            <a:endParaRPr lang="en-US" sz="2200" dirty="0" smtClean="0"/>
          </a:p>
          <a:p>
            <a:pPr lvl="1"/>
            <a:endParaRPr lang="en-US" sz="2200" dirty="0" smtClean="0"/>
          </a:p>
          <a:p>
            <a:endParaRPr lang="en-US" sz="2200" dirty="0" smtClean="0"/>
          </a:p>
        </p:txBody>
      </p:sp>
    </p:spTree>
    <p:extLst>
      <p:ext uri="{BB962C8B-B14F-4D97-AF65-F5344CB8AC3E}">
        <p14:creationId xmlns:p14="http://schemas.microsoft.com/office/powerpoint/2010/main" val="60854978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THANK YOUR FOR YOUR ATTENTION!</a:t>
            </a:r>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220" y="1077191"/>
            <a:ext cx="9595559" cy="5397502"/>
          </a:xfrm>
          <a:prstGeom prst="rect">
            <a:avLst/>
          </a:prstGeom>
        </p:spPr>
      </p:pic>
    </p:spTree>
    <p:extLst>
      <p:ext uri="{BB962C8B-B14F-4D97-AF65-F5344CB8AC3E}">
        <p14:creationId xmlns:p14="http://schemas.microsoft.com/office/powerpoint/2010/main" val="275671069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BACKUP SLIDES</a:t>
            </a:r>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220" y="1077191"/>
            <a:ext cx="9595559" cy="5397502"/>
          </a:xfrm>
          <a:prstGeom prst="rect">
            <a:avLst/>
          </a:prstGeom>
        </p:spPr>
      </p:pic>
    </p:spTree>
    <p:extLst>
      <p:ext uri="{BB962C8B-B14F-4D97-AF65-F5344CB8AC3E}">
        <p14:creationId xmlns:p14="http://schemas.microsoft.com/office/powerpoint/2010/main" val="225416626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LI-STAR Detection Efficiency (DE) assessment</a:t>
            </a:r>
            <a:endParaRPr lang="en-GB" dirty="0"/>
          </a:p>
        </p:txBody>
      </p:sp>
      <p:grpSp>
        <p:nvGrpSpPr>
          <p:cNvPr id="40" name="Group 39"/>
          <p:cNvGrpSpPr/>
          <p:nvPr/>
        </p:nvGrpSpPr>
        <p:grpSpPr>
          <a:xfrm>
            <a:off x="3203187" y="1205756"/>
            <a:ext cx="5938407" cy="3809644"/>
            <a:chOff x="525312" y="1440873"/>
            <a:chExt cx="5938407" cy="3809644"/>
          </a:xfrm>
        </p:grpSpPr>
        <p:grpSp>
          <p:nvGrpSpPr>
            <p:cNvPr id="19" name="Group 18"/>
            <p:cNvGrpSpPr/>
            <p:nvPr/>
          </p:nvGrpSpPr>
          <p:grpSpPr>
            <a:xfrm>
              <a:off x="525312" y="2327788"/>
              <a:ext cx="2892813" cy="2922729"/>
              <a:chOff x="525312" y="3204781"/>
              <a:chExt cx="2892813" cy="2922729"/>
            </a:xfrm>
          </p:grpSpPr>
          <p:sp>
            <p:nvSpPr>
              <p:cNvPr id="21" name="TextBox 20"/>
              <p:cNvSpPr txBox="1"/>
              <p:nvPr/>
            </p:nvSpPr>
            <p:spPr>
              <a:xfrm>
                <a:off x="525312" y="4957959"/>
                <a:ext cx="2826894" cy="1169551"/>
              </a:xfrm>
              <a:prstGeom prst="rect">
                <a:avLst/>
              </a:prstGeom>
              <a:solidFill>
                <a:schemeClr val="accent5"/>
              </a:solidFill>
              <a:ln w="28575">
                <a:solidFill>
                  <a:srgbClr val="00B050"/>
                </a:solidFill>
              </a:ln>
            </p:spPr>
            <p:txBody>
              <a:bodyPr wrap="square" rtlCol="0">
                <a:spAutoFit/>
              </a:bodyPr>
              <a:lstStyle/>
              <a:p>
                <a:pPr algn="ctr"/>
                <a:endParaRPr lang="en-GB" sz="1400" dirty="0" smtClean="0">
                  <a:solidFill>
                    <a:schemeClr val="tx2"/>
                  </a:solidFill>
                </a:endParaRPr>
              </a:p>
              <a:p>
                <a:pPr algn="ctr"/>
                <a:r>
                  <a:rPr lang="en-GB" sz="1400" dirty="0" smtClean="0">
                    <a:solidFill>
                      <a:schemeClr val="tx2"/>
                    </a:solidFill>
                  </a:rPr>
                  <a:t>MATCH</a:t>
                </a:r>
              </a:p>
              <a:p>
                <a:pPr algn="ctr"/>
                <a:r>
                  <a:rPr lang="en-GB" sz="1400" b="0" dirty="0" smtClean="0">
                    <a:solidFill>
                      <a:schemeClr val="tx2"/>
                    </a:solidFill>
                  </a:rPr>
                  <a:t>This reference observation was detected by the test network</a:t>
                </a:r>
              </a:p>
              <a:p>
                <a:pPr algn="ctr"/>
                <a:endParaRPr lang="en-GB" sz="1400" b="0" dirty="0" smtClean="0">
                  <a:solidFill>
                    <a:schemeClr val="tx2"/>
                  </a:solidFill>
                </a:endParaRPr>
              </a:p>
            </p:txBody>
          </p:sp>
          <p:cxnSp>
            <p:nvCxnSpPr>
              <p:cNvPr id="23" name="Elbow Connector 22"/>
              <p:cNvCxnSpPr>
                <a:endCxn id="21" idx="0"/>
              </p:cNvCxnSpPr>
              <p:nvPr/>
            </p:nvCxnSpPr>
            <p:spPr bwMode="auto">
              <a:xfrm rot="5400000">
                <a:off x="1801853" y="3341687"/>
                <a:ext cx="1753178" cy="1479366"/>
              </a:xfrm>
              <a:prstGeom prst="bentConnector3">
                <a:avLst>
                  <a:gd name="adj1" fmla="val 50000"/>
                </a:avLst>
              </a:prstGeom>
              <a:solidFill>
                <a:schemeClr val="bg2"/>
              </a:solidFill>
              <a:ln w="38100" cap="flat" cmpd="sng" algn="ctr">
                <a:solidFill>
                  <a:srgbClr val="FEDB00"/>
                </a:solidFill>
                <a:prstDash val="solid"/>
                <a:round/>
                <a:headEnd type="none" w="med" len="med"/>
                <a:tailEnd type="triangle"/>
              </a:ln>
              <a:effectLst/>
            </p:spPr>
          </p:cxnSp>
          <p:sp>
            <p:nvSpPr>
              <p:cNvPr id="31" name="TextBox 30"/>
              <p:cNvSpPr txBox="1"/>
              <p:nvPr/>
            </p:nvSpPr>
            <p:spPr>
              <a:xfrm>
                <a:off x="1452642" y="4487978"/>
                <a:ext cx="484428" cy="338554"/>
              </a:xfrm>
              <a:prstGeom prst="rect">
                <a:avLst/>
              </a:prstGeom>
              <a:noFill/>
            </p:spPr>
            <p:txBody>
              <a:bodyPr wrap="none" rtlCol="0">
                <a:spAutoFit/>
              </a:bodyPr>
              <a:lstStyle/>
              <a:p>
                <a:r>
                  <a:rPr lang="en-US" sz="1600" dirty="0" smtClean="0">
                    <a:solidFill>
                      <a:schemeClr val="tx2"/>
                    </a:solidFill>
                  </a:rPr>
                  <a:t>+1</a:t>
                </a:r>
                <a:endParaRPr lang="en-GB" sz="1600" dirty="0" smtClean="0">
                  <a:solidFill>
                    <a:schemeClr val="tx2"/>
                  </a:solidFill>
                </a:endParaRPr>
              </a:p>
            </p:txBody>
          </p:sp>
        </p:grpSp>
        <p:grpSp>
          <p:nvGrpSpPr>
            <p:cNvPr id="29" name="Group 28"/>
            <p:cNvGrpSpPr/>
            <p:nvPr/>
          </p:nvGrpSpPr>
          <p:grpSpPr>
            <a:xfrm>
              <a:off x="3418126" y="2327788"/>
              <a:ext cx="3045593" cy="2922729"/>
              <a:chOff x="3420983" y="3204782"/>
              <a:chExt cx="3045593" cy="2922729"/>
            </a:xfrm>
          </p:grpSpPr>
          <p:sp>
            <p:nvSpPr>
              <p:cNvPr id="22" name="TextBox 21"/>
              <p:cNvSpPr txBox="1"/>
              <p:nvPr/>
            </p:nvSpPr>
            <p:spPr>
              <a:xfrm>
                <a:off x="3492618" y="4957960"/>
                <a:ext cx="2973958" cy="1169551"/>
              </a:xfrm>
              <a:prstGeom prst="rect">
                <a:avLst/>
              </a:prstGeom>
              <a:solidFill>
                <a:schemeClr val="accent5"/>
              </a:solidFill>
              <a:ln w="28575">
                <a:solidFill>
                  <a:srgbClr val="FF0000"/>
                </a:solidFill>
              </a:ln>
            </p:spPr>
            <p:txBody>
              <a:bodyPr wrap="square" rtlCol="0">
                <a:spAutoFit/>
              </a:bodyPr>
              <a:lstStyle/>
              <a:p>
                <a:pPr algn="ctr"/>
                <a:endParaRPr lang="en-GB" sz="1400" dirty="0" smtClean="0">
                  <a:solidFill>
                    <a:schemeClr val="tx2"/>
                  </a:solidFill>
                </a:endParaRPr>
              </a:p>
              <a:p>
                <a:pPr algn="ctr"/>
                <a:r>
                  <a:rPr lang="en-GB" sz="1400" dirty="0" smtClean="0">
                    <a:solidFill>
                      <a:schemeClr val="tx2"/>
                    </a:solidFill>
                  </a:rPr>
                  <a:t>MISS</a:t>
                </a:r>
              </a:p>
              <a:p>
                <a:pPr algn="ctr"/>
                <a:r>
                  <a:rPr lang="en-GB" sz="1400" b="0" dirty="0" smtClean="0">
                    <a:solidFill>
                      <a:schemeClr val="tx2"/>
                    </a:solidFill>
                  </a:rPr>
                  <a:t>This reference observation was missed by the test network</a:t>
                </a:r>
              </a:p>
              <a:p>
                <a:pPr algn="ctr"/>
                <a:endParaRPr lang="en-GB" sz="1400" b="0" dirty="0" smtClean="0">
                  <a:solidFill>
                    <a:schemeClr val="tx2"/>
                  </a:solidFill>
                </a:endParaRPr>
              </a:p>
            </p:txBody>
          </p:sp>
          <p:cxnSp>
            <p:nvCxnSpPr>
              <p:cNvPr id="26" name="Elbow Connector 25"/>
              <p:cNvCxnSpPr>
                <a:endCxn id="22" idx="0"/>
              </p:cNvCxnSpPr>
              <p:nvPr/>
            </p:nvCxnSpPr>
            <p:spPr bwMode="auto">
              <a:xfrm rot="16200000" flipH="1">
                <a:off x="3323701" y="3302064"/>
                <a:ext cx="1753178" cy="1558614"/>
              </a:xfrm>
              <a:prstGeom prst="bentConnector3">
                <a:avLst>
                  <a:gd name="adj1" fmla="val 50000"/>
                </a:avLst>
              </a:prstGeom>
              <a:solidFill>
                <a:schemeClr val="bg2"/>
              </a:solidFill>
              <a:ln w="38100" cap="flat" cmpd="sng" algn="ctr">
                <a:solidFill>
                  <a:srgbClr val="FEDB00"/>
                </a:solidFill>
                <a:prstDash val="solid"/>
                <a:round/>
                <a:headEnd type="none" w="med" len="med"/>
                <a:tailEnd type="triangle"/>
              </a:ln>
              <a:effectLst/>
            </p:spPr>
          </p:cxnSp>
          <p:sp>
            <p:nvSpPr>
              <p:cNvPr id="32" name="TextBox 31"/>
              <p:cNvSpPr txBox="1"/>
              <p:nvPr/>
            </p:nvSpPr>
            <p:spPr>
              <a:xfrm>
                <a:off x="4977618" y="4506019"/>
                <a:ext cx="316112" cy="338554"/>
              </a:xfrm>
              <a:prstGeom prst="rect">
                <a:avLst/>
              </a:prstGeom>
              <a:noFill/>
            </p:spPr>
            <p:txBody>
              <a:bodyPr wrap="none" rtlCol="0">
                <a:spAutoFit/>
              </a:bodyPr>
              <a:lstStyle/>
              <a:p>
                <a:r>
                  <a:rPr lang="en-US" sz="1600" dirty="0">
                    <a:solidFill>
                      <a:schemeClr val="tx2"/>
                    </a:solidFill>
                  </a:rPr>
                  <a:t>0</a:t>
                </a:r>
                <a:endParaRPr lang="en-GB" sz="1600" dirty="0" smtClean="0">
                  <a:solidFill>
                    <a:schemeClr val="tx2"/>
                  </a:solidFill>
                </a:endParaRPr>
              </a:p>
            </p:txBody>
          </p:sp>
        </p:grpSp>
        <p:sp>
          <p:nvSpPr>
            <p:cNvPr id="8" name="TextBox 7"/>
            <p:cNvSpPr txBox="1"/>
            <p:nvPr/>
          </p:nvSpPr>
          <p:spPr>
            <a:xfrm>
              <a:off x="725114" y="1440873"/>
              <a:ext cx="5384800" cy="1446550"/>
            </a:xfrm>
            <a:prstGeom prst="rect">
              <a:avLst/>
            </a:prstGeom>
            <a:solidFill>
              <a:schemeClr val="accent5"/>
            </a:solidFill>
          </p:spPr>
          <p:txBody>
            <a:bodyPr wrap="square" rtlCol="0">
              <a:spAutoFit/>
            </a:bodyPr>
            <a:lstStyle/>
            <a:p>
              <a:pPr algn="ctr"/>
              <a:endParaRPr lang="en-GB" sz="1600" dirty="0" smtClean="0">
                <a:solidFill>
                  <a:schemeClr val="tx2"/>
                </a:solidFill>
              </a:endParaRPr>
            </a:p>
            <a:p>
              <a:pPr algn="ctr"/>
              <a:r>
                <a:rPr lang="en-GB" sz="1600" dirty="0" smtClean="0">
                  <a:solidFill>
                    <a:schemeClr val="tx2"/>
                  </a:solidFill>
                </a:rPr>
                <a:t>MATCHING</a:t>
              </a:r>
            </a:p>
            <a:p>
              <a:pPr algn="ctr"/>
              <a:r>
                <a:rPr lang="en-GB" sz="1400" b="0" dirty="0" smtClean="0">
                  <a:solidFill>
                    <a:schemeClr val="tx2"/>
                  </a:solidFill>
                </a:rPr>
                <a:t>For each reference network (e.g. GLD360) observation check for test network (e.g. LI) observations within </a:t>
              </a:r>
              <a:r>
                <a:rPr lang="en-GB" sz="1400" b="0" dirty="0" smtClean="0">
                  <a:solidFill>
                    <a:schemeClr val="tx2"/>
                  </a:solidFill>
                  <a:sym typeface="Symbol" panose="05050102010706020507" pitchFamily="18" charset="2"/>
                </a:rPr>
                <a:t>matching time window and matching radius in space </a:t>
              </a:r>
            </a:p>
            <a:p>
              <a:pPr algn="ctr"/>
              <a:endParaRPr lang="en-GB" sz="1400" b="0" dirty="0" smtClean="0">
                <a:solidFill>
                  <a:schemeClr val="tx2"/>
                </a:solidFill>
              </a:endParaRPr>
            </a:p>
          </p:txBody>
        </p:sp>
      </p:grpSp>
      <p:sp>
        <p:nvSpPr>
          <p:cNvPr id="6" name="TextBox 5"/>
          <p:cNvSpPr txBox="1"/>
          <p:nvPr/>
        </p:nvSpPr>
        <p:spPr>
          <a:xfrm>
            <a:off x="158911" y="5379210"/>
            <a:ext cx="11878573" cy="830997"/>
          </a:xfrm>
          <a:prstGeom prst="rect">
            <a:avLst/>
          </a:prstGeom>
          <a:noFill/>
        </p:spPr>
        <p:txBody>
          <a:bodyPr wrap="none" rtlCol="0">
            <a:spAutoFit/>
          </a:bodyPr>
          <a:lstStyle/>
          <a:p>
            <a:pPr algn="ctr"/>
            <a:r>
              <a:rPr lang="en-GB" sz="2000" dirty="0">
                <a:solidFill>
                  <a:schemeClr val="tx2"/>
                </a:solidFill>
              </a:rPr>
              <a:t>RELATIVE DETECTION EFFICIENCY (DE): N of matches / N of reference observations * 100</a:t>
            </a:r>
          </a:p>
          <a:p>
            <a:pPr algn="ctr"/>
            <a:endParaRPr lang="en-GB" sz="1400" dirty="0" smtClean="0">
              <a:solidFill>
                <a:schemeClr val="tx2"/>
              </a:solidFill>
            </a:endParaRPr>
          </a:p>
          <a:p>
            <a:pPr algn="ctr"/>
            <a:r>
              <a:rPr lang="en-GB" sz="1400" b="0" dirty="0" smtClean="0">
                <a:solidFill>
                  <a:schemeClr val="tx2"/>
                </a:solidFill>
              </a:rPr>
              <a:t>e.g</a:t>
            </a:r>
            <a:r>
              <a:rPr lang="en-GB" sz="1400" b="0" dirty="0">
                <a:solidFill>
                  <a:schemeClr val="tx2"/>
                </a:solidFill>
              </a:rPr>
              <a:t>. if GLD360 observed </a:t>
            </a:r>
            <a:r>
              <a:rPr lang="en-GB" sz="1400" b="0" dirty="0" smtClean="0">
                <a:solidFill>
                  <a:schemeClr val="tx2"/>
                </a:solidFill>
              </a:rPr>
              <a:t>100000 </a:t>
            </a:r>
            <a:r>
              <a:rPr lang="en-GB" sz="1400" b="0" dirty="0">
                <a:solidFill>
                  <a:schemeClr val="tx2"/>
                </a:solidFill>
              </a:rPr>
              <a:t>flashes and LI detected </a:t>
            </a:r>
            <a:r>
              <a:rPr lang="en-GB" sz="1400" b="0" dirty="0" smtClean="0">
                <a:solidFill>
                  <a:schemeClr val="tx2"/>
                </a:solidFill>
              </a:rPr>
              <a:t>75000 </a:t>
            </a:r>
            <a:r>
              <a:rPr lang="en-GB" sz="1400" b="0" dirty="0">
                <a:solidFill>
                  <a:schemeClr val="tx2"/>
                </a:solidFill>
              </a:rPr>
              <a:t>of them then LI DE relative to </a:t>
            </a:r>
            <a:r>
              <a:rPr lang="en-GB" sz="1400" b="0" dirty="0" smtClean="0">
                <a:solidFill>
                  <a:schemeClr val="tx2"/>
                </a:solidFill>
              </a:rPr>
              <a:t>GLD360 ( P(LI|GLD360) ) is 75%</a:t>
            </a:r>
            <a:endParaRPr lang="en-GB" sz="1800" b="0" dirty="0" smtClean="0">
              <a:solidFill>
                <a:schemeClr val="tx2"/>
              </a:solidFill>
            </a:endParaRPr>
          </a:p>
        </p:txBody>
      </p:sp>
    </p:spTree>
    <p:extLst>
      <p:ext uri="{BB962C8B-B14F-4D97-AF65-F5344CB8AC3E}">
        <p14:creationId xmlns:p14="http://schemas.microsoft.com/office/powerpoint/2010/main" val="29121523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LI-STAR False Alarm Rate (FAR) assessment</a:t>
            </a:r>
            <a:endParaRPr lang="en-GB" dirty="0"/>
          </a:p>
        </p:txBody>
      </p:sp>
      <p:sp>
        <p:nvSpPr>
          <p:cNvPr id="12" name="Content Placeholder 2"/>
          <p:cNvSpPr>
            <a:spLocks noGrp="1"/>
          </p:cNvSpPr>
          <p:nvPr>
            <p:ph idx="1"/>
          </p:nvPr>
        </p:nvSpPr>
        <p:spPr>
          <a:xfrm>
            <a:off x="333103" y="1275965"/>
            <a:ext cx="11527971" cy="2685573"/>
          </a:xfrm>
        </p:spPr>
        <p:txBody>
          <a:bodyPr>
            <a:normAutofit/>
          </a:bodyPr>
          <a:lstStyle/>
          <a:p>
            <a:pPr marL="0" indent="0">
              <a:buNone/>
            </a:pPr>
            <a:r>
              <a:rPr lang="en-US" sz="2200" dirty="0" smtClean="0"/>
              <a:t>LI-STAR assesses the FAR of without direct matching between the test data and the reference system. Two techniques are combined:</a:t>
            </a:r>
          </a:p>
          <a:p>
            <a:pPr marL="358775" lvl="1" indent="-358775">
              <a:buFont typeface="+mj-lt"/>
              <a:buAutoNum type="arabicPeriod"/>
            </a:pPr>
            <a:r>
              <a:rPr lang="en-US" sz="2200" b="1" dirty="0"/>
              <a:t>Gridding. </a:t>
            </a:r>
            <a:r>
              <a:rPr lang="en-US" sz="2200" dirty="0"/>
              <a:t>It is much faster to compare two networks if the large datasets are gridded (compared to direct matching).</a:t>
            </a:r>
          </a:p>
          <a:p>
            <a:pPr marL="358775" lvl="1" indent="-358775">
              <a:buFont typeface="+mj-lt"/>
              <a:buAutoNum type="arabicPeriod"/>
            </a:pPr>
            <a:r>
              <a:rPr lang="en-US" sz="2200" b="1" dirty="0"/>
              <a:t>Time integration. </a:t>
            </a:r>
            <a:r>
              <a:rPr lang="en-US" sz="2200" dirty="0"/>
              <a:t>Gridding the reference observations over a longer period of </a:t>
            </a:r>
            <a:r>
              <a:rPr lang="en-US" sz="2200" dirty="0" smtClean="0"/>
              <a:t>time makes </a:t>
            </a:r>
            <a:r>
              <a:rPr lang="en-US" sz="2200" dirty="0"/>
              <a:t>weaker storms more likely to appear on the reference grid</a:t>
            </a:r>
            <a:r>
              <a:rPr lang="en-US" sz="2200" dirty="0" smtClean="0"/>
              <a:t>.</a:t>
            </a:r>
          </a:p>
          <a:p>
            <a:endParaRPr lang="en-US" sz="2200" dirty="0" smtClean="0"/>
          </a:p>
        </p:txBody>
      </p:sp>
      <p:grpSp>
        <p:nvGrpSpPr>
          <p:cNvPr id="4" name="Group 3"/>
          <p:cNvGrpSpPr/>
          <p:nvPr/>
        </p:nvGrpSpPr>
        <p:grpSpPr>
          <a:xfrm>
            <a:off x="1841173" y="3772128"/>
            <a:ext cx="8516421" cy="1743147"/>
            <a:chOff x="1901605" y="5004307"/>
            <a:chExt cx="7714840" cy="1364430"/>
          </a:xfrm>
        </p:grpSpPr>
        <p:grpSp>
          <p:nvGrpSpPr>
            <p:cNvPr id="5" name="Group 4"/>
            <p:cNvGrpSpPr/>
            <p:nvPr/>
          </p:nvGrpSpPr>
          <p:grpSpPr>
            <a:xfrm>
              <a:off x="2329135" y="5795180"/>
              <a:ext cx="5643406" cy="324427"/>
              <a:chOff x="2329135" y="5795180"/>
              <a:chExt cx="5643406" cy="324427"/>
            </a:xfrm>
          </p:grpSpPr>
          <p:sp>
            <p:nvSpPr>
              <p:cNvPr id="37" name="Rectangle 36"/>
              <p:cNvSpPr/>
              <p:nvPr/>
            </p:nvSpPr>
            <p:spPr>
              <a:xfrm>
                <a:off x="7458076" y="5795181"/>
                <a:ext cx="514465" cy="32442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8" name="Rectangle 37"/>
              <p:cNvSpPr/>
              <p:nvPr/>
            </p:nvSpPr>
            <p:spPr>
              <a:xfrm>
                <a:off x="6443917" y="5795182"/>
                <a:ext cx="514465" cy="32442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9" name="Rectangle 38"/>
              <p:cNvSpPr/>
              <p:nvPr/>
            </p:nvSpPr>
            <p:spPr>
              <a:xfrm>
                <a:off x="5413146" y="5795182"/>
                <a:ext cx="514465" cy="32442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0" name="Rectangle 39"/>
              <p:cNvSpPr/>
              <p:nvPr/>
            </p:nvSpPr>
            <p:spPr>
              <a:xfrm>
                <a:off x="4382371" y="5795181"/>
                <a:ext cx="514465" cy="32442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1" name="Rectangle 40"/>
              <p:cNvSpPr/>
              <p:nvPr/>
            </p:nvSpPr>
            <p:spPr>
              <a:xfrm>
                <a:off x="3359908" y="5795180"/>
                <a:ext cx="514465" cy="32442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2" name="Rectangle 41"/>
              <p:cNvSpPr/>
              <p:nvPr/>
            </p:nvSpPr>
            <p:spPr>
              <a:xfrm>
                <a:off x="2329135" y="5795183"/>
                <a:ext cx="514465" cy="32442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6" name="Group 5"/>
            <p:cNvGrpSpPr/>
            <p:nvPr/>
          </p:nvGrpSpPr>
          <p:grpSpPr>
            <a:xfrm>
              <a:off x="1901605" y="5004307"/>
              <a:ext cx="7714840" cy="1364430"/>
              <a:chOff x="2650374" y="5108117"/>
              <a:chExt cx="7714840" cy="1364430"/>
            </a:xfrm>
          </p:grpSpPr>
          <p:sp>
            <p:nvSpPr>
              <p:cNvPr id="7" name="Rectangle 6"/>
              <p:cNvSpPr/>
              <p:nvPr/>
            </p:nvSpPr>
            <p:spPr>
              <a:xfrm>
                <a:off x="8470083" y="5904533"/>
                <a:ext cx="514465" cy="32442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Rectangle 7"/>
              <p:cNvSpPr/>
              <p:nvPr/>
            </p:nvSpPr>
            <p:spPr>
              <a:xfrm>
                <a:off x="7957525" y="5904533"/>
                <a:ext cx="514465" cy="32442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Rectangle 8"/>
              <p:cNvSpPr/>
              <p:nvPr/>
            </p:nvSpPr>
            <p:spPr>
              <a:xfrm>
                <a:off x="7443060" y="5904533"/>
                <a:ext cx="514465" cy="32442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Rectangle 9"/>
              <p:cNvSpPr/>
              <p:nvPr/>
            </p:nvSpPr>
            <p:spPr>
              <a:xfrm>
                <a:off x="6930502" y="5904533"/>
                <a:ext cx="514465" cy="32442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Rectangle 10"/>
              <p:cNvSpPr/>
              <p:nvPr/>
            </p:nvSpPr>
            <p:spPr>
              <a:xfrm>
                <a:off x="6416037" y="5904533"/>
                <a:ext cx="514465" cy="32442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Rectangle 12"/>
              <p:cNvSpPr/>
              <p:nvPr/>
            </p:nvSpPr>
            <p:spPr>
              <a:xfrm>
                <a:off x="5901572" y="5904533"/>
                <a:ext cx="514465" cy="32442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Rectangle 13"/>
              <p:cNvSpPr/>
              <p:nvPr/>
            </p:nvSpPr>
            <p:spPr>
              <a:xfrm>
                <a:off x="4872642" y="5904533"/>
                <a:ext cx="514465" cy="32442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Rectangle 14"/>
              <p:cNvSpPr/>
              <p:nvPr/>
            </p:nvSpPr>
            <p:spPr>
              <a:xfrm>
                <a:off x="5387107" y="5904533"/>
                <a:ext cx="514465" cy="32442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Rectangle 15"/>
              <p:cNvSpPr/>
              <p:nvPr/>
            </p:nvSpPr>
            <p:spPr>
              <a:xfrm>
                <a:off x="4358177" y="5904533"/>
                <a:ext cx="514465" cy="32442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Rectangle 16"/>
              <p:cNvSpPr/>
              <p:nvPr/>
            </p:nvSpPr>
            <p:spPr>
              <a:xfrm>
                <a:off x="3329247" y="5904533"/>
                <a:ext cx="514465" cy="32442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Rectangle 17"/>
              <p:cNvSpPr/>
              <p:nvPr/>
            </p:nvSpPr>
            <p:spPr>
              <a:xfrm>
                <a:off x="3843712" y="5904533"/>
                <a:ext cx="514465" cy="32442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Rectangle 18"/>
              <p:cNvSpPr/>
              <p:nvPr/>
            </p:nvSpPr>
            <p:spPr>
              <a:xfrm>
                <a:off x="2814782" y="5904533"/>
                <a:ext cx="514465" cy="32442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Rectangle 19"/>
              <p:cNvSpPr/>
              <p:nvPr/>
            </p:nvSpPr>
            <p:spPr>
              <a:xfrm>
                <a:off x="2650374" y="5655250"/>
                <a:ext cx="6630894" cy="2668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Rectangle 20"/>
              <p:cNvSpPr/>
              <p:nvPr/>
            </p:nvSpPr>
            <p:spPr>
              <a:xfrm>
                <a:off x="3329247" y="5649640"/>
                <a:ext cx="5140836" cy="41710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2" name="Straight Arrow Connector 21"/>
              <p:cNvCxnSpPr/>
              <p:nvPr/>
            </p:nvCxnSpPr>
            <p:spPr>
              <a:xfrm>
                <a:off x="2650374" y="6066745"/>
                <a:ext cx="6891251" cy="83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683252" y="6205702"/>
                <a:ext cx="6630894" cy="2668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4" name="TextBox 23"/>
              <p:cNvSpPr txBox="1"/>
              <p:nvPr/>
            </p:nvSpPr>
            <p:spPr>
              <a:xfrm>
                <a:off x="9039210" y="5688915"/>
                <a:ext cx="1326004" cy="338554"/>
              </a:xfrm>
              <a:prstGeom prst="rect">
                <a:avLst/>
              </a:prstGeom>
              <a:noFill/>
            </p:spPr>
            <p:txBody>
              <a:bodyPr wrap="none" rtlCol="0">
                <a:spAutoFit/>
              </a:bodyPr>
              <a:lstStyle/>
              <a:p>
                <a:r>
                  <a:rPr lang="en-GB" sz="1600" dirty="0" smtClean="0">
                    <a:solidFill>
                      <a:schemeClr val="tx1"/>
                    </a:solidFill>
                  </a:rPr>
                  <a:t>Time [min]</a:t>
                </a:r>
                <a:endParaRPr lang="en-GB" sz="1600" dirty="0">
                  <a:solidFill>
                    <a:schemeClr val="tx1"/>
                  </a:solidFill>
                </a:endParaRPr>
              </a:p>
            </p:txBody>
          </p:sp>
          <p:sp>
            <p:nvSpPr>
              <p:cNvPr id="25" name="Rectangle 24"/>
              <p:cNvSpPr/>
              <p:nvPr/>
            </p:nvSpPr>
            <p:spPr>
              <a:xfrm>
                <a:off x="5899666" y="5649640"/>
                <a:ext cx="257874" cy="417105"/>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TextBox 25"/>
              <p:cNvSpPr txBox="1"/>
              <p:nvPr/>
            </p:nvSpPr>
            <p:spPr>
              <a:xfrm>
                <a:off x="5703033" y="5400992"/>
                <a:ext cx="779381" cy="338554"/>
              </a:xfrm>
              <a:prstGeom prst="rect">
                <a:avLst/>
              </a:prstGeom>
              <a:noFill/>
            </p:spPr>
            <p:txBody>
              <a:bodyPr wrap="none" rtlCol="0">
                <a:spAutoFit/>
              </a:bodyPr>
              <a:lstStyle/>
              <a:p>
                <a:r>
                  <a:rPr lang="en-GB" sz="1600" dirty="0" smtClean="0">
                    <a:solidFill>
                      <a:schemeClr val="tx1"/>
                    </a:solidFill>
                  </a:rPr>
                  <a:t>TNIW</a:t>
                </a:r>
                <a:endParaRPr lang="en-GB" sz="1600" dirty="0">
                  <a:solidFill>
                    <a:schemeClr val="tx1"/>
                  </a:solidFill>
                </a:endParaRPr>
              </a:p>
            </p:txBody>
          </p:sp>
          <p:cxnSp>
            <p:nvCxnSpPr>
              <p:cNvPr id="27" name="Straight Connector 26"/>
              <p:cNvCxnSpPr>
                <a:stCxn id="19" idx="3"/>
              </p:cNvCxnSpPr>
              <p:nvPr/>
            </p:nvCxnSpPr>
            <p:spPr>
              <a:xfrm flipV="1">
                <a:off x="3329247" y="5172891"/>
                <a:ext cx="0" cy="8938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8470083" y="5172891"/>
                <a:ext cx="0" cy="8959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329247" y="5277394"/>
                <a:ext cx="5140836" cy="42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505757" y="5108117"/>
                <a:ext cx="803425" cy="338554"/>
              </a:xfrm>
              <a:prstGeom prst="rect">
                <a:avLst/>
              </a:prstGeom>
              <a:solidFill>
                <a:schemeClr val="bg1"/>
              </a:solidFill>
            </p:spPr>
            <p:txBody>
              <a:bodyPr wrap="none" rtlCol="0">
                <a:spAutoFit/>
              </a:bodyPr>
              <a:lstStyle/>
              <a:p>
                <a:r>
                  <a:rPr lang="en-GB" sz="1600" dirty="0" smtClean="0">
                    <a:solidFill>
                      <a:schemeClr val="tx1"/>
                    </a:solidFill>
                  </a:rPr>
                  <a:t>RNIW</a:t>
                </a:r>
                <a:endParaRPr lang="en-GB" sz="1600" dirty="0">
                  <a:solidFill>
                    <a:schemeClr val="tx1"/>
                  </a:solidFill>
                </a:endParaRPr>
              </a:p>
            </p:txBody>
          </p:sp>
        </p:grpSp>
      </p:grpSp>
      <p:sp>
        <p:nvSpPr>
          <p:cNvPr id="2" name="TextBox 1"/>
          <p:cNvSpPr txBox="1"/>
          <p:nvPr/>
        </p:nvSpPr>
        <p:spPr>
          <a:xfrm>
            <a:off x="333103" y="5347421"/>
            <a:ext cx="11527971" cy="1169551"/>
          </a:xfrm>
          <a:prstGeom prst="rect">
            <a:avLst/>
          </a:prstGeom>
          <a:noFill/>
        </p:spPr>
        <p:txBody>
          <a:bodyPr wrap="square" rtlCol="0">
            <a:spAutoFit/>
          </a:bodyPr>
          <a:lstStyle/>
          <a:p>
            <a:pPr marL="285750" indent="-285750">
              <a:buFont typeface="Arial" panose="020B0604020202020204" pitchFamily="34" charset="0"/>
              <a:buChar char="•"/>
            </a:pPr>
            <a:r>
              <a:rPr lang="en-US" sz="1400" b="0" dirty="0" smtClean="0">
                <a:solidFill>
                  <a:schemeClr val="tx2"/>
                </a:solidFill>
                <a:latin typeface="Arial" panose="020B0604020202020204" pitchFamily="34" charset="0"/>
                <a:cs typeface="Arial" panose="020B0604020202020204" pitchFamily="34" charset="0"/>
              </a:rPr>
              <a:t>Test network observations are accumulated on a spatial grid over the Test Network </a:t>
            </a:r>
            <a:r>
              <a:rPr lang="en-US" sz="1400" b="0" dirty="0">
                <a:solidFill>
                  <a:schemeClr val="tx2"/>
                </a:solidFill>
                <a:latin typeface="Arial" panose="020B0604020202020204" pitchFamily="34" charset="0"/>
                <a:cs typeface="Arial" panose="020B0604020202020204" pitchFamily="34" charset="0"/>
              </a:rPr>
              <a:t>I</a:t>
            </a:r>
            <a:r>
              <a:rPr lang="en-US" sz="1400" b="0" dirty="0" smtClean="0">
                <a:solidFill>
                  <a:schemeClr val="tx2"/>
                </a:solidFill>
                <a:latin typeface="Arial" panose="020B0604020202020204" pitchFamily="34" charset="0"/>
                <a:cs typeface="Arial" panose="020B0604020202020204" pitchFamily="34" charset="0"/>
              </a:rPr>
              <a:t>ntegration </a:t>
            </a:r>
            <a:r>
              <a:rPr lang="en-US" sz="1400" b="0" dirty="0">
                <a:solidFill>
                  <a:schemeClr val="tx2"/>
                </a:solidFill>
                <a:latin typeface="Arial" panose="020B0604020202020204" pitchFamily="34" charset="0"/>
                <a:cs typeface="Arial" panose="020B0604020202020204" pitchFamily="34" charset="0"/>
              </a:rPr>
              <a:t>W</a:t>
            </a:r>
            <a:r>
              <a:rPr lang="en-US" sz="1400" b="0" dirty="0" smtClean="0">
                <a:solidFill>
                  <a:schemeClr val="tx2"/>
                </a:solidFill>
                <a:latin typeface="Arial" panose="020B0604020202020204" pitchFamily="34" charset="0"/>
                <a:cs typeface="Arial" panose="020B0604020202020204" pitchFamily="34" charset="0"/>
              </a:rPr>
              <a:t>indow (TNIW, e.g. 1 min)</a:t>
            </a:r>
          </a:p>
          <a:p>
            <a:pPr marL="285750" indent="-285750">
              <a:buFont typeface="Arial" panose="020B0604020202020204" pitchFamily="34" charset="0"/>
              <a:buChar char="•"/>
            </a:pPr>
            <a:r>
              <a:rPr lang="en-US" sz="1400" b="0" dirty="0" smtClean="0">
                <a:solidFill>
                  <a:schemeClr val="tx2"/>
                </a:solidFill>
                <a:latin typeface="Arial" panose="020B0604020202020204" pitchFamily="34" charset="0"/>
                <a:cs typeface="Arial" panose="020B0604020202020204" pitchFamily="34" charset="0"/>
              </a:rPr>
              <a:t>Reference network observations are accumulated on the same grid over the Reference Network Integration Window (RNIW &gt;&gt; TNIW; e.g. 20 min)</a:t>
            </a:r>
          </a:p>
          <a:p>
            <a:pPr marL="285750" indent="-285750">
              <a:buFont typeface="Arial" panose="020B0604020202020204" pitchFamily="34" charset="0"/>
              <a:buChar char="•"/>
            </a:pPr>
            <a:endParaRPr lang="en-US" sz="1400" b="0" dirty="0" smtClean="0">
              <a:solidFill>
                <a:schemeClr val="tx2"/>
              </a:solidFill>
              <a:latin typeface="Arial" panose="020B0604020202020204" pitchFamily="34" charset="0"/>
              <a:cs typeface="Arial" panose="020B0604020202020204" pitchFamily="34" charset="0"/>
            </a:endParaRPr>
          </a:p>
          <a:p>
            <a:r>
              <a:rPr lang="en-US" sz="1400" b="0" dirty="0" smtClean="0">
                <a:solidFill>
                  <a:schemeClr val="tx2"/>
                </a:solidFill>
                <a:latin typeface="Arial" panose="020B0604020202020204" pitchFamily="34" charset="0"/>
                <a:cs typeface="Arial" panose="020B0604020202020204" pitchFamily="34" charset="0"/>
              </a:rPr>
              <a:t>For the assessment over sequences of minutes, both windows are shifted forward by 1 minute.</a:t>
            </a:r>
            <a:endParaRPr lang="en-GB" sz="1400" b="0" dirty="0" err="1" smtClean="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375066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MTG LI</a:t>
            </a:r>
            <a:endParaRPr lang="en-GB" dirty="0"/>
          </a:p>
        </p:txBody>
      </p:sp>
      <p:sp>
        <p:nvSpPr>
          <p:cNvPr id="12" name="Content Placeholder 2"/>
          <p:cNvSpPr>
            <a:spLocks noGrp="1"/>
          </p:cNvSpPr>
          <p:nvPr>
            <p:ph idx="1"/>
          </p:nvPr>
        </p:nvSpPr>
        <p:spPr>
          <a:xfrm>
            <a:off x="339635" y="1275965"/>
            <a:ext cx="11514908" cy="5251170"/>
          </a:xfrm>
        </p:spPr>
        <p:txBody>
          <a:bodyPr>
            <a:normAutofit/>
          </a:bodyPr>
          <a:lstStyle/>
          <a:p>
            <a:pPr marL="0" indent="0">
              <a:buNone/>
            </a:pPr>
            <a:r>
              <a:rPr lang="en-GB" sz="2000" dirty="0"/>
              <a:t>The Meteosat Third Generation Lightning Imager (MTG LI) will perform the geostationary detection of lightning optical emissions from space</a:t>
            </a:r>
            <a:r>
              <a:rPr lang="en-GB" sz="2000" dirty="0" smtClean="0"/>
              <a:t>.</a:t>
            </a:r>
          </a:p>
          <a:p>
            <a:pPr marL="0" indent="0">
              <a:buNone/>
            </a:pPr>
            <a:endParaRPr lang="en-GB" sz="2000" dirty="0"/>
          </a:p>
          <a:p>
            <a:pPr marL="0" indent="0">
              <a:buNone/>
            </a:pPr>
            <a:r>
              <a:rPr lang="en-GB" sz="2000" dirty="0" smtClean="0"/>
              <a:t>In line with other Lightning </a:t>
            </a:r>
            <a:r>
              <a:rPr lang="en-GB" sz="2000" dirty="0"/>
              <a:t>L</a:t>
            </a:r>
            <a:r>
              <a:rPr lang="en-GB" sz="2000" dirty="0" smtClean="0"/>
              <a:t>ocation Systems (LLS), LI users will be provided with:</a:t>
            </a:r>
          </a:p>
          <a:p>
            <a:pPr marL="358775" indent="-358775"/>
            <a:r>
              <a:rPr lang="en-GB" sz="2000" dirty="0" smtClean="0"/>
              <a:t>Level 2 groups (every 10 s)</a:t>
            </a:r>
          </a:p>
          <a:p>
            <a:pPr marL="358775" indent="-358775"/>
            <a:r>
              <a:rPr lang="en-GB" sz="2000" dirty="0" smtClean="0"/>
              <a:t>Level 2 flashes (every 10 s)</a:t>
            </a:r>
          </a:p>
          <a:p>
            <a:pPr marL="358775" indent="-358775"/>
            <a:r>
              <a:rPr lang="en-GB" sz="2000" dirty="0" smtClean="0"/>
              <a:t>Level 2 accumulated products (corresponding to GLM gridded </a:t>
            </a:r>
            <a:r>
              <a:rPr lang="en-GB" sz="2000" dirty="0"/>
              <a:t>products; every 30 s</a:t>
            </a:r>
            <a:r>
              <a:rPr lang="en-GB" sz="2000" dirty="0" smtClean="0"/>
              <a:t>)</a:t>
            </a:r>
            <a:endParaRPr lang="en-US" sz="2000" dirty="0" smtClean="0"/>
          </a:p>
          <a:p>
            <a:pPr marL="0" indent="0">
              <a:buNone/>
            </a:pPr>
            <a:endParaRPr lang="en-US" sz="2000" dirty="0" smtClean="0"/>
          </a:p>
          <a:p>
            <a:pPr marL="0" indent="0">
              <a:buNone/>
            </a:pPr>
            <a:r>
              <a:rPr lang="en-GB" sz="2000" dirty="0"/>
              <a:t>The balance between </a:t>
            </a:r>
            <a:r>
              <a:rPr lang="en-GB" sz="2000" dirty="0" smtClean="0"/>
              <a:t>Detection Efficiency (DE) </a:t>
            </a:r>
            <a:r>
              <a:rPr lang="en-GB" sz="2000" dirty="0"/>
              <a:t>and </a:t>
            </a:r>
            <a:r>
              <a:rPr lang="en-GB" sz="2000" dirty="0" smtClean="0"/>
              <a:t>False Alarm Rate </a:t>
            </a:r>
            <a:r>
              <a:rPr lang="en-GB" sz="2000" dirty="0"/>
              <a:t>quantifies the ability of the LI </a:t>
            </a:r>
            <a:r>
              <a:rPr lang="en-GB" sz="2000" dirty="0" smtClean="0"/>
              <a:t>system </a:t>
            </a:r>
            <a:r>
              <a:rPr lang="en-GB" sz="2000" dirty="0"/>
              <a:t>to provide users with real lightning measurement, while allowing for a certain amount of false detections originating from various noise sources.</a:t>
            </a:r>
            <a:endParaRPr lang="en-US" sz="2000" dirty="0" smtClean="0"/>
          </a:p>
          <a:p>
            <a:pPr lvl="1"/>
            <a:endParaRPr lang="en-US" sz="2000" dirty="0" smtClean="0"/>
          </a:p>
          <a:p>
            <a:pPr lvl="1"/>
            <a:endParaRPr lang="en-US" sz="2000" dirty="0" smtClean="0"/>
          </a:p>
          <a:p>
            <a:endParaRPr lang="en-US" sz="2000" dirty="0" smtClean="0"/>
          </a:p>
        </p:txBody>
      </p:sp>
    </p:spTree>
    <p:extLst>
      <p:ext uri="{BB962C8B-B14F-4D97-AF65-F5344CB8AC3E}">
        <p14:creationId xmlns:p14="http://schemas.microsoft.com/office/powerpoint/2010/main" val="139075921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MTG LI</a:t>
            </a: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4157" y="1274855"/>
            <a:ext cx="7759338" cy="4908758"/>
          </a:xfrm>
          <a:prstGeom prst="rect">
            <a:avLst/>
          </a:prstGeom>
        </p:spPr>
      </p:pic>
    </p:spTree>
    <p:extLst>
      <p:ext uri="{BB962C8B-B14F-4D97-AF65-F5344CB8AC3E}">
        <p14:creationId xmlns:p14="http://schemas.microsoft.com/office/powerpoint/2010/main" val="210725191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Why LI-STAR?</a:t>
            </a:r>
            <a:endParaRPr lang="en-GB" dirty="0"/>
          </a:p>
        </p:txBody>
      </p:sp>
      <p:sp>
        <p:nvSpPr>
          <p:cNvPr id="12" name="Content Placeholder 2"/>
          <p:cNvSpPr>
            <a:spLocks noGrp="1"/>
          </p:cNvSpPr>
          <p:nvPr>
            <p:ph idx="1"/>
          </p:nvPr>
        </p:nvSpPr>
        <p:spPr>
          <a:xfrm>
            <a:off x="333103" y="1275965"/>
            <a:ext cx="11527971" cy="5251170"/>
          </a:xfrm>
        </p:spPr>
        <p:txBody>
          <a:bodyPr>
            <a:normAutofit/>
          </a:bodyPr>
          <a:lstStyle/>
          <a:p>
            <a:pPr marL="0" indent="0">
              <a:buNone/>
            </a:pPr>
            <a:r>
              <a:rPr lang="en-US" sz="2000" dirty="0" smtClean="0"/>
              <a:t>LI-STAR is a fast, automated, and centralized (at EUMETSAT) tool for the continuous monitoring of LI performances. This will be employed to:</a:t>
            </a:r>
          </a:p>
          <a:p>
            <a:pPr marL="358775" lvl="1" indent="-358775"/>
            <a:r>
              <a:rPr lang="en-US" sz="2000" dirty="0" smtClean="0"/>
              <a:t>Support Commissioning and Cal/Val activities (including the tuning of the LI system).</a:t>
            </a:r>
          </a:p>
          <a:p>
            <a:pPr marL="358775" lvl="1" indent="-358775"/>
            <a:r>
              <a:rPr lang="en-US" sz="2000" dirty="0" smtClean="0"/>
              <a:t>Enable the real-time monitoring of the system during Operations.</a:t>
            </a:r>
          </a:p>
          <a:p>
            <a:pPr marL="358775" lvl="1" indent="-358775"/>
            <a:r>
              <a:rPr lang="en-US" sz="2000" dirty="0" smtClean="0"/>
              <a:t>Provide users with information about the LI system capabilities and limitations.</a:t>
            </a:r>
          </a:p>
          <a:p>
            <a:pPr marL="0" indent="0">
              <a:buNone/>
            </a:pPr>
            <a:endParaRPr lang="en-US" sz="2000" dirty="0"/>
          </a:p>
          <a:p>
            <a:pPr marL="0" indent="0">
              <a:buNone/>
            </a:pPr>
            <a:r>
              <a:rPr lang="en-US" sz="2000" dirty="0" smtClean="0"/>
              <a:t>The assessment of DE and FAR is performed by comparing LI measurements against well characterized ground/space-based LLS (e.g., this approach is widely used to characterize US space-based optical lightning detectors such as LIS and GLM).</a:t>
            </a:r>
          </a:p>
          <a:p>
            <a:pPr marL="0" indent="0">
              <a:buNone/>
            </a:pPr>
            <a:endParaRPr lang="en-US" sz="2000" dirty="0"/>
          </a:p>
          <a:p>
            <a:pPr marL="0" indent="0">
              <a:buNone/>
            </a:pPr>
            <a:r>
              <a:rPr lang="en-US" sz="2000" dirty="0" smtClean="0"/>
              <a:t>LI-STAR supports the “transparent” handling of data from different LLS with the purpose of monitoring and characterizing the performances of LI. Its functionalities are developed and tested by means of operational systems (such as GLM, GLD360, </a:t>
            </a:r>
            <a:r>
              <a:rPr lang="en-US" sz="2000" dirty="0" err="1" smtClean="0"/>
              <a:t>ATDnet</a:t>
            </a:r>
            <a:r>
              <a:rPr lang="en-US" sz="2000" dirty="0" smtClean="0"/>
              <a:t>, …) and will be immediately ready to process LI products after launch.</a:t>
            </a:r>
          </a:p>
          <a:p>
            <a:pPr marL="0" indent="0">
              <a:buNone/>
            </a:pPr>
            <a:endParaRPr lang="en-US" sz="2000" dirty="0"/>
          </a:p>
          <a:p>
            <a:pPr marL="0" indent="0">
              <a:buNone/>
            </a:pPr>
            <a:endParaRPr lang="en-US" sz="2000" dirty="0" smtClean="0"/>
          </a:p>
          <a:p>
            <a:endParaRPr lang="en-US" sz="2000" dirty="0" smtClean="0"/>
          </a:p>
          <a:p>
            <a:pPr lvl="1"/>
            <a:endParaRPr lang="en-US" sz="2000" dirty="0" smtClean="0"/>
          </a:p>
          <a:p>
            <a:pPr lvl="1"/>
            <a:endParaRPr lang="en-US" sz="2000" dirty="0" smtClean="0"/>
          </a:p>
          <a:p>
            <a:pPr lvl="1"/>
            <a:endParaRPr lang="en-US" sz="2000" dirty="0" smtClean="0"/>
          </a:p>
          <a:p>
            <a:pPr lvl="1"/>
            <a:endParaRPr lang="en-US" sz="2000" dirty="0" smtClean="0"/>
          </a:p>
          <a:p>
            <a:pPr lvl="1"/>
            <a:endParaRPr lang="en-US" sz="2000" dirty="0" smtClean="0"/>
          </a:p>
          <a:p>
            <a:pPr lvl="1"/>
            <a:endParaRPr lang="en-US" sz="2000" dirty="0" smtClean="0"/>
          </a:p>
          <a:p>
            <a:pPr lvl="1"/>
            <a:endParaRPr lang="en-US" sz="2000" dirty="0" smtClean="0"/>
          </a:p>
          <a:p>
            <a:endParaRPr lang="en-US" sz="2000" dirty="0" smtClean="0"/>
          </a:p>
        </p:txBody>
      </p:sp>
    </p:spTree>
    <p:extLst>
      <p:ext uri="{BB962C8B-B14F-4D97-AF65-F5344CB8AC3E}">
        <p14:creationId xmlns:p14="http://schemas.microsoft.com/office/powerpoint/2010/main" val="392435183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LI-STAR </a:t>
            </a:r>
            <a:r>
              <a:rPr lang="en-GB" dirty="0" smtClean="0"/>
              <a:t>at a glance</a:t>
            </a:r>
            <a:endParaRPr lang="en-GB" dirty="0"/>
          </a:p>
        </p:txBody>
      </p:sp>
      <p:pic>
        <p:nvPicPr>
          <p:cNvPr id="366594" name="Picture 2" descr="LI-STAR in Q2 2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78" y="1154026"/>
            <a:ext cx="11210925" cy="5286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06174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Spatiotemporal group/stroke </a:t>
            </a:r>
            <a:r>
              <a:rPr lang="en-GB" dirty="0"/>
              <a:t>distribution maps</a:t>
            </a:r>
          </a:p>
        </p:txBody>
      </p:sp>
      <p:grpSp>
        <p:nvGrpSpPr>
          <p:cNvPr id="7" name="Group 6"/>
          <p:cNvGrpSpPr/>
          <p:nvPr/>
        </p:nvGrpSpPr>
        <p:grpSpPr>
          <a:xfrm>
            <a:off x="2336157" y="1038380"/>
            <a:ext cx="7519686" cy="5396261"/>
            <a:chOff x="0" y="1019908"/>
            <a:chExt cx="7519686" cy="5396261"/>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19908"/>
              <a:ext cx="3592945" cy="270505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6741" y="1019908"/>
              <a:ext cx="3591660" cy="2704086"/>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11116"/>
              <a:ext cx="3592945" cy="2705053"/>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6741" y="3711116"/>
              <a:ext cx="3592945" cy="2705053"/>
            </a:xfrm>
            <a:prstGeom prst="rect">
              <a:avLst/>
            </a:prstGeom>
          </p:spPr>
        </p:pic>
      </p:grpSp>
    </p:spTree>
    <p:extLst>
      <p:ext uri="{BB962C8B-B14F-4D97-AF65-F5344CB8AC3E}">
        <p14:creationId xmlns:p14="http://schemas.microsoft.com/office/powerpoint/2010/main" val="3059347692"/>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GLD360 and GLM flash accumulation (Sept. 2018)</a:t>
            </a: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62" y="1019908"/>
            <a:ext cx="5958759" cy="548987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2443" y="1019939"/>
            <a:ext cx="5964011" cy="5494712"/>
          </a:xfrm>
          <a:prstGeom prst="rect">
            <a:avLst/>
          </a:prstGeom>
        </p:spPr>
      </p:pic>
    </p:spTree>
    <p:extLst>
      <p:ext uri="{BB962C8B-B14F-4D97-AF65-F5344CB8AC3E}">
        <p14:creationId xmlns:p14="http://schemas.microsoft.com/office/powerpoint/2010/main" val="60160603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GLD360 and GLM relative flash DE (Sept. 2018)</a:t>
            </a:r>
            <a:endParaRPr lang="en-GB"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96" y="1038381"/>
            <a:ext cx="5943969" cy="547325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2793" y="1029145"/>
            <a:ext cx="5949207" cy="5478079"/>
          </a:xfrm>
          <a:prstGeom prst="rect">
            <a:avLst/>
          </a:prstGeom>
        </p:spPr>
      </p:pic>
    </p:spTree>
    <p:extLst>
      <p:ext uri="{BB962C8B-B14F-4D97-AF65-F5344CB8AC3E}">
        <p14:creationId xmlns:p14="http://schemas.microsoft.com/office/powerpoint/2010/main" val="610327615"/>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GLM FAR (Sept. 1</a:t>
            </a:r>
            <a:r>
              <a:rPr lang="en-GB" baseline="30000" dirty="0" smtClean="0"/>
              <a:t>st</a:t>
            </a:r>
            <a:r>
              <a:rPr lang="en-GB" dirty="0" smtClean="0"/>
              <a:t>, 2018)</a:t>
            </a:r>
            <a:endParaRPr lang="en-GB" dirty="0"/>
          </a:p>
        </p:txBody>
      </p:sp>
      <p:sp>
        <p:nvSpPr>
          <p:cNvPr id="4" name="TextBox 3"/>
          <p:cNvSpPr txBox="1"/>
          <p:nvPr/>
        </p:nvSpPr>
        <p:spPr>
          <a:xfrm>
            <a:off x="9133425" y="1900165"/>
            <a:ext cx="3119537" cy="2308324"/>
          </a:xfrm>
          <a:prstGeom prst="rect">
            <a:avLst/>
          </a:prstGeom>
          <a:noFill/>
        </p:spPr>
        <p:txBody>
          <a:bodyPr wrap="square" rtlCol="0">
            <a:spAutoFit/>
          </a:bodyPr>
          <a:lstStyle/>
          <a:p>
            <a:r>
              <a:rPr lang="en-US" sz="1600" dirty="0" smtClean="0">
                <a:solidFill>
                  <a:schemeClr val="tx1"/>
                </a:solidFill>
                <a:latin typeface="Arial" panose="020B0604020202020204" pitchFamily="34" charset="0"/>
                <a:cs typeface="Arial" panose="020B0604020202020204" pitchFamily="34" charset="0"/>
              </a:rPr>
              <a:t>Left</a:t>
            </a:r>
            <a:r>
              <a:rPr lang="en-US" sz="1600" b="0" dirty="0" smtClean="0">
                <a:solidFill>
                  <a:schemeClr val="tx1"/>
                </a:solidFill>
                <a:latin typeface="Arial" panose="020B0604020202020204" pitchFamily="34" charset="0"/>
                <a:cs typeface="Arial" panose="020B0604020202020204" pitchFamily="34" charset="0"/>
              </a:rPr>
              <a:t> - GLM flash classification per grid cell relative to GLD360:</a:t>
            </a:r>
          </a:p>
          <a:p>
            <a:pPr marL="342900" indent="-342900">
              <a:buFont typeface="+mj-lt"/>
              <a:buAutoNum type="arabicPeriod"/>
            </a:pPr>
            <a:r>
              <a:rPr lang="en-US" sz="1600" b="0" dirty="0" smtClean="0">
                <a:solidFill>
                  <a:srgbClr val="FF0000"/>
                </a:solidFill>
                <a:latin typeface="Arial" panose="020B0604020202020204" pitchFamily="34" charset="0"/>
                <a:cs typeface="Arial" panose="020B0604020202020204" pitchFamily="34" charset="0"/>
              </a:rPr>
              <a:t>Red </a:t>
            </a:r>
            <a:r>
              <a:rPr lang="en-US" sz="1600" b="0" dirty="0" smtClean="0">
                <a:solidFill>
                  <a:schemeClr val="tx1"/>
                </a:solidFill>
                <a:latin typeface="Arial" panose="020B0604020202020204" pitchFamily="34" charset="0"/>
                <a:cs typeface="Arial" panose="020B0604020202020204" pitchFamily="34" charset="0"/>
              </a:rPr>
              <a:t>= GLM false alarm;</a:t>
            </a:r>
          </a:p>
          <a:p>
            <a:pPr marL="342900" indent="-342900">
              <a:buFont typeface="+mj-lt"/>
              <a:buAutoNum type="arabicPeriod"/>
            </a:pPr>
            <a:r>
              <a:rPr lang="en-US" sz="1600" b="0" dirty="0" smtClean="0">
                <a:solidFill>
                  <a:srgbClr val="FFD801"/>
                </a:solidFill>
                <a:latin typeface="Arial" panose="020B0604020202020204" pitchFamily="34" charset="0"/>
                <a:cs typeface="Arial" panose="020B0604020202020204" pitchFamily="34" charset="0"/>
              </a:rPr>
              <a:t>Amber </a:t>
            </a:r>
            <a:r>
              <a:rPr lang="en-US" sz="1600" b="0" dirty="0" smtClean="0">
                <a:solidFill>
                  <a:schemeClr val="tx1"/>
                </a:solidFill>
                <a:latin typeface="Arial" panose="020B0604020202020204" pitchFamily="34" charset="0"/>
                <a:cs typeface="Arial" panose="020B0604020202020204" pitchFamily="34" charset="0"/>
              </a:rPr>
              <a:t>= GLM miss;</a:t>
            </a:r>
          </a:p>
          <a:p>
            <a:pPr marL="342900" indent="-342900">
              <a:buFont typeface="+mj-lt"/>
              <a:buAutoNum type="arabicPeriod"/>
            </a:pPr>
            <a:r>
              <a:rPr lang="en-US" sz="1600" b="0" dirty="0" smtClean="0">
                <a:solidFill>
                  <a:srgbClr val="027E01"/>
                </a:solidFill>
                <a:latin typeface="Arial" panose="020B0604020202020204" pitchFamily="34" charset="0"/>
                <a:cs typeface="Arial" panose="020B0604020202020204" pitchFamily="34" charset="0"/>
              </a:rPr>
              <a:t>Green </a:t>
            </a:r>
            <a:r>
              <a:rPr lang="en-US" sz="1600" b="0" dirty="0" smtClean="0">
                <a:solidFill>
                  <a:schemeClr val="tx1"/>
                </a:solidFill>
                <a:latin typeface="Arial" panose="020B0604020202020204" pitchFamily="34" charset="0"/>
                <a:cs typeface="Arial" panose="020B0604020202020204" pitchFamily="34" charset="0"/>
              </a:rPr>
              <a:t>= GLM detection. </a:t>
            </a:r>
          </a:p>
          <a:p>
            <a:endParaRPr lang="en-US" sz="1600" b="0" dirty="0">
              <a:solidFill>
                <a:schemeClr val="tx1"/>
              </a:solidFill>
              <a:latin typeface="Arial" panose="020B0604020202020204" pitchFamily="34" charset="0"/>
              <a:cs typeface="Arial" panose="020B0604020202020204" pitchFamily="34" charset="0"/>
            </a:endParaRPr>
          </a:p>
          <a:p>
            <a:r>
              <a:rPr lang="en-US" sz="1600" dirty="0" smtClean="0">
                <a:solidFill>
                  <a:schemeClr val="tx1"/>
                </a:solidFill>
                <a:latin typeface="Arial" panose="020B0604020202020204" pitchFamily="34" charset="0"/>
                <a:cs typeface="Arial" panose="020B0604020202020204" pitchFamily="34" charset="0"/>
              </a:rPr>
              <a:t>Right</a:t>
            </a:r>
            <a:r>
              <a:rPr lang="en-US" sz="1600" b="0" dirty="0" smtClean="0">
                <a:solidFill>
                  <a:schemeClr val="tx1"/>
                </a:solidFill>
                <a:latin typeface="Arial" panose="020B0604020202020204" pitchFamily="34" charset="0"/>
                <a:cs typeface="Arial" panose="020B0604020202020204" pitchFamily="34" charset="0"/>
              </a:rPr>
              <a:t> - GLD360 detection efficiency relative to GLM 01/09/2018.</a:t>
            </a:r>
            <a:endParaRPr lang="en-GB" sz="1600" b="0" dirty="0">
              <a:solidFill>
                <a:schemeClr val="tx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9908"/>
            <a:ext cx="8748656" cy="548249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1018" y="1302327"/>
            <a:ext cx="4913746" cy="5273964"/>
          </a:xfrm>
          <a:prstGeom prst="rect">
            <a:avLst/>
          </a:prstGeom>
        </p:spPr>
      </p:pic>
    </p:spTree>
    <p:extLst>
      <p:ext uri="{BB962C8B-B14F-4D97-AF65-F5344CB8AC3E}">
        <p14:creationId xmlns:p14="http://schemas.microsoft.com/office/powerpoint/2010/main" val="1423259192"/>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Viewgraph Landscape Template">
  <a:themeElements>
    <a:clrScheme name="Custom 2">
      <a:dk1>
        <a:srgbClr val="002569"/>
      </a:dk1>
      <a:lt1>
        <a:srgbClr val="FFFFFF"/>
      </a:lt1>
      <a:dk2>
        <a:srgbClr val="002569"/>
      </a:dk2>
      <a:lt2>
        <a:srgbClr val="5F758D"/>
      </a:lt2>
      <a:accent1>
        <a:srgbClr val="FF9A00"/>
      </a:accent1>
      <a:accent2>
        <a:srgbClr val="279989"/>
      </a:accent2>
      <a:accent3>
        <a:srgbClr val="FFFFFF"/>
      </a:accent3>
      <a:accent4>
        <a:srgbClr val="001E59"/>
      </a:accent4>
      <a:accent5>
        <a:srgbClr val="FFCAAA"/>
      </a:accent5>
      <a:accent6>
        <a:srgbClr val="90281C"/>
      </a:accent6>
      <a:hlink>
        <a:srgbClr val="7498C0"/>
      </a:hlink>
      <a:folHlink>
        <a:srgbClr val="929497"/>
      </a:folHlink>
    </a:clrScheme>
    <a:fontScheme name="1_EUM_template_v03">
      <a:majorFont>
        <a:latin typeface="Century Gothic"/>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lnDef>
    <a:txDef>
      <a:spPr>
        <a:noFill/>
      </a:spPr>
      <a:bodyPr wrap="square" rtlCol="0">
        <a:spAutoFit/>
      </a:bodyPr>
      <a:lstStyle>
        <a:defPPr>
          <a:defRPr dirty="0" err="1" smtClean="0">
            <a:solidFill>
              <a:schemeClr val="tx2"/>
            </a:solidFill>
          </a:defRPr>
        </a:defPPr>
      </a:lstStyle>
    </a:tx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FF10032D-85B5-4306-82CC-47275A0559E9}" vid="{A0C3C1E4-82B4-4DE5-AC93-43DC36640A79}"/>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 Landscape Template (16_9 format)</Template>
  <TotalTime>6681</TotalTime>
  <Words>998</Words>
  <Application>Microsoft Office PowerPoint</Application>
  <PresentationFormat>Widescreen</PresentationFormat>
  <Paragraphs>120</Paragraphs>
  <Slides>14</Slides>
  <Notes>14</Notes>
  <HiddenSlides>0</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14</vt:i4>
      </vt:variant>
    </vt:vector>
  </HeadingPairs>
  <TitlesOfParts>
    <vt:vector size="27" baseType="lpstr">
      <vt:lpstr>Arial</vt:lpstr>
      <vt:lpstr>Calibri</vt:lpstr>
      <vt:lpstr>Calibri Light</vt:lpstr>
      <vt:lpstr>Century Gothic</vt:lpstr>
      <vt:lpstr>Helvetica</vt:lpstr>
      <vt:lpstr>Symbol</vt:lpstr>
      <vt:lpstr>Tahoma</vt:lpstr>
      <vt:lpstr>Times New Roman</vt:lpstr>
      <vt:lpstr>Wingdings</vt:lpstr>
      <vt:lpstr>Viewgraph Landscape Template</vt:lpstr>
      <vt:lpstr>Custom Design</vt:lpstr>
      <vt:lpstr>1_Custom Design</vt:lpstr>
      <vt:lpstr>Clip</vt:lpstr>
      <vt:lpstr>PowerPoint Presentation</vt:lpstr>
      <vt:lpstr>MTG LI</vt:lpstr>
      <vt:lpstr>MTG LI</vt:lpstr>
      <vt:lpstr>Why LI-STAR?</vt:lpstr>
      <vt:lpstr>LI-STAR at a glance</vt:lpstr>
      <vt:lpstr>Spatiotemporal group/stroke distribution maps</vt:lpstr>
      <vt:lpstr>GLD360 and GLM flash accumulation (Sept. 2018)</vt:lpstr>
      <vt:lpstr>GLD360 and GLM relative flash DE (Sept. 2018)</vt:lpstr>
      <vt:lpstr>GLM FAR (Sept. 1st, 2018)</vt:lpstr>
      <vt:lpstr>Conclusions</vt:lpstr>
      <vt:lpstr>THANK YOUR FOR YOUR ATTENTION!</vt:lpstr>
      <vt:lpstr>BACKUP SLIDES</vt:lpstr>
      <vt:lpstr>LI-STAR Detection Efficiency (DE) assessment</vt:lpstr>
      <vt:lpstr>LI-STAR False Alarm Rate (FAR) assessment</vt:lpstr>
    </vt:vector>
  </TitlesOfParts>
  <Company>EUMETSAT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Sven-Erik Enno</dc:creator>
  <cp:lastModifiedBy>Bartolomeo Viticchie</cp:lastModifiedBy>
  <cp:revision>332</cp:revision>
  <cp:lastPrinted>2021-02-10T11:34:18Z</cp:lastPrinted>
  <dcterms:created xsi:type="dcterms:W3CDTF">2021-01-12T07:47:08Z</dcterms:created>
  <dcterms:modified xsi:type="dcterms:W3CDTF">2021-09-09T10:58:23Z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M_DOCNUM">
    <vt:lpwstr>1243236</vt:lpwstr>
  </property>
  <property fmtid="{D5CDD505-2E9C-101B-9397-08002B2CF9AE}" pid="3" name="DM_DOCNAME">
    <vt:lpwstr>GLM_Science_Meeting_2021_Enno</vt:lpwstr>
  </property>
  <property fmtid="{D5CDD505-2E9C-101B-9397-08002B2CF9AE}" pid="4" name="DM_AUTHOR">
    <vt:lpwstr>Bartolomeo Viticchie</vt:lpwstr>
  </property>
  <property fmtid="{D5CDD505-2E9C-101B-9397-08002B2CF9AE}" pid="5" name="DM_E_DOC_NO">
    <vt:lpwstr>EUM/MTG/VWG/21/1243236</vt:lpwstr>
  </property>
  <property fmtid="{D5CDD505-2E9C-101B-9397-08002B2CF9AE}" pid="6" name="DM_E_VER_NO">
    <vt:lpwstr>1 Draft</vt:lpwstr>
  </property>
  <property fmtid="{D5CDD505-2E9C-101B-9397-08002B2CF9AE}" pid="7" name="DM_E_ISS_DATE">
    <vt:lpwstr>31 August 2021</vt:lpwstr>
  </property>
  <property fmtid="{D5CDD505-2E9C-101B-9397-08002B2CF9AE}" pid="8" name="DM_E_FROM_PERS2">
    <vt:lpwstr/>
  </property>
  <property fmtid="{D5CDD505-2E9C-101B-9397-08002B2CF9AE}" pid="9" name="DM_E_CONFID">
    <vt:lpwstr/>
  </property>
  <property fmtid="{D5CDD505-2E9C-101B-9397-08002B2CF9AE}" pid="10" name="DM_E_WBS_CODE">
    <vt:lpwstr/>
  </property>
  <property fmtid="{D5CDD505-2E9C-101B-9397-08002B2CF9AE}" pid="11" name="DM_E_DISTRIB">
    <vt:lpwstr/>
  </property>
  <property fmtid="{D5CDD505-2E9C-101B-9397-08002B2CF9AE}" pid="12" name="DIGITAL_SIGNATURE">
    <vt:lpwstr/>
  </property>
</Properties>
</file>