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312" r:id="rId4"/>
    <p:sldId id="313" r:id="rId5"/>
    <p:sldId id="314" r:id="rId6"/>
    <p:sldId id="316" r:id="rId7"/>
    <p:sldId id="317" r:id="rId8"/>
    <p:sldId id="318" r:id="rId9"/>
    <p:sldId id="321" r:id="rId10"/>
    <p:sldId id="319" r:id="rId11"/>
    <p:sldId id="320" r:id="rId12"/>
    <p:sldId id="278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B5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04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CD516-8592-4B99-BA70-8B990A38E376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44272-CEB7-4EA9-98CB-8EA1F6A025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arnet.iag.usp.b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GLM and 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STARNET &amp; LINET in Brazil</a:t>
            </a:r>
            <a:endParaRPr lang="pt-BR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252464"/>
            <a:ext cx="8858280" cy="175260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70C0"/>
                </a:solidFill>
              </a:rPr>
              <a:t>Carlos Augusto </a:t>
            </a:r>
            <a:r>
              <a:rPr lang="pt-BR" sz="2800" dirty="0" smtClean="0">
                <a:solidFill>
                  <a:srgbClr val="0070C0"/>
                </a:solidFill>
              </a:rPr>
              <a:t>Morales</a:t>
            </a:r>
            <a:endParaRPr lang="pt-BR" sz="2800" dirty="0" smtClean="0">
              <a:solidFill>
                <a:srgbClr val="0070C0"/>
              </a:solidFill>
            </a:endParaRPr>
          </a:p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Universidade </a:t>
            </a: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de São </a:t>
            </a: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Paulo</a:t>
            </a:r>
            <a:endParaRPr lang="pt-B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1"/>
                </a:solidFill>
                <a:hlinkClick r:id="rId2"/>
              </a:rPr>
              <a:t>http://</a:t>
            </a:r>
            <a:r>
              <a:rPr lang="pt-BR" sz="2800" dirty="0" smtClean="0">
                <a:solidFill>
                  <a:schemeClr val="tx1"/>
                </a:solidFill>
                <a:hlinkClick r:id="rId2"/>
              </a:rPr>
              <a:t>www.starnet.iag.usp.br</a:t>
            </a:r>
            <a:endParaRPr lang="pt-BR" sz="2800" dirty="0" smtClean="0">
              <a:solidFill>
                <a:schemeClr val="tx1"/>
              </a:solidFill>
            </a:endParaRPr>
          </a:p>
          <a:p>
            <a:pPr lvl="0"/>
            <a:r>
              <a:rPr lang="pt-BR" sz="2800" i="1" dirty="0" smtClean="0">
                <a:solidFill>
                  <a:srgbClr val="00B0F0"/>
                </a:solidFill>
              </a:rPr>
              <a:t>carlos.morales@iag.usp.br</a:t>
            </a:r>
          </a:p>
          <a:p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338520"/>
            <a:ext cx="1553724" cy="37533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67744" y="5301208"/>
            <a:ext cx="4654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rgbClr val="00B050"/>
                </a:solidFill>
              </a:rPr>
              <a:t>2021 GLM </a:t>
            </a:r>
            <a:r>
              <a:rPr lang="en-US" sz="2000" b="1" i="1" dirty="0" smtClean="0">
                <a:solidFill>
                  <a:srgbClr val="00B050"/>
                </a:solidFill>
              </a:rPr>
              <a:t>Science</a:t>
            </a:r>
            <a:r>
              <a:rPr lang="pt-BR" sz="2000" b="1" i="1" dirty="0" smtClean="0">
                <a:solidFill>
                  <a:srgbClr val="00B050"/>
                </a:solidFill>
              </a:rPr>
              <a:t> </a:t>
            </a:r>
            <a:r>
              <a:rPr lang="pt-BR" sz="2000" b="1" i="1" dirty="0" smtClean="0">
                <a:solidFill>
                  <a:srgbClr val="00B050"/>
                </a:solidFill>
              </a:rPr>
              <a:t>Meeting – </a:t>
            </a:r>
            <a:r>
              <a:rPr lang="pt-BR" sz="2000" b="1" i="1" dirty="0" err="1" smtClean="0">
                <a:solidFill>
                  <a:srgbClr val="00B050"/>
                </a:solidFill>
              </a:rPr>
              <a:t>Sept</a:t>
            </a:r>
            <a:r>
              <a:rPr lang="pt-BR" sz="2000" b="1" i="1" dirty="0" smtClean="0">
                <a:solidFill>
                  <a:srgbClr val="00B050"/>
                </a:solidFill>
              </a:rPr>
              <a:t> 22 2021</a:t>
            </a:r>
            <a:endParaRPr lang="pt-BR" sz="2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GLM &amp; LINET:</a:t>
            </a:r>
            <a:r>
              <a:rPr lang="pt-BR" dirty="0" smtClean="0"/>
              <a:t> São Paulo </a:t>
            </a:r>
            <a:r>
              <a:rPr lang="pt-BR" dirty="0" err="1" smtClean="0"/>
              <a:t>Area</a:t>
            </a:r>
            <a:endParaRPr lang="pt-BR" dirty="0"/>
          </a:p>
        </p:txBody>
      </p:sp>
      <p:pic>
        <p:nvPicPr>
          <p:cNvPr id="4" name="Imagem 3" descr="glm_starnet_2020-11-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143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372200" y="2132856"/>
            <a:ext cx="1235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GLM</a:t>
            </a:r>
          </a:p>
          <a:p>
            <a:r>
              <a:rPr lang="pt-BR" dirty="0" err="1" smtClean="0">
                <a:solidFill>
                  <a:srgbClr val="FF0000"/>
                </a:solidFill>
              </a:rPr>
              <a:t>LINET-Total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LINET-IC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338520"/>
            <a:ext cx="1553724" cy="37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glm_starnet_2020-11-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1268760"/>
            <a:ext cx="9144000" cy="514350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GLM &amp; LINET:</a:t>
            </a:r>
            <a:r>
              <a:rPr lang="pt-BR" dirty="0" smtClean="0"/>
              <a:t> São Paulo </a:t>
            </a:r>
            <a:r>
              <a:rPr lang="pt-BR" dirty="0" err="1" smtClean="0"/>
              <a:t>Area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372200" y="2132856"/>
            <a:ext cx="1235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GLM</a:t>
            </a:r>
          </a:p>
          <a:p>
            <a:r>
              <a:rPr lang="pt-BR" dirty="0" err="1" smtClean="0">
                <a:solidFill>
                  <a:srgbClr val="FF0000"/>
                </a:solidFill>
              </a:rPr>
              <a:t>LINET-Total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LINET-IC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338520"/>
            <a:ext cx="1553724" cy="3753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FF0000"/>
                </a:solidFill>
              </a:rPr>
              <a:t>Thanks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338520"/>
            <a:ext cx="1553724" cy="375338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67544" y="2358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carlos.morales@iag.usp.br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pt-BR" dirty="0" err="1" smtClean="0"/>
              <a:t>Ground</a:t>
            </a:r>
            <a:r>
              <a:rPr lang="pt-BR" dirty="0" smtClean="0"/>
              <a:t> </a:t>
            </a:r>
            <a:r>
              <a:rPr lang="pt-BR" dirty="0" err="1" smtClean="0"/>
              <a:t>Validation</a:t>
            </a:r>
            <a:r>
              <a:rPr lang="pt-BR" dirty="0" smtClean="0"/>
              <a:t> </a:t>
            </a:r>
            <a:r>
              <a:rPr lang="pt-BR" dirty="0" err="1" smtClean="0"/>
              <a:t>Dataset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4056"/>
            <a:ext cx="8686800" cy="6165304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STARNET</a:t>
            </a:r>
            <a:r>
              <a:rPr lang="en-US" sz="1800" dirty="0" smtClean="0"/>
              <a:t> - VLF LONG RANGE LIGHTNING </a:t>
            </a:r>
            <a:br>
              <a:rPr lang="en-US" sz="1800" dirty="0" smtClean="0"/>
            </a:br>
            <a:r>
              <a:rPr lang="en-US" sz="1800" dirty="0" smtClean="0"/>
              <a:t>DETECTION NETWORK IN SOUTH AMERICA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13 SENSORS 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LOCATION ACCURACY</a:t>
            </a:r>
            <a:r>
              <a:rPr lang="en-US" sz="1800" dirty="0" smtClean="0"/>
              <a:t>: 2-5 km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DETECTION EFFICIENCY</a:t>
            </a:r>
            <a:r>
              <a:rPr lang="en-US" sz="1800" dirty="0" smtClean="0"/>
              <a:t>:  </a:t>
            </a:r>
            <a:br>
              <a:rPr lang="en-US" sz="1800" dirty="0" smtClean="0"/>
            </a:br>
            <a:r>
              <a:rPr lang="en-US" sz="1800" dirty="0" smtClean="0"/>
              <a:t>30-39% Strokes and 50-70% Flashes.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b="1" dirty="0" smtClean="0">
                <a:solidFill>
                  <a:srgbClr val="0070C0"/>
                </a:solidFill>
              </a:rPr>
              <a:t>LINET</a:t>
            </a:r>
            <a:r>
              <a:rPr lang="en-US" sz="1800" dirty="0" smtClean="0"/>
              <a:t> - VLF/LF Total lightning detection system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9 SENSORS  </a:t>
            </a:r>
            <a:r>
              <a:rPr lang="en-US" sz="1800" dirty="0" smtClean="0"/>
              <a:t>- STATE OF SÃO PAULO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LOCATION ACURRACY: </a:t>
            </a:r>
            <a:r>
              <a:rPr lang="en-US" sz="1800" dirty="0" smtClean="0"/>
              <a:t>0.5-2 km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DETECTION EFFICIENCY: 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Estimated: 80-90% CG  - </a:t>
            </a:r>
            <a:r>
              <a:rPr lang="en-US" sz="1800" dirty="0" smtClean="0">
                <a:solidFill>
                  <a:srgbClr val="0070C0"/>
                </a:solidFill>
              </a:rPr>
              <a:t>30% IC</a:t>
            </a:r>
            <a:r>
              <a:rPr lang="en-US" sz="1800" dirty="0" smtClean="0">
                <a:solidFill>
                  <a:srgbClr val="FF0000"/>
                </a:solidFill>
              </a:rPr>
              <a:t>  strokes             </a:t>
            </a:r>
            <a:r>
              <a:rPr lang="pt-BR" sz="1800" dirty="0" smtClean="0">
                <a:solidFill>
                  <a:srgbClr val="FF0000"/>
                </a:solidFill>
              </a:rPr>
              <a:t/>
            </a:r>
            <a:br>
              <a:rPr lang="pt-BR" sz="1800" dirty="0" smtClean="0">
                <a:solidFill>
                  <a:srgbClr val="FF0000"/>
                </a:solidFill>
              </a:rPr>
            </a:br>
            <a:r>
              <a:rPr lang="pt-BR" sz="1800" dirty="0" smtClean="0">
                <a:solidFill>
                  <a:srgbClr val="FF0000"/>
                </a:solidFill>
              </a:rPr>
              <a:t>                                                                                                 </a:t>
            </a:r>
            <a: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1341" y="792088"/>
            <a:ext cx="2649091" cy="193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91899"/>
            <a:ext cx="2448272" cy="158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5580112" y="2699628"/>
            <a:ext cx="3324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Cooperation with DLR+NOWCAST</a:t>
            </a:r>
            <a:endParaRPr 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5699" y="4437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Analysis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0" y="4725144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611560" y="5247456"/>
            <a:ext cx="8686800" cy="6165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Time of maximum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lightning activity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sz="2400" baseline="0" dirty="0" smtClean="0"/>
              <a:t>Diurnal</a:t>
            </a:r>
            <a:r>
              <a:rPr lang="en-US" sz="2400" dirty="0" smtClean="0"/>
              <a:t> Cycle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sz="2400" dirty="0" smtClean="0"/>
              <a:t>Thunderstorms with low IC</a:t>
            </a:r>
            <a:r>
              <a:rPr lang="en-US" sz="3200" dirty="0" smtClean="0"/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780" y="6453336"/>
            <a:ext cx="1553724" cy="37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Annual Activity: 0.1</a:t>
            </a:r>
            <a:r>
              <a:rPr lang="en-US" baseline="30000" dirty="0" smtClean="0"/>
              <a:t>o</a:t>
            </a:r>
            <a:r>
              <a:rPr lang="en-US" dirty="0" smtClean="0"/>
              <a:t>x0.1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pic>
        <p:nvPicPr>
          <p:cNvPr id="4" name="Imagem 3" descr="GLM_Flash_Rate_2020_10km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83453"/>
            <a:ext cx="4427984" cy="590193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91015" y="6444044"/>
            <a:ext cx="1964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rgbClr val="00B0F0"/>
                </a:solidFill>
              </a:rPr>
              <a:t>2020 GLM-GOES16</a:t>
            </a:r>
            <a:endParaRPr lang="pt-BR" b="1" i="1" dirty="0">
              <a:solidFill>
                <a:srgbClr val="00B0F0"/>
              </a:solidFill>
            </a:endParaRPr>
          </a:p>
        </p:txBody>
      </p:sp>
      <p:pic>
        <p:nvPicPr>
          <p:cNvPr id="6" name="Imagem 5" descr="climatologia_starnet_america_sul_2012-2018_DE_C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0203" y="980728"/>
            <a:ext cx="4322277" cy="587727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725988" y="6444044"/>
            <a:ext cx="209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rgbClr val="00B0F0"/>
                </a:solidFill>
              </a:rPr>
              <a:t>2012-2018 STARNET</a:t>
            </a:r>
            <a:endParaRPr lang="pt-BR" b="1" i="1" dirty="0">
              <a:solidFill>
                <a:srgbClr val="00B0F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438038"/>
            <a:ext cx="1553724" cy="37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Time of Maximum Activity: </a:t>
            </a:r>
            <a:r>
              <a:rPr lang="en-US" dirty="0" smtClean="0"/>
              <a:t>0.1</a:t>
            </a:r>
            <a:r>
              <a:rPr lang="en-US" baseline="30000" dirty="0" smtClean="0"/>
              <a:t>o</a:t>
            </a:r>
            <a:r>
              <a:rPr lang="en-US" dirty="0" smtClean="0"/>
              <a:t>x0.1</a:t>
            </a:r>
            <a:r>
              <a:rPr lang="en-US" baseline="30000" dirty="0" smtClean="0"/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Imagem 3" descr="america_sul_time_max_activity_starnet_2012-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980728"/>
            <a:ext cx="4409788" cy="5877272"/>
          </a:xfrm>
          <a:prstGeom prst="rect">
            <a:avLst/>
          </a:prstGeom>
        </p:spPr>
      </p:pic>
      <p:pic>
        <p:nvPicPr>
          <p:cNvPr id="6" name="Imagem 5" descr="local_time_of_maximum_lightning_activity_glm_20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980728"/>
            <a:ext cx="4409788" cy="587727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87624" y="692696"/>
            <a:ext cx="667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2020 - GLM-GOES16                                                 STARNET: 2012-2018 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6338520"/>
            <a:ext cx="1553724" cy="37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merica_sul_time_max_activity_starnet_2012-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980728"/>
            <a:ext cx="4409788" cy="5877272"/>
          </a:xfrm>
          <a:prstGeom prst="rect">
            <a:avLst/>
          </a:prstGeom>
        </p:spPr>
      </p:pic>
      <p:pic>
        <p:nvPicPr>
          <p:cNvPr id="6" name="Imagem 5" descr="local_time_of_maximum_lightning_activity_glm_20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980728"/>
            <a:ext cx="4409788" cy="587727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979712" y="2420888"/>
            <a:ext cx="432048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75507" y="1484784"/>
            <a:ext cx="432048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899592" y="1988840"/>
            <a:ext cx="118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chemeClr val="bg1"/>
                </a:solidFill>
              </a:rPr>
              <a:t>Maracaibo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06347" y="284364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Manaus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87624" y="692696"/>
            <a:ext cx="667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2020 - GLM-GOES16                                                 STARNET: 2012-2018 </a:t>
            </a:r>
            <a:endParaRPr lang="pt-BR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Time of Maximum Activity: </a:t>
            </a:r>
            <a:r>
              <a:rPr lang="en-US" dirty="0" smtClean="0"/>
              <a:t>0.1</a:t>
            </a:r>
            <a:r>
              <a:rPr lang="en-US" baseline="30000" dirty="0" smtClean="0"/>
              <a:t>o</a:t>
            </a:r>
            <a:r>
              <a:rPr lang="en-US" dirty="0" smtClean="0"/>
              <a:t>x0.1</a:t>
            </a:r>
            <a:r>
              <a:rPr lang="en-US" baseline="30000" dirty="0" smtClean="0"/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6338520"/>
            <a:ext cx="1553724" cy="37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Time of Maximum Activity: </a:t>
            </a:r>
            <a:r>
              <a:rPr lang="en-US" dirty="0" smtClean="0">
                <a:solidFill>
                  <a:srgbClr val="00B050"/>
                </a:solidFill>
              </a:rPr>
              <a:t>Manaus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06347" y="284364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Manaus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1" name="Imagem 10" descr="manaus_time_max_activity_glm_20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908720"/>
            <a:ext cx="8246690" cy="2748897"/>
          </a:xfrm>
          <a:prstGeom prst="rect">
            <a:avLst/>
          </a:prstGeom>
        </p:spPr>
      </p:pic>
      <p:pic>
        <p:nvPicPr>
          <p:cNvPr id="12" name="Imagem 11" descr="manaus_time_max_activity_starnet_2012-20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4136487"/>
            <a:ext cx="8246690" cy="2748897"/>
          </a:xfrm>
          <a:prstGeom prst="rect">
            <a:avLst/>
          </a:prstGeom>
        </p:spPr>
      </p:pic>
      <p:pic>
        <p:nvPicPr>
          <p:cNvPr id="13" name="Imagem 12" descr="tabela_local_wh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645024"/>
            <a:ext cx="5715000" cy="47625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67544" y="1052736"/>
            <a:ext cx="217450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2020 - GLM-GOES16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STARNET: 2012-2018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6510046"/>
            <a:ext cx="1553724" cy="37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Time of Maximum Activity: </a:t>
            </a:r>
            <a:r>
              <a:rPr lang="en-US" dirty="0" smtClean="0">
                <a:solidFill>
                  <a:srgbClr val="00B050"/>
                </a:solidFill>
              </a:rPr>
              <a:t>Maracaibo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06347" y="284364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Manaus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Imagem 7" descr="maracaibo_time_max_activity_glm_20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633" y="1584176"/>
            <a:ext cx="4509120" cy="4509120"/>
          </a:xfrm>
          <a:prstGeom prst="rect">
            <a:avLst/>
          </a:prstGeom>
        </p:spPr>
      </p:pic>
      <p:pic>
        <p:nvPicPr>
          <p:cNvPr id="9" name="Imagem 8" descr="maracaibo_time_max_activity_starnet_2012-20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584176"/>
            <a:ext cx="4509120" cy="4509120"/>
          </a:xfrm>
          <a:prstGeom prst="rect">
            <a:avLst/>
          </a:prstGeom>
        </p:spPr>
      </p:pic>
      <p:pic>
        <p:nvPicPr>
          <p:cNvPr id="10" name="Imagem 9" descr="tabela_local_wh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6237312"/>
            <a:ext cx="5715000" cy="47625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763688" y="1196752"/>
            <a:ext cx="667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2020 - GLM-GOES16                                                 STARNET: 2012-2018 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338520"/>
            <a:ext cx="1553724" cy="37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220072" y="908720"/>
            <a:ext cx="392392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Diurnal Cycle</a:t>
            </a:r>
            <a:br>
              <a:rPr lang="en-US" dirty="0" smtClean="0"/>
            </a:br>
            <a:r>
              <a:rPr lang="en-US" dirty="0" smtClean="0"/>
              <a:t>10</a:t>
            </a:r>
            <a:r>
              <a:rPr lang="en-US" baseline="30000" dirty="0" smtClean="0"/>
              <a:t>o</a:t>
            </a:r>
            <a:r>
              <a:rPr lang="en-US" dirty="0" smtClean="0"/>
              <a:t>x10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0070C0"/>
                </a:solidFill>
              </a:rPr>
              <a:t>GLM-2020</a:t>
            </a: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>STARNET: 2012-2018</a:t>
            </a:r>
            <a:endParaRPr lang="en-US" sz="3100" dirty="0">
              <a:solidFill>
                <a:srgbClr val="00B05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06347" y="284364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Manaus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1" name="Imagem 10" descr="compara_ciclo_diurno_glm_starnet_10deg_20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3419872" y="0"/>
            <a:ext cx="864096" cy="8367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721156" y="1656184"/>
            <a:ext cx="864096" cy="8367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419872" y="2552179"/>
            <a:ext cx="864096" cy="8367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566409" y="3416275"/>
            <a:ext cx="864096" cy="8367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780" y="6338520"/>
            <a:ext cx="1553724" cy="37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LM_STARNET_40W_10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4230"/>
            <a:ext cx="3414770" cy="3414770"/>
          </a:xfrm>
          <a:prstGeom prst="rect">
            <a:avLst/>
          </a:prstGeom>
        </p:spPr>
      </p:pic>
      <p:pic>
        <p:nvPicPr>
          <p:cNvPr id="5" name="Imagem 4" descr="GLM_STARNET_50W_20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4230"/>
            <a:ext cx="3414770" cy="3414770"/>
          </a:xfrm>
          <a:prstGeom prst="rect">
            <a:avLst/>
          </a:prstGeom>
        </p:spPr>
      </p:pic>
      <p:pic>
        <p:nvPicPr>
          <p:cNvPr id="7" name="Imagem 6" descr="GLM_STARNET_60W_30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443230"/>
            <a:ext cx="3414770" cy="3414770"/>
          </a:xfrm>
          <a:prstGeom prst="rect">
            <a:avLst/>
          </a:prstGeom>
        </p:spPr>
      </p:pic>
      <p:pic>
        <p:nvPicPr>
          <p:cNvPr id="8" name="Imagem 7" descr="GLM_STARNET_70W_10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246" y="3439633"/>
            <a:ext cx="3435118" cy="3435118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843808" y="2718048"/>
            <a:ext cx="392392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Diurnal Cycle</a:t>
            </a:r>
            <a:br>
              <a:rPr lang="en-US" dirty="0" smtClean="0"/>
            </a:br>
            <a:r>
              <a:rPr lang="en-US" dirty="0" smtClean="0"/>
              <a:t>10</a:t>
            </a:r>
            <a:r>
              <a:rPr lang="en-US" baseline="30000" dirty="0" smtClean="0"/>
              <a:t>o</a:t>
            </a:r>
            <a:r>
              <a:rPr lang="en-US" dirty="0" smtClean="0"/>
              <a:t>x10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0070C0"/>
                </a:solidFill>
              </a:rPr>
              <a:t>GLM-2020</a:t>
            </a: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>STARNET: 2012-2018</a:t>
            </a:r>
            <a:endParaRPr lang="en-US" sz="3100" dirty="0">
              <a:solidFill>
                <a:srgbClr val="00B05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2372" y="6338520"/>
            <a:ext cx="1553724" cy="375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137</Words>
  <Application>Microsoft Office PowerPoint</Application>
  <PresentationFormat>Apresentação na tela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GLM and STARNET &amp; LINET in Brazil</vt:lpstr>
      <vt:lpstr>Ground Validation Dataset</vt:lpstr>
      <vt:lpstr>Annual Activity: 0.1ox0.1o</vt:lpstr>
      <vt:lpstr>Time of Maximum Activity: 0.1ox0.1o</vt:lpstr>
      <vt:lpstr>Time of Maximum Activity: 0.1ox0.1o</vt:lpstr>
      <vt:lpstr>Time of Maximum Activity: Manaus</vt:lpstr>
      <vt:lpstr>Time of Maximum Activity: Maracaibo</vt:lpstr>
      <vt:lpstr>Diurnal Cycle 10ox10o   GLM-2020 STARNET: 2012-2018</vt:lpstr>
      <vt:lpstr>Diurnal Cycle 10ox10o   GLM-2020 STARNET: 2012-2018</vt:lpstr>
      <vt:lpstr>GLM &amp; LINET: São Paulo Area</vt:lpstr>
      <vt:lpstr>GLM &amp; LINET: São Paulo Area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morales</dc:creator>
  <cp:lastModifiedBy>opera</cp:lastModifiedBy>
  <cp:revision>103</cp:revision>
  <dcterms:created xsi:type="dcterms:W3CDTF">2017-09-13T12:21:40Z</dcterms:created>
  <dcterms:modified xsi:type="dcterms:W3CDTF">2021-09-21T20:07:37Z</dcterms:modified>
</cp:coreProperties>
</file>