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306" r:id="rId3"/>
    <p:sldId id="267" r:id="rId4"/>
    <p:sldId id="279" r:id="rId5"/>
    <p:sldId id="261" r:id="rId6"/>
    <p:sldId id="302" r:id="rId7"/>
    <p:sldId id="303" r:id="rId8"/>
    <p:sldId id="266" r:id="rId9"/>
    <p:sldId id="305" r:id="rId10"/>
    <p:sldId id="263" r:id="rId11"/>
    <p:sldId id="280" r:id="rId12"/>
    <p:sldId id="30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7"/>
    <p:restoredTop sz="94694"/>
  </p:normalViewPr>
  <p:slideViewPr>
    <p:cSldViewPr snapToGrid="0" snapToObjects="1">
      <p:cViewPr varScale="1">
        <p:scale>
          <a:sx n="121" d="100"/>
          <a:sy n="121" d="100"/>
        </p:scale>
        <p:origin x="600"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E06CB-10BF-954A-BF6D-E7D30D662A8B}" type="datetimeFigureOut">
              <a:rPr lang="en-US" smtClean="0"/>
              <a:t>9/21/21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996BD-2B51-9B4E-9580-145F091A02D2}" type="slidenum">
              <a:rPr lang="en-US" smtClean="0"/>
              <a:t>‹#›</a:t>
            </a:fld>
            <a:endParaRPr lang="en-US"/>
          </a:p>
        </p:txBody>
      </p:sp>
    </p:spTree>
    <p:extLst>
      <p:ext uri="{BB962C8B-B14F-4D97-AF65-F5344CB8AC3E}">
        <p14:creationId xmlns:p14="http://schemas.microsoft.com/office/powerpoint/2010/main" val="3146337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A996BD-2B51-9B4E-9580-145F091A02D2}" type="slidenum">
              <a:rPr lang="en-US" smtClean="0"/>
              <a:t>1</a:t>
            </a:fld>
            <a:endParaRPr lang="en-US"/>
          </a:p>
        </p:txBody>
      </p:sp>
    </p:spTree>
    <p:extLst>
      <p:ext uri="{BB962C8B-B14F-4D97-AF65-F5344CB8AC3E}">
        <p14:creationId xmlns:p14="http://schemas.microsoft.com/office/powerpoint/2010/main" val="409287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EA7D-71E1-0041-B388-EEA901A267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CA0D6C-9F4E-C148-BD75-A492E609C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A271C1-CD77-BB4B-BF26-B08E8AA5CECD}"/>
              </a:ext>
            </a:extLst>
          </p:cNvPr>
          <p:cNvSpPr>
            <a:spLocks noGrp="1"/>
          </p:cNvSpPr>
          <p:nvPr>
            <p:ph type="dt" sz="half" idx="10"/>
          </p:nvPr>
        </p:nvSpPr>
        <p:spPr/>
        <p:txBody>
          <a:bodyPr/>
          <a:lstStyle/>
          <a:p>
            <a:fld id="{44BC80BF-8E46-A448-B379-89A6659BADA5}" type="datetimeFigureOut">
              <a:rPr lang="en-US" smtClean="0"/>
              <a:t>9/21/21</a:t>
            </a:fld>
            <a:endParaRPr lang="en-US"/>
          </a:p>
        </p:txBody>
      </p:sp>
      <p:sp>
        <p:nvSpPr>
          <p:cNvPr id="5" name="Footer Placeholder 4">
            <a:extLst>
              <a:ext uri="{FF2B5EF4-FFF2-40B4-BE49-F238E27FC236}">
                <a16:creationId xmlns:a16="http://schemas.microsoft.com/office/drawing/2014/main" id="{C5796F2B-FEE1-E240-A785-1742A470DF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3F1E9-10FA-A74A-89B0-6F511F4BBB8D}"/>
              </a:ext>
            </a:extLst>
          </p:cNvPr>
          <p:cNvSpPr>
            <a:spLocks noGrp="1"/>
          </p:cNvSpPr>
          <p:nvPr>
            <p:ph type="sldNum" sz="quarter" idx="12"/>
          </p:nvPr>
        </p:nvSpPr>
        <p:spPr/>
        <p:txBody>
          <a:bodyPr/>
          <a:lstStyle/>
          <a:p>
            <a:fld id="{E3FC6A45-D47B-3641-90FA-C8F0B9F54E5D}" type="slidenum">
              <a:rPr lang="en-US" smtClean="0"/>
              <a:t>‹#›</a:t>
            </a:fld>
            <a:endParaRPr lang="en-US"/>
          </a:p>
        </p:txBody>
      </p:sp>
    </p:spTree>
    <p:extLst>
      <p:ext uri="{BB962C8B-B14F-4D97-AF65-F5344CB8AC3E}">
        <p14:creationId xmlns:p14="http://schemas.microsoft.com/office/powerpoint/2010/main" val="183809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69757-2514-524C-A963-0F6CB8348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F8378D-2D31-E44C-BD86-467D257AA8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AAD9B-01E7-8A4E-9BF1-D2E9654FDD0D}"/>
              </a:ext>
            </a:extLst>
          </p:cNvPr>
          <p:cNvSpPr>
            <a:spLocks noGrp="1"/>
          </p:cNvSpPr>
          <p:nvPr>
            <p:ph type="dt" sz="half" idx="10"/>
          </p:nvPr>
        </p:nvSpPr>
        <p:spPr/>
        <p:txBody>
          <a:bodyPr/>
          <a:lstStyle/>
          <a:p>
            <a:fld id="{44BC80BF-8E46-A448-B379-89A6659BADA5}" type="datetimeFigureOut">
              <a:rPr lang="en-US" smtClean="0"/>
              <a:t>9/21/21</a:t>
            </a:fld>
            <a:endParaRPr lang="en-US"/>
          </a:p>
        </p:txBody>
      </p:sp>
      <p:sp>
        <p:nvSpPr>
          <p:cNvPr id="5" name="Footer Placeholder 4">
            <a:extLst>
              <a:ext uri="{FF2B5EF4-FFF2-40B4-BE49-F238E27FC236}">
                <a16:creationId xmlns:a16="http://schemas.microsoft.com/office/drawing/2014/main" id="{8BBB764B-5DDE-E346-B44F-DA077C2994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685AE-191A-7D4C-848B-AED0CBB70266}"/>
              </a:ext>
            </a:extLst>
          </p:cNvPr>
          <p:cNvSpPr>
            <a:spLocks noGrp="1"/>
          </p:cNvSpPr>
          <p:nvPr>
            <p:ph type="sldNum" sz="quarter" idx="12"/>
          </p:nvPr>
        </p:nvSpPr>
        <p:spPr/>
        <p:txBody>
          <a:bodyPr/>
          <a:lstStyle/>
          <a:p>
            <a:fld id="{E3FC6A45-D47B-3641-90FA-C8F0B9F54E5D}" type="slidenum">
              <a:rPr lang="en-US" smtClean="0"/>
              <a:t>‹#›</a:t>
            </a:fld>
            <a:endParaRPr lang="en-US"/>
          </a:p>
        </p:txBody>
      </p:sp>
    </p:spTree>
    <p:extLst>
      <p:ext uri="{BB962C8B-B14F-4D97-AF65-F5344CB8AC3E}">
        <p14:creationId xmlns:p14="http://schemas.microsoft.com/office/powerpoint/2010/main" val="278395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A9741E-327B-BB49-A0A3-4B2FF055B3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066BD2-1727-9445-A77B-CF736F25A1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CDA74-249D-6943-A117-4E1A3B05D391}"/>
              </a:ext>
            </a:extLst>
          </p:cNvPr>
          <p:cNvSpPr>
            <a:spLocks noGrp="1"/>
          </p:cNvSpPr>
          <p:nvPr>
            <p:ph type="dt" sz="half" idx="10"/>
          </p:nvPr>
        </p:nvSpPr>
        <p:spPr/>
        <p:txBody>
          <a:bodyPr/>
          <a:lstStyle/>
          <a:p>
            <a:fld id="{44BC80BF-8E46-A448-B379-89A6659BADA5}" type="datetimeFigureOut">
              <a:rPr lang="en-US" smtClean="0"/>
              <a:t>9/21/21</a:t>
            </a:fld>
            <a:endParaRPr lang="en-US"/>
          </a:p>
        </p:txBody>
      </p:sp>
      <p:sp>
        <p:nvSpPr>
          <p:cNvPr id="5" name="Footer Placeholder 4">
            <a:extLst>
              <a:ext uri="{FF2B5EF4-FFF2-40B4-BE49-F238E27FC236}">
                <a16:creationId xmlns:a16="http://schemas.microsoft.com/office/drawing/2014/main" id="{0FFC528B-CD6E-4540-B7D7-4670B66DE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C80BB-61ED-8E4C-93AA-7B0D6D269544}"/>
              </a:ext>
            </a:extLst>
          </p:cNvPr>
          <p:cNvSpPr>
            <a:spLocks noGrp="1"/>
          </p:cNvSpPr>
          <p:nvPr>
            <p:ph type="sldNum" sz="quarter" idx="12"/>
          </p:nvPr>
        </p:nvSpPr>
        <p:spPr/>
        <p:txBody>
          <a:bodyPr/>
          <a:lstStyle/>
          <a:p>
            <a:fld id="{E3FC6A45-D47B-3641-90FA-C8F0B9F54E5D}" type="slidenum">
              <a:rPr lang="en-US" smtClean="0"/>
              <a:t>‹#›</a:t>
            </a:fld>
            <a:endParaRPr lang="en-US"/>
          </a:p>
        </p:txBody>
      </p:sp>
    </p:spTree>
    <p:extLst>
      <p:ext uri="{BB962C8B-B14F-4D97-AF65-F5344CB8AC3E}">
        <p14:creationId xmlns:p14="http://schemas.microsoft.com/office/powerpoint/2010/main" val="380679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ED2E5-D6E8-E646-BE69-7717B208D1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10D79A-99FB-D24F-871E-9C49015EE2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D7886-E7E3-804C-BA4B-EC3FB0B57961}"/>
              </a:ext>
            </a:extLst>
          </p:cNvPr>
          <p:cNvSpPr>
            <a:spLocks noGrp="1"/>
          </p:cNvSpPr>
          <p:nvPr>
            <p:ph type="dt" sz="half" idx="10"/>
          </p:nvPr>
        </p:nvSpPr>
        <p:spPr/>
        <p:txBody>
          <a:bodyPr/>
          <a:lstStyle/>
          <a:p>
            <a:fld id="{44BC80BF-8E46-A448-B379-89A6659BADA5}" type="datetimeFigureOut">
              <a:rPr lang="en-US" smtClean="0"/>
              <a:t>9/21/21</a:t>
            </a:fld>
            <a:endParaRPr lang="en-US"/>
          </a:p>
        </p:txBody>
      </p:sp>
      <p:sp>
        <p:nvSpPr>
          <p:cNvPr id="5" name="Footer Placeholder 4">
            <a:extLst>
              <a:ext uri="{FF2B5EF4-FFF2-40B4-BE49-F238E27FC236}">
                <a16:creationId xmlns:a16="http://schemas.microsoft.com/office/drawing/2014/main" id="{E871B650-346D-7F46-A72E-1AC8F8AAB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61E505-2579-5147-AF7D-F4B0C28473AB}"/>
              </a:ext>
            </a:extLst>
          </p:cNvPr>
          <p:cNvSpPr>
            <a:spLocks noGrp="1"/>
          </p:cNvSpPr>
          <p:nvPr>
            <p:ph type="sldNum" sz="quarter" idx="12"/>
          </p:nvPr>
        </p:nvSpPr>
        <p:spPr/>
        <p:txBody>
          <a:bodyPr/>
          <a:lstStyle/>
          <a:p>
            <a:fld id="{E3FC6A45-D47B-3641-90FA-C8F0B9F54E5D}" type="slidenum">
              <a:rPr lang="en-US" smtClean="0"/>
              <a:t>‹#›</a:t>
            </a:fld>
            <a:endParaRPr lang="en-US"/>
          </a:p>
        </p:txBody>
      </p:sp>
    </p:spTree>
    <p:extLst>
      <p:ext uri="{BB962C8B-B14F-4D97-AF65-F5344CB8AC3E}">
        <p14:creationId xmlns:p14="http://schemas.microsoft.com/office/powerpoint/2010/main" val="268905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88252-E091-7D41-999A-475526EF08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F239B4-5644-6E4D-83AC-A41FC39557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5439A5-5C60-914E-B601-24C03236708C}"/>
              </a:ext>
            </a:extLst>
          </p:cNvPr>
          <p:cNvSpPr>
            <a:spLocks noGrp="1"/>
          </p:cNvSpPr>
          <p:nvPr>
            <p:ph type="dt" sz="half" idx="10"/>
          </p:nvPr>
        </p:nvSpPr>
        <p:spPr/>
        <p:txBody>
          <a:bodyPr/>
          <a:lstStyle/>
          <a:p>
            <a:fld id="{44BC80BF-8E46-A448-B379-89A6659BADA5}" type="datetimeFigureOut">
              <a:rPr lang="en-US" smtClean="0"/>
              <a:t>9/21/21</a:t>
            </a:fld>
            <a:endParaRPr lang="en-US"/>
          </a:p>
        </p:txBody>
      </p:sp>
      <p:sp>
        <p:nvSpPr>
          <p:cNvPr id="5" name="Footer Placeholder 4">
            <a:extLst>
              <a:ext uri="{FF2B5EF4-FFF2-40B4-BE49-F238E27FC236}">
                <a16:creationId xmlns:a16="http://schemas.microsoft.com/office/drawing/2014/main" id="{98B9BA0A-A0F4-6446-824B-E6628A70C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7BEC58-94EE-AB44-BF1E-9F6961313BA2}"/>
              </a:ext>
            </a:extLst>
          </p:cNvPr>
          <p:cNvSpPr>
            <a:spLocks noGrp="1"/>
          </p:cNvSpPr>
          <p:nvPr>
            <p:ph type="sldNum" sz="quarter" idx="12"/>
          </p:nvPr>
        </p:nvSpPr>
        <p:spPr/>
        <p:txBody>
          <a:bodyPr/>
          <a:lstStyle/>
          <a:p>
            <a:fld id="{E3FC6A45-D47B-3641-90FA-C8F0B9F54E5D}" type="slidenum">
              <a:rPr lang="en-US" smtClean="0"/>
              <a:t>‹#›</a:t>
            </a:fld>
            <a:endParaRPr lang="en-US"/>
          </a:p>
        </p:txBody>
      </p:sp>
    </p:spTree>
    <p:extLst>
      <p:ext uri="{BB962C8B-B14F-4D97-AF65-F5344CB8AC3E}">
        <p14:creationId xmlns:p14="http://schemas.microsoft.com/office/powerpoint/2010/main" val="21818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7B0B2-58F0-E647-ACD1-2B7FCBE2E6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670B52-A189-2F45-8C95-54E05AD217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2930FF-220D-7046-87EF-1D6F44E812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8CFDA8-8C27-CA41-B862-981D2304FB86}"/>
              </a:ext>
            </a:extLst>
          </p:cNvPr>
          <p:cNvSpPr>
            <a:spLocks noGrp="1"/>
          </p:cNvSpPr>
          <p:nvPr>
            <p:ph type="dt" sz="half" idx="10"/>
          </p:nvPr>
        </p:nvSpPr>
        <p:spPr/>
        <p:txBody>
          <a:bodyPr/>
          <a:lstStyle/>
          <a:p>
            <a:fld id="{44BC80BF-8E46-A448-B379-89A6659BADA5}" type="datetimeFigureOut">
              <a:rPr lang="en-US" smtClean="0"/>
              <a:t>9/21/21</a:t>
            </a:fld>
            <a:endParaRPr lang="en-US"/>
          </a:p>
        </p:txBody>
      </p:sp>
      <p:sp>
        <p:nvSpPr>
          <p:cNvPr id="6" name="Footer Placeholder 5">
            <a:extLst>
              <a:ext uri="{FF2B5EF4-FFF2-40B4-BE49-F238E27FC236}">
                <a16:creationId xmlns:a16="http://schemas.microsoft.com/office/drawing/2014/main" id="{004F9CB3-E01F-5F4B-940D-126873A0EE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9B4EB3-C5B9-4246-B04F-7B0FB877E6A9}"/>
              </a:ext>
            </a:extLst>
          </p:cNvPr>
          <p:cNvSpPr>
            <a:spLocks noGrp="1"/>
          </p:cNvSpPr>
          <p:nvPr>
            <p:ph type="sldNum" sz="quarter" idx="12"/>
          </p:nvPr>
        </p:nvSpPr>
        <p:spPr/>
        <p:txBody>
          <a:bodyPr/>
          <a:lstStyle/>
          <a:p>
            <a:fld id="{E3FC6A45-D47B-3641-90FA-C8F0B9F54E5D}" type="slidenum">
              <a:rPr lang="en-US" smtClean="0"/>
              <a:t>‹#›</a:t>
            </a:fld>
            <a:endParaRPr lang="en-US"/>
          </a:p>
        </p:txBody>
      </p:sp>
    </p:spTree>
    <p:extLst>
      <p:ext uri="{BB962C8B-B14F-4D97-AF65-F5344CB8AC3E}">
        <p14:creationId xmlns:p14="http://schemas.microsoft.com/office/powerpoint/2010/main" val="1570134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B3C0-1C9F-ED47-AD6D-95B45990A1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20434E-BF9D-1543-A409-657C55A82D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CEA8AB-6730-EF40-951F-924AC2D090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D6E7AF-2EA0-0F49-904E-947A436035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2C1598-B54D-F340-9D3B-5202426F9D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3482C0-A3AB-8149-B876-157D0314AF9F}"/>
              </a:ext>
            </a:extLst>
          </p:cNvPr>
          <p:cNvSpPr>
            <a:spLocks noGrp="1"/>
          </p:cNvSpPr>
          <p:nvPr>
            <p:ph type="dt" sz="half" idx="10"/>
          </p:nvPr>
        </p:nvSpPr>
        <p:spPr/>
        <p:txBody>
          <a:bodyPr/>
          <a:lstStyle/>
          <a:p>
            <a:fld id="{44BC80BF-8E46-A448-B379-89A6659BADA5}" type="datetimeFigureOut">
              <a:rPr lang="en-US" smtClean="0"/>
              <a:t>9/21/21</a:t>
            </a:fld>
            <a:endParaRPr lang="en-US"/>
          </a:p>
        </p:txBody>
      </p:sp>
      <p:sp>
        <p:nvSpPr>
          <p:cNvPr id="8" name="Footer Placeholder 7">
            <a:extLst>
              <a:ext uri="{FF2B5EF4-FFF2-40B4-BE49-F238E27FC236}">
                <a16:creationId xmlns:a16="http://schemas.microsoft.com/office/drawing/2014/main" id="{52F87731-6E01-D849-8D87-865827E6C3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B6ED7B-F7C1-AA4D-8503-874A9C2E138D}"/>
              </a:ext>
            </a:extLst>
          </p:cNvPr>
          <p:cNvSpPr>
            <a:spLocks noGrp="1"/>
          </p:cNvSpPr>
          <p:nvPr>
            <p:ph type="sldNum" sz="quarter" idx="12"/>
          </p:nvPr>
        </p:nvSpPr>
        <p:spPr/>
        <p:txBody>
          <a:bodyPr/>
          <a:lstStyle/>
          <a:p>
            <a:fld id="{E3FC6A45-D47B-3641-90FA-C8F0B9F54E5D}" type="slidenum">
              <a:rPr lang="en-US" smtClean="0"/>
              <a:t>‹#›</a:t>
            </a:fld>
            <a:endParaRPr lang="en-US"/>
          </a:p>
        </p:txBody>
      </p:sp>
    </p:spTree>
    <p:extLst>
      <p:ext uri="{BB962C8B-B14F-4D97-AF65-F5344CB8AC3E}">
        <p14:creationId xmlns:p14="http://schemas.microsoft.com/office/powerpoint/2010/main" val="549881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371AE-AD3F-AC40-85D6-4BA2BAEC3B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D46EDC-7A35-4A48-83CC-502CEBA3F7F7}"/>
              </a:ext>
            </a:extLst>
          </p:cNvPr>
          <p:cNvSpPr>
            <a:spLocks noGrp="1"/>
          </p:cNvSpPr>
          <p:nvPr>
            <p:ph type="dt" sz="half" idx="10"/>
          </p:nvPr>
        </p:nvSpPr>
        <p:spPr/>
        <p:txBody>
          <a:bodyPr/>
          <a:lstStyle/>
          <a:p>
            <a:fld id="{44BC80BF-8E46-A448-B379-89A6659BADA5}" type="datetimeFigureOut">
              <a:rPr lang="en-US" smtClean="0"/>
              <a:t>9/21/21</a:t>
            </a:fld>
            <a:endParaRPr lang="en-US"/>
          </a:p>
        </p:txBody>
      </p:sp>
      <p:sp>
        <p:nvSpPr>
          <p:cNvPr id="4" name="Footer Placeholder 3">
            <a:extLst>
              <a:ext uri="{FF2B5EF4-FFF2-40B4-BE49-F238E27FC236}">
                <a16:creationId xmlns:a16="http://schemas.microsoft.com/office/drawing/2014/main" id="{880B1B8D-E9F6-9644-B3AF-5E9FD732BB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2E8CD3-8A5C-EB4C-B5CB-CEACCFC2F1B6}"/>
              </a:ext>
            </a:extLst>
          </p:cNvPr>
          <p:cNvSpPr>
            <a:spLocks noGrp="1"/>
          </p:cNvSpPr>
          <p:nvPr>
            <p:ph type="sldNum" sz="quarter" idx="12"/>
          </p:nvPr>
        </p:nvSpPr>
        <p:spPr/>
        <p:txBody>
          <a:bodyPr/>
          <a:lstStyle/>
          <a:p>
            <a:fld id="{E3FC6A45-D47B-3641-90FA-C8F0B9F54E5D}" type="slidenum">
              <a:rPr lang="en-US" smtClean="0"/>
              <a:t>‹#›</a:t>
            </a:fld>
            <a:endParaRPr lang="en-US"/>
          </a:p>
        </p:txBody>
      </p:sp>
    </p:spTree>
    <p:extLst>
      <p:ext uri="{BB962C8B-B14F-4D97-AF65-F5344CB8AC3E}">
        <p14:creationId xmlns:p14="http://schemas.microsoft.com/office/powerpoint/2010/main" val="2764812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47A5D6-01BC-434C-A669-E62A773C655F}"/>
              </a:ext>
            </a:extLst>
          </p:cNvPr>
          <p:cNvSpPr>
            <a:spLocks noGrp="1"/>
          </p:cNvSpPr>
          <p:nvPr>
            <p:ph type="dt" sz="half" idx="10"/>
          </p:nvPr>
        </p:nvSpPr>
        <p:spPr/>
        <p:txBody>
          <a:bodyPr/>
          <a:lstStyle/>
          <a:p>
            <a:fld id="{44BC80BF-8E46-A448-B379-89A6659BADA5}" type="datetimeFigureOut">
              <a:rPr lang="en-US" smtClean="0"/>
              <a:t>9/21/21</a:t>
            </a:fld>
            <a:endParaRPr lang="en-US"/>
          </a:p>
        </p:txBody>
      </p:sp>
      <p:sp>
        <p:nvSpPr>
          <p:cNvPr id="3" name="Footer Placeholder 2">
            <a:extLst>
              <a:ext uri="{FF2B5EF4-FFF2-40B4-BE49-F238E27FC236}">
                <a16:creationId xmlns:a16="http://schemas.microsoft.com/office/drawing/2014/main" id="{F15D2AF1-7F52-D841-AE89-BFB724992F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DB4FD3-663F-6548-9143-7E5F2A4F4A06}"/>
              </a:ext>
            </a:extLst>
          </p:cNvPr>
          <p:cNvSpPr>
            <a:spLocks noGrp="1"/>
          </p:cNvSpPr>
          <p:nvPr>
            <p:ph type="sldNum" sz="quarter" idx="12"/>
          </p:nvPr>
        </p:nvSpPr>
        <p:spPr/>
        <p:txBody>
          <a:bodyPr/>
          <a:lstStyle/>
          <a:p>
            <a:fld id="{E3FC6A45-D47B-3641-90FA-C8F0B9F54E5D}" type="slidenum">
              <a:rPr lang="en-US" smtClean="0"/>
              <a:t>‹#›</a:t>
            </a:fld>
            <a:endParaRPr lang="en-US"/>
          </a:p>
        </p:txBody>
      </p:sp>
    </p:spTree>
    <p:extLst>
      <p:ext uri="{BB962C8B-B14F-4D97-AF65-F5344CB8AC3E}">
        <p14:creationId xmlns:p14="http://schemas.microsoft.com/office/powerpoint/2010/main" val="253417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B61F-3AE8-724B-8950-131DD0DD6F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A1C2E-B440-B84E-80C4-2AF056529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34620E-B054-4B44-B644-F9DBB98722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020F98-116C-E145-8B5C-C63AFC02FC49}"/>
              </a:ext>
            </a:extLst>
          </p:cNvPr>
          <p:cNvSpPr>
            <a:spLocks noGrp="1"/>
          </p:cNvSpPr>
          <p:nvPr>
            <p:ph type="dt" sz="half" idx="10"/>
          </p:nvPr>
        </p:nvSpPr>
        <p:spPr/>
        <p:txBody>
          <a:bodyPr/>
          <a:lstStyle/>
          <a:p>
            <a:fld id="{44BC80BF-8E46-A448-B379-89A6659BADA5}" type="datetimeFigureOut">
              <a:rPr lang="en-US" smtClean="0"/>
              <a:t>9/21/21</a:t>
            </a:fld>
            <a:endParaRPr lang="en-US"/>
          </a:p>
        </p:txBody>
      </p:sp>
      <p:sp>
        <p:nvSpPr>
          <p:cNvPr id="6" name="Footer Placeholder 5">
            <a:extLst>
              <a:ext uri="{FF2B5EF4-FFF2-40B4-BE49-F238E27FC236}">
                <a16:creationId xmlns:a16="http://schemas.microsoft.com/office/drawing/2014/main" id="{0A570AF5-E98D-8942-AA6E-2E4F10FAD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4206F9-EEA3-A64D-80DA-2C9D78F88264}"/>
              </a:ext>
            </a:extLst>
          </p:cNvPr>
          <p:cNvSpPr>
            <a:spLocks noGrp="1"/>
          </p:cNvSpPr>
          <p:nvPr>
            <p:ph type="sldNum" sz="quarter" idx="12"/>
          </p:nvPr>
        </p:nvSpPr>
        <p:spPr/>
        <p:txBody>
          <a:bodyPr/>
          <a:lstStyle/>
          <a:p>
            <a:fld id="{E3FC6A45-D47B-3641-90FA-C8F0B9F54E5D}" type="slidenum">
              <a:rPr lang="en-US" smtClean="0"/>
              <a:t>‹#›</a:t>
            </a:fld>
            <a:endParaRPr lang="en-US"/>
          </a:p>
        </p:txBody>
      </p:sp>
    </p:spTree>
    <p:extLst>
      <p:ext uri="{BB962C8B-B14F-4D97-AF65-F5344CB8AC3E}">
        <p14:creationId xmlns:p14="http://schemas.microsoft.com/office/powerpoint/2010/main" val="2926585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7D32E-DE3A-3B4C-B5BD-DD6421C7C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6AE5BB-57F8-B847-8E71-0954DF1770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F10A0E-5CDE-8D4A-82FE-6F3BB1AD3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A02C76-3BAD-2040-ACBC-540E92336FDF}"/>
              </a:ext>
            </a:extLst>
          </p:cNvPr>
          <p:cNvSpPr>
            <a:spLocks noGrp="1"/>
          </p:cNvSpPr>
          <p:nvPr>
            <p:ph type="dt" sz="half" idx="10"/>
          </p:nvPr>
        </p:nvSpPr>
        <p:spPr/>
        <p:txBody>
          <a:bodyPr/>
          <a:lstStyle/>
          <a:p>
            <a:fld id="{44BC80BF-8E46-A448-B379-89A6659BADA5}" type="datetimeFigureOut">
              <a:rPr lang="en-US" smtClean="0"/>
              <a:t>9/21/21</a:t>
            </a:fld>
            <a:endParaRPr lang="en-US"/>
          </a:p>
        </p:txBody>
      </p:sp>
      <p:sp>
        <p:nvSpPr>
          <p:cNvPr id="6" name="Footer Placeholder 5">
            <a:extLst>
              <a:ext uri="{FF2B5EF4-FFF2-40B4-BE49-F238E27FC236}">
                <a16:creationId xmlns:a16="http://schemas.microsoft.com/office/drawing/2014/main" id="{E2BC77FC-C50D-3648-8BAD-CC1C6B9271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354D5D-E500-424F-A748-4D05C1DE5842}"/>
              </a:ext>
            </a:extLst>
          </p:cNvPr>
          <p:cNvSpPr>
            <a:spLocks noGrp="1"/>
          </p:cNvSpPr>
          <p:nvPr>
            <p:ph type="sldNum" sz="quarter" idx="12"/>
          </p:nvPr>
        </p:nvSpPr>
        <p:spPr/>
        <p:txBody>
          <a:bodyPr/>
          <a:lstStyle/>
          <a:p>
            <a:fld id="{E3FC6A45-D47B-3641-90FA-C8F0B9F54E5D}" type="slidenum">
              <a:rPr lang="en-US" smtClean="0"/>
              <a:t>‹#›</a:t>
            </a:fld>
            <a:endParaRPr lang="en-US"/>
          </a:p>
        </p:txBody>
      </p:sp>
    </p:spTree>
    <p:extLst>
      <p:ext uri="{BB962C8B-B14F-4D97-AF65-F5344CB8AC3E}">
        <p14:creationId xmlns:p14="http://schemas.microsoft.com/office/powerpoint/2010/main" val="11492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F2A680-A6BB-1643-BABC-A89535C5A5AF}"/>
              </a:ext>
            </a:extLst>
          </p:cNvPr>
          <p:cNvPicPr>
            <a:picLocks noChangeAspect="1"/>
          </p:cNvPicPr>
          <p:nvPr userDrawn="1"/>
        </p:nvPicPr>
        <p:blipFill rotWithShape="1">
          <a:blip r:embed="rId13">
            <a:extLst>
              <a:ext uri="{BEBA8EAE-BF5A-486C-A8C5-ECC9F3942E4B}">
                <a14:imgProps xmlns:a14="http://schemas.microsoft.com/office/drawing/2010/main">
                  <a14:imgLayer r:embed="rId14">
                    <a14:imgEffect>
                      <a14:sharpenSoften amount="-100000"/>
                    </a14:imgEffect>
                    <a14:imgEffect>
                      <a14:saturation sat="49000"/>
                    </a14:imgEffect>
                  </a14:imgLayer>
                </a14:imgProps>
              </a:ext>
            </a:extLst>
          </a:blip>
          <a:srcRect t="8400" b="7018"/>
          <a:stretch/>
        </p:blipFill>
        <p:spPr>
          <a:xfrm>
            <a:off x="1" y="0"/>
            <a:ext cx="12191999" cy="6858000"/>
          </a:xfrm>
          <a:prstGeom prst="rect">
            <a:avLst/>
          </a:prstGeom>
        </p:spPr>
      </p:pic>
      <p:sp>
        <p:nvSpPr>
          <p:cNvPr id="2" name="Title Placeholder 1">
            <a:extLst>
              <a:ext uri="{FF2B5EF4-FFF2-40B4-BE49-F238E27FC236}">
                <a16:creationId xmlns:a16="http://schemas.microsoft.com/office/drawing/2014/main" id="{27BBDC56-34AB-2041-967F-524B8B215D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C11E13-E7D7-D34A-8A09-84B65C9EE5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9AAA99-7B10-DB4A-A870-026E0D8A5E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C80BF-8E46-A448-B379-89A6659BADA5}" type="datetimeFigureOut">
              <a:rPr lang="en-US" smtClean="0"/>
              <a:t>9/21/21</a:t>
            </a:fld>
            <a:endParaRPr lang="en-US"/>
          </a:p>
        </p:txBody>
      </p:sp>
      <p:sp>
        <p:nvSpPr>
          <p:cNvPr id="5" name="Footer Placeholder 4">
            <a:extLst>
              <a:ext uri="{FF2B5EF4-FFF2-40B4-BE49-F238E27FC236}">
                <a16:creationId xmlns:a16="http://schemas.microsoft.com/office/drawing/2014/main" id="{A6D42B9C-23BD-4F4C-87C1-75EDE77624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0B5FB3-26BC-AB4B-9354-1BF3D9153F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C6A45-D47B-3641-90FA-C8F0B9F54E5D}" type="slidenum">
              <a:rPr lang="en-US" smtClean="0"/>
              <a:t>‹#›</a:t>
            </a:fld>
            <a:endParaRPr lang="en-US"/>
          </a:p>
        </p:txBody>
      </p:sp>
    </p:spTree>
    <p:extLst>
      <p:ext uri="{BB962C8B-B14F-4D97-AF65-F5344CB8AC3E}">
        <p14:creationId xmlns:p14="http://schemas.microsoft.com/office/powerpoint/2010/main" val="2599490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5DBC-6373-E442-90C1-E35A878F80FF}"/>
              </a:ext>
            </a:extLst>
          </p:cNvPr>
          <p:cNvSpPr>
            <a:spLocks noGrp="1"/>
          </p:cNvSpPr>
          <p:nvPr>
            <p:ph type="ctrTitle"/>
          </p:nvPr>
        </p:nvSpPr>
        <p:spPr/>
        <p:txBody>
          <a:bodyPr>
            <a:normAutofit fontScale="90000"/>
          </a:bodyPr>
          <a:lstStyle/>
          <a:p>
            <a:r>
              <a:rPr lang="en-US" dirty="0">
                <a:solidFill>
                  <a:schemeClr val="bg1"/>
                </a:solidFill>
              </a:rPr>
              <a:t>Comparing FEGS, LIS, and GLM to Advise Future Lightning Imager Design</a:t>
            </a:r>
          </a:p>
        </p:txBody>
      </p:sp>
      <p:sp>
        <p:nvSpPr>
          <p:cNvPr id="3" name="Subtitle 2">
            <a:extLst>
              <a:ext uri="{FF2B5EF4-FFF2-40B4-BE49-F238E27FC236}">
                <a16:creationId xmlns:a16="http://schemas.microsoft.com/office/drawing/2014/main" id="{2DBA1D89-FDFD-9B4A-873B-BAA92B4B4B68}"/>
              </a:ext>
            </a:extLst>
          </p:cNvPr>
          <p:cNvSpPr>
            <a:spLocks noGrp="1"/>
          </p:cNvSpPr>
          <p:nvPr>
            <p:ph type="subTitle" idx="1"/>
          </p:nvPr>
        </p:nvSpPr>
        <p:spPr>
          <a:xfrm>
            <a:off x="1524000" y="3602037"/>
            <a:ext cx="9144000" cy="1924119"/>
          </a:xfrm>
        </p:spPr>
        <p:txBody>
          <a:bodyPr>
            <a:normAutofit fontScale="92500" lnSpcReduction="20000"/>
          </a:bodyPr>
          <a:lstStyle/>
          <a:p>
            <a:endParaRPr lang="en-US" dirty="0"/>
          </a:p>
          <a:p>
            <a:r>
              <a:rPr lang="en-US" dirty="0">
                <a:solidFill>
                  <a:schemeClr val="bg1"/>
                </a:solidFill>
              </a:rPr>
              <a:t>Mason G. Quick</a:t>
            </a:r>
          </a:p>
          <a:p>
            <a:r>
              <a:rPr lang="en-US" dirty="0">
                <a:solidFill>
                  <a:schemeClr val="bg1"/>
                </a:solidFill>
              </a:rPr>
              <a:t>NASA Marshall Space Flight Center</a:t>
            </a:r>
          </a:p>
          <a:p>
            <a:r>
              <a:rPr lang="en-US" dirty="0">
                <a:solidFill>
                  <a:schemeClr val="bg1"/>
                </a:solidFill>
              </a:rPr>
              <a:t>GLM Science Meeting</a:t>
            </a:r>
          </a:p>
          <a:p>
            <a:r>
              <a:rPr lang="en-US" dirty="0">
                <a:solidFill>
                  <a:schemeClr val="bg1"/>
                </a:solidFill>
              </a:rPr>
              <a:t>September 22, 2021</a:t>
            </a:r>
          </a:p>
        </p:txBody>
      </p:sp>
    </p:spTree>
    <p:extLst>
      <p:ext uri="{BB962C8B-B14F-4D97-AF65-F5344CB8AC3E}">
        <p14:creationId xmlns:p14="http://schemas.microsoft.com/office/powerpoint/2010/main" val="176810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5963A4-E9FC-3E4D-9096-ED2DFAC7258B}"/>
              </a:ext>
            </a:extLst>
          </p:cNvPr>
          <p:cNvPicPr>
            <a:picLocks noChangeAspect="1"/>
          </p:cNvPicPr>
          <p:nvPr/>
        </p:nvPicPr>
        <p:blipFill>
          <a:blip r:embed="rId2"/>
          <a:stretch>
            <a:fillRect/>
          </a:stretch>
        </p:blipFill>
        <p:spPr>
          <a:xfrm>
            <a:off x="261228" y="1331089"/>
            <a:ext cx="7586507" cy="5057671"/>
          </a:xfrm>
          <a:prstGeom prst="rect">
            <a:avLst/>
          </a:prstGeom>
          <a:ln>
            <a:solidFill>
              <a:schemeClr val="bg1"/>
            </a:solidFill>
          </a:ln>
        </p:spPr>
      </p:pic>
      <p:sp>
        <p:nvSpPr>
          <p:cNvPr id="6" name="TextBox 5">
            <a:extLst>
              <a:ext uri="{FF2B5EF4-FFF2-40B4-BE49-F238E27FC236}">
                <a16:creationId xmlns:a16="http://schemas.microsoft.com/office/drawing/2014/main" id="{248C5952-7EC6-7542-A4BD-0E7591FF8271}"/>
              </a:ext>
            </a:extLst>
          </p:cNvPr>
          <p:cNvSpPr txBox="1"/>
          <p:nvPr/>
        </p:nvSpPr>
        <p:spPr>
          <a:xfrm>
            <a:off x="7976601" y="1331089"/>
            <a:ext cx="4027744" cy="4524315"/>
          </a:xfrm>
          <a:prstGeom prst="rect">
            <a:avLst/>
          </a:prstGeom>
          <a:noFill/>
        </p:spPr>
        <p:txBody>
          <a:bodyPr wrap="square" rtlCol="0">
            <a:spAutoFit/>
          </a:bodyPr>
          <a:lstStyle/>
          <a:p>
            <a:r>
              <a:rPr lang="en-US" b="1" dirty="0">
                <a:solidFill>
                  <a:schemeClr val="bg1"/>
                </a:solidFill>
                <a:latin typeface="Candara" panose="020E0502030303020204" pitchFamily="34" charset="0"/>
              </a:rPr>
              <a:t>Background</a:t>
            </a:r>
          </a:p>
          <a:p>
            <a:endParaRPr lang="en-US"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Satellite lightning imagers detect the cloud-top optical emission from lightning.  The lobes of illumination produced vary in brightness</a:t>
            </a:r>
            <a:r>
              <a:rPr lang="en-US" b="1" dirty="0">
                <a:solidFill>
                  <a:schemeClr val="bg1"/>
                </a:solidFill>
                <a:latin typeface="Candara" panose="020E0502030303020204" pitchFamily="34" charset="0"/>
              </a:rPr>
              <a:t> </a:t>
            </a:r>
            <a:r>
              <a:rPr lang="en-US" dirty="0">
                <a:solidFill>
                  <a:schemeClr val="bg1"/>
                </a:solidFill>
                <a:latin typeface="Candara" panose="020E0502030303020204" pitchFamily="34" charset="0"/>
              </a:rPr>
              <a:t>(</a:t>
            </a:r>
            <a:r>
              <a:rPr lang="en-US" b="1" dirty="0">
                <a:solidFill>
                  <a:schemeClr val="bg1"/>
                </a:solidFill>
                <a:latin typeface="Candara" panose="020E0502030303020204" pitchFamily="34" charset="0"/>
              </a:rPr>
              <a:t>radiance</a:t>
            </a:r>
            <a:r>
              <a:rPr lang="en-US" dirty="0">
                <a:solidFill>
                  <a:schemeClr val="bg1"/>
                </a:solidFill>
                <a:latin typeface="Candara" panose="020E0502030303020204" pitchFamily="34" charset="0"/>
              </a:rPr>
              <a:t>) and size/shape (</a:t>
            </a:r>
            <a:r>
              <a:rPr lang="en-US" b="1" dirty="0">
                <a:solidFill>
                  <a:schemeClr val="bg1"/>
                </a:solidFill>
                <a:latin typeface="Candara" panose="020E0502030303020204" pitchFamily="34" charset="0"/>
              </a:rPr>
              <a:t>area</a:t>
            </a:r>
            <a:r>
              <a:rPr lang="en-US" dirty="0">
                <a:solidFill>
                  <a:schemeClr val="bg1"/>
                </a:solidFill>
                <a:latin typeface="Candara" panose="020E0502030303020204" pitchFamily="34" charset="0"/>
              </a:rPr>
              <a:t>).</a:t>
            </a:r>
          </a:p>
          <a:p>
            <a:endParaRPr lang="en-US"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The image to the left is a digital camera image from the ISS showing a thunderstorm over north America.</a:t>
            </a:r>
          </a:p>
          <a:p>
            <a:endParaRPr lang="en-US"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Note the variation in size of the lightning illumination.  Area and radiance vary over 2-3 orders of magnitude.</a:t>
            </a:r>
          </a:p>
        </p:txBody>
      </p:sp>
      <p:sp>
        <p:nvSpPr>
          <p:cNvPr id="2" name="TextBox 1">
            <a:extLst>
              <a:ext uri="{FF2B5EF4-FFF2-40B4-BE49-F238E27FC236}">
                <a16:creationId xmlns:a16="http://schemas.microsoft.com/office/drawing/2014/main" id="{BA762AE3-6EC5-2440-9283-EAEBB8C2BEB0}"/>
              </a:ext>
            </a:extLst>
          </p:cNvPr>
          <p:cNvSpPr txBox="1"/>
          <p:nvPr/>
        </p:nvSpPr>
        <p:spPr>
          <a:xfrm>
            <a:off x="0" y="0"/>
            <a:ext cx="12192000" cy="369332"/>
          </a:xfrm>
          <a:prstGeom prst="rect">
            <a:avLst/>
          </a:prstGeom>
          <a:solidFill>
            <a:schemeClr val="accent2">
              <a:lumMod val="60000"/>
              <a:lumOff val="40000"/>
            </a:schemeClr>
          </a:solidFill>
          <a:ln>
            <a:noFill/>
          </a:ln>
        </p:spPr>
        <p:txBody>
          <a:bodyPr wrap="square" rtlCol="0">
            <a:spAutoFit/>
          </a:bodyPr>
          <a:lstStyle/>
          <a:p>
            <a:r>
              <a:rPr lang="en-US" dirty="0">
                <a:latin typeface="Candara" panose="020E0502030303020204" pitchFamily="34" charset="0"/>
              </a:rPr>
              <a:t>	</a:t>
            </a:r>
            <a:r>
              <a:rPr lang="en-US" b="1" dirty="0">
                <a:latin typeface="Candara" panose="020E0502030303020204" pitchFamily="34" charset="0"/>
              </a:rPr>
              <a:t>Introduction</a:t>
            </a:r>
          </a:p>
        </p:txBody>
      </p:sp>
    </p:spTree>
    <p:extLst>
      <p:ext uri="{BB962C8B-B14F-4D97-AF65-F5344CB8AC3E}">
        <p14:creationId xmlns:p14="http://schemas.microsoft.com/office/powerpoint/2010/main" val="2344169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5428FA-7A68-C547-828D-D1A059A227A9}"/>
              </a:ext>
            </a:extLst>
          </p:cNvPr>
          <p:cNvPicPr>
            <a:picLocks noChangeAspect="1"/>
          </p:cNvPicPr>
          <p:nvPr/>
        </p:nvPicPr>
        <p:blipFill>
          <a:blip r:embed="rId2"/>
          <a:stretch>
            <a:fillRect/>
          </a:stretch>
        </p:blipFill>
        <p:spPr>
          <a:xfrm>
            <a:off x="-433361" y="1387321"/>
            <a:ext cx="5919761" cy="4324365"/>
          </a:xfrm>
          <a:prstGeom prst="rect">
            <a:avLst/>
          </a:prstGeom>
          <a:ln>
            <a:noFill/>
          </a:ln>
        </p:spPr>
      </p:pic>
      <p:sp>
        <p:nvSpPr>
          <p:cNvPr id="5" name="TextBox 4">
            <a:extLst>
              <a:ext uri="{FF2B5EF4-FFF2-40B4-BE49-F238E27FC236}">
                <a16:creationId xmlns:a16="http://schemas.microsoft.com/office/drawing/2014/main" id="{B481C95B-14C7-BE4C-9BF4-0811086B651E}"/>
              </a:ext>
            </a:extLst>
          </p:cNvPr>
          <p:cNvSpPr txBox="1"/>
          <p:nvPr/>
        </p:nvSpPr>
        <p:spPr>
          <a:xfrm>
            <a:off x="5028383" y="426794"/>
            <a:ext cx="6813395" cy="6247864"/>
          </a:xfrm>
          <a:prstGeom prst="rect">
            <a:avLst/>
          </a:prstGeom>
          <a:noFill/>
        </p:spPr>
        <p:txBody>
          <a:bodyPr wrap="square" rtlCol="0">
            <a:spAutoFit/>
          </a:bodyPr>
          <a:lstStyle/>
          <a:p>
            <a:r>
              <a:rPr lang="en-US" sz="1600" b="1" i="1" dirty="0">
                <a:solidFill>
                  <a:schemeClr val="bg1"/>
                </a:solidFill>
                <a:latin typeface="Candara" panose="020E0502030303020204" pitchFamily="34" charset="0"/>
              </a:rPr>
              <a:t>Zhang and Cummins </a:t>
            </a:r>
            <a:r>
              <a:rPr lang="en-US" sz="1600" b="1" dirty="0">
                <a:solidFill>
                  <a:schemeClr val="bg1"/>
                </a:solidFill>
                <a:latin typeface="Candara" panose="020E0502030303020204" pitchFamily="34" charset="0"/>
              </a:rPr>
              <a:t>[2020]</a:t>
            </a:r>
            <a:r>
              <a:rPr lang="en-US" sz="1600" b="1" i="1" dirty="0">
                <a:solidFill>
                  <a:schemeClr val="bg1"/>
                </a:solidFill>
                <a:latin typeface="Candara" panose="020E0502030303020204" pitchFamily="34" charset="0"/>
              </a:rPr>
              <a:t> </a:t>
            </a:r>
            <a:r>
              <a:rPr lang="en-US" sz="1600" dirty="0">
                <a:solidFill>
                  <a:schemeClr val="bg1"/>
                </a:solidFill>
                <a:latin typeface="Candara" panose="020E0502030303020204" pitchFamily="34" charset="0"/>
              </a:rPr>
              <a:t>model demonstrates how spatial resolution relative to source size affects distribution of events-per-group in the TRMM-LIS</a:t>
            </a:r>
          </a:p>
          <a:p>
            <a:pPr marL="285750" indent="-285750">
              <a:buFont typeface="Courier New" panose="02070309020205020404" pitchFamily="49" charset="0"/>
              <a:buChar char="o"/>
            </a:pPr>
            <a:endParaRPr lang="en-US" sz="1600" dirty="0">
              <a:solidFill>
                <a:schemeClr val="bg1"/>
              </a:solidFill>
              <a:latin typeface="Candara" panose="020E0502030303020204" pitchFamily="34" charset="0"/>
            </a:endParaRPr>
          </a:p>
          <a:p>
            <a:pPr marL="285750" indent="-285750">
              <a:buFont typeface="Arial" panose="020B0604020202020204" pitchFamily="34" charset="0"/>
              <a:buChar char="•"/>
            </a:pPr>
            <a:r>
              <a:rPr lang="en-US" sz="1600" dirty="0">
                <a:solidFill>
                  <a:schemeClr val="bg1"/>
                </a:solidFill>
                <a:latin typeface="Candara" panose="020E0502030303020204" pitchFamily="34" charset="0"/>
              </a:rPr>
              <a:t>Groups of 1-2 events are likely smaller than a LIS pixel (</a:t>
            </a:r>
            <a:r>
              <a:rPr lang="en-US" sz="1600" i="1" dirty="0">
                <a:solidFill>
                  <a:srgbClr val="00B0F0"/>
                </a:solidFill>
                <a:latin typeface="Candara" panose="020E0502030303020204" pitchFamily="34" charset="0"/>
              </a:rPr>
              <a:t>point source</a:t>
            </a:r>
            <a:r>
              <a:rPr lang="en-US" sz="1600" dirty="0">
                <a:solidFill>
                  <a:schemeClr val="bg1"/>
                </a:solidFill>
                <a:latin typeface="Candara" panose="020E0502030303020204" pitchFamily="34" charset="0"/>
              </a:rPr>
              <a:t>)</a:t>
            </a:r>
          </a:p>
          <a:p>
            <a:pPr marL="285750" indent="-285750">
              <a:buFont typeface="Arial" panose="020B0604020202020204" pitchFamily="34" charset="0"/>
              <a:buChar char="•"/>
            </a:pPr>
            <a:r>
              <a:rPr lang="en-US" sz="1600" dirty="0">
                <a:solidFill>
                  <a:schemeClr val="bg1"/>
                </a:solidFill>
                <a:latin typeface="Candara" panose="020E0502030303020204" pitchFamily="34" charset="0"/>
              </a:rPr>
              <a:t>Groups of 3-4 events are likely ~same size as pixel (</a:t>
            </a:r>
            <a:r>
              <a:rPr lang="en-US" sz="1600" i="1" dirty="0">
                <a:solidFill>
                  <a:srgbClr val="00B0F0"/>
                </a:solidFill>
                <a:latin typeface="Candara" panose="020E0502030303020204" pitchFamily="34" charset="0"/>
              </a:rPr>
              <a:t>fuzzy source</a:t>
            </a:r>
            <a:r>
              <a:rPr lang="en-US" sz="1600" dirty="0">
                <a:solidFill>
                  <a:schemeClr val="bg1"/>
                </a:solidFill>
                <a:latin typeface="Candara" panose="020E0502030303020204" pitchFamily="34" charset="0"/>
              </a:rPr>
              <a:t>)</a:t>
            </a:r>
          </a:p>
          <a:p>
            <a:pPr marL="285750" indent="-285750">
              <a:buFont typeface="Arial" panose="020B0604020202020204" pitchFamily="34" charset="0"/>
              <a:buChar char="•"/>
            </a:pPr>
            <a:r>
              <a:rPr lang="en-US" sz="1600" dirty="0">
                <a:solidFill>
                  <a:schemeClr val="bg1"/>
                </a:solidFill>
                <a:latin typeface="Candara" panose="020E0502030303020204" pitchFamily="34" charset="0"/>
              </a:rPr>
              <a:t>Groups of &gt;4 events are likely bigger than LIS pixel (</a:t>
            </a:r>
            <a:r>
              <a:rPr lang="en-US" sz="1600" i="1" dirty="0">
                <a:solidFill>
                  <a:srgbClr val="00B0F0"/>
                </a:solidFill>
                <a:latin typeface="Candara" panose="020E0502030303020204" pitchFamily="34" charset="0"/>
              </a:rPr>
              <a:t>extended source</a:t>
            </a:r>
            <a:r>
              <a:rPr lang="en-US" sz="1600" dirty="0">
                <a:solidFill>
                  <a:schemeClr val="bg1"/>
                </a:solidFill>
                <a:latin typeface="Candara" panose="020E0502030303020204" pitchFamily="34" charset="0"/>
              </a:rPr>
              <a:t>)</a:t>
            </a:r>
          </a:p>
          <a:p>
            <a:pPr marL="285750" indent="-285750">
              <a:buFont typeface="Arial" panose="020B0604020202020204" pitchFamily="34" charset="0"/>
              <a:buChar char="•"/>
            </a:pPr>
            <a:endParaRPr lang="en-US" sz="1600" dirty="0">
              <a:solidFill>
                <a:schemeClr val="bg1"/>
              </a:solidFill>
              <a:latin typeface="Candara" panose="020E0502030303020204" pitchFamily="34" charset="0"/>
            </a:endParaRPr>
          </a:p>
          <a:p>
            <a:pPr marL="285750" indent="-285750">
              <a:buFont typeface="Arial" panose="020B0604020202020204" pitchFamily="34" charset="0"/>
              <a:buChar char="•"/>
            </a:pPr>
            <a:r>
              <a:rPr lang="en-US" sz="1600" dirty="0">
                <a:solidFill>
                  <a:schemeClr val="bg1"/>
                </a:solidFill>
                <a:latin typeface="Candara" panose="020E0502030303020204" pitchFamily="34" charset="0"/>
              </a:rPr>
              <a:t>conclude that a large percentage (39% in the first 6ms of a flash and 25% afterward) are smaller than a pixel footprint</a:t>
            </a:r>
          </a:p>
          <a:p>
            <a:pPr marL="285750" indent="-285750">
              <a:buFont typeface="Arial" panose="020B0604020202020204" pitchFamily="34" charset="0"/>
              <a:buChar char="•"/>
            </a:pPr>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A look at the distribution of events-per-group in a test dataset [2002+2003] gives the following percentages</a:t>
            </a:r>
          </a:p>
          <a:p>
            <a:pPr marL="285750" indent="-285750">
              <a:buFont typeface="Arial" panose="020B0604020202020204" pitchFamily="34" charset="0"/>
              <a:buChar char="•"/>
            </a:pPr>
            <a:endParaRPr lang="en-US" sz="1600" dirty="0">
              <a:solidFill>
                <a:schemeClr val="bg1"/>
              </a:solidFill>
              <a:latin typeface="Candara" panose="020E0502030303020204" pitchFamily="34" charset="0"/>
            </a:endParaRPr>
          </a:p>
          <a:p>
            <a:pPr marL="285750" indent="-285750">
              <a:buFont typeface="Arial" panose="020B0604020202020204" pitchFamily="34" charset="0"/>
              <a:buChar char="•"/>
            </a:pPr>
            <a:r>
              <a:rPr lang="en-US" sz="1600" dirty="0">
                <a:solidFill>
                  <a:schemeClr val="bg1"/>
                </a:solidFill>
                <a:latin typeface="Candara" panose="020E0502030303020204" pitchFamily="34" charset="0"/>
              </a:rPr>
              <a:t>1-event:	24%</a:t>
            </a:r>
          </a:p>
          <a:p>
            <a:pPr marL="285750" indent="-285750">
              <a:buFont typeface="Arial" panose="020B0604020202020204" pitchFamily="34" charset="0"/>
              <a:buChar char="•"/>
            </a:pPr>
            <a:r>
              <a:rPr lang="en-US" sz="1600" dirty="0">
                <a:solidFill>
                  <a:schemeClr val="bg1"/>
                </a:solidFill>
                <a:latin typeface="Candara" panose="020E0502030303020204" pitchFamily="34" charset="0"/>
              </a:rPr>
              <a:t>2-events:	17%</a:t>
            </a:r>
          </a:p>
          <a:p>
            <a:pPr marL="285750" indent="-285750">
              <a:buFont typeface="Arial" panose="020B0604020202020204" pitchFamily="34" charset="0"/>
              <a:buChar char="•"/>
            </a:pPr>
            <a:r>
              <a:rPr lang="en-US" sz="1600" dirty="0">
                <a:solidFill>
                  <a:schemeClr val="bg1"/>
                </a:solidFill>
                <a:latin typeface="Candara" panose="020E0502030303020204" pitchFamily="34" charset="0"/>
              </a:rPr>
              <a:t>3-events:	10%</a:t>
            </a:r>
          </a:p>
          <a:p>
            <a:pPr marL="285750" indent="-285750">
              <a:buFont typeface="Arial" panose="020B0604020202020204" pitchFamily="34" charset="0"/>
              <a:buChar char="•"/>
            </a:pPr>
            <a:r>
              <a:rPr lang="en-US" sz="1600" dirty="0">
                <a:solidFill>
                  <a:schemeClr val="bg1"/>
                </a:solidFill>
                <a:latin typeface="Candara" panose="020E0502030303020204" pitchFamily="34" charset="0"/>
              </a:rPr>
              <a:t>4-events:	12%</a:t>
            </a:r>
          </a:p>
          <a:p>
            <a:pPr marL="285750" indent="-285750">
              <a:buFont typeface="Arial" panose="020B0604020202020204" pitchFamily="34" charset="0"/>
              <a:buChar char="•"/>
            </a:pPr>
            <a:r>
              <a:rPr lang="en-US" sz="1600" dirty="0">
                <a:solidFill>
                  <a:schemeClr val="bg1"/>
                </a:solidFill>
                <a:latin typeface="Candara" panose="020E0502030303020204" pitchFamily="34" charset="0"/>
              </a:rPr>
              <a:t>&gt;4-events:	36%</a:t>
            </a:r>
          </a:p>
          <a:p>
            <a:pPr marL="285750" indent="-285750">
              <a:buFont typeface="Arial" panose="020B0604020202020204" pitchFamily="34" charset="0"/>
              <a:buChar char="•"/>
            </a:pPr>
            <a:endParaRPr lang="en-US" sz="1600" dirty="0">
              <a:solidFill>
                <a:schemeClr val="bg1"/>
              </a:solidFill>
              <a:latin typeface="Candara" panose="020E0502030303020204" pitchFamily="34" charset="0"/>
            </a:endParaRPr>
          </a:p>
          <a:p>
            <a:pPr marL="285750" indent="-285750">
              <a:buFont typeface="Arial" panose="020B0604020202020204" pitchFamily="34" charset="0"/>
              <a:buChar char="•"/>
            </a:pPr>
            <a:r>
              <a:rPr lang="en-US" sz="1600" b="1" dirty="0">
                <a:solidFill>
                  <a:schemeClr val="bg1"/>
                </a:solidFill>
                <a:latin typeface="Candara" panose="020E0502030303020204" pitchFamily="34" charset="0"/>
              </a:rPr>
              <a:t>51% </a:t>
            </a:r>
            <a:r>
              <a:rPr lang="en-US" sz="1600" dirty="0">
                <a:solidFill>
                  <a:schemeClr val="bg1"/>
                </a:solidFill>
                <a:latin typeface="Candara" panose="020E0502030303020204" pitchFamily="34" charset="0"/>
              </a:rPr>
              <a:t>of groups are smaller than the footprint of a single pixel (1-3 events)</a:t>
            </a:r>
          </a:p>
          <a:p>
            <a:pPr marL="285750" indent="-285750">
              <a:buFont typeface="Arial" panose="020B0604020202020204" pitchFamily="34" charset="0"/>
              <a:buChar char="•"/>
            </a:pPr>
            <a:endParaRPr lang="en-US" sz="1600" dirty="0">
              <a:solidFill>
                <a:schemeClr val="bg1"/>
              </a:solidFill>
              <a:latin typeface="Candara" panose="020E0502030303020204" pitchFamily="34" charset="0"/>
            </a:endParaRPr>
          </a:p>
          <a:p>
            <a:pPr marL="285750" indent="-285750">
              <a:buFont typeface="Arial" panose="020B0604020202020204" pitchFamily="34" charset="0"/>
              <a:buChar char="•"/>
            </a:pPr>
            <a:r>
              <a:rPr lang="en-US" sz="1600" dirty="0">
                <a:solidFill>
                  <a:schemeClr val="bg1"/>
                </a:solidFill>
                <a:latin typeface="Candara" panose="020E0502030303020204" pitchFamily="34" charset="0"/>
              </a:rPr>
              <a:t>Note that 3- and 4-event groups make up a similar percentage of the population, which has been determined by </a:t>
            </a:r>
            <a:r>
              <a:rPr lang="en-US" sz="1600" i="1" dirty="0">
                <a:solidFill>
                  <a:schemeClr val="bg1"/>
                </a:solidFill>
                <a:latin typeface="Candara" panose="020E0502030303020204" pitchFamily="34" charset="0"/>
              </a:rPr>
              <a:t>Zhang and Cummins </a:t>
            </a:r>
            <a:r>
              <a:rPr lang="en-US" sz="1600" dirty="0">
                <a:solidFill>
                  <a:schemeClr val="bg1"/>
                </a:solidFill>
                <a:latin typeface="Candara" panose="020E0502030303020204" pitchFamily="34" charset="0"/>
              </a:rPr>
              <a:t>[2020] to be the signature of sub-pixel area sources</a:t>
            </a:r>
          </a:p>
        </p:txBody>
      </p:sp>
      <p:sp>
        <p:nvSpPr>
          <p:cNvPr id="6" name="TextBox 5">
            <a:extLst>
              <a:ext uri="{FF2B5EF4-FFF2-40B4-BE49-F238E27FC236}">
                <a16:creationId xmlns:a16="http://schemas.microsoft.com/office/drawing/2014/main" id="{074208A6-E0FC-A94D-8E33-C92CE3A1DDB1}"/>
              </a:ext>
            </a:extLst>
          </p:cNvPr>
          <p:cNvSpPr txBox="1"/>
          <p:nvPr/>
        </p:nvSpPr>
        <p:spPr>
          <a:xfrm>
            <a:off x="0" y="0"/>
            <a:ext cx="12192000" cy="369332"/>
          </a:xfrm>
          <a:prstGeom prst="rect">
            <a:avLst/>
          </a:prstGeom>
          <a:solidFill>
            <a:schemeClr val="accent2">
              <a:lumMod val="60000"/>
              <a:lumOff val="40000"/>
            </a:schemeClr>
          </a:solidFill>
          <a:ln>
            <a:solidFill>
              <a:schemeClr val="bg1">
                <a:lumMod val="85000"/>
              </a:schemeClr>
            </a:solidFill>
          </a:ln>
        </p:spPr>
        <p:txBody>
          <a:bodyPr wrap="square" rtlCol="0">
            <a:spAutoFit/>
          </a:bodyPr>
          <a:lstStyle/>
          <a:p>
            <a:r>
              <a:rPr lang="en-US" dirty="0">
                <a:latin typeface="Candara" panose="020E0502030303020204" pitchFamily="34" charset="0"/>
              </a:rPr>
              <a:t>	</a:t>
            </a:r>
            <a:r>
              <a:rPr lang="en-US" b="1" dirty="0">
                <a:latin typeface="Candara" panose="020E0502030303020204" pitchFamily="34" charset="0"/>
              </a:rPr>
              <a:t>Introduction</a:t>
            </a:r>
          </a:p>
        </p:txBody>
      </p:sp>
    </p:spTree>
    <p:extLst>
      <p:ext uri="{BB962C8B-B14F-4D97-AF65-F5344CB8AC3E}">
        <p14:creationId xmlns:p14="http://schemas.microsoft.com/office/powerpoint/2010/main" val="1100758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D357ACF3-46C8-6445-8E6C-5D6182CD05A6}"/>
              </a:ext>
            </a:extLst>
          </p:cNvPr>
          <p:cNvPicPr>
            <a:picLocks noChangeAspect="1"/>
          </p:cNvPicPr>
          <p:nvPr/>
        </p:nvPicPr>
        <p:blipFill>
          <a:blip r:embed="rId2"/>
          <a:stretch>
            <a:fillRect/>
          </a:stretch>
        </p:blipFill>
        <p:spPr>
          <a:xfrm>
            <a:off x="147776" y="1327784"/>
            <a:ext cx="5312119" cy="4202431"/>
          </a:xfrm>
          <a:prstGeom prst="rect">
            <a:avLst/>
          </a:prstGeom>
        </p:spPr>
      </p:pic>
      <p:sp>
        <p:nvSpPr>
          <p:cNvPr id="8" name="TextBox 7">
            <a:extLst>
              <a:ext uri="{FF2B5EF4-FFF2-40B4-BE49-F238E27FC236}">
                <a16:creationId xmlns:a16="http://schemas.microsoft.com/office/drawing/2014/main" id="{0AB0BB46-8475-3A4F-ACF0-6C724960ED2C}"/>
              </a:ext>
            </a:extLst>
          </p:cNvPr>
          <p:cNvSpPr txBox="1"/>
          <p:nvPr/>
        </p:nvSpPr>
        <p:spPr>
          <a:xfrm>
            <a:off x="5632174" y="1797784"/>
            <a:ext cx="6211528" cy="3631763"/>
          </a:xfrm>
          <a:prstGeom prst="rect">
            <a:avLst/>
          </a:prstGeom>
          <a:noFill/>
        </p:spPr>
        <p:txBody>
          <a:bodyPr wrap="square" rtlCol="0">
            <a:spAutoFit/>
          </a:bodyPr>
          <a:lstStyle/>
          <a:p>
            <a:r>
              <a:rPr lang="en-US" sz="2400" b="1" dirty="0">
                <a:solidFill>
                  <a:schemeClr val="bg1"/>
                </a:solidFill>
                <a:latin typeface="Candara" panose="020E0502030303020204" pitchFamily="34" charset="0"/>
              </a:rPr>
              <a:t>LIS </a:t>
            </a:r>
            <a:r>
              <a:rPr lang="en-US" sz="2400" b="1" i="1" dirty="0">
                <a:solidFill>
                  <a:schemeClr val="bg1"/>
                </a:solidFill>
                <a:latin typeface="Candara" panose="020E0502030303020204" pitchFamily="34" charset="0"/>
              </a:rPr>
              <a:t>Event</a:t>
            </a:r>
            <a:r>
              <a:rPr lang="en-US" sz="2400" b="1" dirty="0">
                <a:solidFill>
                  <a:schemeClr val="bg1"/>
                </a:solidFill>
                <a:latin typeface="Candara" panose="020E0502030303020204" pitchFamily="34" charset="0"/>
              </a:rPr>
              <a:t> vs LIS </a:t>
            </a:r>
            <a:r>
              <a:rPr lang="en-US" sz="2400" b="1" i="1" dirty="0">
                <a:solidFill>
                  <a:schemeClr val="bg1"/>
                </a:solidFill>
                <a:latin typeface="Candara" panose="020E0502030303020204" pitchFamily="34" charset="0"/>
              </a:rPr>
              <a:t>Group</a:t>
            </a:r>
            <a:r>
              <a:rPr lang="en-US" sz="2400" b="1" dirty="0">
                <a:solidFill>
                  <a:schemeClr val="bg1"/>
                </a:solidFill>
                <a:latin typeface="Candara" panose="020E0502030303020204" pitchFamily="34" charset="0"/>
              </a:rPr>
              <a:t> Radiance PDFs</a:t>
            </a:r>
          </a:p>
          <a:p>
            <a:endParaRPr lang="en-US" sz="2400" dirty="0">
              <a:solidFill>
                <a:schemeClr val="bg1"/>
              </a:solidFill>
              <a:latin typeface="Candara" panose="020E0502030303020204" pitchFamily="34" charset="0"/>
            </a:endParaRPr>
          </a:p>
          <a:p>
            <a:pPr marL="171450" indent="-171450">
              <a:buFont typeface="Arial" panose="020B0604020202020204" pitchFamily="34" charset="0"/>
              <a:buChar char="•"/>
            </a:pPr>
            <a:r>
              <a:rPr lang="en-US" sz="2400" dirty="0">
                <a:solidFill>
                  <a:schemeClr val="bg1"/>
                </a:solidFill>
                <a:latin typeface="Candara" panose="020E0502030303020204" pitchFamily="34" charset="0"/>
              </a:rPr>
              <a:t>group radiance PDF is weighted toward small values</a:t>
            </a:r>
          </a:p>
          <a:p>
            <a:pPr marL="171450" indent="-171450">
              <a:buFont typeface="Arial" panose="020B0604020202020204" pitchFamily="34" charset="0"/>
              <a:buChar char="•"/>
            </a:pPr>
            <a:r>
              <a:rPr lang="en-US" sz="2400" dirty="0">
                <a:solidFill>
                  <a:schemeClr val="bg1"/>
                </a:solidFill>
                <a:latin typeface="Candara" panose="020E0502030303020204" pitchFamily="34" charset="0"/>
              </a:rPr>
              <a:t>more common dim events will pull the spatially averaged radiance down from the peak</a:t>
            </a:r>
          </a:p>
          <a:p>
            <a:pPr marL="171450" indent="-171450">
              <a:buFont typeface="Arial" panose="020B0604020202020204" pitchFamily="34" charset="0"/>
              <a:buChar char="•"/>
            </a:pPr>
            <a:r>
              <a:rPr lang="en-US" sz="2400" dirty="0">
                <a:solidFill>
                  <a:schemeClr val="bg1"/>
                </a:solidFill>
                <a:latin typeface="Candara" panose="020E0502030303020204" pitchFamily="34" charset="0"/>
              </a:rPr>
              <a:t>Result of the spatially variant cloud-top radiance in each group.</a:t>
            </a:r>
          </a:p>
          <a:p>
            <a:endParaRPr lang="en-US" sz="1400" dirty="0">
              <a:solidFill>
                <a:schemeClr val="bg1"/>
              </a:solidFill>
              <a:latin typeface="Candara" panose="020E0502030303020204" pitchFamily="34" charset="0"/>
            </a:endParaRPr>
          </a:p>
        </p:txBody>
      </p:sp>
      <p:cxnSp>
        <p:nvCxnSpPr>
          <p:cNvPr id="3" name="Straight Connector 2">
            <a:extLst>
              <a:ext uri="{FF2B5EF4-FFF2-40B4-BE49-F238E27FC236}">
                <a16:creationId xmlns:a16="http://schemas.microsoft.com/office/drawing/2014/main" id="{EB7C6905-5300-DE4C-A4E1-0A4792A54C39}"/>
              </a:ext>
            </a:extLst>
          </p:cNvPr>
          <p:cNvCxnSpPr/>
          <p:nvPr/>
        </p:nvCxnSpPr>
        <p:spPr>
          <a:xfrm>
            <a:off x="1924594" y="6753497"/>
            <a:ext cx="26125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644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74C8E3-9542-A442-B714-9048C031B965}"/>
              </a:ext>
            </a:extLst>
          </p:cNvPr>
          <p:cNvSpPr txBox="1"/>
          <p:nvPr/>
        </p:nvSpPr>
        <p:spPr>
          <a:xfrm>
            <a:off x="0" y="0"/>
            <a:ext cx="12192000" cy="369332"/>
          </a:xfrm>
          <a:prstGeom prst="rect">
            <a:avLst/>
          </a:prstGeom>
          <a:solidFill>
            <a:schemeClr val="accent2">
              <a:lumMod val="60000"/>
              <a:lumOff val="40000"/>
            </a:schemeClr>
          </a:solidFill>
          <a:ln>
            <a:solidFill>
              <a:schemeClr val="bg1">
                <a:lumMod val="85000"/>
              </a:schemeClr>
            </a:solidFill>
          </a:ln>
        </p:spPr>
        <p:txBody>
          <a:bodyPr wrap="square" rtlCol="0">
            <a:spAutoFit/>
          </a:bodyPr>
          <a:lstStyle/>
          <a:p>
            <a:r>
              <a:rPr lang="en-US" dirty="0">
                <a:latin typeface="Candara" panose="020E0502030303020204" pitchFamily="34" charset="0"/>
              </a:rPr>
              <a:t>	</a:t>
            </a:r>
            <a:r>
              <a:rPr lang="en-US" b="1" dirty="0">
                <a:latin typeface="Candara" panose="020E0502030303020204" pitchFamily="34" charset="0"/>
              </a:rPr>
              <a:t>Introduction</a:t>
            </a:r>
          </a:p>
        </p:txBody>
      </p:sp>
      <p:pic>
        <p:nvPicPr>
          <p:cNvPr id="6" name="Picture 5">
            <a:extLst>
              <a:ext uri="{FF2B5EF4-FFF2-40B4-BE49-F238E27FC236}">
                <a16:creationId xmlns:a16="http://schemas.microsoft.com/office/drawing/2014/main" id="{A74954AA-2828-3147-80B2-0499B5622A57}"/>
              </a:ext>
            </a:extLst>
          </p:cNvPr>
          <p:cNvPicPr>
            <a:picLocks noChangeAspect="1"/>
          </p:cNvPicPr>
          <p:nvPr/>
        </p:nvPicPr>
        <p:blipFill rotWithShape="1">
          <a:blip r:embed="rId2"/>
          <a:srcRect b="51545"/>
          <a:stretch/>
        </p:blipFill>
        <p:spPr>
          <a:xfrm>
            <a:off x="165003" y="570816"/>
            <a:ext cx="4249164" cy="2526862"/>
          </a:xfrm>
          <a:prstGeom prst="rect">
            <a:avLst/>
          </a:prstGeom>
          <a:ln>
            <a:solidFill>
              <a:schemeClr val="bg1"/>
            </a:solidFill>
          </a:ln>
        </p:spPr>
      </p:pic>
      <p:grpSp>
        <p:nvGrpSpPr>
          <p:cNvPr id="8" name="Group 7">
            <a:extLst>
              <a:ext uri="{FF2B5EF4-FFF2-40B4-BE49-F238E27FC236}">
                <a16:creationId xmlns:a16="http://schemas.microsoft.com/office/drawing/2014/main" id="{3EE1027B-6946-BB41-A4CF-60E77C01D0A3}"/>
              </a:ext>
            </a:extLst>
          </p:cNvPr>
          <p:cNvGrpSpPr/>
          <p:nvPr/>
        </p:nvGrpSpPr>
        <p:grpSpPr>
          <a:xfrm>
            <a:off x="4274989" y="1394757"/>
            <a:ext cx="3915112" cy="3161090"/>
            <a:chOff x="874112" y="3429000"/>
            <a:chExt cx="3915112" cy="3161090"/>
          </a:xfrm>
        </p:grpSpPr>
        <p:sp>
          <p:nvSpPr>
            <p:cNvPr id="7" name="Rectangle 6">
              <a:extLst>
                <a:ext uri="{FF2B5EF4-FFF2-40B4-BE49-F238E27FC236}">
                  <a16:creationId xmlns:a16="http://schemas.microsoft.com/office/drawing/2014/main" id="{2AAEFF2D-F1DE-8148-83B1-51C00CA190AA}"/>
                </a:ext>
              </a:extLst>
            </p:cNvPr>
            <p:cNvSpPr/>
            <p:nvPr/>
          </p:nvSpPr>
          <p:spPr>
            <a:xfrm>
              <a:off x="874112" y="3429000"/>
              <a:ext cx="3915111" cy="316109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RMM LIS">
              <a:extLst>
                <a:ext uri="{FF2B5EF4-FFF2-40B4-BE49-F238E27FC236}">
                  <a16:creationId xmlns:a16="http://schemas.microsoft.com/office/drawing/2014/main" id="{754EF0D6-9056-1F4B-AB95-5D3BA9E83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12" y="3429000"/>
              <a:ext cx="3915112" cy="316109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pic>
        <p:nvPicPr>
          <p:cNvPr id="1030" name="Picture 6">
            <a:extLst>
              <a:ext uri="{FF2B5EF4-FFF2-40B4-BE49-F238E27FC236}">
                <a16:creationId xmlns:a16="http://schemas.microsoft.com/office/drawing/2014/main" id="{5817E4D3-FCB8-574A-8F29-35AC7F1051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2935"/>
          <a:stretch/>
        </p:blipFill>
        <p:spPr bwMode="auto">
          <a:xfrm>
            <a:off x="8050923" y="1876556"/>
            <a:ext cx="3489435" cy="407219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95C5221-B436-D24F-B2C2-867C974089F2}"/>
              </a:ext>
            </a:extLst>
          </p:cNvPr>
          <p:cNvSpPr txBox="1"/>
          <p:nvPr/>
        </p:nvSpPr>
        <p:spPr>
          <a:xfrm>
            <a:off x="717246" y="3299162"/>
            <a:ext cx="4981903" cy="369332"/>
          </a:xfrm>
          <a:prstGeom prst="rect">
            <a:avLst/>
          </a:prstGeom>
          <a:noFill/>
        </p:spPr>
        <p:txBody>
          <a:bodyPr wrap="square" rtlCol="0">
            <a:spAutoFit/>
          </a:bodyPr>
          <a:lstStyle/>
          <a:p>
            <a:r>
              <a:rPr lang="en-US" dirty="0">
                <a:solidFill>
                  <a:schemeClr val="bg1"/>
                </a:solidFill>
              </a:rPr>
              <a:t>Fly’s Eye GLM Simulator (FEGS)</a:t>
            </a:r>
          </a:p>
        </p:txBody>
      </p:sp>
      <p:sp>
        <p:nvSpPr>
          <p:cNvPr id="13" name="TextBox 12">
            <a:extLst>
              <a:ext uri="{FF2B5EF4-FFF2-40B4-BE49-F238E27FC236}">
                <a16:creationId xmlns:a16="http://schemas.microsoft.com/office/drawing/2014/main" id="{567E4072-6607-8941-97A5-3B19E2BFB246}"/>
              </a:ext>
            </a:extLst>
          </p:cNvPr>
          <p:cNvSpPr txBox="1"/>
          <p:nvPr/>
        </p:nvSpPr>
        <p:spPr>
          <a:xfrm>
            <a:off x="4770025" y="4743563"/>
            <a:ext cx="4981903" cy="369332"/>
          </a:xfrm>
          <a:prstGeom prst="rect">
            <a:avLst/>
          </a:prstGeom>
          <a:noFill/>
        </p:spPr>
        <p:txBody>
          <a:bodyPr wrap="square" rtlCol="0">
            <a:spAutoFit/>
          </a:bodyPr>
          <a:lstStyle/>
          <a:p>
            <a:r>
              <a:rPr lang="en-US" dirty="0">
                <a:solidFill>
                  <a:schemeClr val="bg1"/>
                </a:solidFill>
              </a:rPr>
              <a:t>Lightning Imaging Sensor (LIS)</a:t>
            </a:r>
          </a:p>
        </p:txBody>
      </p:sp>
      <p:sp>
        <p:nvSpPr>
          <p:cNvPr id="14" name="TextBox 13">
            <a:extLst>
              <a:ext uri="{FF2B5EF4-FFF2-40B4-BE49-F238E27FC236}">
                <a16:creationId xmlns:a16="http://schemas.microsoft.com/office/drawing/2014/main" id="{D5EEB47B-5120-4142-B2C3-A7F39467C986}"/>
              </a:ext>
            </a:extLst>
          </p:cNvPr>
          <p:cNvSpPr txBox="1"/>
          <p:nvPr/>
        </p:nvSpPr>
        <p:spPr>
          <a:xfrm>
            <a:off x="7872250" y="6136466"/>
            <a:ext cx="4981903" cy="369332"/>
          </a:xfrm>
          <a:prstGeom prst="rect">
            <a:avLst/>
          </a:prstGeom>
          <a:noFill/>
        </p:spPr>
        <p:txBody>
          <a:bodyPr wrap="square" rtlCol="0">
            <a:spAutoFit/>
          </a:bodyPr>
          <a:lstStyle/>
          <a:p>
            <a:r>
              <a:rPr lang="en-US" dirty="0">
                <a:solidFill>
                  <a:schemeClr val="bg1"/>
                </a:solidFill>
              </a:rPr>
              <a:t>Geostationary Lightning Mapper (GLM)</a:t>
            </a:r>
          </a:p>
        </p:txBody>
      </p:sp>
    </p:spTree>
    <p:extLst>
      <p:ext uri="{BB962C8B-B14F-4D97-AF65-F5344CB8AC3E}">
        <p14:creationId xmlns:p14="http://schemas.microsoft.com/office/powerpoint/2010/main" val="265523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7AA89051-F134-CD41-9D3F-3DB4A8F79296}"/>
              </a:ext>
            </a:extLst>
          </p:cNvPr>
          <p:cNvPicPr>
            <a:picLocks noChangeAspect="1"/>
          </p:cNvPicPr>
          <p:nvPr/>
        </p:nvPicPr>
        <p:blipFill>
          <a:blip r:embed="rId2"/>
          <a:stretch>
            <a:fillRect/>
          </a:stretch>
        </p:blipFill>
        <p:spPr>
          <a:xfrm>
            <a:off x="132522" y="1020325"/>
            <a:ext cx="6810838" cy="5381897"/>
          </a:xfrm>
          <a:prstGeom prst="rect">
            <a:avLst/>
          </a:prstGeom>
        </p:spPr>
      </p:pic>
      <p:sp>
        <p:nvSpPr>
          <p:cNvPr id="6" name="TextBox 5">
            <a:extLst>
              <a:ext uri="{FF2B5EF4-FFF2-40B4-BE49-F238E27FC236}">
                <a16:creationId xmlns:a16="http://schemas.microsoft.com/office/drawing/2014/main" id="{9C43B959-53EB-0A41-A482-E36000A6DFD6}"/>
              </a:ext>
            </a:extLst>
          </p:cNvPr>
          <p:cNvSpPr txBox="1"/>
          <p:nvPr/>
        </p:nvSpPr>
        <p:spPr>
          <a:xfrm>
            <a:off x="7200733" y="729520"/>
            <a:ext cx="4858745" cy="5078313"/>
          </a:xfrm>
          <a:prstGeom prst="rect">
            <a:avLst/>
          </a:prstGeom>
          <a:noFill/>
        </p:spPr>
        <p:txBody>
          <a:bodyPr wrap="square" rtlCol="0">
            <a:spAutoFit/>
          </a:bodyPr>
          <a:lstStyle/>
          <a:p>
            <a:r>
              <a:rPr lang="en-US" b="1" dirty="0">
                <a:solidFill>
                  <a:schemeClr val="bg1"/>
                </a:solidFill>
                <a:latin typeface="Candara" panose="020E0502030303020204" pitchFamily="34" charset="0"/>
              </a:rPr>
              <a:t>Radiance and Area Joint Distributions</a:t>
            </a:r>
          </a:p>
          <a:p>
            <a:endParaRPr lang="en-US" dirty="0">
              <a:solidFill>
                <a:schemeClr val="bg1"/>
              </a:solidFill>
              <a:latin typeface="Candara" panose="020E0502030303020204" pitchFamily="34" charset="0"/>
            </a:endParaRPr>
          </a:p>
          <a:p>
            <a:pPr marL="285750" indent="-285750">
              <a:buFont typeface="Arial" panose="020B0604020202020204" pitchFamily="34" charset="0"/>
              <a:buChar char="•"/>
            </a:pPr>
            <a:r>
              <a:rPr lang="en-US" dirty="0">
                <a:solidFill>
                  <a:schemeClr val="bg1"/>
                </a:solidFill>
                <a:latin typeface="Candara" panose="020E0502030303020204" pitchFamily="34" charset="0"/>
              </a:rPr>
              <a:t>4 years of </a:t>
            </a:r>
            <a:r>
              <a:rPr lang="en-US" b="1" dirty="0">
                <a:solidFill>
                  <a:schemeClr val="bg1"/>
                </a:solidFill>
                <a:latin typeface="Candara" panose="020E0502030303020204" pitchFamily="34" charset="0"/>
              </a:rPr>
              <a:t>TRMM-LIS</a:t>
            </a:r>
            <a:r>
              <a:rPr lang="en-US" dirty="0">
                <a:solidFill>
                  <a:schemeClr val="bg1"/>
                </a:solidFill>
                <a:latin typeface="Candara" panose="020E0502030303020204" pitchFamily="34" charset="0"/>
              </a:rPr>
              <a:t> data</a:t>
            </a:r>
          </a:p>
          <a:p>
            <a:pPr marL="285750" indent="-285750">
              <a:buFont typeface="Arial" panose="020B0604020202020204" pitchFamily="34" charset="0"/>
              <a:buChar char="•"/>
            </a:pPr>
            <a:endParaRPr lang="en-US" dirty="0">
              <a:solidFill>
                <a:schemeClr val="bg1"/>
              </a:solidFill>
              <a:latin typeface="Candara" panose="020E0502030303020204" pitchFamily="34" charset="0"/>
            </a:endParaRPr>
          </a:p>
          <a:p>
            <a:pPr marL="285750" indent="-285750">
              <a:buFont typeface="Arial" panose="020B0604020202020204" pitchFamily="34" charset="0"/>
              <a:buChar char="•"/>
            </a:pPr>
            <a:r>
              <a:rPr lang="en-US" b="1" dirty="0">
                <a:solidFill>
                  <a:schemeClr val="bg1"/>
                </a:solidFill>
                <a:latin typeface="Candara" panose="020E0502030303020204" pitchFamily="34" charset="0"/>
              </a:rPr>
              <a:t>Quantization artifacts </a:t>
            </a:r>
            <a:r>
              <a:rPr lang="en-US" dirty="0">
                <a:solidFill>
                  <a:schemeClr val="bg1"/>
                </a:solidFill>
                <a:latin typeface="Candara" panose="020E0502030303020204" pitchFamily="34" charset="0"/>
              </a:rPr>
              <a:t>observed in low end</a:t>
            </a:r>
          </a:p>
          <a:p>
            <a:pPr marL="285750" indent="-285750">
              <a:buFont typeface="Arial" panose="020B0604020202020204" pitchFamily="34" charset="0"/>
              <a:buChar char="•"/>
            </a:pPr>
            <a:r>
              <a:rPr lang="en-US" dirty="0">
                <a:solidFill>
                  <a:schemeClr val="bg1"/>
                </a:solidFill>
                <a:latin typeface="Candara" panose="020E0502030303020204" pitchFamily="34" charset="0"/>
              </a:rPr>
              <a:t>Source size same scale as pixel footprint</a:t>
            </a:r>
          </a:p>
          <a:p>
            <a:pPr marL="285750" indent="-285750">
              <a:buFont typeface="Arial" panose="020B0604020202020204" pitchFamily="34" charset="0"/>
              <a:buChar char="•"/>
            </a:pPr>
            <a:r>
              <a:rPr lang="en-US" dirty="0">
                <a:solidFill>
                  <a:schemeClr val="bg1"/>
                </a:solidFill>
                <a:latin typeface="Candara" panose="020E0502030303020204" pitchFamily="34" charset="0"/>
              </a:rPr>
              <a:t>Radiance quantization steps are significant</a:t>
            </a:r>
          </a:p>
          <a:p>
            <a:pPr marL="285750" indent="-285750">
              <a:buFont typeface="Arial" panose="020B0604020202020204" pitchFamily="34" charset="0"/>
              <a:buChar char="•"/>
            </a:pPr>
            <a:endParaRPr lang="en-US" dirty="0">
              <a:solidFill>
                <a:schemeClr val="bg1"/>
              </a:solidFill>
              <a:latin typeface="Candara" panose="020E0502030303020204" pitchFamily="34" charset="0"/>
            </a:endParaRPr>
          </a:p>
          <a:p>
            <a:pPr marL="285750" indent="-285750">
              <a:buFont typeface="Arial" panose="020B0604020202020204" pitchFamily="34" charset="0"/>
              <a:buChar char="•"/>
            </a:pPr>
            <a:r>
              <a:rPr lang="en-US" dirty="0">
                <a:solidFill>
                  <a:schemeClr val="bg1"/>
                </a:solidFill>
                <a:latin typeface="Candara" panose="020E0502030303020204" pitchFamily="34" charset="0"/>
              </a:rPr>
              <a:t>TRMM-LIS data cannot determine </a:t>
            </a:r>
            <a:r>
              <a:rPr lang="en-US" b="1" dirty="0">
                <a:solidFill>
                  <a:schemeClr val="bg1"/>
                </a:solidFill>
                <a:latin typeface="Candara" panose="020E0502030303020204" pitchFamily="34" charset="0"/>
              </a:rPr>
              <a:t>low amplitude shape </a:t>
            </a:r>
            <a:r>
              <a:rPr lang="en-US" dirty="0">
                <a:solidFill>
                  <a:schemeClr val="bg1"/>
                </a:solidFill>
                <a:latin typeface="Candara" panose="020E0502030303020204" pitchFamily="34" charset="0"/>
              </a:rPr>
              <a:t>of source distributions</a:t>
            </a:r>
          </a:p>
          <a:p>
            <a:pPr marL="285750" indent="-285750">
              <a:buFont typeface="Arial" panose="020B0604020202020204" pitchFamily="34" charset="0"/>
              <a:buChar char="•"/>
            </a:pPr>
            <a:r>
              <a:rPr lang="en-US" dirty="0">
                <a:solidFill>
                  <a:schemeClr val="bg1"/>
                </a:solidFill>
                <a:latin typeface="Candara" panose="020E0502030303020204" pitchFamily="34" charset="0"/>
              </a:rPr>
              <a:t>important for estimating the </a:t>
            </a:r>
            <a:r>
              <a:rPr lang="en-US" b="1" dirty="0">
                <a:solidFill>
                  <a:schemeClr val="bg1"/>
                </a:solidFill>
                <a:latin typeface="Candara" panose="020E0502030303020204" pitchFamily="34" charset="0"/>
              </a:rPr>
              <a:t>detection efficiency</a:t>
            </a:r>
          </a:p>
          <a:p>
            <a:pPr marL="285750" indent="-285750">
              <a:buFont typeface="Arial" panose="020B0604020202020204" pitchFamily="34" charset="0"/>
              <a:buChar char="•"/>
            </a:pPr>
            <a:endParaRPr lang="en-US" dirty="0">
              <a:solidFill>
                <a:schemeClr val="bg1"/>
              </a:solidFill>
              <a:latin typeface="Candara" panose="020E0502030303020204" pitchFamily="34" charset="0"/>
            </a:endParaRPr>
          </a:p>
          <a:p>
            <a:pPr marL="285750" indent="-285750">
              <a:buFont typeface="Arial" panose="020B0604020202020204" pitchFamily="34" charset="0"/>
              <a:buChar char="•"/>
            </a:pPr>
            <a:r>
              <a:rPr lang="en-US" b="1" dirty="0">
                <a:solidFill>
                  <a:schemeClr val="bg1"/>
                </a:solidFill>
                <a:latin typeface="Candara" panose="020E0502030303020204" pitchFamily="34" charset="0"/>
              </a:rPr>
              <a:t>FEGS</a:t>
            </a:r>
            <a:r>
              <a:rPr lang="en-US" dirty="0">
                <a:solidFill>
                  <a:schemeClr val="bg1"/>
                </a:solidFill>
                <a:latin typeface="Candara" panose="020E0502030303020204" pitchFamily="34" charset="0"/>
              </a:rPr>
              <a:t> provides a more sensitive measurement</a:t>
            </a:r>
          </a:p>
          <a:p>
            <a:pPr marL="285750" indent="-285750">
              <a:buFont typeface="Arial" panose="020B0604020202020204" pitchFamily="34" charset="0"/>
              <a:buChar char="•"/>
            </a:pPr>
            <a:endParaRPr lang="en-US" dirty="0">
              <a:solidFill>
                <a:schemeClr val="bg1"/>
              </a:solidFill>
              <a:latin typeface="Candara" panose="020E0502030303020204" pitchFamily="34" charset="0"/>
            </a:endParaRPr>
          </a:p>
          <a:p>
            <a:pPr marL="285750" indent="-285750">
              <a:buFont typeface="Arial" panose="020B0604020202020204" pitchFamily="34" charset="0"/>
              <a:buChar char="•"/>
            </a:pPr>
            <a:r>
              <a:rPr lang="en-US" dirty="0">
                <a:solidFill>
                  <a:schemeClr val="bg1"/>
                </a:solidFill>
                <a:latin typeface="Candara" panose="020E0502030303020204" pitchFamily="34" charset="0"/>
              </a:rPr>
              <a:t>combine </a:t>
            </a:r>
            <a:r>
              <a:rPr lang="en-US" b="1" dirty="0">
                <a:solidFill>
                  <a:schemeClr val="bg1"/>
                </a:solidFill>
                <a:latin typeface="Candara" panose="020E0502030303020204" pitchFamily="34" charset="0"/>
              </a:rPr>
              <a:t>FEGS + LIS </a:t>
            </a:r>
            <a:r>
              <a:rPr lang="en-US" dirty="0">
                <a:solidFill>
                  <a:schemeClr val="bg1"/>
                </a:solidFill>
                <a:latin typeface="Candara" panose="020E0502030303020204" pitchFamily="34" charset="0"/>
              </a:rPr>
              <a:t>distributions to get precise measure of full range of lightning emission sources.</a:t>
            </a:r>
          </a:p>
        </p:txBody>
      </p:sp>
      <p:sp>
        <p:nvSpPr>
          <p:cNvPr id="7" name="TextBox 6">
            <a:extLst>
              <a:ext uri="{FF2B5EF4-FFF2-40B4-BE49-F238E27FC236}">
                <a16:creationId xmlns:a16="http://schemas.microsoft.com/office/drawing/2014/main" id="{5E2E470B-5009-124B-B02C-2F35B48880E8}"/>
              </a:ext>
            </a:extLst>
          </p:cNvPr>
          <p:cNvSpPr txBox="1"/>
          <p:nvPr/>
        </p:nvSpPr>
        <p:spPr>
          <a:xfrm>
            <a:off x="0" y="0"/>
            <a:ext cx="12192000" cy="369332"/>
          </a:xfrm>
          <a:prstGeom prst="rect">
            <a:avLst/>
          </a:prstGeom>
          <a:solidFill>
            <a:schemeClr val="accent2">
              <a:lumMod val="60000"/>
              <a:lumOff val="40000"/>
            </a:schemeClr>
          </a:solidFill>
          <a:ln>
            <a:solidFill>
              <a:schemeClr val="bg1">
                <a:lumMod val="85000"/>
              </a:schemeClr>
            </a:solidFill>
          </a:ln>
        </p:spPr>
        <p:txBody>
          <a:bodyPr wrap="square" rtlCol="0">
            <a:spAutoFit/>
          </a:bodyPr>
          <a:lstStyle/>
          <a:p>
            <a:r>
              <a:rPr lang="en-US" dirty="0">
                <a:latin typeface="Candara" panose="020E0502030303020204" pitchFamily="34" charset="0"/>
              </a:rPr>
              <a:t>	</a:t>
            </a:r>
            <a:r>
              <a:rPr lang="en-US" b="1" dirty="0">
                <a:latin typeface="Candara" panose="020E0502030303020204" pitchFamily="34" charset="0"/>
              </a:rPr>
              <a:t>Introduction</a:t>
            </a:r>
          </a:p>
        </p:txBody>
      </p:sp>
    </p:spTree>
    <p:extLst>
      <p:ext uri="{BB962C8B-B14F-4D97-AF65-F5344CB8AC3E}">
        <p14:creationId xmlns:p14="http://schemas.microsoft.com/office/powerpoint/2010/main" val="4024443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7DC9D2DE-CA14-6941-9459-2FF45732E1A5}"/>
              </a:ext>
            </a:extLst>
          </p:cNvPr>
          <p:cNvPicPr>
            <a:picLocks noChangeAspect="1"/>
          </p:cNvPicPr>
          <p:nvPr/>
        </p:nvPicPr>
        <p:blipFill>
          <a:blip r:embed="rId2"/>
          <a:stretch>
            <a:fillRect/>
          </a:stretch>
        </p:blipFill>
        <p:spPr>
          <a:xfrm>
            <a:off x="198783" y="1164037"/>
            <a:ext cx="5726087" cy="4529923"/>
          </a:xfrm>
          <a:prstGeom prst="rect">
            <a:avLst/>
          </a:prstGeom>
        </p:spPr>
      </p:pic>
      <p:sp>
        <p:nvSpPr>
          <p:cNvPr id="8" name="TextBox 7">
            <a:extLst>
              <a:ext uri="{FF2B5EF4-FFF2-40B4-BE49-F238E27FC236}">
                <a16:creationId xmlns:a16="http://schemas.microsoft.com/office/drawing/2014/main" id="{0AB0BB46-8475-3A4F-ACF0-6C724960ED2C}"/>
              </a:ext>
            </a:extLst>
          </p:cNvPr>
          <p:cNvSpPr txBox="1"/>
          <p:nvPr/>
        </p:nvSpPr>
        <p:spPr>
          <a:xfrm>
            <a:off x="6096000" y="812898"/>
            <a:ext cx="6136904" cy="5232202"/>
          </a:xfrm>
          <a:prstGeom prst="rect">
            <a:avLst/>
          </a:prstGeom>
          <a:noFill/>
        </p:spPr>
        <p:txBody>
          <a:bodyPr wrap="square" rtlCol="0">
            <a:spAutoFit/>
          </a:bodyPr>
          <a:lstStyle/>
          <a:p>
            <a:r>
              <a:rPr lang="en-US" sz="2000" b="1" dirty="0">
                <a:solidFill>
                  <a:schemeClr val="bg1"/>
                </a:solidFill>
                <a:latin typeface="Candara" panose="020E0502030303020204" pitchFamily="34" charset="0"/>
              </a:rPr>
              <a:t>FEGS vs LIS </a:t>
            </a:r>
            <a:r>
              <a:rPr lang="en-US" sz="2000" b="1" i="1" dirty="0">
                <a:solidFill>
                  <a:schemeClr val="bg1"/>
                </a:solidFill>
                <a:latin typeface="Candara" panose="020E0502030303020204" pitchFamily="34" charset="0"/>
              </a:rPr>
              <a:t>Event</a:t>
            </a:r>
            <a:r>
              <a:rPr lang="en-US" sz="2000" b="1" dirty="0">
                <a:solidFill>
                  <a:schemeClr val="bg1"/>
                </a:solidFill>
                <a:latin typeface="Candara" panose="020E0502030303020204" pitchFamily="34" charset="0"/>
              </a:rPr>
              <a:t> Radiance PDF</a:t>
            </a:r>
          </a:p>
          <a:p>
            <a:endParaRPr lang="en-US" sz="2000" dirty="0">
              <a:solidFill>
                <a:schemeClr val="bg1"/>
              </a:solidFill>
              <a:latin typeface="Candara" panose="020E0502030303020204" pitchFamily="34" charset="0"/>
            </a:endParaRPr>
          </a:p>
          <a:p>
            <a:pPr marL="171450" indent="-171450">
              <a:buFont typeface="Arial" panose="020B0604020202020204" pitchFamily="34" charset="0"/>
              <a:buChar char="•"/>
            </a:pPr>
            <a:r>
              <a:rPr lang="en-US" sz="2000" dirty="0">
                <a:solidFill>
                  <a:schemeClr val="bg1"/>
                </a:solidFill>
                <a:latin typeface="Candara" panose="020E0502030303020204" pitchFamily="34" charset="0"/>
              </a:rPr>
              <a:t>FEGS pulses </a:t>
            </a:r>
            <a:r>
              <a:rPr lang="en-US" sz="2000" b="1" dirty="0">
                <a:solidFill>
                  <a:schemeClr val="bg1"/>
                </a:solidFill>
                <a:latin typeface="Candara" panose="020E0502030303020204" pitchFamily="34" charset="0"/>
              </a:rPr>
              <a:t>&lt;5km offset from a VLF location</a:t>
            </a:r>
          </a:p>
          <a:p>
            <a:pPr marL="171450" indent="-171450">
              <a:buFont typeface="Arial" panose="020B0604020202020204" pitchFamily="34" charset="0"/>
              <a:buChar char="•"/>
            </a:pPr>
            <a:r>
              <a:rPr lang="en-US" sz="2000" dirty="0">
                <a:solidFill>
                  <a:schemeClr val="bg1"/>
                </a:solidFill>
                <a:latin typeface="Candara" panose="020E0502030303020204" pitchFamily="34" charset="0"/>
              </a:rPr>
              <a:t>Excellent agreement in probability of detecting radiance between </a:t>
            </a:r>
            <a:r>
              <a:rPr lang="en-US" sz="2000" b="1" dirty="0">
                <a:solidFill>
                  <a:schemeClr val="bg1"/>
                </a:solidFill>
                <a:latin typeface="Candara" panose="020E0502030303020204" pitchFamily="34" charset="0"/>
              </a:rPr>
              <a:t>10-100 </a:t>
            </a:r>
            <a:r>
              <a:rPr lang="en-US" sz="2000" b="1" dirty="0" err="1">
                <a:solidFill>
                  <a:schemeClr val="bg1"/>
                </a:solidFill>
                <a:latin typeface="Candara" panose="020E0502030303020204" pitchFamily="34" charset="0"/>
              </a:rPr>
              <a:t>uJ</a:t>
            </a:r>
            <a:endParaRPr lang="en-US" sz="2000" b="1" dirty="0">
              <a:solidFill>
                <a:schemeClr val="bg1"/>
              </a:solidFill>
              <a:latin typeface="Candara" panose="020E0502030303020204" pitchFamily="34" charset="0"/>
            </a:endParaRPr>
          </a:p>
          <a:p>
            <a:pPr marL="171450" indent="-171450">
              <a:buFont typeface="Arial" panose="020B0604020202020204" pitchFamily="34" charset="0"/>
              <a:buChar char="•"/>
            </a:pPr>
            <a:r>
              <a:rPr lang="en-US" sz="2000" dirty="0">
                <a:solidFill>
                  <a:schemeClr val="bg1"/>
                </a:solidFill>
                <a:latin typeface="Candara" panose="020E0502030303020204" pitchFamily="34" charset="0"/>
              </a:rPr>
              <a:t>This decade includes </a:t>
            </a:r>
            <a:r>
              <a:rPr lang="en-US" sz="2000" b="1" dirty="0">
                <a:solidFill>
                  <a:schemeClr val="bg1"/>
                </a:solidFill>
                <a:latin typeface="Candara" panose="020E0502030303020204" pitchFamily="34" charset="0"/>
              </a:rPr>
              <a:t>34%</a:t>
            </a:r>
            <a:r>
              <a:rPr lang="en-US" sz="2000" dirty="0">
                <a:solidFill>
                  <a:schemeClr val="bg1"/>
                </a:solidFill>
                <a:latin typeface="Candara" panose="020E0502030303020204" pitchFamily="34" charset="0"/>
              </a:rPr>
              <a:t> of LIS events and </a:t>
            </a:r>
            <a:r>
              <a:rPr lang="en-US" sz="2000" b="1" dirty="0">
                <a:solidFill>
                  <a:schemeClr val="bg1"/>
                </a:solidFill>
                <a:latin typeface="Candara" panose="020E0502030303020204" pitchFamily="34" charset="0"/>
              </a:rPr>
              <a:t>29% </a:t>
            </a:r>
            <a:r>
              <a:rPr lang="en-US" sz="2000" dirty="0">
                <a:solidFill>
                  <a:schemeClr val="bg1"/>
                </a:solidFill>
                <a:latin typeface="Candara" panose="020E0502030303020204" pitchFamily="34" charset="0"/>
              </a:rPr>
              <a:t>of FEGS pulses.</a:t>
            </a:r>
          </a:p>
          <a:p>
            <a:pPr marL="171450" indent="-171450">
              <a:buFont typeface="Arial" panose="020B0604020202020204" pitchFamily="34" charset="0"/>
              <a:buChar char="•"/>
            </a:pPr>
            <a:endParaRPr lang="en-US" sz="2000" dirty="0">
              <a:solidFill>
                <a:schemeClr val="bg1"/>
              </a:solidFill>
              <a:latin typeface="Candara" panose="020E0502030303020204" pitchFamily="34" charset="0"/>
            </a:endParaRPr>
          </a:p>
          <a:p>
            <a:pPr marL="171450" indent="-171450">
              <a:buFont typeface="Arial" panose="020B0604020202020204" pitchFamily="34" charset="0"/>
              <a:buChar char="•"/>
            </a:pPr>
            <a:r>
              <a:rPr lang="en-US" sz="2000" dirty="0">
                <a:solidFill>
                  <a:schemeClr val="bg1"/>
                </a:solidFill>
                <a:latin typeface="Candara" panose="020E0502030303020204" pitchFamily="34" charset="0"/>
              </a:rPr>
              <a:t>Below </a:t>
            </a:r>
            <a:r>
              <a:rPr lang="en-US" sz="2000" b="1" dirty="0">
                <a:solidFill>
                  <a:schemeClr val="bg1"/>
                </a:solidFill>
                <a:latin typeface="Candara" panose="020E0502030303020204" pitchFamily="34" charset="0"/>
              </a:rPr>
              <a:t>10 </a:t>
            </a:r>
            <a:r>
              <a:rPr lang="en-US" sz="2000" b="1" dirty="0" err="1">
                <a:solidFill>
                  <a:schemeClr val="bg1"/>
                </a:solidFill>
                <a:latin typeface="Candara" panose="020E0502030303020204" pitchFamily="34" charset="0"/>
              </a:rPr>
              <a:t>uJ</a:t>
            </a:r>
            <a:r>
              <a:rPr lang="en-US" sz="2000" b="1" dirty="0">
                <a:solidFill>
                  <a:schemeClr val="bg1"/>
                </a:solidFill>
                <a:latin typeface="Candara" panose="020E0502030303020204" pitchFamily="34" charset="0"/>
              </a:rPr>
              <a:t> </a:t>
            </a:r>
            <a:r>
              <a:rPr lang="en-US" sz="2000" dirty="0">
                <a:solidFill>
                  <a:schemeClr val="bg1"/>
                </a:solidFill>
                <a:latin typeface="Candara" panose="020E0502030303020204" pitchFamily="34" charset="0"/>
              </a:rPr>
              <a:t>(</a:t>
            </a:r>
            <a:r>
              <a:rPr lang="en-US" sz="2000" b="1" dirty="0">
                <a:solidFill>
                  <a:schemeClr val="bg1"/>
                </a:solidFill>
                <a:latin typeface="Candara" panose="020E0502030303020204" pitchFamily="34" charset="0"/>
              </a:rPr>
              <a:t>65%</a:t>
            </a:r>
            <a:r>
              <a:rPr lang="en-US" sz="2000" dirty="0">
                <a:solidFill>
                  <a:schemeClr val="bg1"/>
                </a:solidFill>
                <a:latin typeface="Candara" panose="020E0502030303020204" pitchFamily="34" charset="0"/>
              </a:rPr>
              <a:t> of LIS events and </a:t>
            </a:r>
            <a:r>
              <a:rPr lang="en-US" sz="2000" b="1" dirty="0">
                <a:solidFill>
                  <a:schemeClr val="bg1"/>
                </a:solidFill>
                <a:latin typeface="Candara" panose="020E0502030303020204" pitchFamily="34" charset="0"/>
              </a:rPr>
              <a:t>70%</a:t>
            </a:r>
            <a:r>
              <a:rPr lang="en-US" sz="2000" dirty="0">
                <a:solidFill>
                  <a:schemeClr val="bg1"/>
                </a:solidFill>
                <a:latin typeface="Candara" panose="020E0502030303020204" pitchFamily="34" charset="0"/>
              </a:rPr>
              <a:t> of FEGS pulses) LIS radiance quantization artifacts </a:t>
            </a:r>
          </a:p>
          <a:p>
            <a:pPr marL="171450" indent="-171450">
              <a:buFont typeface="Arial" panose="020B0604020202020204" pitchFamily="34" charset="0"/>
              <a:buChar char="•"/>
            </a:pPr>
            <a:r>
              <a:rPr lang="en-US" sz="2000" dirty="0">
                <a:solidFill>
                  <a:schemeClr val="bg1"/>
                </a:solidFill>
                <a:latin typeface="Candara" panose="020E0502030303020204" pitchFamily="34" charset="0"/>
              </a:rPr>
              <a:t>FEGS measurements do not suffer quantization errors</a:t>
            </a:r>
          </a:p>
          <a:p>
            <a:pPr marL="171450" indent="-171450">
              <a:buFont typeface="Arial" panose="020B0604020202020204" pitchFamily="34" charset="0"/>
              <a:buChar char="•"/>
            </a:pPr>
            <a:r>
              <a:rPr lang="en-US" sz="2000" dirty="0">
                <a:solidFill>
                  <a:schemeClr val="bg1"/>
                </a:solidFill>
                <a:latin typeface="Candara" panose="020E0502030303020204" pitchFamily="34" charset="0"/>
              </a:rPr>
              <a:t>FEGS radiance PDF peak at </a:t>
            </a:r>
            <a:r>
              <a:rPr lang="en-US" sz="2000" b="1" dirty="0">
                <a:solidFill>
                  <a:schemeClr val="bg1"/>
                </a:solidFill>
                <a:latin typeface="Candara" panose="020E0502030303020204" pitchFamily="34" charset="0"/>
              </a:rPr>
              <a:t>1.9 </a:t>
            </a:r>
            <a:r>
              <a:rPr lang="en-US" sz="2000" b="1" dirty="0" err="1">
                <a:solidFill>
                  <a:schemeClr val="bg1"/>
                </a:solidFill>
                <a:latin typeface="Candara" panose="020E0502030303020204" pitchFamily="34" charset="0"/>
              </a:rPr>
              <a:t>uJ</a:t>
            </a:r>
            <a:r>
              <a:rPr lang="en-US" sz="2000" b="1" dirty="0">
                <a:solidFill>
                  <a:schemeClr val="bg1"/>
                </a:solidFill>
                <a:latin typeface="Candara" panose="020E0502030303020204" pitchFamily="34" charset="0"/>
              </a:rPr>
              <a:t>, </a:t>
            </a:r>
            <a:r>
              <a:rPr lang="en-US" sz="2000" dirty="0">
                <a:solidFill>
                  <a:schemeClr val="bg1"/>
                </a:solidFill>
                <a:latin typeface="Candara" panose="020E0502030303020204" pitchFamily="34" charset="0"/>
              </a:rPr>
              <a:t>less than the LIS sensitivity cutoff of </a:t>
            </a:r>
            <a:r>
              <a:rPr lang="en-US" sz="2000" b="1" dirty="0">
                <a:solidFill>
                  <a:schemeClr val="bg1"/>
                </a:solidFill>
                <a:latin typeface="Candara" panose="020E0502030303020204" pitchFamily="34" charset="0"/>
              </a:rPr>
              <a:t>2.6uJ</a:t>
            </a:r>
            <a:endParaRPr lang="en-US" sz="2000" dirty="0">
              <a:solidFill>
                <a:schemeClr val="bg1"/>
              </a:solidFill>
              <a:latin typeface="Candara" panose="020E0502030303020204" pitchFamily="34" charset="0"/>
            </a:endParaRPr>
          </a:p>
          <a:p>
            <a:pPr marL="171450" indent="-171450">
              <a:buFont typeface="Arial" panose="020B0604020202020204" pitchFamily="34" charset="0"/>
              <a:buChar char="•"/>
            </a:pPr>
            <a:endParaRPr lang="en-US" sz="2000" dirty="0">
              <a:solidFill>
                <a:schemeClr val="bg1"/>
              </a:solidFill>
              <a:latin typeface="Candara" panose="020E0502030303020204" pitchFamily="34" charset="0"/>
            </a:endParaRPr>
          </a:p>
          <a:p>
            <a:pPr marL="171450" indent="-171450">
              <a:buFont typeface="Arial" panose="020B0604020202020204" pitchFamily="34" charset="0"/>
              <a:buChar char="•"/>
            </a:pPr>
            <a:r>
              <a:rPr lang="en-US" sz="2000" b="1" dirty="0">
                <a:solidFill>
                  <a:schemeClr val="bg1"/>
                </a:solidFill>
                <a:latin typeface="Candara" panose="020E0502030303020204" pitchFamily="34" charset="0"/>
              </a:rPr>
              <a:t>The two distributions agree remarkably well over the range of values detectable by both instruments.</a:t>
            </a:r>
          </a:p>
          <a:p>
            <a:endParaRPr lang="en-US" sz="1400" dirty="0">
              <a:solidFill>
                <a:schemeClr val="bg1"/>
              </a:solidFill>
              <a:latin typeface="Candara" panose="020E0502030303020204" pitchFamily="34" charset="0"/>
            </a:endParaRPr>
          </a:p>
        </p:txBody>
      </p:sp>
      <p:cxnSp>
        <p:nvCxnSpPr>
          <p:cNvPr id="3" name="Straight Connector 2">
            <a:extLst>
              <a:ext uri="{FF2B5EF4-FFF2-40B4-BE49-F238E27FC236}">
                <a16:creationId xmlns:a16="http://schemas.microsoft.com/office/drawing/2014/main" id="{EB7C6905-5300-DE4C-A4E1-0A4792A54C39}"/>
              </a:ext>
            </a:extLst>
          </p:cNvPr>
          <p:cNvCxnSpPr/>
          <p:nvPr/>
        </p:nvCxnSpPr>
        <p:spPr>
          <a:xfrm>
            <a:off x="1924594" y="6753497"/>
            <a:ext cx="26125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216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C8551B-3CE0-2F41-8DE5-6B1EDDD6774F}"/>
              </a:ext>
            </a:extLst>
          </p:cNvPr>
          <p:cNvSpPr txBox="1"/>
          <p:nvPr/>
        </p:nvSpPr>
        <p:spPr>
          <a:xfrm>
            <a:off x="6095999" y="219915"/>
            <a:ext cx="5910470" cy="5909310"/>
          </a:xfrm>
          <a:prstGeom prst="rect">
            <a:avLst/>
          </a:prstGeom>
          <a:noFill/>
        </p:spPr>
        <p:txBody>
          <a:bodyPr wrap="square" rtlCol="0">
            <a:spAutoFit/>
          </a:bodyPr>
          <a:lstStyle/>
          <a:p>
            <a:r>
              <a:rPr lang="en-US" b="1" dirty="0">
                <a:solidFill>
                  <a:schemeClr val="bg1"/>
                </a:solidFill>
                <a:latin typeface="Candara" panose="020E0502030303020204" pitchFamily="34" charset="0"/>
              </a:rPr>
              <a:t>FEGS vs LIS: </a:t>
            </a:r>
            <a:r>
              <a:rPr lang="en-US" b="1" i="1" dirty="0">
                <a:solidFill>
                  <a:schemeClr val="bg1"/>
                </a:solidFill>
                <a:latin typeface="Candara" panose="020E0502030303020204" pitchFamily="34" charset="0"/>
              </a:rPr>
              <a:t>Group</a:t>
            </a:r>
            <a:r>
              <a:rPr lang="en-US" b="1" dirty="0">
                <a:solidFill>
                  <a:schemeClr val="bg1"/>
                </a:solidFill>
                <a:latin typeface="Candara" panose="020E0502030303020204" pitchFamily="34" charset="0"/>
              </a:rPr>
              <a:t> Area</a:t>
            </a:r>
          </a:p>
          <a:p>
            <a:endParaRPr lang="en-US" dirty="0">
              <a:solidFill>
                <a:schemeClr val="bg1"/>
              </a:solidFill>
              <a:latin typeface="Candara" panose="020E0502030303020204" pitchFamily="34" charset="0"/>
            </a:endParaRPr>
          </a:p>
          <a:p>
            <a:pPr marL="285750" indent="-285750">
              <a:buFont typeface="Arial" panose="020B0604020202020204" pitchFamily="34" charset="0"/>
              <a:buChar char="•"/>
            </a:pPr>
            <a:r>
              <a:rPr lang="en-US" dirty="0">
                <a:solidFill>
                  <a:schemeClr val="bg1"/>
                </a:solidFill>
                <a:latin typeface="Candara" panose="020E0502030303020204" pitchFamily="34" charset="0"/>
              </a:rPr>
              <a:t>Quantization artifacts when source size similar to pixel size</a:t>
            </a:r>
          </a:p>
          <a:p>
            <a:pPr marL="285750" indent="-285750">
              <a:buFont typeface="Arial" panose="020B0604020202020204" pitchFamily="34" charset="0"/>
              <a:buChar char="•"/>
            </a:pPr>
            <a:endParaRPr lang="en-US" dirty="0">
              <a:solidFill>
                <a:schemeClr val="bg1"/>
              </a:solidFill>
              <a:latin typeface="Candara" panose="020E0502030303020204" pitchFamily="34" charset="0"/>
            </a:endParaRPr>
          </a:p>
          <a:p>
            <a:pPr marL="285750" indent="-285750">
              <a:buFont typeface="Arial" panose="020B0604020202020204" pitchFamily="34" charset="0"/>
              <a:buChar char="•"/>
            </a:pPr>
            <a:r>
              <a:rPr lang="en-US" dirty="0">
                <a:solidFill>
                  <a:schemeClr val="bg1"/>
                </a:solidFill>
                <a:latin typeface="Candara" panose="020E0502030303020204" pitchFamily="34" charset="0"/>
              </a:rPr>
              <a:t>Peaks in LIS PDF near integer multiples of pixel footprint area</a:t>
            </a:r>
          </a:p>
          <a:p>
            <a:endParaRPr lang="en-US" dirty="0">
              <a:solidFill>
                <a:schemeClr val="bg1"/>
              </a:solidFill>
              <a:latin typeface="Candara" panose="020E0502030303020204" pitchFamily="34" charset="0"/>
            </a:endParaRPr>
          </a:p>
          <a:p>
            <a:pPr marL="285750" indent="-285750">
              <a:buFont typeface="Arial" panose="020B0604020202020204" pitchFamily="34" charset="0"/>
              <a:buChar char="•"/>
            </a:pPr>
            <a:r>
              <a:rPr lang="en-US" dirty="0">
                <a:solidFill>
                  <a:schemeClr val="bg1"/>
                </a:solidFill>
                <a:latin typeface="Candara" panose="020E0502030303020204" pitchFamily="34" charset="0"/>
              </a:rPr>
              <a:t>Although FEGS observes sources that are smaller than the LIS resolution limit, the FEGS spatial resolution is not dramatically better.</a:t>
            </a:r>
          </a:p>
          <a:p>
            <a:pPr marL="285750" indent="-285750">
              <a:buFont typeface="Arial" panose="020B0604020202020204" pitchFamily="34" charset="0"/>
              <a:buChar char="•"/>
            </a:pPr>
            <a:endParaRPr lang="en-US" dirty="0">
              <a:solidFill>
                <a:schemeClr val="bg1"/>
              </a:solidFill>
              <a:latin typeface="Candara" panose="020E0502030303020204" pitchFamily="34" charset="0"/>
            </a:endParaRPr>
          </a:p>
          <a:p>
            <a:pPr marL="285750" indent="-285750">
              <a:buFont typeface="Arial" panose="020B0604020202020204" pitchFamily="34" charset="0"/>
              <a:buChar char="•"/>
            </a:pPr>
            <a:r>
              <a:rPr lang="en-US" dirty="0">
                <a:solidFill>
                  <a:schemeClr val="bg1"/>
                </a:solidFill>
                <a:latin typeface="Candara" panose="020E0502030303020204" pitchFamily="34" charset="0"/>
              </a:rPr>
              <a:t>Variability in the FEGS PDF likely due to low sample population (10 or 100 pulses per bin), but also due to FEGS area quantization.  Statistics are weak and we need more flights/observations.</a:t>
            </a:r>
          </a:p>
          <a:p>
            <a:pPr marL="285750" indent="-285750">
              <a:buFont typeface="Arial" panose="020B0604020202020204" pitchFamily="34" charset="0"/>
              <a:buChar char="•"/>
            </a:pPr>
            <a:endParaRPr lang="en-US" dirty="0">
              <a:solidFill>
                <a:schemeClr val="bg1"/>
              </a:solidFill>
              <a:latin typeface="Candara" panose="020E0502030303020204" pitchFamily="34" charset="0"/>
            </a:endParaRPr>
          </a:p>
          <a:p>
            <a:pPr marL="285750" indent="-285750">
              <a:buFont typeface="Arial" panose="020B0604020202020204" pitchFamily="34" charset="0"/>
              <a:buChar char="•"/>
            </a:pPr>
            <a:r>
              <a:rPr lang="en-US" dirty="0">
                <a:solidFill>
                  <a:schemeClr val="bg1"/>
                </a:solidFill>
                <a:latin typeface="Candara" panose="020E0502030303020204" pitchFamily="34" charset="0"/>
              </a:rPr>
              <a:t>There is a vertical offset between the two PDFs.  This may be caused by FEGS systematic bias toward underestimating group area.  The entire distribution will be compressed toward small values.</a:t>
            </a:r>
          </a:p>
        </p:txBody>
      </p:sp>
      <p:pic>
        <p:nvPicPr>
          <p:cNvPr id="6" name="Picture 5" descr="Chart, bar chart&#10;&#10;Description automatically generated with medium confidence">
            <a:extLst>
              <a:ext uri="{FF2B5EF4-FFF2-40B4-BE49-F238E27FC236}">
                <a16:creationId xmlns:a16="http://schemas.microsoft.com/office/drawing/2014/main" id="{2CA41277-6CA6-7444-A0A6-E76416ECB3AB}"/>
              </a:ext>
            </a:extLst>
          </p:cNvPr>
          <p:cNvPicPr>
            <a:picLocks noChangeAspect="1"/>
          </p:cNvPicPr>
          <p:nvPr/>
        </p:nvPicPr>
        <p:blipFill>
          <a:blip r:embed="rId2"/>
          <a:stretch>
            <a:fillRect/>
          </a:stretch>
        </p:blipFill>
        <p:spPr>
          <a:xfrm>
            <a:off x="185531" y="219915"/>
            <a:ext cx="5768956" cy="4563836"/>
          </a:xfrm>
          <a:prstGeom prst="rect">
            <a:avLst/>
          </a:prstGeom>
        </p:spPr>
      </p:pic>
      <p:pic>
        <p:nvPicPr>
          <p:cNvPr id="5" name="Picture 4">
            <a:extLst>
              <a:ext uri="{FF2B5EF4-FFF2-40B4-BE49-F238E27FC236}">
                <a16:creationId xmlns:a16="http://schemas.microsoft.com/office/drawing/2014/main" id="{99A67245-0CA9-D149-B11B-9D07669B40EE}"/>
              </a:ext>
            </a:extLst>
          </p:cNvPr>
          <p:cNvPicPr>
            <a:picLocks noChangeAspect="1"/>
          </p:cNvPicPr>
          <p:nvPr/>
        </p:nvPicPr>
        <p:blipFill rotWithShape="1">
          <a:blip r:embed="rId3"/>
          <a:srcRect l="35401" t="10676" r="18036" b="40891"/>
          <a:stretch/>
        </p:blipFill>
        <p:spPr>
          <a:xfrm>
            <a:off x="4319750" y="4141077"/>
            <a:ext cx="1776249" cy="1891862"/>
          </a:xfrm>
          <a:prstGeom prst="rect">
            <a:avLst/>
          </a:prstGeom>
          <a:ln>
            <a:solidFill>
              <a:schemeClr val="bg1"/>
            </a:solidFill>
          </a:ln>
        </p:spPr>
      </p:pic>
    </p:spTree>
    <p:extLst>
      <p:ext uri="{BB962C8B-B14F-4D97-AF65-F5344CB8AC3E}">
        <p14:creationId xmlns:p14="http://schemas.microsoft.com/office/powerpoint/2010/main" val="2453255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9D57F7F-EC93-F94B-9DF1-643068FB9EB8}"/>
              </a:ext>
            </a:extLst>
          </p:cNvPr>
          <p:cNvSpPr txBox="1"/>
          <p:nvPr/>
        </p:nvSpPr>
        <p:spPr>
          <a:xfrm>
            <a:off x="401445" y="3441979"/>
            <a:ext cx="11559396" cy="3046988"/>
          </a:xfrm>
          <a:prstGeom prst="rect">
            <a:avLst/>
          </a:prstGeom>
          <a:noFill/>
        </p:spPr>
        <p:txBody>
          <a:bodyPr wrap="square" rtlCol="0">
            <a:spAutoFit/>
          </a:bodyPr>
          <a:lstStyle/>
          <a:p>
            <a:r>
              <a:rPr lang="en-US" b="1" dirty="0">
                <a:solidFill>
                  <a:schemeClr val="bg1"/>
                </a:solidFill>
                <a:latin typeface="Candara" panose="020E0502030303020204" pitchFamily="34" charset="0"/>
              </a:rPr>
              <a:t>Adding GLM</a:t>
            </a:r>
          </a:p>
          <a:p>
            <a:endParaRPr lang="en-US" dirty="0">
              <a:solidFill>
                <a:schemeClr val="bg1"/>
              </a:solidFill>
              <a:latin typeface="Candara" panose="020E0502030303020204" pitchFamily="34" charset="0"/>
            </a:endParaRPr>
          </a:p>
          <a:p>
            <a:pPr algn="just"/>
            <a:r>
              <a:rPr lang="en-US" dirty="0">
                <a:solidFill>
                  <a:schemeClr val="bg1"/>
                </a:solidFill>
                <a:latin typeface="Candara" panose="020E0502030303020204" pitchFamily="34" charset="0"/>
              </a:rPr>
              <a:t>A rough estimation has been used to convert GLM pixel energy to cloud-top radiance.  The estimation assumes:</a:t>
            </a:r>
          </a:p>
          <a:p>
            <a:pPr algn="just"/>
            <a:endParaRPr lang="en-US" dirty="0">
              <a:solidFill>
                <a:schemeClr val="bg1"/>
              </a:solidFill>
              <a:latin typeface="Candara" panose="020E0502030303020204" pitchFamily="34" charset="0"/>
            </a:endParaRPr>
          </a:p>
          <a:p>
            <a:pPr marL="342900" indent="-342900" algn="just">
              <a:buAutoNum type="arabicPeriod"/>
            </a:pPr>
            <a:r>
              <a:rPr lang="en-US" sz="1600" dirty="0">
                <a:solidFill>
                  <a:schemeClr val="bg1"/>
                </a:solidFill>
                <a:latin typeface="Candara" panose="020E0502030303020204" pitchFamily="34" charset="0"/>
              </a:rPr>
              <a:t>A constant pixel area</a:t>
            </a:r>
          </a:p>
          <a:p>
            <a:pPr marL="342900" indent="-342900" algn="just">
              <a:buAutoNum type="arabicPeriod"/>
            </a:pPr>
            <a:r>
              <a:rPr lang="en-US" sz="1600" dirty="0">
                <a:solidFill>
                  <a:schemeClr val="bg1"/>
                </a:solidFill>
                <a:latin typeface="Candara" panose="020E0502030303020204" pitchFamily="34" charset="0"/>
              </a:rPr>
              <a:t>The source lies on the GLM optical axis</a:t>
            </a:r>
          </a:p>
          <a:p>
            <a:pPr marL="342900" indent="-342900" algn="just">
              <a:buAutoNum type="arabicPeriod"/>
            </a:pPr>
            <a:r>
              <a:rPr lang="en-US" sz="1600" dirty="0">
                <a:solidFill>
                  <a:schemeClr val="bg1"/>
                </a:solidFill>
                <a:latin typeface="Candara" panose="020E0502030303020204" pitchFamily="34" charset="0"/>
              </a:rPr>
              <a:t>Ignores Earth curvature</a:t>
            </a:r>
          </a:p>
          <a:p>
            <a:pPr marL="342900" indent="-342900" algn="just">
              <a:buAutoNum type="arabicPeriod"/>
            </a:pPr>
            <a:endParaRPr lang="en-US" dirty="0">
              <a:solidFill>
                <a:schemeClr val="bg1"/>
              </a:solidFill>
              <a:latin typeface="Candara" panose="020E0502030303020204" pitchFamily="34" charset="0"/>
            </a:endParaRPr>
          </a:p>
          <a:p>
            <a:pPr algn="just"/>
            <a:r>
              <a:rPr lang="en-US" dirty="0">
                <a:solidFill>
                  <a:schemeClr val="bg1"/>
                </a:solidFill>
                <a:latin typeface="Candara" panose="020E0502030303020204" pitchFamily="34" charset="0"/>
              </a:rPr>
              <a:t>Radiance Distributions agree remarkably well, except for at the extremities of the observed range.</a:t>
            </a:r>
          </a:p>
          <a:p>
            <a:pPr algn="just"/>
            <a:endParaRPr lang="en-US" dirty="0">
              <a:solidFill>
                <a:schemeClr val="bg1"/>
              </a:solidFill>
              <a:latin typeface="Candara" panose="020E0502030303020204" pitchFamily="34" charset="0"/>
            </a:endParaRPr>
          </a:p>
          <a:p>
            <a:pPr algn="just"/>
            <a:r>
              <a:rPr lang="en-US" dirty="0">
                <a:solidFill>
                  <a:schemeClr val="bg1"/>
                </a:solidFill>
                <a:latin typeface="Candara" panose="020E0502030303020204" pitchFamily="34" charset="0"/>
              </a:rPr>
              <a:t>Group Area distributions problematic</a:t>
            </a:r>
          </a:p>
        </p:txBody>
      </p:sp>
      <p:pic>
        <p:nvPicPr>
          <p:cNvPr id="3" name="Picture 2">
            <a:extLst>
              <a:ext uri="{FF2B5EF4-FFF2-40B4-BE49-F238E27FC236}">
                <a16:creationId xmlns:a16="http://schemas.microsoft.com/office/drawing/2014/main" id="{A9F73B7C-F563-5846-8985-037BF848EBD7}"/>
              </a:ext>
            </a:extLst>
          </p:cNvPr>
          <p:cNvPicPr>
            <a:picLocks noChangeAspect="1"/>
          </p:cNvPicPr>
          <p:nvPr/>
        </p:nvPicPr>
        <p:blipFill>
          <a:blip r:embed="rId2"/>
          <a:stretch>
            <a:fillRect/>
          </a:stretch>
        </p:blipFill>
        <p:spPr>
          <a:xfrm>
            <a:off x="0" y="0"/>
            <a:ext cx="4228739" cy="3345366"/>
          </a:xfrm>
          <a:prstGeom prst="rect">
            <a:avLst/>
          </a:prstGeom>
        </p:spPr>
      </p:pic>
      <p:pic>
        <p:nvPicPr>
          <p:cNvPr id="5" name="Picture 4" descr="Chart&#10;&#10;Description automatically generated">
            <a:extLst>
              <a:ext uri="{FF2B5EF4-FFF2-40B4-BE49-F238E27FC236}">
                <a16:creationId xmlns:a16="http://schemas.microsoft.com/office/drawing/2014/main" id="{EA6A33DF-9FE8-CA4C-B36E-3127C76ADF32}"/>
              </a:ext>
            </a:extLst>
          </p:cNvPr>
          <p:cNvPicPr>
            <a:picLocks noChangeAspect="1"/>
          </p:cNvPicPr>
          <p:nvPr/>
        </p:nvPicPr>
        <p:blipFill>
          <a:blip r:embed="rId3"/>
          <a:stretch>
            <a:fillRect/>
          </a:stretch>
        </p:blipFill>
        <p:spPr>
          <a:xfrm>
            <a:off x="4014089" y="0"/>
            <a:ext cx="4228739" cy="3345366"/>
          </a:xfrm>
          <a:prstGeom prst="rect">
            <a:avLst/>
          </a:prstGeom>
        </p:spPr>
      </p:pic>
      <p:sp>
        <p:nvSpPr>
          <p:cNvPr id="11" name="Right Brace 10">
            <a:extLst>
              <a:ext uri="{FF2B5EF4-FFF2-40B4-BE49-F238E27FC236}">
                <a16:creationId xmlns:a16="http://schemas.microsoft.com/office/drawing/2014/main" id="{9588F57D-C2F9-F040-9D29-AEFE9F643A60}"/>
              </a:ext>
            </a:extLst>
          </p:cNvPr>
          <p:cNvSpPr/>
          <p:nvPr/>
        </p:nvSpPr>
        <p:spPr>
          <a:xfrm rot="18140676">
            <a:off x="9986574" y="297398"/>
            <a:ext cx="295851" cy="1242791"/>
          </a:xfrm>
          <a:prstGeom prst="rightBrace">
            <a:avLst>
              <a:gd name="adj1" fmla="val 36904"/>
              <a:gd name="adj2" fmla="val 6968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ndara" panose="020E0502030303020204" pitchFamily="34" charset="0"/>
            </a:endParaRPr>
          </a:p>
        </p:txBody>
      </p:sp>
      <p:sp>
        <p:nvSpPr>
          <p:cNvPr id="12" name="TextBox 11">
            <a:extLst>
              <a:ext uri="{FF2B5EF4-FFF2-40B4-BE49-F238E27FC236}">
                <a16:creationId xmlns:a16="http://schemas.microsoft.com/office/drawing/2014/main" id="{D499FF66-5546-8D48-BA90-8E6D4749DDE7}"/>
              </a:ext>
            </a:extLst>
          </p:cNvPr>
          <p:cNvSpPr txBox="1"/>
          <p:nvPr/>
        </p:nvSpPr>
        <p:spPr>
          <a:xfrm>
            <a:off x="10738625" y="637557"/>
            <a:ext cx="1118289" cy="738664"/>
          </a:xfrm>
          <a:prstGeom prst="rect">
            <a:avLst/>
          </a:prstGeom>
          <a:noFill/>
          <a:ln>
            <a:solidFill>
              <a:schemeClr val="bg1"/>
            </a:solidFill>
          </a:ln>
        </p:spPr>
        <p:txBody>
          <a:bodyPr wrap="square" rtlCol="0">
            <a:spAutoFit/>
          </a:bodyPr>
          <a:lstStyle/>
          <a:p>
            <a:r>
              <a:rPr lang="en-US" sz="1400" dirty="0">
                <a:latin typeface="Candara" panose="020E0502030303020204" pitchFamily="34" charset="0"/>
              </a:rPr>
              <a:t>GLM spatial sampling</a:t>
            </a:r>
          </a:p>
          <a:p>
            <a:r>
              <a:rPr lang="en-US" sz="1400" dirty="0">
                <a:latin typeface="Candara" panose="020E0502030303020204" pitchFamily="34" charset="0"/>
              </a:rPr>
              <a:t>artifacts</a:t>
            </a:r>
          </a:p>
        </p:txBody>
      </p:sp>
      <p:pic>
        <p:nvPicPr>
          <p:cNvPr id="14" name="Picture 13">
            <a:extLst>
              <a:ext uri="{FF2B5EF4-FFF2-40B4-BE49-F238E27FC236}">
                <a16:creationId xmlns:a16="http://schemas.microsoft.com/office/drawing/2014/main" id="{7C54EFC9-555A-5242-9E1C-099A4BD55043}"/>
              </a:ext>
            </a:extLst>
          </p:cNvPr>
          <p:cNvPicPr>
            <a:picLocks noChangeAspect="1"/>
          </p:cNvPicPr>
          <p:nvPr/>
        </p:nvPicPr>
        <p:blipFill>
          <a:blip r:embed="rId4"/>
          <a:stretch>
            <a:fillRect/>
          </a:stretch>
        </p:blipFill>
        <p:spPr>
          <a:xfrm>
            <a:off x="7963263" y="0"/>
            <a:ext cx="4228739" cy="3345366"/>
          </a:xfrm>
          <a:prstGeom prst="rect">
            <a:avLst/>
          </a:prstGeom>
        </p:spPr>
      </p:pic>
    </p:spTree>
    <p:extLst>
      <p:ext uri="{BB962C8B-B14F-4D97-AF65-F5344CB8AC3E}">
        <p14:creationId xmlns:p14="http://schemas.microsoft.com/office/powerpoint/2010/main" val="201495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E7D7B8-7F1E-2E40-8FC3-E48148E69E98}"/>
              </a:ext>
            </a:extLst>
          </p:cNvPr>
          <p:cNvSpPr txBox="1"/>
          <p:nvPr/>
        </p:nvSpPr>
        <p:spPr>
          <a:xfrm>
            <a:off x="-1" y="278780"/>
            <a:ext cx="12192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2D Joint Distributions @ 50 bins-per-decade</a:t>
            </a:r>
          </a:p>
        </p:txBody>
      </p:sp>
      <p:sp>
        <p:nvSpPr>
          <p:cNvPr id="7" name="TextBox 6">
            <a:extLst>
              <a:ext uri="{FF2B5EF4-FFF2-40B4-BE49-F238E27FC236}">
                <a16:creationId xmlns:a16="http://schemas.microsoft.com/office/drawing/2014/main" id="{73DE237B-F0AB-9F4C-8CC8-ACA80F844553}"/>
              </a:ext>
            </a:extLst>
          </p:cNvPr>
          <p:cNvSpPr txBox="1"/>
          <p:nvPr/>
        </p:nvSpPr>
        <p:spPr>
          <a:xfrm>
            <a:off x="479502" y="4728117"/>
            <a:ext cx="3356518" cy="92333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LIS</a:t>
            </a:r>
          </a:p>
          <a:p>
            <a:pPr algn="ctr"/>
            <a:r>
              <a:rPr lang="en-US" i="1" dirty="0">
                <a:solidFill>
                  <a:schemeClr val="bg1"/>
                </a:solidFill>
                <a:latin typeface="Candara" panose="020E0502030303020204" pitchFamily="34" charset="0"/>
              </a:rPr>
              <a:t>close to a complete measurement but limited by resolution</a:t>
            </a:r>
          </a:p>
        </p:txBody>
      </p:sp>
      <p:sp>
        <p:nvSpPr>
          <p:cNvPr id="8" name="TextBox 7">
            <a:extLst>
              <a:ext uri="{FF2B5EF4-FFF2-40B4-BE49-F238E27FC236}">
                <a16:creationId xmlns:a16="http://schemas.microsoft.com/office/drawing/2014/main" id="{87387F1F-9F66-864B-B57B-0EAA2971384E}"/>
              </a:ext>
            </a:extLst>
          </p:cNvPr>
          <p:cNvSpPr txBox="1"/>
          <p:nvPr/>
        </p:nvSpPr>
        <p:spPr>
          <a:xfrm>
            <a:off x="4650059" y="4728117"/>
            <a:ext cx="3044282" cy="92333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FEGS</a:t>
            </a:r>
          </a:p>
          <a:p>
            <a:pPr algn="ctr"/>
            <a:r>
              <a:rPr lang="en-US" i="1" dirty="0">
                <a:solidFill>
                  <a:schemeClr val="bg1"/>
                </a:solidFill>
                <a:latin typeface="Candara" panose="020E0502030303020204" pitchFamily="34" charset="0"/>
              </a:rPr>
              <a:t>helpful for low amplitude end but need more measurements</a:t>
            </a:r>
          </a:p>
        </p:txBody>
      </p:sp>
      <p:sp>
        <p:nvSpPr>
          <p:cNvPr id="9" name="TextBox 8">
            <a:extLst>
              <a:ext uri="{FF2B5EF4-FFF2-40B4-BE49-F238E27FC236}">
                <a16:creationId xmlns:a16="http://schemas.microsoft.com/office/drawing/2014/main" id="{6694571D-AE00-CB42-9304-7DBA3627F35A}"/>
              </a:ext>
            </a:extLst>
          </p:cNvPr>
          <p:cNvSpPr txBox="1"/>
          <p:nvPr/>
        </p:nvSpPr>
        <p:spPr>
          <a:xfrm>
            <a:off x="8984167" y="4728117"/>
            <a:ext cx="2159618" cy="646331"/>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GLM</a:t>
            </a:r>
          </a:p>
          <a:p>
            <a:pPr algn="ctr"/>
            <a:r>
              <a:rPr lang="en-US" i="1" dirty="0">
                <a:solidFill>
                  <a:schemeClr val="bg1"/>
                </a:solidFill>
                <a:latin typeface="Candara" panose="020E0502030303020204" pitchFamily="34" charset="0"/>
              </a:rPr>
              <a:t>coarse resolution</a:t>
            </a:r>
          </a:p>
        </p:txBody>
      </p:sp>
      <p:pic>
        <p:nvPicPr>
          <p:cNvPr id="11" name="Picture 10" descr="Graphical user interface, chart, scatter chart&#10;&#10;Description automatically generated">
            <a:extLst>
              <a:ext uri="{FF2B5EF4-FFF2-40B4-BE49-F238E27FC236}">
                <a16:creationId xmlns:a16="http://schemas.microsoft.com/office/drawing/2014/main" id="{02FFDBBA-E87E-4746-9964-91D6C0F5DCEC}"/>
              </a:ext>
            </a:extLst>
          </p:cNvPr>
          <p:cNvPicPr>
            <a:picLocks noChangeAspect="1"/>
          </p:cNvPicPr>
          <p:nvPr/>
        </p:nvPicPr>
        <p:blipFill rotWithShape="1">
          <a:blip r:embed="rId2"/>
          <a:srcRect l="9695" r="7897"/>
          <a:stretch/>
        </p:blipFill>
        <p:spPr>
          <a:xfrm>
            <a:off x="-2" y="918745"/>
            <a:ext cx="12192001" cy="3631071"/>
          </a:xfrm>
          <a:prstGeom prst="rect">
            <a:avLst/>
          </a:prstGeom>
        </p:spPr>
      </p:pic>
    </p:spTree>
    <p:extLst>
      <p:ext uri="{BB962C8B-B14F-4D97-AF65-F5344CB8AC3E}">
        <p14:creationId xmlns:p14="http://schemas.microsoft.com/office/powerpoint/2010/main" val="4091748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CD4AF6-9077-614A-A3E9-F83D19A83197}"/>
              </a:ext>
            </a:extLst>
          </p:cNvPr>
          <p:cNvSpPr txBox="1"/>
          <p:nvPr/>
        </p:nvSpPr>
        <p:spPr>
          <a:xfrm>
            <a:off x="1375485" y="1072896"/>
            <a:ext cx="9637072" cy="4154984"/>
          </a:xfrm>
          <a:prstGeom prst="rect">
            <a:avLst/>
          </a:prstGeom>
          <a:noFill/>
        </p:spPr>
        <p:txBody>
          <a:bodyPr wrap="square" rtlCol="0">
            <a:spAutoFit/>
          </a:bodyPr>
          <a:lstStyle/>
          <a:p>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Both LIS + FEGS observations indicate significant number of small/dim optical sources</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FEGS can be used to resolve low end of area/radiance distributions but currently has limited sample set</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FEGS FOV limits ability to quantify large area source radiance</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Need for space-based imager with high spatial resolution and high sensitivity: </a:t>
            </a:r>
            <a:r>
              <a:rPr lang="en-US" sz="2400" b="1" dirty="0" err="1">
                <a:solidFill>
                  <a:schemeClr val="bg1"/>
                </a:solidFill>
              </a:rPr>
              <a:t>CubeSpark</a:t>
            </a:r>
            <a:endParaRPr lang="en-US" sz="2400" b="1" dirty="0">
              <a:solidFill>
                <a:schemeClr val="bg1"/>
              </a:solidFill>
            </a:endParaRPr>
          </a:p>
        </p:txBody>
      </p:sp>
      <p:sp>
        <p:nvSpPr>
          <p:cNvPr id="6" name="TextBox 5">
            <a:extLst>
              <a:ext uri="{FF2B5EF4-FFF2-40B4-BE49-F238E27FC236}">
                <a16:creationId xmlns:a16="http://schemas.microsoft.com/office/drawing/2014/main" id="{1130F3C8-DBC8-8144-A21E-613D4E559EAC}"/>
              </a:ext>
            </a:extLst>
          </p:cNvPr>
          <p:cNvSpPr txBox="1"/>
          <p:nvPr/>
        </p:nvSpPr>
        <p:spPr>
          <a:xfrm>
            <a:off x="0" y="0"/>
            <a:ext cx="12192000" cy="369332"/>
          </a:xfrm>
          <a:prstGeom prst="rect">
            <a:avLst/>
          </a:prstGeom>
          <a:solidFill>
            <a:schemeClr val="accent2">
              <a:lumMod val="60000"/>
              <a:lumOff val="40000"/>
            </a:schemeClr>
          </a:solidFill>
          <a:ln>
            <a:solidFill>
              <a:schemeClr val="bg1">
                <a:lumMod val="85000"/>
              </a:schemeClr>
            </a:solidFill>
          </a:ln>
        </p:spPr>
        <p:txBody>
          <a:bodyPr wrap="square" rtlCol="0">
            <a:spAutoFit/>
          </a:bodyPr>
          <a:lstStyle/>
          <a:p>
            <a:r>
              <a:rPr lang="en-US" b="1" dirty="0">
                <a:latin typeface="Candara" panose="020E0502030303020204" pitchFamily="34" charset="0"/>
              </a:rPr>
              <a:t>	Summary</a:t>
            </a:r>
          </a:p>
        </p:txBody>
      </p:sp>
    </p:spTree>
    <p:extLst>
      <p:ext uri="{BB962C8B-B14F-4D97-AF65-F5344CB8AC3E}">
        <p14:creationId xmlns:p14="http://schemas.microsoft.com/office/powerpoint/2010/main" val="2301181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CD4AF6-9077-614A-A3E9-F83D19A83197}"/>
              </a:ext>
            </a:extLst>
          </p:cNvPr>
          <p:cNvSpPr txBox="1"/>
          <p:nvPr/>
        </p:nvSpPr>
        <p:spPr>
          <a:xfrm>
            <a:off x="1277464" y="3198167"/>
            <a:ext cx="9637072" cy="461665"/>
          </a:xfrm>
          <a:prstGeom prst="rect">
            <a:avLst/>
          </a:prstGeom>
          <a:noFill/>
        </p:spPr>
        <p:txBody>
          <a:bodyPr wrap="square" rtlCol="0">
            <a:spAutoFit/>
          </a:bodyPr>
          <a:lstStyle/>
          <a:p>
            <a:pPr algn="ctr"/>
            <a:r>
              <a:rPr lang="en-US" sz="2400" dirty="0">
                <a:solidFill>
                  <a:schemeClr val="bg1"/>
                </a:solidFill>
              </a:rPr>
              <a:t>end</a:t>
            </a:r>
            <a:endParaRPr lang="en-US" sz="2400" b="1" dirty="0">
              <a:solidFill>
                <a:schemeClr val="bg1"/>
              </a:solidFill>
            </a:endParaRPr>
          </a:p>
        </p:txBody>
      </p:sp>
    </p:spTree>
    <p:extLst>
      <p:ext uri="{BB962C8B-B14F-4D97-AF65-F5344CB8AC3E}">
        <p14:creationId xmlns:p14="http://schemas.microsoft.com/office/powerpoint/2010/main" val="4007358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6226</TotalTime>
  <Words>788</Words>
  <Application>Microsoft Macintosh PowerPoint</Application>
  <PresentationFormat>Widescreen</PresentationFormat>
  <Paragraphs>111</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Candara</vt:lpstr>
      <vt:lpstr>Courier New</vt:lpstr>
      <vt:lpstr>Office Theme</vt:lpstr>
      <vt:lpstr>Comparing FEGS, LIS, and GLM to Advise Future Lightning Imager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FEGS, LIS, and GLM to Advise Future Lightning Imager Design</dc:title>
  <dc:creator>Quick, Mason G. (MSFC-ST11)</dc:creator>
  <cp:lastModifiedBy>Quick, Mason G. (MSFC-ST11)</cp:lastModifiedBy>
  <cp:revision>6</cp:revision>
  <dcterms:created xsi:type="dcterms:W3CDTF">2021-09-16T14:01:13Z</dcterms:created>
  <dcterms:modified xsi:type="dcterms:W3CDTF">2021-09-21T16:37:14Z</dcterms:modified>
</cp:coreProperties>
</file>