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ebdd0e53a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ebdd0e53a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f1823f4e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f1823f4e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f1823f4e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f1823f4e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Should the domains be labeled? Maybe a small legend or something?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bdd0e53ac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ebdd0e53ac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f1823f4e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f1823f4e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f1823f4e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ef1823f4e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 collaborations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bdd0e53a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ebdd0e53a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hyperlink" Target="http://thredds.winstorm.nssl:8080/thredds/catalog/WRDD/OKLMA/catalog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30700"/>
            <a:ext cx="9144003" cy="609449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4" y="1201775"/>
            <a:ext cx="4502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/>
              <a:t>Plans for targeted NSSL Lightning Mapping Array deployments</a:t>
            </a:r>
            <a:endParaRPr sz="428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188000" y="4738500"/>
            <a:ext cx="49407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Vanna Chmielewski</a:t>
            </a:r>
            <a:r>
              <a:rPr baseline="30000" lang="en">
                <a:solidFill>
                  <a:schemeClr val="lt1"/>
                </a:solidFill>
              </a:rPr>
              <a:t>1,2</a:t>
            </a:r>
            <a:r>
              <a:rPr lang="en">
                <a:solidFill>
                  <a:schemeClr val="lt1"/>
                </a:solidFill>
              </a:rPr>
              <a:t>, Vicente Salinas</a:t>
            </a:r>
            <a:r>
              <a:rPr baseline="30000" lang="en">
                <a:solidFill>
                  <a:schemeClr val="lt1"/>
                </a:solidFill>
              </a:rPr>
              <a:t>1,2</a:t>
            </a:r>
            <a:r>
              <a:rPr lang="en">
                <a:solidFill>
                  <a:schemeClr val="lt1"/>
                </a:solidFill>
              </a:rPr>
              <a:t>, </a:t>
            </a:r>
            <a:r>
              <a:rPr lang="en">
                <a:solidFill>
                  <a:schemeClr val="lt1"/>
                </a:solidFill>
              </a:rPr>
              <a:t>Kristin Calhoun</a:t>
            </a:r>
            <a:r>
              <a:rPr baseline="30000" lang="en">
                <a:solidFill>
                  <a:schemeClr val="lt1"/>
                </a:solidFill>
              </a:rPr>
              <a:t>2</a:t>
            </a:r>
            <a:r>
              <a:rPr lang="en">
                <a:solidFill>
                  <a:schemeClr val="lt1"/>
                </a:solidFill>
              </a:rPr>
              <a:t>,</a:t>
            </a:r>
            <a:r>
              <a:rPr lang="en">
                <a:solidFill>
                  <a:schemeClr val="lt1"/>
                </a:solidFill>
              </a:rPr>
              <a:t> Doug Kennedy</a:t>
            </a:r>
            <a:r>
              <a:rPr baseline="30000" lang="en">
                <a:solidFill>
                  <a:schemeClr val="lt1"/>
                </a:solidFill>
              </a:rPr>
              <a:t>2</a:t>
            </a:r>
            <a:r>
              <a:rPr lang="en">
                <a:solidFill>
                  <a:schemeClr val="lt1"/>
                </a:solidFill>
              </a:rPr>
              <a:t>, Zachary Barney</a:t>
            </a:r>
            <a:r>
              <a:rPr baseline="30000" lang="en">
                <a:solidFill>
                  <a:schemeClr val="lt1"/>
                </a:solidFill>
              </a:rPr>
              <a:t>2</a:t>
            </a:r>
            <a:r>
              <a:rPr lang="en">
                <a:solidFill>
                  <a:schemeClr val="lt1"/>
                </a:solidFill>
              </a:rPr>
              <a:t>, Eric Bruning</a:t>
            </a:r>
            <a:r>
              <a:rPr baseline="30000" lang="en">
                <a:solidFill>
                  <a:schemeClr val="lt1"/>
                </a:solidFill>
              </a:rPr>
              <a:t>3</a:t>
            </a:r>
            <a:r>
              <a:rPr lang="en">
                <a:solidFill>
                  <a:schemeClr val="lt1"/>
                </a:solidFill>
              </a:rPr>
              <a:t>, Kelcy Brunner</a:t>
            </a:r>
            <a:r>
              <a:rPr baseline="30000" lang="en">
                <a:solidFill>
                  <a:schemeClr val="lt1"/>
                </a:solidFill>
              </a:rPr>
              <a:t>3 </a:t>
            </a:r>
            <a:r>
              <a:rPr lang="en">
                <a:solidFill>
                  <a:schemeClr val="lt1"/>
                </a:solidFill>
              </a:rPr>
              <a:t>Jacquelyn Ringhausen</a:t>
            </a:r>
            <a:r>
              <a:rPr baseline="30000" lang="en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75" y="-153325"/>
            <a:ext cx="1046064" cy="4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9525" y="-192012"/>
            <a:ext cx="558550" cy="5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0450" y="-153312"/>
            <a:ext cx="481175" cy="4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188100" y="5219700"/>
            <a:ext cx="49407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aseline="30000" lang="en">
                <a:solidFill>
                  <a:schemeClr val="lt1"/>
                </a:solidFill>
              </a:rPr>
              <a:t>1</a:t>
            </a:r>
            <a:r>
              <a:rPr lang="en">
                <a:solidFill>
                  <a:schemeClr val="lt1"/>
                </a:solidFill>
              </a:rPr>
              <a:t> University of Oklahoma Cooperative Institute for Mesoscale Meteorological Studies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aseline="30000" lang="en">
                <a:solidFill>
                  <a:schemeClr val="lt1"/>
                </a:solidFill>
              </a:rPr>
              <a:t>2</a:t>
            </a:r>
            <a:r>
              <a:rPr lang="en">
                <a:solidFill>
                  <a:schemeClr val="lt1"/>
                </a:solidFill>
              </a:rPr>
              <a:t> NOAA / OAR National Severe Storms Laboratory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aseline="30000" lang="en">
                <a:solidFill>
                  <a:schemeClr val="lt1"/>
                </a:solidFill>
              </a:rPr>
              <a:t>3</a:t>
            </a:r>
            <a:r>
              <a:rPr lang="en">
                <a:solidFill>
                  <a:schemeClr val="lt1"/>
                </a:solidFill>
              </a:rPr>
              <a:t> Texas Tech University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aseline="30000" lang="en">
                <a:solidFill>
                  <a:schemeClr val="lt1"/>
                </a:solidFill>
              </a:rPr>
              <a:t>4 </a:t>
            </a:r>
            <a:r>
              <a:rPr lang="en">
                <a:solidFill>
                  <a:schemeClr val="lt1"/>
                </a:solidFill>
              </a:rPr>
              <a:t>University of Alabama Huntsville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-230700"/>
            <a:ext cx="9144003" cy="609449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solar-powered LMA sensors + full spare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Automated location checks and logging on boot. Deployment constraints: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Driving time between sites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Number of teams deploying sensors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Standard 1-min LMA solutions in real time in cell coverage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-230700"/>
            <a:ext cx="9144003" cy="609449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VORTEX-SE &amp; PERiLS</a:t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VORTEX-SE: Verification of the Origins of Rotation in Tornadoes Experiment-Southeast (2016-2018 focused on N. Alabama)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PERiLS: Propagation, Evolution and Rotation in Linear Storms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March 1 - April 30 2022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February 8 - May 8 2023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Targeted observations (~8 IOPs) of tornadic quasi-linear convective systems (QLCS) in the southeast U.S.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-230700"/>
            <a:ext cx="9144003" cy="609449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125850" y="267825"/>
            <a:ext cx="3363900" cy="45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 pre-determined observation domains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Other observations: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Radars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Surface disdrometers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Surface observations (mobile mesonets, TTU sticknets, UIUC pods)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Soundings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Profilers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UAS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5540" y="0"/>
            <a:ext cx="546846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-230700"/>
            <a:ext cx="9144003" cy="609449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125850" y="267825"/>
            <a:ext cx="3977700" cy="9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Pre-determined and surveyed sites to be completed this fall / winter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LMA baselines: 50-75 km, varies per domain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0" y="1063100"/>
            <a:ext cx="2685800" cy="215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8425" y="1846275"/>
            <a:ext cx="2653998" cy="24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1992650" y="2223250"/>
            <a:ext cx="185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Driving time: ~ 4 hrs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(lines show shortest route between stations)</a:t>
            </a:r>
            <a:endParaRPr sz="800"/>
          </a:p>
        </p:txBody>
      </p:sp>
      <p:sp>
        <p:nvSpPr>
          <p:cNvPr id="91" name="Google Shape;91;p17"/>
          <p:cNvSpPr txBox="1"/>
          <p:nvPr/>
        </p:nvSpPr>
        <p:spPr>
          <a:xfrm>
            <a:off x="370375" y="1293750"/>
            <a:ext cx="185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domains are in river valleys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6">
            <a:alphaModFix/>
          </a:blip>
          <a:srcRect b="3688" l="82061" r="4176" t="3175"/>
          <a:stretch/>
        </p:blipFill>
        <p:spPr>
          <a:xfrm>
            <a:off x="5584330" y="3182900"/>
            <a:ext cx="450369" cy="19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6">
            <a:alphaModFix/>
          </a:blip>
          <a:srcRect b="3688" l="8990" r="28836" t="3175"/>
          <a:stretch/>
        </p:blipFill>
        <p:spPr>
          <a:xfrm>
            <a:off x="3572175" y="3182900"/>
            <a:ext cx="2034747" cy="19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3637925" y="3289900"/>
            <a:ext cx="196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Will have expected performance per domain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2874" y="0"/>
            <a:ext cx="3881124" cy="32899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7776375" y="368900"/>
            <a:ext cx="84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NALMA</a:t>
            </a:r>
            <a:endParaRPr b="1"/>
          </a:p>
        </p:txBody>
      </p:sp>
      <p:sp>
        <p:nvSpPr>
          <p:cNvPr id="97" name="Google Shape;97;p17"/>
          <p:cNvSpPr txBox="1"/>
          <p:nvPr/>
        </p:nvSpPr>
        <p:spPr>
          <a:xfrm>
            <a:off x="5419075" y="838400"/>
            <a:ext cx="131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FF"/>
                </a:solidFill>
              </a:rPr>
              <a:t>Amory domain</a:t>
            </a:r>
            <a:endParaRPr b="1">
              <a:solidFill>
                <a:srgbClr val="FF00FF"/>
              </a:solidFill>
            </a:endParaRPr>
          </a:p>
        </p:txBody>
      </p:sp>
      <p:sp>
        <p:nvSpPr>
          <p:cNvPr id="98" name="Google Shape;98;p17"/>
          <p:cNvSpPr txBox="1"/>
          <p:nvPr>
            <p:ph type="title"/>
          </p:nvPr>
        </p:nvSpPr>
        <p:spPr>
          <a:xfrm>
            <a:off x="46200" y="4141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Domain Example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Amory, MS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-230700"/>
            <a:ext cx="9144003" cy="6094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Deployment logistics</a:t>
            </a:r>
            <a:endParaRPr/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311700" y="1152475"/>
            <a:ext cx="8520600" cy="36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</a:t>
            </a:r>
            <a:r>
              <a:rPr baseline="-25000" lang="en" sz="1400">
                <a:solidFill>
                  <a:schemeClr val="dk1"/>
                </a:solidFill>
              </a:rPr>
              <a:t>0</a:t>
            </a:r>
            <a:r>
              <a:rPr lang="en" sz="1400">
                <a:solidFill>
                  <a:schemeClr val="dk1"/>
                </a:solidFill>
              </a:rPr>
              <a:t>-4 days: IOP declared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</a:rPr>
              <a:t>t</a:t>
            </a:r>
            <a:r>
              <a:rPr baseline="-25000" lang="en" sz="1400" u="sng">
                <a:solidFill>
                  <a:schemeClr val="dk1"/>
                </a:solidFill>
              </a:rPr>
              <a:t>0</a:t>
            </a:r>
            <a:r>
              <a:rPr lang="en" sz="1400" u="sng">
                <a:solidFill>
                  <a:schemeClr val="dk1"/>
                </a:solidFill>
              </a:rPr>
              <a:t>-36 hrs: subdomain declared → LMA deployment location known</a:t>
            </a:r>
            <a:endParaRPr sz="14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</a:t>
            </a:r>
            <a:r>
              <a:rPr baseline="-25000" lang="en" sz="1400">
                <a:solidFill>
                  <a:schemeClr val="dk1"/>
                </a:solidFill>
              </a:rPr>
              <a:t>0</a:t>
            </a:r>
            <a:r>
              <a:rPr lang="en" sz="1400">
                <a:solidFill>
                  <a:schemeClr val="dk1"/>
                </a:solidFill>
              </a:rPr>
              <a:t>-24 hrs: other instrument configuration finalized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LMA sensors deployed by 2 teams by t</a:t>
            </a:r>
            <a:r>
              <a:rPr baseline="-25000" lang="en" sz="1400">
                <a:solidFill>
                  <a:schemeClr val="dk1"/>
                </a:solidFill>
              </a:rPr>
              <a:t>0</a:t>
            </a:r>
            <a:r>
              <a:rPr lang="en" sz="1400">
                <a:solidFill>
                  <a:schemeClr val="dk1"/>
                </a:solidFill>
              </a:rPr>
              <a:t>-2 hrs, picked up after storms have passed through the domain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Goal: Process and disseminate the real time LMA data for field campaign participants and forecasters.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>
                <a:solidFill>
                  <a:schemeClr val="dk1"/>
                </a:solidFill>
              </a:rPr>
              <a:t>All post-processed LMA data will be available to others in the community who may benefit from an additional GLM validation set.</a:t>
            </a:r>
            <a:endParaRPr b="1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-230700"/>
            <a:ext cx="9144003" cy="609449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507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620"/>
              <a:t>Science Goal</a:t>
            </a:r>
            <a:r>
              <a:rPr lang="en" sz="1620"/>
              <a:t>: </a:t>
            </a:r>
            <a:r>
              <a:rPr lang="en" sz="1620"/>
              <a:t>Can we use lightning characteristics, by reflecting the variations to precipitation growth aloft, as a proxy for future cold pool heterogeneity of interest to NWS warning operations in QLCS environments?</a:t>
            </a:r>
            <a:endParaRPr sz="1620"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1700" y="1917425"/>
            <a:ext cx="4260300" cy="26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Build on relationships between lightning and downdrafts, </a:t>
            </a:r>
            <a:r>
              <a:rPr lang="en" sz="1300">
                <a:solidFill>
                  <a:schemeClr val="dk1"/>
                </a:solidFill>
              </a:rPr>
              <a:t>mesocyclogenesis, </a:t>
            </a:r>
            <a:r>
              <a:rPr lang="en" sz="1300">
                <a:solidFill>
                  <a:schemeClr val="dk1"/>
                </a:solidFill>
              </a:rPr>
              <a:t>mixed-phase updraft volume, graupel mass, radar proxies such as Zdr, etc.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Determine the value added by operational lightning datasets (NLDN, ENTLN, GLM) beyond operational radar datasets.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Examine the added benefit of research-quality lightning datasets.</a:t>
            </a:r>
            <a:endParaRPr sz="2000"/>
          </a:p>
        </p:txBody>
      </p:sp>
      <p:sp>
        <p:nvSpPr>
          <p:cNvPr id="113" name="Google Shape;113;p19"/>
          <p:cNvSpPr/>
          <p:nvPr/>
        </p:nvSpPr>
        <p:spPr>
          <a:xfrm>
            <a:off x="6774425" y="1111025"/>
            <a:ext cx="1209300" cy="80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Mixed-phase precipitation distribution</a:t>
            </a: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7443000" y="2076475"/>
            <a:ext cx="1420800" cy="80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Lightning rates, energy, sizes</a:t>
            </a:r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5921450" y="2076475"/>
            <a:ext cx="1420800" cy="80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Evaporation rates and mass loading</a:t>
            </a:r>
            <a:endParaRPr/>
          </a:p>
        </p:txBody>
      </p:sp>
      <p:sp>
        <p:nvSpPr>
          <p:cNvPr id="116" name="Google Shape;116;p19"/>
          <p:cNvSpPr/>
          <p:nvPr/>
        </p:nvSpPr>
        <p:spPr>
          <a:xfrm>
            <a:off x="5921450" y="3008750"/>
            <a:ext cx="1420800" cy="80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Cold pool </a:t>
            </a:r>
            <a:r>
              <a:rPr lang="en"/>
              <a:t>baroclinicity</a:t>
            </a:r>
            <a:r>
              <a:rPr lang="en"/>
              <a:t> and momentum</a:t>
            </a:r>
            <a:endParaRPr/>
          </a:p>
        </p:txBody>
      </p:sp>
      <p:sp>
        <p:nvSpPr>
          <p:cNvPr id="117" name="Google Shape;117;p19"/>
          <p:cNvSpPr txBox="1"/>
          <p:nvPr/>
        </p:nvSpPr>
        <p:spPr>
          <a:xfrm>
            <a:off x="311700" y="4650650"/>
            <a:ext cx="8606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</a:t>
            </a:r>
            <a:r>
              <a:rPr lang="en" sz="1000"/>
              <a:t>Carey and Rutledge 1996, </a:t>
            </a:r>
            <a:r>
              <a:rPr lang="en" sz="1000">
                <a:solidFill>
                  <a:schemeClr val="dk1"/>
                </a:solidFill>
              </a:rPr>
              <a:t>Goodman et al. 1988,</a:t>
            </a:r>
            <a:r>
              <a:rPr lang="en" sz="1000"/>
              <a:t> </a:t>
            </a:r>
            <a:r>
              <a:rPr lang="en" sz="1000">
                <a:solidFill>
                  <a:schemeClr val="dk1"/>
                </a:solidFill>
              </a:rPr>
              <a:t>Liu et al. 2012, Mecikalski and Carey 2017, </a:t>
            </a:r>
            <a:r>
              <a:rPr lang="en" sz="1000"/>
              <a:t>Schultz et al. 2015, </a:t>
            </a:r>
            <a:r>
              <a:rPr lang="en" sz="1000">
                <a:solidFill>
                  <a:schemeClr val="dk1"/>
                </a:solidFill>
              </a:rPr>
              <a:t>Sharma et al. 2021, Stough et al. 2017, </a:t>
            </a:r>
            <a:r>
              <a:rPr lang="en" sz="1000"/>
              <a:t>V</a:t>
            </a:r>
            <a:r>
              <a:rPr lang="en" sz="1000"/>
              <a:t>incent et al. 2003, Williams et al. 1989, 1999)</a:t>
            </a:r>
            <a:endParaRPr sz="1000"/>
          </a:p>
        </p:txBody>
      </p:sp>
      <p:sp>
        <p:nvSpPr>
          <p:cNvPr id="118" name="Google Shape;118;p19"/>
          <p:cNvSpPr/>
          <p:nvPr/>
        </p:nvSpPr>
        <p:spPr>
          <a:xfrm>
            <a:off x="6558125" y="226150"/>
            <a:ext cx="1641900" cy="72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Spatiotemporal updraft evolution</a:t>
            </a:r>
            <a:endParaRPr/>
          </a:p>
        </p:txBody>
      </p:sp>
      <p:sp>
        <p:nvSpPr>
          <p:cNvPr id="119" name="Google Shape;119;p19"/>
          <p:cNvSpPr/>
          <p:nvPr/>
        </p:nvSpPr>
        <p:spPr>
          <a:xfrm>
            <a:off x="5921450" y="3941025"/>
            <a:ext cx="1420800" cy="39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Tornado risk</a:t>
            </a:r>
            <a:endParaRPr/>
          </a:p>
        </p:txBody>
      </p:sp>
      <p:cxnSp>
        <p:nvCxnSpPr>
          <p:cNvPr id="120" name="Google Shape;120;p19"/>
          <p:cNvCxnSpPr>
            <a:stCxn id="118" idx="2"/>
            <a:endCxn id="113" idx="0"/>
          </p:cNvCxnSpPr>
          <p:nvPr/>
        </p:nvCxnSpPr>
        <p:spPr>
          <a:xfrm>
            <a:off x="7379075" y="952150"/>
            <a:ext cx="0" cy="15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1" name="Google Shape;121;p19"/>
          <p:cNvCxnSpPr>
            <a:endCxn id="115" idx="0"/>
          </p:cNvCxnSpPr>
          <p:nvPr/>
        </p:nvCxnSpPr>
        <p:spPr>
          <a:xfrm flipH="1">
            <a:off x="6631850" y="1917475"/>
            <a:ext cx="823500" cy="15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2" name="Google Shape;122;p19"/>
          <p:cNvCxnSpPr>
            <a:stCxn id="113" idx="2"/>
            <a:endCxn id="114" idx="0"/>
          </p:cNvCxnSpPr>
          <p:nvPr/>
        </p:nvCxnSpPr>
        <p:spPr>
          <a:xfrm>
            <a:off x="7379075" y="1917425"/>
            <a:ext cx="774300" cy="15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3" name="Google Shape;123;p19"/>
          <p:cNvCxnSpPr>
            <a:stCxn id="115" idx="2"/>
            <a:endCxn id="116" idx="0"/>
          </p:cNvCxnSpPr>
          <p:nvPr/>
        </p:nvCxnSpPr>
        <p:spPr>
          <a:xfrm>
            <a:off x="6631850" y="2882875"/>
            <a:ext cx="0" cy="1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4" name="Google Shape;124;p19"/>
          <p:cNvCxnSpPr>
            <a:stCxn id="116" idx="2"/>
            <a:endCxn id="119" idx="0"/>
          </p:cNvCxnSpPr>
          <p:nvPr/>
        </p:nvCxnSpPr>
        <p:spPr>
          <a:xfrm>
            <a:off x="6631850" y="3815150"/>
            <a:ext cx="0" cy="1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" name="Google Shape;125;p19"/>
          <p:cNvCxnSpPr>
            <a:stCxn id="116" idx="1"/>
            <a:endCxn id="118" idx="1"/>
          </p:cNvCxnSpPr>
          <p:nvPr/>
        </p:nvCxnSpPr>
        <p:spPr>
          <a:xfrm flipH="1" rot="10800000">
            <a:off x="5921450" y="589250"/>
            <a:ext cx="636600" cy="2822700"/>
          </a:xfrm>
          <a:prstGeom prst="bentConnector3">
            <a:avLst>
              <a:gd fmla="val -374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-230700"/>
            <a:ext cx="9144003" cy="609449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</a:t>
            </a:r>
            <a:endParaRPr/>
          </a:p>
        </p:txBody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OKLMA data currently being checked / re-processed and posted here: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http://thredds.winstorm.nssl:8080/thredds/catalog/WRDD/OKLMA/catalog.html</a:t>
            </a:r>
            <a:r>
              <a:rPr lang="en" sz="1300">
                <a:solidFill>
                  <a:schemeClr val="dk1"/>
                </a:solidFill>
              </a:rPr>
              <a:t> (DOI acquisition in progress)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Merged LMA grids via Multi-Radar Multi-Sensor (MRMS)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Merge grids from 7 LMA networks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Other potential targets for the mobile array: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Stratiform / Anvil lightning near WTLMA / OKLMA coordinated with TORUS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Hurricane landfall / rain band lightning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Lake effect snow electrification near Lake Ontario</a:t>
            </a:r>
            <a:endParaRPr sz="1300"/>
          </a:p>
        </p:txBody>
      </p:sp>
      <p:sp>
        <p:nvSpPr>
          <p:cNvPr id="133" name="Google Shape;133;p20"/>
          <p:cNvSpPr txBox="1"/>
          <p:nvPr/>
        </p:nvSpPr>
        <p:spPr>
          <a:xfrm>
            <a:off x="255650" y="4640825"/>
            <a:ext cx="576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Contact: vanna.chmielewski@noaa.gov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