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57" r:id="rId3"/>
    <p:sldId id="267" r:id="rId4"/>
    <p:sldId id="261" r:id="rId5"/>
    <p:sldId id="262" r:id="rId6"/>
    <p:sldId id="265" r:id="rId7"/>
    <p:sldId id="264" r:id="rId8"/>
    <p:sldId id="266" r:id="rId9"/>
    <p:sldId id="263" r:id="rId10"/>
    <p:sldId id="25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92"/>
    <p:restoredTop sz="94608"/>
  </p:normalViewPr>
  <p:slideViewPr>
    <p:cSldViewPr snapToGrid="0" snapToObjects="1">
      <p:cViewPr varScale="1">
        <p:scale>
          <a:sx n="114" d="100"/>
          <a:sy n="114" d="100"/>
        </p:scale>
        <p:origin x="16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186F-AC6A-A94A-9A34-AA9D98E7FC21}"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50E50-AA03-0F4F-AFAA-5FB2AE88FF7B}" type="slidenum">
              <a:rPr lang="en-US" smtClean="0"/>
              <a:t>‹#›</a:t>
            </a:fld>
            <a:endParaRPr lang="en-US"/>
          </a:p>
        </p:txBody>
      </p:sp>
    </p:spTree>
    <p:extLst>
      <p:ext uri="{BB962C8B-B14F-4D97-AF65-F5344CB8AC3E}">
        <p14:creationId xmlns:p14="http://schemas.microsoft.com/office/powerpoint/2010/main" val="793591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r>
              <a:rPr lang="en-US"/>
              <a:t>9/22/21</a:t>
            </a:r>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a:t>gfang@umd.edu</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9/22/21</a:t>
            </a:r>
            <a:endParaRPr lang="en-US" dirty="0"/>
          </a:p>
        </p:txBody>
      </p:sp>
      <p:sp>
        <p:nvSpPr>
          <p:cNvPr id="6" name="Footer Placeholder 5"/>
          <p:cNvSpPr>
            <a:spLocks noGrp="1"/>
          </p:cNvSpPr>
          <p:nvPr>
            <p:ph type="ftr" sz="quarter" idx="11"/>
          </p:nvPr>
        </p:nvSpPr>
        <p:spPr/>
        <p:txBody>
          <a:bodyPr/>
          <a:lstStyle/>
          <a:p>
            <a:r>
              <a:rPr lang="en-US"/>
              <a:t>gfang@umd.edu</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9/22/21</a:t>
            </a:r>
            <a:endParaRPr lang="en-US" dirty="0"/>
          </a:p>
        </p:txBody>
      </p:sp>
      <p:sp>
        <p:nvSpPr>
          <p:cNvPr id="6" name="Footer Placeholder 5"/>
          <p:cNvSpPr>
            <a:spLocks noGrp="1"/>
          </p:cNvSpPr>
          <p:nvPr>
            <p:ph type="ftr" sz="quarter" idx="11"/>
          </p:nvPr>
        </p:nvSpPr>
        <p:spPr/>
        <p:txBody>
          <a:bodyPr/>
          <a:lstStyle/>
          <a:p>
            <a:r>
              <a:rPr lang="en-US"/>
              <a:t>gfang@umd.edu</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9/22/21</a:t>
            </a:r>
            <a:endParaRPr lang="en-US" dirty="0"/>
          </a:p>
        </p:txBody>
      </p:sp>
      <p:sp>
        <p:nvSpPr>
          <p:cNvPr id="6" name="Footer Placeholder 5"/>
          <p:cNvSpPr>
            <a:spLocks noGrp="1"/>
          </p:cNvSpPr>
          <p:nvPr>
            <p:ph type="ftr" sz="quarter" idx="11"/>
          </p:nvPr>
        </p:nvSpPr>
        <p:spPr/>
        <p:txBody>
          <a:bodyPr/>
          <a:lstStyle/>
          <a:p>
            <a:r>
              <a:rPr lang="en-US"/>
              <a:t>gfang@umd.edu</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9/22/21</a:t>
            </a:r>
            <a:endParaRPr lang="en-US" dirty="0"/>
          </a:p>
        </p:txBody>
      </p:sp>
      <p:sp>
        <p:nvSpPr>
          <p:cNvPr id="6" name="Footer Placeholder 5"/>
          <p:cNvSpPr>
            <a:spLocks noGrp="1"/>
          </p:cNvSpPr>
          <p:nvPr>
            <p:ph type="ftr" sz="quarter" idx="11"/>
          </p:nvPr>
        </p:nvSpPr>
        <p:spPr/>
        <p:txBody>
          <a:bodyPr/>
          <a:lstStyle/>
          <a:p>
            <a:r>
              <a:rPr lang="en-US"/>
              <a:t>gfang@umd.edu</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9/22/21</a:t>
            </a:r>
            <a:endParaRPr lang="en-US" dirty="0"/>
          </a:p>
        </p:txBody>
      </p:sp>
      <p:sp>
        <p:nvSpPr>
          <p:cNvPr id="4" name="Footer Placeholder 3"/>
          <p:cNvSpPr>
            <a:spLocks noGrp="1"/>
          </p:cNvSpPr>
          <p:nvPr>
            <p:ph type="ftr" sz="quarter" idx="11"/>
          </p:nvPr>
        </p:nvSpPr>
        <p:spPr/>
        <p:txBody>
          <a:bodyPr/>
          <a:lstStyle/>
          <a:p>
            <a:r>
              <a:rPr lang="en-US"/>
              <a:t>gfang@umd.edu</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r>
              <a:rPr lang="en-US"/>
              <a:t>9/22/21</a:t>
            </a:r>
            <a:endParaRPr lang="en-US" dirty="0"/>
          </a:p>
        </p:txBody>
      </p:sp>
      <p:sp>
        <p:nvSpPr>
          <p:cNvPr id="4" name="Footer Placeholder 3"/>
          <p:cNvSpPr>
            <a:spLocks noGrp="1"/>
          </p:cNvSpPr>
          <p:nvPr>
            <p:ph type="ftr" sz="quarter" idx="11"/>
          </p:nvPr>
        </p:nvSpPr>
        <p:spPr/>
        <p:txBody>
          <a:bodyPr/>
          <a:lstStyle/>
          <a:p>
            <a:r>
              <a:rPr lang="en-US"/>
              <a:t>gfang@umd.edu</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9/22/21</a:t>
            </a:r>
            <a:endParaRPr lang="en-US" dirty="0"/>
          </a:p>
        </p:txBody>
      </p:sp>
      <p:sp>
        <p:nvSpPr>
          <p:cNvPr id="5" name="Footer Placeholder 4"/>
          <p:cNvSpPr>
            <a:spLocks noGrp="1"/>
          </p:cNvSpPr>
          <p:nvPr>
            <p:ph type="ftr" sz="quarter" idx="11"/>
          </p:nvPr>
        </p:nvSpPr>
        <p:spPr/>
        <p:txBody>
          <a:bodyPr/>
          <a:lstStyle/>
          <a:p>
            <a:r>
              <a:rPr lang="en-US"/>
              <a:t>gfang@umd.edu</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9/22/21</a:t>
            </a:r>
            <a:endParaRPr lang="en-US" dirty="0"/>
          </a:p>
        </p:txBody>
      </p:sp>
      <p:sp>
        <p:nvSpPr>
          <p:cNvPr id="5" name="Footer Placeholder 4"/>
          <p:cNvSpPr>
            <a:spLocks noGrp="1"/>
          </p:cNvSpPr>
          <p:nvPr>
            <p:ph type="ftr" sz="quarter" idx="11"/>
          </p:nvPr>
        </p:nvSpPr>
        <p:spPr/>
        <p:txBody>
          <a:bodyPr/>
          <a:lstStyle/>
          <a:p>
            <a:r>
              <a:rPr lang="en-US"/>
              <a:t>gfang@umd.edu</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6369663"/>
            <a:ext cx="2743200" cy="365125"/>
          </a:xfrm>
        </p:spPr>
        <p:txBody>
          <a:bodyPr/>
          <a:lstStyle/>
          <a:p>
            <a:r>
              <a:rPr lang="en-US"/>
              <a:t>9/22/21</a:t>
            </a:r>
            <a:endParaRPr lang="en-US" dirty="0"/>
          </a:p>
        </p:txBody>
      </p:sp>
      <p:sp>
        <p:nvSpPr>
          <p:cNvPr id="5" name="Footer Placeholder 4"/>
          <p:cNvSpPr>
            <a:spLocks noGrp="1"/>
          </p:cNvSpPr>
          <p:nvPr>
            <p:ph type="ftr" sz="quarter" idx="11"/>
          </p:nvPr>
        </p:nvSpPr>
        <p:spPr>
          <a:xfrm>
            <a:off x="1141411" y="6369662"/>
            <a:ext cx="6239309" cy="365125"/>
          </a:xfrm>
        </p:spPr>
        <p:txBody>
          <a:bodyPr/>
          <a:lstStyle/>
          <a:p>
            <a:r>
              <a:rPr lang="en-US"/>
              <a:t>gfang@umd.edu</a:t>
            </a:r>
            <a:endParaRPr lang="en-US" dirty="0"/>
          </a:p>
        </p:txBody>
      </p:sp>
      <p:sp>
        <p:nvSpPr>
          <p:cNvPr id="6" name="Slide Number Placeholder 5"/>
          <p:cNvSpPr>
            <a:spLocks noGrp="1"/>
          </p:cNvSpPr>
          <p:nvPr>
            <p:ph type="sldNum" sz="quarter" idx="12"/>
          </p:nvPr>
        </p:nvSpPr>
        <p:spPr>
          <a:xfrm>
            <a:off x="10276321" y="6369661"/>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9/22/21</a:t>
            </a:r>
            <a:endParaRPr lang="en-US" dirty="0"/>
          </a:p>
        </p:txBody>
      </p:sp>
      <p:sp>
        <p:nvSpPr>
          <p:cNvPr id="5" name="Footer Placeholder 4"/>
          <p:cNvSpPr>
            <a:spLocks noGrp="1"/>
          </p:cNvSpPr>
          <p:nvPr>
            <p:ph type="ftr" sz="quarter" idx="11"/>
          </p:nvPr>
        </p:nvSpPr>
        <p:spPr/>
        <p:txBody>
          <a:bodyPr/>
          <a:lstStyle/>
          <a:p>
            <a:r>
              <a:rPr lang="en-US"/>
              <a:t>gfang@umd.edu</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9/22/21</a:t>
            </a:r>
            <a:endParaRPr lang="en-US" dirty="0"/>
          </a:p>
        </p:txBody>
      </p:sp>
      <p:sp>
        <p:nvSpPr>
          <p:cNvPr id="6" name="Footer Placeholder 5"/>
          <p:cNvSpPr>
            <a:spLocks noGrp="1"/>
          </p:cNvSpPr>
          <p:nvPr>
            <p:ph type="ftr" sz="quarter" idx="11"/>
          </p:nvPr>
        </p:nvSpPr>
        <p:spPr/>
        <p:txBody>
          <a:bodyPr/>
          <a:lstStyle/>
          <a:p>
            <a:r>
              <a:rPr lang="en-US"/>
              <a:t>gfang@umd.edu</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9/22/21</a:t>
            </a:r>
            <a:endParaRPr lang="en-US" dirty="0"/>
          </a:p>
        </p:txBody>
      </p:sp>
      <p:sp>
        <p:nvSpPr>
          <p:cNvPr id="8" name="Footer Placeholder 7"/>
          <p:cNvSpPr>
            <a:spLocks noGrp="1"/>
          </p:cNvSpPr>
          <p:nvPr>
            <p:ph type="ftr" sz="quarter" idx="11"/>
          </p:nvPr>
        </p:nvSpPr>
        <p:spPr/>
        <p:txBody>
          <a:bodyPr/>
          <a:lstStyle/>
          <a:p>
            <a:r>
              <a:rPr lang="en-US"/>
              <a:t>gfang@umd.edu</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9/22/21</a:t>
            </a:r>
            <a:endParaRPr lang="en-US" dirty="0"/>
          </a:p>
        </p:txBody>
      </p:sp>
      <p:sp>
        <p:nvSpPr>
          <p:cNvPr id="4" name="Footer Placeholder 3"/>
          <p:cNvSpPr>
            <a:spLocks noGrp="1"/>
          </p:cNvSpPr>
          <p:nvPr>
            <p:ph type="ftr" sz="quarter" idx="11"/>
          </p:nvPr>
        </p:nvSpPr>
        <p:spPr/>
        <p:txBody>
          <a:bodyPr/>
          <a:lstStyle/>
          <a:p>
            <a:r>
              <a:rPr lang="en-US"/>
              <a:t>gfang@umd.edu</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9/22/21</a:t>
            </a:r>
            <a:endParaRPr lang="en-US" dirty="0"/>
          </a:p>
        </p:txBody>
      </p:sp>
      <p:sp>
        <p:nvSpPr>
          <p:cNvPr id="3" name="Footer Placeholder 2"/>
          <p:cNvSpPr>
            <a:spLocks noGrp="1"/>
          </p:cNvSpPr>
          <p:nvPr>
            <p:ph type="ftr" sz="quarter" idx="11"/>
          </p:nvPr>
        </p:nvSpPr>
        <p:spPr/>
        <p:txBody>
          <a:bodyPr/>
          <a:lstStyle/>
          <a:p>
            <a:r>
              <a:rPr lang="en-US"/>
              <a:t>gfang@umd.edu</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9/22/21</a:t>
            </a:r>
            <a:endParaRPr lang="en-US" dirty="0"/>
          </a:p>
        </p:txBody>
      </p:sp>
      <p:sp>
        <p:nvSpPr>
          <p:cNvPr id="6" name="Footer Placeholder 5"/>
          <p:cNvSpPr>
            <a:spLocks noGrp="1"/>
          </p:cNvSpPr>
          <p:nvPr>
            <p:ph type="ftr" sz="quarter" idx="11"/>
          </p:nvPr>
        </p:nvSpPr>
        <p:spPr/>
        <p:txBody>
          <a:bodyPr/>
          <a:lstStyle/>
          <a:p>
            <a:r>
              <a:rPr lang="en-US"/>
              <a:t>gfang@umd.edu</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9/22/21</a:t>
            </a:r>
            <a:endParaRPr lang="en-US" dirty="0"/>
          </a:p>
        </p:txBody>
      </p:sp>
      <p:sp>
        <p:nvSpPr>
          <p:cNvPr id="6" name="Footer Placeholder 5"/>
          <p:cNvSpPr>
            <a:spLocks noGrp="1"/>
          </p:cNvSpPr>
          <p:nvPr>
            <p:ph type="ftr" sz="quarter" idx="11"/>
          </p:nvPr>
        </p:nvSpPr>
        <p:spPr/>
        <p:txBody>
          <a:bodyPr/>
          <a:lstStyle/>
          <a:p>
            <a:r>
              <a:rPr lang="en-US"/>
              <a:t>gfang@umd.edu</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a:t>9/22/21</a:t>
            </a:r>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gfang@umd.edu</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hdr="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9BEC-6689-3A43-A1E2-07E9444C0FDE}"/>
              </a:ext>
            </a:extLst>
          </p:cNvPr>
          <p:cNvSpPr>
            <a:spLocks noGrp="1"/>
          </p:cNvSpPr>
          <p:nvPr>
            <p:ph type="ctrTitle"/>
          </p:nvPr>
        </p:nvSpPr>
        <p:spPr/>
        <p:txBody>
          <a:bodyPr>
            <a:normAutofit fontScale="90000"/>
          </a:bodyPr>
          <a:lstStyle/>
          <a:p>
            <a:r>
              <a:rPr lang="en-US" dirty="0"/>
              <a:t>Maintenance and Development of the Mid-Atlantic lightning mapping array (MALMA)</a:t>
            </a:r>
          </a:p>
        </p:txBody>
      </p:sp>
      <p:sp>
        <p:nvSpPr>
          <p:cNvPr id="3" name="Subtitle 2">
            <a:extLst>
              <a:ext uri="{FF2B5EF4-FFF2-40B4-BE49-F238E27FC236}">
                <a16:creationId xmlns:a16="http://schemas.microsoft.com/office/drawing/2014/main" id="{02C611F1-0493-434B-950F-A19B7BB77E68}"/>
              </a:ext>
            </a:extLst>
          </p:cNvPr>
          <p:cNvSpPr>
            <a:spLocks noGrp="1"/>
          </p:cNvSpPr>
          <p:nvPr>
            <p:ph type="subTitle" idx="1"/>
          </p:nvPr>
        </p:nvSpPr>
        <p:spPr/>
        <p:txBody>
          <a:bodyPr/>
          <a:lstStyle/>
          <a:p>
            <a:r>
              <a:rPr lang="en-US" dirty="0" err="1"/>
              <a:t>Guangyang</a:t>
            </a:r>
            <a:r>
              <a:rPr lang="en-US" dirty="0"/>
              <a:t> fang</a:t>
            </a:r>
          </a:p>
          <a:p>
            <a:r>
              <a:rPr lang="en-US" dirty="0"/>
              <a:t>September 22, 2019</a:t>
            </a:r>
          </a:p>
          <a:p>
            <a:r>
              <a:rPr lang="en-US" dirty="0"/>
              <a:t>University of </a:t>
            </a:r>
            <a:r>
              <a:rPr lang="en-US" dirty="0" err="1"/>
              <a:t>maryland</a:t>
            </a:r>
            <a:r>
              <a:rPr lang="en-US" dirty="0"/>
              <a:t>/CISESS</a:t>
            </a:r>
          </a:p>
        </p:txBody>
      </p:sp>
      <p:sp>
        <p:nvSpPr>
          <p:cNvPr id="5" name="Date Placeholder 4">
            <a:extLst>
              <a:ext uri="{FF2B5EF4-FFF2-40B4-BE49-F238E27FC236}">
                <a16:creationId xmlns:a16="http://schemas.microsoft.com/office/drawing/2014/main" id="{ECCF7C7A-D39B-904A-B726-122DF121A12A}"/>
              </a:ext>
            </a:extLst>
          </p:cNvPr>
          <p:cNvSpPr>
            <a:spLocks noGrp="1"/>
          </p:cNvSpPr>
          <p:nvPr>
            <p:ph type="dt" sz="half" idx="10"/>
          </p:nvPr>
        </p:nvSpPr>
        <p:spPr/>
        <p:txBody>
          <a:bodyPr/>
          <a:lstStyle/>
          <a:p>
            <a:r>
              <a:rPr lang="en-US"/>
              <a:t>9/22/21</a:t>
            </a:r>
            <a:endParaRPr lang="en-US" dirty="0"/>
          </a:p>
        </p:txBody>
      </p:sp>
      <p:sp>
        <p:nvSpPr>
          <p:cNvPr id="6" name="Footer Placeholder 5">
            <a:extLst>
              <a:ext uri="{FF2B5EF4-FFF2-40B4-BE49-F238E27FC236}">
                <a16:creationId xmlns:a16="http://schemas.microsoft.com/office/drawing/2014/main" id="{805039F5-C9C3-2549-9B77-B2830609F695}"/>
              </a:ext>
            </a:extLst>
          </p:cNvPr>
          <p:cNvSpPr>
            <a:spLocks noGrp="1"/>
          </p:cNvSpPr>
          <p:nvPr>
            <p:ph type="ftr" sz="quarter" idx="11"/>
          </p:nvPr>
        </p:nvSpPr>
        <p:spPr/>
        <p:txBody>
          <a:bodyPr/>
          <a:lstStyle/>
          <a:p>
            <a:r>
              <a:rPr lang="en-US" dirty="0"/>
              <a:t>GLM Science meeting 2021    </a:t>
            </a:r>
            <a:r>
              <a:rPr lang="en-US" dirty="0" err="1"/>
              <a:t>gfang@umd.edu</a:t>
            </a:r>
            <a:endParaRPr lang="en-US" dirty="0"/>
          </a:p>
        </p:txBody>
      </p:sp>
      <p:sp>
        <p:nvSpPr>
          <p:cNvPr id="7" name="Slide Number Placeholder 6">
            <a:extLst>
              <a:ext uri="{FF2B5EF4-FFF2-40B4-BE49-F238E27FC236}">
                <a16:creationId xmlns:a16="http://schemas.microsoft.com/office/drawing/2014/main" id="{D1FF63ED-CFB7-EC41-B641-DD3DE7B8BFCE}"/>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714983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6E39-EFB8-4A48-A14B-C8BDCFC9CC00}"/>
              </a:ext>
            </a:extLst>
          </p:cNvPr>
          <p:cNvSpPr>
            <a:spLocks noGrp="1"/>
          </p:cNvSpPr>
          <p:nvPr>
            <p:ph type="title"/>
          </p:nvPr>
        </p:nvSpPr>
        <p:spPr>
          <a:xfrm>
            <a:off x="1141412" y="3056918"/>
            <a:ext cx="9905998" cy="1478570"/>
          </a:xfrm>
        </p:spPr>
        <p:txBody>
          <a:bodyPr/>
          <a:lstStyle/>
          <a:p>
            <a:pPr algn="ctr"/>
            <a:r>
              <a:rPr lang="en-US" dirty="0"/>
              <a:t>Thank you</a:t>
            </a:r>
          </a:p>
        </p:txBody>
      </p:sp>
      <p:sp>
        <p:nvSpPr>
          <p:cNvPr id="3" name="Content Placeholder 2">
            <a:extLst>
              <a:ext uri="{FF2B5EF4-FFF2-40B4-BE49-F238E27FC236}">
                <a16:creationId xmlns:a16="http://schemas.microsoft.com/office/drawing/2014/main" id="{C6A36DC8-FA53-FA4A-AC68-05314542B5C0}"/>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5C735F3B-051A-8C4D-9CD6-07C981D008F9}"/>
              </a:ext>
            </a:extLst>
          </p:cNvPr>
          <p:cNvSpPr>
            <a:spLocks noGrp="1"/>
          </p:cNvSpPr>
          <p:nvPr>
            <p:ph type="dt" sz="half" idx="10"/>
          </p:nvPr>
        </p:nvSpPr>
        <p:spPr/>
        <p:txBody>
          <a:bodyPr/>
          <a:lstStyle/>
          <a:p>
            <a:r>
              <a:rPr lang="en-US"/>
              <a:t>9/22/21</a:t>
            </a:r>
            <a:endParaRPr lang="en-US" dirty="0"/>
          </a:p>
        </p:txBody>
      </p:sp>
      <p:sp>
        <p:nvSpPr>
          <p:cNvPr id="5" name="Footer Placeholder 4">
            <a:extLst>
              <a:ext uri="{FF2B5EF4-FFF2-40B4-BE49-F238E27FC236}">
                <a16:creationId xmlns:a16="http://schemas.microsoft.com/office/drawing/2014/main" id="{FBBD17B8-48BA-AE4A-9C55-84971E04C49A}"/>
              </a:ext>
            </a:extLst>
          </p:cNvPr>
          <p:cNvSpPr>
            <a:spLocks noGrp="1"/>
          </p:cNvSpPr>
          <p:nvPr>
            <p:ph type="ftr" sz="quarter" idx="11"/>
          </p:nvPr>
        </p:nvSpPr>
        <p:spPr/>
        <p:txBody>
          <a:bodyPr/>
          <a:lstStyle/>
          <a:p>
            <a:r>
              <a:rPr lang="en-US"/>
              <a:t>gfang@umd.edu</a:t>
            </a:r>
            <a:endParaRPr lang="en-US" dirty="0"/>
          </a:p>
        </p:txBody>
      </p:sp>
      <p:sp>
        <p:nvSpPr>
          <p:cNvPr id="6" name="Slide Number Placeholder 5">
            <a:extLst>
              <a:ext uri="{FF2B5EF4-FFF2-40B4-BE49-F238E27FC236}">
                <a16:creationId xmlns:a16="http://schemas.microsoft.com/office/drawing/2014/main" id="{347A6D75-FE19-4746-AB62-F4C494F57EDF}"/>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73939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4B72-3880-DE41-81EC-43A12CD36464}"/>
              </a:ext>
            </a:extLst>
          </p:cNvPr>
          <p:cNvSpPr>
            <a:spLocks noGrp="1"/>
          </p:cNvSpPr>
          <p:nvPr>
            <p:ph type="title"/>
          </p:nvPr>
        </p:nvSpPr>
        <p:spPr/>
        <p:txBody>
          <a:bodyPr/>
          <a:lstStyle/>
          <a:p>
            <a:r>
              <a:rPr lang="en-US" dirty="0">
                <a:solidFill>
                  <a:schemeClr val="bg1"/>
                </a:solidFill>
              </a:rPr>
              <a:t>Outline</a:t>
            </a:r>
          </a:p>
        </p:txBody>
      </p:sp>
      <p:sp>
        <p:nvSpPr>
          <p:cNvPr id="3" name="Content Placeholder 2">
            <a:extLst>
              <a:ext uri="{FF2B5EF4-FFF2-40B4-BE49-F238E27FC236}">
                <a16:creationId xmlns:a16="http://schemas.microsoft.com/office/drawing/2014/main" id="{DA4A7439-6D8E-DD46-B4F2-D5896EF8060B}"/>
              </a:ext>
            </a:extLst>
          </p:cNvPr>
          <p:cNvSpPr>
            <a:spLocks noGrp="1"/>
          </p:cNvSpPr>
          <p:nvPr>
            <p:ph idx="1"/>
          </p:nvPr>
        </p:nvSpPr>
        <p:spPr>
          <a:xfrm>
            <a:off x="1141413" y="2249487"/>
            <a:ext cx="3936426" cy="3541714"/>
          </a:xfrm>
        </p:spPr>
        <p:txBody>
          <a:bodyPr/>
          <a:lstStyle/>
          <a:p>
            <a:r>
              <a:rPr lang="en-US" dirty="0">
                <a:solidFill>
                  <a:schemeClr val="bg1"/>
                </a:solidFill>
              </a:rPr>
              <a:t>Background</a:t>
            </a:r>
          </a:p>
          <a:p>
            <a:r>
              <a:rPr lang="en-US" dirty="0">
                <a:solidFill>
                  <a:schemeClr val="bg1"/>
                </a:solidFill>
              </a:rPr>
              <a:t>Maintenance</a:t>
            </a:r>
          </a:p>
          <a:p>
            <a:r>
              <a:rPr lang="en-US" dirty="0">
                <a:solidFill>
                  <a:schemeClr val="bg1"/>
                </a:solidFill>
              </a:rPr>
              <a:t>Case study</a:t>
            </a:r>
          </a:p>
          <a:p>
            <a:r>
              <a:rPr lang="en-US" dirty="0">
                <a:solidFill>
                  <a:schemeClr val="bg1"/>
                </a:solidFill>
              </a:rPr>
              <a:t>Different ways to contribute to GLM validation </a:t>
            </a:r>
          </a:p>
          <a:p>
            <a:r>
              <a:rPr lang="en-US" dirty="0">
                <a:solidFill>
                  <a:schemeClr val="bg1"/>
                </a:solidFill>
              </a:rPr>
              <a:t>Future plan</a:t>
            </a:r>
          </a:p>
        </p:txBody>
      </p:sp>
      <p:sp>
        <p:nvSpPr>
          <p:cNvPr id="4" name="Date Placeholder 3">
            <a:extLst>
              <a:ext uri="{FF2B5EF4-FFF2-40B4-BE49-F238E27FC236}">
                <a16:creationId xmlns:a16="http://schemas.microsoft.com/office/drawing/2014/main" id="{8608540E-8F81-BA49-A336-75A9ACB02E0D}"/>
              </a:ext>
            </a:extLst>
          </p:cNvPr>
          <p:cNvSpPr>
            <a:spLocks noGrp="1"/>
          </p:cNvSpPr>
          <p:nvPr>
            <p:ph type="dt" sz="half" idx="10"/>
          </p:nvPr>
        </p:nvSpPr>
        <p:spPr/>
        <p:txBody>
          <a:bodyPr/>
          <a:lstStyle/>
          <a:p>
            <a:r>
              <a:rPr lang="en-US"/>
              <a:t>9/22/21</a:t>
            </a:r>
            <a:endParaRPr lang="en-US" dirty="0"/>
          </a:p>
        </p:txBody>
      </p:sp>
      <p:sp>
        <p:nvSpPr>
          <p:cNvPr id="5" name="Footer Placeholder 4">
            <a:extLst>
              <a:ext uri="{FF2B5EF4-FFF2-40B4-BE49-F238E27FC236}">
                <a16:creationId xmlns:a16="http://schemas.microsoft.com/office/drawing/2014/main" id="{047ACD01-B540-4A48-B8F1-B8938F7E28F8}"/>
              </a:ext>
            </a:extLst>
          </p:cNvPr>
          <p:cNvSpPr>
            <a:spLocks noGrp="1"/>
          </p:cNvSpPr>
          <p:nvPr>
            <p:ph type="ftr" sz="quarter" idx="11"/>
          </p:nvPr>
        </p:nvSpPr>
        <p:spPr/>
        <p:txBody>
          <a:bodyPr/>
          <a:lstStyle/>
          <a:p>
            <a:r>
              <a:rPr lang="en-US"/>
              <a:t>gfang@umd.edu</a:t>
            </a:r>
            <a:endParaRPr lang="en-US" dirty="0"/>
          </a:p>
        </p:txBody>
      </p:sp>
      <p:sp>
        <p:nvSpPr>
          <p:cNvPr id="6" name="Slide Number Placeholder 5">
            <a:extLst>
              <a:ext uri="{FF2B5EF4-FFF2-40B4-BE49-F238E27FC236}">
                <a16:creationId xmlns:a16="http://schemas.microsoft.com/office/drawing/2014/main" id="{07B7CCD7-AE4B-6443-82F8-653C40A63FB4}"/>
              </a:ext>
            </a:extLst>
          </p:cNvPr>
          <p:cNvSpPr>
            <a:spLocks noGrp="1"/>
          </p:cNvSpPr>
          <p:nvPr>
            <p:ph type="sldNum" sz="quarter" idx="12"/>
          </p:nvPr>
        </p:nvSpPr>
        <p:spPr/>
        <p:txBody>
          <a:bodyPr/>
          <a:lstStyle/>
          <a:p>
            <a:fld id="{6D22F896-40B5-4ADD-8801-0D06FADFA095}" type="slidenum">
              <a:rPr lang="en-US" smtClean="0"/>
              <a:t>2</a:t>
            </a:fld>
            <a:endParaRPr lang="en-US" dirty="0"/>
          </a:p>
        </p:txBody>
      </p:sp>
      <p:pic>
        <p:nvPicPr>
          <p:cNvPr id="7" name="Picture 6" descr="Diagram&#10;&#10;Description automatically generated with medium confidence">
            <a:extLst>
              <a:ext uri="{FF2B5EF4-FFF2-40B4-BE49-F238E27FC236}">
                <a16:creationId xmlns:a16="http://schemas.microsoft.com/office/drawing/2014/main" id="{9A2352F6-D7F8-4014-8D1F-22BA7B35FE2E}"/>
              </a:ext>
            </a:extLst>
          </p:cNvPr>
          <p:cNvPicPr>
            <a:picLocks noChangeAspect="1"/>
          </p:cNvPicPr>
          <p:nvPr/>
        </p:nvPicPr>
        <p:blipFill>
          <a:blip r:embed="rId2"/>
          <a:stretch>
            <a:fillRect/>
          </a:stretch>
        </p:blipFill>
        <p:spPr>
          <a:xfrm>
            <a:off x="7199902" y="493984"/>
            <a:ext cx="3526360" cy="3526360"/>
          </a:xfrm>
          <a:prstGeom prst="rect">
            <a:avLst/>
          </a:prstGeom>
        </p:spPr>
      </p:pic>
      <p:pic>
        <p:nvPicPr>
          <p:cNvPr id="8" name="Picture 7" descr="A screenshot of a video game&#10;&#10;Description automatically generated with low confidence">
            <a:extLst>
              <a:ext uri="{FF2B5EF4-FFF2-40B4-BE49-F238E27FC236}">
                <a16:creationId xmlns:a16="http://schemas.microsoft.com/office/drawing/2014/main" id="{E34FA600-989D-4444-9329-7401C3E54534}"/>
              </a:ext>
            </a:extLst>
          </p:cNvPr>
          <p:cNvPicPr>
            <a:picLocks noChangeAspect="1"/>
          </p:cNvPicPr>
          <p:nvPr/>
        </p:nvPicPr>
        <p:blipFill>
          <a:blip r:embed="rId3"/>
          <a:stretch>
            <a:fillRect/>
          </a:stretch>
        </p:blipFill>
        <p:spPr>
          <a:xfrm>
            <a:off x="6645291" y="4144878"/>
            <a:ext cx="4635583" cy="2190313"/>
          </a:xfrm>
          <a:prstGeom prst="rect">
            <a:avLst/>
          </a:prstGeom>
        </p:spPr>
      </p:pic>
    </p:spTree>
    <p:extLst>
      <p:ext uri="{BB962C8B-B14F-4D97-AF65-F5344CB8AC3E}">
        <p14:creationId xmlns:p14="http://schemas.microsoft.com/office/powerpoint/2010/main" val="404490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4B72-3880-DE41-81EC-43A12CD36464}"/>
              </a:ext>
            </a:extLst>
          </p:cNvPr>
          <p:cNvSpPr>
            <a:spLocks noGrp="1"/>
          </p:cNvSpPr>
          <p:nvPr>
            <p:ph type="title"/>
          </p:nvPr>
        </p:nvSpPr>
        <p:spPr>
          <a:xfrm>
            <a:off x="1141413" y="122403"/>
            <a:ext cx="9905998" cy="1478570"/>
          </a:xfrm>
        </p:spPr>
        <p:txBody>
          <a:bodyPr/>
          <a:lstStyle/>
          <a:p>
            <a:r>
              <a:rPr lang="en-US" dirty="0" err="1">
                <a:solidFill>
                  <a:schemeClr val="bg1"/>
                </a:solidFill>
              </a:rPr>
              <a:t>BackgrouNd</a:t>
            </a:r>
            <a:endParaRPr lang="en-US" dirty="0">
              <a:solidFill>
                <a:schemeClr val="bg1"/>
              </a:solidFill>
            </a:endParaRPr>
          </a:p>
        </p:txBody>
      </p:sp>
      <p:sp>
        <p:nvSpPr>
          <p:cNvPr id="3" name="Content Placeholder 2">
            <a:extLst>
              <a:ext uri="{FF2B5EF4-FFF2-40B4-BE49-F238E27FC236}">
                <a16:creationId xmlns:a16="http://schemas.microsoft.com/office/drawing/2014/main" id="{DA4A7439-6D8E-DD46-B4F2-D5896EF8060B}"/>
              </a:ext>
            </a:extLst>
          </p:cNvPr>
          <p:cNvSpPr>
            <a:spLocks noGrp="1"/>
          </p:cNvSpPr>
          <p:nvPr>
            <p:ph idx="1"/>
          </p:nvPr>
        </p:nvSpPr>
        <p:spPr>
          <a:xfrm>
            <a:off x="1141412" y="1451819"/>
            <a:ext cx="5963802" cy="3541714"/>
          </a:xfrm>
        </p:spPr>
        <p:txBody>
          <a:bodyPr>
            <a:noAutofit/>
          </a:bodyPr>
          <a:lstStyle/>
          <a:p>
            <a:pPr>
              <a:lnSpc>
                <a:spcPct val="110000"/>
              </a:lnSpc>
            </a:pPr>
            <a:r>
              <a:rPr lang="en-US" sz="2200" dirty="0">
                <a:solidFill>
                  <a:schemeClr val="bg1"/>
                </a:solidFill>
              </a:rPr>
              <a:t>DC Lightning Mapping Array (DCLMA) is a 9-station VHF (195 MHz) antenna network that detects and geo-locates lightning in 3 dimension. </a:t>
            </a:r>
          </a:p>
          <a:p>
            <a:pPr lvl="1">
              <a:lnSpc>
                <a:spcPct val="110000"/>
              </a:lnSpc>
            </a:pPr>
            <a:r>
              <a:rPr lang="en-US" sz="1800" dirty="0">
                <a:solidFill>
                  <a:schemeClr val="bg1"/>
                </a:solidFill>
              </a:rPr>
              <a:t>All the sensors have been upgraded since the original setup in 2007;</a:t>
            </a:r>
          </a:p>
          <a:p>
            <a:pPr lvl="1">
              <a:lnSpc>
                <a:spcPct val="110000"/>
              </a:lnSpc>
            </a:pPr>
            <a:r>
              <a:rPr lang="en-US" sz="1800" dirty="0">
                <a:solidFill>
                  <a:schemeClr val="bg1"/>
                </a:solidFill>
              </a:rPr>
              <a:t>It still has wired connection;</a:t>
            </a:r>
          </a:p>
          <a:p>
            <a:pPr lvl="1">
              <a:lnSpc>
                <a:spcPct val="110000"/>
              </a:lnSpc>
            </a:pPr>
            <a:r>
              <a:rPr lang="en-US" sz="1800" b="1" dirty="0">
                <a:solidFill>
                  <a:schemeClr val="bg1"/>
                </a:solidFill>
              </a:rPr>
              <a:t>Remains difficult to maintain the DCLMA;</a:t>
            </a:r>
          </a:p>
          <a:p>
            <a:pPr>
              <a:lnSpc>
                <a:spcPct val="110000"/>
              </a:lnSpc>
            </a:pPr>
            <a:r>
              <a:rPr lang="en-US" sz="2200" dirty="0">
                <a:solidFill>
                  <a:schemeClr val="bg1"/>
                </a:solidFill>
              </a:rPr>
              <a:t>Wallops Flight Facility LMA (WFFLMA) with 8 stations (65 MHz) re-deployed in 2019.  </a:t>
            </a:r>
          </a:p>
          <a:p>
            <a:pPr>
              <a:lnSpc>
                <a:spcPct val="110000"/>
              </a:lnSpc>
            </a:pPr>
            <a:r>
              <a:rPr lang="en-US" sz="2200" dirty="0">
                <a:solidFill>
                  <a:schemeClr val="bg1"/>
                </a:solidFill>
              </a:rPr>
              <a:t>The combined network is named Mid-Atlantic LMA (MALMA) and provides research grade, 3-D geolocation of lightning activity over the mid-Atlantic region. </a:t>
            </a:r>
          </a:p>
        </p:txBody>
      </p:sp>
      <p:sp>
        <p:nvSpPr>
          <p:cNvPr id="4" name="Date Placeholder 3">
            <a:extLst>
              <a:ext uri="{FF2B5EF4-FFF2-40B4-BE49-F238E27FC236}">
                <a16:creationId xmlns:a16="http://schemas.microsoft.com/office/drawing/2014/main" id="{8608540E-8F81-BA49-A336-75A9ACB02E0D}"/>
              </a:ext>
            </a:extLst>
          </p:cNvPr>
          <p:cNvSpPr>
            <a:spLocks noGrp="1"/>
          </p:cNvSpPr>
          <p:nvPr>
            <p:ph type="dt" sz="half" idx="10"/>
          </p:nvPr>
        </p:nvSpPr>
        <p:spPr/>
        <p:txBody>
          <a:bodyPr/>
          <a:lstStyle/>
          <a:p>
            <a:r>
              <a:rPr lang="en-US"/>
              <a:t>9/22/21</a:t>
            </a:r>
            <a:endParaRPr lang="en-US" dirty="0"/>
          </a:p>
        </p:txBody>
      </p:sp>
      <p:sp>
        <p:nvSpPr>
          <p:cNvPr id="5" name="Footer Placeholder 4">
            <a:extLst>
              <a:ext uri="{FF2B5EF4-FFF2-40B4-BE49-F238E27FC236}">
                <a16:creationId xmlns:a16="http://schemas.microsoft.com/office/drawing/2014/main" id="{047ACD01-B540-4A48-B8F1-B8938F7E28F8}"/>
              </a:ext>
            </a:extLst>
          </p:cNvPr>
          <p:cNvSpPr>
            <a:spLocks noGrp="1"/>
          </p:cNvSpPr>
          <p:nvPr>
            <p:ph type="ftr" sz="quarter" idx="11"/>
          </p:nvPr>
        </p:nvSpPr>
        <p:spPr/>
        <p:txBody>
          <a:bodyPr/>
          <a:lstStyle/>
          <a:p>
            <a:r>
              <a:rPr lang="en-US" dirty="0"/>
              <a:t>gfang@umd.edu</a:t>
            </a:r>
          </a:p>
        </p:txBody>
      </p:sp>
      <p:sp>
        <p:nvSpPr>
          <p:cNvPr id="6" name="Slide Number Placeholder 5">
            <a:extLst>
              <a:ext uri="{FF2B5EF4-FFF2-40B4-BE49-F238E27FC236}">
                <a16:creationId xmlns:a16="http://schemas.microsoft.com/office/drawing/2014/main" id="{07B7CCD7-AE4B-6443-82F8-653C40A63FB4}"/>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9" name="Picture 8">
            <a:extLst>
              <a:ext uri="{FF2B5EF4-FFF2-40B4-BE49-F238E27FC236}">
                <a16:creationId xmlns:a16="http://schemas.microsoft.com/office/drawing/2014/main" id="{16673E61-D5D8-4E9B-8FEA-5FE8CF83F601}"/>
              </a:ext>
            </a:extLst>
          </p:cNvPr>
          <p:cNvPicPr>
            <a:picLocks noChangeAspect="1"/>
          </p:cNvPicPr>
          <p:nvPr/>
        </p:nvPicPr>
        <p:blipFill>
          <a:blip r:embed="rId2"/>
          <a:stretch>
            <a:fillRect/>
          </a:stretch>
        </p:blipFill>
        <p:spPr>
          <a:xfrm>
            <a:off x="7380720" y="1177153"/>
            <a:ext cx="4723152" cy="4503693"/>
          </a:xfrm>
          <a:prstGeom prst="rect">
            <a:avLst/>
          </a:prstGeom>
        </p:spPr>
      </p:pic>
    </p:spTree>
    <p:extLst>
      <p:ext uri="{BB962C8B-B14F-4D97-AF65-F5344CB8AC3E}">
        <p14:creationId xmlns:p14="http://schemas.microsoft.com/office/powerpoint/2010/main" val="2506861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CB5CC6F-11C1-4C07-87C0-F043993E89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8" name="Rectangle 17">
              <a:extLst>
                <a:ext uri="{FF2B5EF4-FFF2-40B4-BE49-F238E27FC236}">
                  <a16:creationId xmlns:a16="http://schemas.microsoft.com/office/drawing/2014/main" id="{FADA3C27-4EC6-4DCA-BB85-C75BAAE82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2D8216BF-F79F-406D-A3B4-46744068AC4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C6C16BE5-8A9A-432D-8A61-230FA03816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1779"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2" name="Rectangle 5">
              <a:extLst>
                <a:ext uri="{FF2B5EF4-FFF2-40B4-BE49-F238E27FC236}">
                  <a16:creationId xmlns:a16="http://schemas.microsoft.com/office/drawing/2014/main" id="{2E852AB2-2672-41DF-9CF6-FCDEF1805EF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 name="Freeform 6">
              <a:extLst>
                <a:ext uri="{FF2B5EF4-FFF2-40B4-BE49-F238E27FC236}">
                  <a16:creationId xmlns:a16="http://schemas.microsoft.com/office/drawing/2014/main" id="{90283F1A-A49E-441D-BDF5-35B8BEE426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7">
              <a:extLst>
                <a:ext uri="{FF2B5EF4-FFF2-40B4-BE49-F238E27FC236}">
                  <a16:creationId xmlns:a16="http://schemas.microsoft.com/office/drawing/2014/main" id="{B0BC41A4-F3F1-4CD4-B266-D9DAA21710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Rectangle 8">
              <a:extLst>
                <a:ext uri="{FF2B5EF4-FFF2-40B4-BE49-F238E27FC236}">
                  <a16:creationId xmlns:a16="http://schemas.microsoft.com/office/drawing/2014/main" id="{6E29DA39-130F-41A1-A21E-4FB453948A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9">
              <a:extLst>
                <a:ext uri="{FF2B5EF4-FFF2-40B4-BE49-F238E27FC236}">
                  <a16:creationId xmlns:a16="http://schemas.microsoft.com/office/drawing/2014/main" id="{39995AD4-F8DE-4CEB-B958-1DBF7EAC29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0">
              <a:extLst>
                <a:ext uri="{FF2B5EF4-FFF2-40B4-BE49-F238E27FC236}">
                  <a16:creationId xmlns:a16="http://schemas.microsoft.com/office/drawing/2014/main" id="{D1F7DCE1-6887-4FE0-A7D7-3652030CF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1">
              <a:extLst>
                <a:ext uri="{FF2B5EF4-FFF2-40B4-BE49-F238E27FC236}">
                  <a16:creationId xmlns:a16="http://schemas.microsoft.com/office/drawing/2014/main" id="{4E46B0E1-9543-441D-AD1D-1308AF88C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2">
              <a:extLst>
                <a:ext uri="{FF2B5EF4-FFF2-40B4-BE49-F238E27FC236}">
                  <a16:creationId xmlns:a16="http://schemas.microsoft.com/office/drawing/2014/main" id="{E8C112C9-8D48-4612-AE0B-CF59EC743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3">
              <a:extLst>
                <a:ext uri="{FF2B5EF4-FFF2-40B4-BE49-F238E27FC236}">
                  <a16:creationId xmlns:a16="http://schemas.microsoft.com/office/drawing/2014/main" id="{2D16C38C-4A3B-4060-9A3B-C47DD6DE7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4">
              <a:extLst>
                <a:ext uri="{FF2B5EF4-FFF2-40B4-BE49-F238E27FC236}">
                  <a16:creationId xmlns:a16="http://schemas.microsoft.com/office/drawing/2014/main" id="{0A9B4CAA-8439-44B3-B738-2123169FA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5">
              <a:extLst>
                <a:ext uri="{FF2B5EF4-FFF2-40B4-BE49-F238E27FC236}">
                  <a16:creationId xmlns:a16="http://schemas.microsoft.com/office/drawing/2014/main" id="{8C6EF933-69B7-48C8-9337-4E0DEF6E75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6">
              <a:extLst>
                <a:ext uri="{FF2B5EF4-FFF2-40B4-BE49-F238E27FC236}">
                  <a16:creationId xmlns:a16="http://schemas.microsoft.com/office/drawing/2014/main" id="{B428AEFA-3C03-48AA-AEA5-8E3F58904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7">
              <a:extLst>
                <a:ext uri="{FF2B5EF4-FFF2-40B4-BE49-F238E27FC236}">
                  <a16:creationId xmlns:a16="http://schemas.microsoft.com/office/drawing/2014/main" id="{041D2508-FE53-47C0-887F-38BD1FB73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8">
              <a:extLst>
                <a:ext uri="{FF2B5EF4-FFF2-40B4-BE49-F238E27FC236}">
                  <a16:creationId xmlns:a16="http://schemas.microsoft.com/office/drawing/2014/main" id="{2C0392BD-D896-4A41-B18B-1389FE1F00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19">
              <a:extLst>
                <a:ext uri="{FF2B5EF4-FFF2-40B4-BE49-F238E27FC236}">
                  <a16:creationId xmlns:a16="http://schemas.microsoft.com/office/drawing/2014/main" id="{B3272EA3-C600-441C-BFC9-ACFF90CD4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0">
              <a:extLst>
                <a:ext uri="{FF2B5EF4-FFF2-40B4-BE49-F238E27FC236}">
                  <a16:creationId xmlns:a16="http://schemas.microsoft.com/office/drawing/2014/main" id="{D8731AA3-BC2D-408B-9D72-C804B8B9ED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1">
              <a:extLst>
                <a:ext uri="{FF2B5EF4-FFF2-40B4-BE49-F238E27FC236}">
                  <a16:creationId xmlns:a16="http://schemas.microsoft.com/office/drawing/2014/main" id="{BE934A31-790A-459C-A997-670583ADCC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2">
              <a:extLst>
                <a:ext uri="{FF2B5EF4-FFF2-40B4-BE49-F238E27FC236}">
                  <a16:creationId xmlns:a16="http://schemas.microsoft.com/office/drawing/2014/main" id="{241F679B-BBF0-49DA-A9F3-D623BA752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3">
              <a:extLst>
                <a:ext uri="{FF2B5EF4-FFF2-40B4-BE49-F238E27FC236}">
                  <a16:creationId xmlns:a16="http://schemas.microsoft.com/office/drawing/2014/main" id="{0BDC4BE0-E1FF-48B5-A064-70F561454E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4">
              <a:extLst>
                <a:ext uri="{FF2B5EF4-FFF2-40B4-BE49-F238E27FC236}">
                  <a16:creationId xmlns:a16="http://schemas.microsoft.com/office/drawing/2014/main" id="{245FC7BA-96DB-41CB-B43A-8EEE482C3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5">
              <a:extLst>
                <a:ext uri="{FF2B5EF4-FFF2-40B4-BE49-F238E27FC236}">
                  <a16:creationId xmlns:a16="http://schemas.microsoft.com/office/drawing/2014/main" id="{3BBD03A9-646B-40EE-9A27-15297EC93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6">
              <a:extLst>
                <a:ext uri="{FF2B5EF4-FFF2-40B4-BE49-F238E27FC236}">
                  <a16:creationId xmlns:a16="http://schemas.microsoft.com/office/drawing/2014/main" id="{4D738FC2-47B4-4BC9-B109-05C56DC00D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7">
              <a:extLst>
                <a:ext uri="{FF2B5EF4-FFF2-40B4-BE49-F238E27FC236}">
                  <a16:creationId xmlns:a16="http://schemas.microsoft.com/office/drawing/2014/main" id="{148BE0A7-2537-452C-BA13-B78D302CB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8">
              <a:extLst>
                <a:ext uri="{FF2B5EF4-FFF2-40B4-BE49-F238E27FC236}">
                  <a16:creationId xmlns:a16="http://schemas.microsoft.com/office/drawing/2014/main" id="{CF6A9D45-D849-4BF5-BBA0-D7BE29B884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9">
              <a:extLst>
                <a:ext uri="{FF2B5EF4-FFF2-40B4-BE49-F238E27FC236}">
                  <a16:creationId xmlns:a16="http://schemas.microsoft.com/office/drawing/2014/main" id="{13F44E41-B5E8-472D-80F2-4539AD3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0">
              <a:extLst>
                <a:ext uri="{FF2B5EF4-FFF2-40B4-BE49-F238E27FC236}">
                  <a16:creationId xmlns:a16="http://schemas.microsoft.com/office/drawing/2014/main" id="{CE052494-AAF2-4C3C-A072-317B7F9873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1">
              <a:extLst>
                <a:ext uri="{FF2B5EF4-FFF2-40B4-BE49-F238E27FC236}">
                  <a16:creationId xmlns:a16="http://schemas.microsoft.com/office/drawing/2014/main" id="{90345C3D-13FE-4815-9563-58A52B457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2">
              <a:extLst>
                <a:ext uri="{FF2B5EF4-FFF2-40B4-BE49-F238E27FC236}">
                  <a16:creationId xmlns:a16="http://schemas.microsoft.com/office/drawing/2014/main" id="{37908D29-2BB3-4D6C-92DB-864F630573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Rectangle 33">
              <a:extLst>
                <a:ext uri="{FF2B5EF4-FFF2-40B4-BE49-F238E27FC236}">
                  <a16:creationId xmlns:a16="http://schemas.microsoft.com/office/drawing/2014/main" id="{174B5792-73C4-4FBF-BAD9-F9A5BBC5916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1" name="Freeform 34">
              <a:extLst>
                <a:ext uri="{FF2B5EF4-FFF2-40B4-BE49-F238E27FC236}">
                  <a16:creationId xmlns:a16="http://schemas.microsoft.com/office/drawing/2014/main" id="{D4741BB8-0638-4A06-85A7-69FE81BC44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35">
              <a:extLst>
                <a:ext uri="{FF2B5EF4-FFF2-40B4-BE49-F238E27FC236}">
                  <a16:creationId xmlns:a16="http://schemas.microsoft.com/office/drawing/2014/main" id="{FBDB982D-6E9A-426E-86B1-69031E104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36">
              <a:extLst>
                <a:ext uri="{FF2B5EF4-FFF2-40B4-BE49-F238E27FC236}">
                  <a16:creationId xmlns:a16="http://schemas.microsoft.com/office/drawing/2014/main" id="{400B8260-9575-48DB-9175-B1C8530241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37">
              <a:extLst>
                <a:ext uri="{FF2B5EF4-FFF2-40B4-BE49-F238E27FC236}">
                  <a16:creationId xmlns:a16="http://schemas.microsoft.com/office/drawing/2014/main" id="{52FB1DD3-BAEC-4974-89F5-36B695945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38">
              <a:extLst>
                <a:ext uri="{FF2B5EF4-FFF2-40B4-BE49-F238E27FC236}">
                  <a16:creationId xmlns:a16="http://schemas.microsoft.com/office/drawing/2014/main" id="{E51161AB-FDC1-4703-9C29-C410366B9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39">
              <a:extLst>
                <a:ext uri="{FF2B5EF4-FFF2-40B4-BE49-F238E27FC236}">
                  <a16:creationId xmlns:a16="http://schemas.microsoft.com/office/drawing/2014/main" id="{DE6123AD-33B5-429C-B8F7-DB1A8FDAB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40">
              <a:extLst>
                <a:ext uri="{FF2B5EF4-FFF2-40B4-BE49-F238E27FC236}">
                  <a16:creationId xmlns:a16="http://schemas.microsoft.com/office/drawing/2014/main" id="{8C454A1D-B20A-4994-8C14-EE5DD3B99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41">
              <a:extLst>
                <a:ext uri="{FF2B5EF4-FFF2-40B4-BE49-F238E27FC236}">
                  <a16:creationId xmlns:a16="http://schemas.microsoft.com/office/drawing/2014/main" id="{CFA7BB74-790B-45D7-B94B-DD4D83ED8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42">
              <a:extLst>
                <a:ext uri="{FF2B5EF4-FFF2-40B4-BE49-F238E27FC236}">
                  <a16:creationId xmlns:a16="http://schemas.microsoft.com/office/drawing/2014/main" id="{19BBC3FC-0052-4BDB-8D6A-421E07EE26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43">
              <a:extLst>
                <a:ext uri="{FF2B5EF4-FFF2-40B4-BE49-F238E27FC236}">
                  <a16:creationId xmlns:a16="http://schemas.microsoft.com/office/drawing/2014/main" id="{42A3E4B3-707A-4D0A-BEED-61A77E96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44">
              <a:extLst>
                <a:ext uri="{FF2B5EF4-FFF2-40B4-BE49-F238E27FC236}">
                  <a16:creationId xmlns:a16="http://schemas.microsoft.com/office/drawing/2014/main" id="{089BBE83-D985-45E9-B442-1326F6FBA5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Rectangle 45">
              <a:extLst>
                <a:ext uri="{FF2B5EF4-FFF2-40B4-BE49-F238E27FC236}">
                  <a16:creationId xmlns:a16="http://schemas.microsoft.com/office/drawing/2014/main" id="{FE1B194F-F703-4020-92ED-DBDB5C234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3" name="Freeform 46">
              <a:extLst>
                <a:ext uri="{FF2B5EF4-FFF2-40B4-BE49-F238E27FC236}">
                  <a16:creationId xmlns:a16="http://schemas.microsoft.com/office/drawing/2014/main" id="{D7A22662-B7AF-4857-AD78-716690A26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47">
              <a:extLst>
                <a:ext uri="{FF2B5EF4-FFF2-40B4-BE49-F238E27FC236}">
                  <a16:creationId xmlns:a16="http://schemas.microsoft.com/office/drawing/2014/main" id="{62C16BE5-0C4B-48FC-ABA4-36A8F2DFE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48">
              <a:extLst>
                <a:ext uri="{FF2B5EF4-FFF2-40B4-BE49-F238E27FC236}">
                  <a16:creationId xmlns:a16="http://schemas.microsoft.com/office/drawing/2014/main" id="{C2327DB7-B7F2-4829-909E-A03D62252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49">
              <a:extLst>
                <a:ext uri="{FF2B5EF4-FFF2-40B4-BE49-F238E27FC236}">
                  <a16:creationId xmlns:a16="http://schemas.microsoft.com/office/drawing/2014/main" id="{167918EB-9EB1-413F-8C39-F018CCDCCD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50">
              <a:extLst>
                <a:ext uri="{FF2B5EF4-FFF2-40B4-BE49-F238E27FC236}">
                  <a16:creationId xmlns:a16="http://schemas.microsoft.com/office/drawing/2014/main" id="{B971E245-631A-4364-A177-C1D1B6B4D3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51">
              <a:extLst>
                <a:ext uri="{FF2B5EF4-FFF2-40B4-BE49-F238E27FC236}">
                  <a16:creationId xmlns:a16="http://schemas.microsoft.com/office/drawing/2014/main" id="{1D4C1872-66E3-45EB-BDE7-26C02A17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52">
              <a:extLst>
                <a:ext uri="{FF2B5EF4-FFF2-40B4-BE49-F238E27FC236}">
                  <a16:creationId xmlns:a16="http://schemas.microsoft.com/office/drawing/2014/main" id="{D2BC0771-493C-4FEF-958F-859C53924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53">
              <a:extLst>
                <a:ext uri="{FF2B5EF4-FFF2-40B4-BE49-F238E27FC236}">
                  <a16:creationId xmlns:a16="http://schemas.microsoft.com/office/drawing/2014/main" id="{E339169B-1EE1-4E4F-BA0C-BD3AD57FD7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54">
              <a:extLst>
                <a:ext uri="{FF2B5EF4-FFF2-40B4-BE49-F238E27FC236}">
                  <a16:creationId xmlns:a16="http://schemas.microsoft.com/office/drawing/2014/main" id="{BBC80538-8C59-46A3-B187-66C9A6D3F2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55">
              <a:extLst>
                <a:ext uri="{FF2B5EF4-FFF2-40B4-BE49-F238E27FC236}">
                  <a16:creationId xmlns:a16="http://schemas.microsoft.com/office/drawing/2014/main" id="{C5F9090C-11D8-4272-815D-11B1911DA3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56">
              <a:extLst>
                <a:ext uri="{FF2B5EF4-FFF2-40B4-BE49-F238E27FC236}">
                  <a16:creationId xmlns:a16="http://schemas.microsoft.com/office/drawing/2014/main" id="{A361F786-6FA9-4EAD-81EF-BF4734D466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57">
              <a:extLst>
                <a:ext uri="{FF2B5EF4-FFF2-40B4-BE49-F238E27FC236}">
                  <a16:creationId xmlns:a16="http://schemas.microsoft.com/office/drawing/2014/main" id="{63B2A436-CEC8-477C-ACDD-6E5D2ABBC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58">
              <a:extLst>
                <a:ext uri="{FF2B5EF4-FFF2-40B4-BE49-F238E27FC236}">
                  <a16:creationId xmlns:a16="http://schemas.microsoft.com/office/drawing/2014/main" id="{7FAE92CD-EBFF-4DB4-9F5D-00D33E902E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4E09B133-6281-CE4A-8D3D-6748E123BD6D}"/>
              </a:ext>
            </a:extLst>
          </p:cNvPr>
          <p:cNvSpPr>
            <a:spLocks noGrp="1"/>
          </p:cNvSpPr>
          <p:nvPr>
            <p:ph type="title"/>
          </p:nvPr>
        </p:nvSpPr>
        <p:spPr>
          <a:xfrm>
            <a:off x="5491209" y="618518"/>
            <a:ext cx="5877676" cy="1478570"/>
          </a:xfrm>
        </p:spPr>
        <p:txBody>
          <a:bodyPr>
            <a:normAutofit/>
          </a:bodyPr>
          <a:lstStyle/>
          <a:p>
            <a:r>
              <a:rPr lang="en-US" dirty="0">
                <a:solidFill>
                  <a:schemeClr val="bg1"/>
                </a:solidFill>
              </a:rPr>
              <a:t>difficult to Maintain!</a:t>
            </a:r>
          </a:p>
        </p:txBody>
      </p:sp>
      <p:pic>
        <p:nvPicPr>
          <p:cNvPr id="10" name="Picture 9">
            <a:extLst>
              <a:ext uri="{FF2B5EF4-FFF2-40B4-BE49-F238E27FC236}">
                <a16:creationId xmlns:a16="http://schemas.microsoft.com/office/drawing/2014/main" id="{5B0E0560-53F3-3240-93AC-5D2577AE7272}"/>
              </a:ext>
              <a:ext uri="{C183D7F6-B498-43B3-948B-1728B52AA6E4}">
                <adec:decorative xmlns:adec="http://schemas.microsoft.com/office/drawing/2017/decorative" val="1"/>
              </a:ext>
            </a:extLst>
          </p:cNvPr>
          <p:cNvPicPr>
            <a:picLocks noChangeAspect="1"/>
          </p:cNvPicPr>
          <p:nvPr/>
        </p:nvPicPr>
        <p:blipFill rotWithShape="1">
          <a:blip r:embed="rId4"/>
          <a:srcRect t="867" b="550"/>
          <a:stretch/>
        </p:blipFill>
        <p:spPr>
          <a:xfrm>
            <a:off x="-5597" y="1"/>
            <a:ext cx="4635583" cy="3427413"/>
          </a:xfrm>
          <a:custGeom>
            <a:avLst/>
            <a:gdLst/>
            <a:ahLst/>
            <a:cxnLst/>
            <a:rect l="l" t="t" r="r" b="b"/>
            <a:pathLst>
              <a:path w="4635583" h="3427413">
                <a:moveTo>
                  <a:pt x="0" y="0"/>
                </a:moveTo>
                <a:lnTo>
                  <a:pt x="4635583" y="0"/>
                </a:lnTo>
                <a:lnTo>
                  <a:pt x="4635583" y="3427413"/>
                </a:lnTo>
                <a:lnTo>
                  <a:pt x="0" y="3427413"/>
                </a:lnTo>
                <a:close/>
              </a:path>
            </a:pathLst>
          </a:custGeom>
        </p:spPr>
      </p:pic>
      <p:pic>
        <p:nvPicPr>
          <p:cNvPr id="8" name="Content Placeholder 7" descr="A collage of a person working on a computer&#10;&#10;Description automatically generated with low confidence">
            <a:extLst>
              <a:ext uri="{FF2B5EF4-FFF2-40B4-BE49-F238E27FC236}">
                <a16:creationId xmlns:a16="http://schemas.microsoft.com/office/drawing/2014/main" id="{5D623AAD-0352-1F45-83D4-E24C55E4FC11}"/>
              </a:ext>
            </a:extLst>
          </p:cNvPr>
          <p:cNvPicPr>
            <a:picLocks noChangeAspect="1"/>
          </p:cNvPicPr>
          <p:nvPr/>
        </p:nvPicPr>
        <p:blipFill rotWithShape="1">
          <a:blip r:embed="rId5"/>
          <a:srcRect t="18663" b="7331"/>
          <a:stretch/>
        </p:blipFill>
        <p:spPr>
          <a:xfrm>
            <a:off x="-5597" y="3452814"/>
            <a:ext cx="4635583" cy="3430587"/>
          </a:xfrm>
          <a:custGeom>
            <a:avLst/>
            <a:gdLst/>
            <a:ahLst/>
            <a:cxnLst/>
            <a:rect l="l" t="t" r="r" b="b"/>
            <a:pathLst>
              <a:path w="4635583" h="3430587">
                <a:moveTo>
                  <a:pt x="0" y="0"/>
                </a:moveTo>
                <a:lnTo>
                  <a:pt x="4635583" y="0"/>
                </a:lnTo>
                <a:lnTo>
                  <a:pt x="4635583" y="3430587"/>
                </a:lnTo>
                <a:lnTo>
                  <a:pt x="0" y="3430587"/>
                </a:lnTo>
                <a:close/>
              </a:path>
            </a:pathLst>
          </a:custGeom>
        </p:spPr>
      </p:pic>
      <p:cxnSp>
        <p:nvCxnSpPr>
          <p:cNvPr id="77" name="Straight Connector 76">
            <a:extLst>
              <a:ext uri="{FF2B5EF4-FFF2-40B4-BE49-F238E27FC236}">
                <a16:creationId xmlns:a16="http://schemas.microsoft.com/office/drawing/2014/main" id="{E104AA93-67FD-43AC-92F9-5840A89E43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2483"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9" name="Straight Connector 78">
            <a:extLst>
              <a:ext uri="{FF2B5EF4-FFF2-40B4-BE49-F238E27FC236}">
                <a16:creationId xmlns:a16="http://schemas.microsoft.com/office/drawing/2014/main" id="{95AE1CAD-A877-4C0B-91F7-CA9C684C94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4635583"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
        <p:nvSpPr>
          <p:cNvPr id="14" name="Content Placeholder 13">
            <a:extLst>
              <a:ext uri="{FF2B5EF4-FFF2-40B4-BE49-F238E27FC236}">
                <a16:creationId xmlns:a16="http://schemas.microsoft.com/office/drawing/2014/main" id="{904641CC-9898-4E6D-BE7C-B99C1910D0D9}"/>
              </a:ext>
            </a:extLst>
          </p:cNvPr>
          <p:cNvSpPr>
            <a:spLocks noGrp="1"/>
          </p:cNvSpPr>
          <p:nvPr>
            <p:ph idx="1"/>
          </p:nvPr>
        </p:nvSpPr>
        <p:spPr>
          <a:xfrm>
            <a:off x="5015342" y="2249487"/>
            <a:ext cx="6728453" cy="3541714"/>
          </a:xfrm>
        </p:spPr>
        <p:txBody>
          <a:bodyPr>
            <a:normAutofit/>
          </a:bodyPr>
          <a:lstStyle/>
          <a:p>
            <a:r>
              <a:rPr lang="en-US" dirty="0">
                <a:solidFill>
                  <a:schemeClr val="bg1"/>
                </a:solidFill>
              </a:rPr>
              <a:t>We are losing sites and getting new sites;</a:t>
            </a:r>
          </a:p>
          <a:p>
            <a:pPr lvl="1"/>
            <a:r>
              <a:rPr lang="en-US" dirty="0">
                <a:solidFill>
                  <a:schemeClr val="bg1"/>
                </a:solidFill>
              </a:rPr>
              <a:t>Site on Howard University main campus lost in 2020;</a:t>
            </a:r>
          </a:p>
          <a:p>
            <a:pPr lvl="1"/>
            <a:r>
              <a:rPr lang="en-US" dirty="0">
                <a:solidFill>
                  <a:schemeClr val="bg1"/>
                </a:solidFill>
              </a:rPr>
              <a:t>Site in Woodbridge relocated in August 2021.</a:t>
            </a:r>
          </a:p>
          <a:p>
            <a:r>
              <a:rPr lang="en-US" dirty="0">
                <a:solidFill>
                  <a:schemeClr val="bg1"/>
                </a:solidFill>
              </a:rPr>
              <a:t>During the pandemic, DCLMA was hardly maintained due to the limited access to the sites;</a:t>
            </a:r>
          </a:p>
          <a:p>
            <a:r>
              <a:rPr lang="en-US" dirty="0">
                <a:solidFill>
                  <a:schemeClr val="bg1"/>
                </a:solidFill>
              </a:rPr>
              <a:t>Since April, we had 17 site visits to fix all kinds of issues in DCLMA to make it back to work;</a:t>
            </a:r>
          </a:p>
        </p:txBody>
      </p:sp>
      <p:sp>
        <p:nvSpPr>
          <p:cNvPr id="4" name="Date Placeholder 3">
            <a:extLst>
              <a:ext uri="{FF2B5EF4-FFF2-40B4-BE49-F238E27FC236}">
                <a16:creationId xmlns:a16="http://schemas.microsoft.com/office/drawing/2014/main" id="{FE37EBEE-DA78-3645-8A0F-B4C7CC23D221}"/>
              </a:ext>
            </a:extLst>
          </p:cNvPr>
          <p:cNvSpPr>
            <a:spLocks noGrp="1"/>
          </p:cNvSpPr>
          <p:nvPr>
            <p:ph type="dt" sz="half" idx="10"/>
          </p:nvPr>
        </p:nvSpPr>
        <p:spPr>
          <a:xfrm>
            <a:off x="8551817" y="5883276"/>
            <a:ext cx="1648303" cy="365125"/>
          </a:xfrm>
        </p:spPr>
        <p:txBody>
          <a:bodyPr>
            <a:normAutofit/>
          </a:bodyPr>
          <a:lstStyle/>
          <a:p>
            <a:pPr>
              <a:spcAft>
                <a:spcPts val="600"/>
              </a:spcAft>
            </a:pPr>
            <a:r>
              <a:rPr lang="en-US"/>
              <a:t>9/22/21</a:t>
            </a:r>
          </a:p>
        </p:txBody>
      </p:sp>
      <p:sp>
        <p:nvSpPr>
          <p:cNvPr id="5" name="Footer Placeholder 4">
            <a:extLst>
              <a:ext uri="{FF2B5EF4-FFF2-40B4-BE49-F238E27FC236}">
                <a16:creationId xmlns:a16="http://schemas.microsoft.com/office/drawing/2014/main" id="{6EF5F2E4-2608-EE48-882E-0961D09DB24B}"/>
              </a:ext>
            </a:extLst>
          </p:cNvPr>
          <p:cNvSpPr>
            <a:spLocks noGrp="1"/>
          </p:cNvSpPr>
          <p:nvPr>
            <p:ph type="ftr" sz="quarter" idx="11"/>
          </p:nvPr>
        </p:nvSpPr>
        <p:spPr>
          <a:xfrm>
            <a:off x="5491209" y="5883275"/>
            <a:ext cx="3452385" cy="365125"/>
          </a:xfrm>
        </p:spPr>
        <p:txBody>
          <a:bodyPr>
            <a:normAutofit/>
          </a:bodyPr>
          <a:lstStyle/>
          <a:p>
            <a:pPr>
              <a:spcAft>
                <a:spcPts val="600"/>
              </a:spcAft>
            </a:pPr>
            <a:r>
              <a:rPr lang="en-US"/>
              <a:t>gfang@umd.edu</a:t>
            </a:r>
          </a:p>
        </p:txBody>
      </p:sp>
      <p:sp>
        <p:nvSpPr>
          <p:cNvPr id="6" name="Slide Number Placeholder 5">
            <a:extLst>
              <a:ext uri="{FF2B5EF4-FFF2-40B4-BE49-F238E27FC236}">
                <a16:creationId xmlns:a16="http://schemas.microsoft.com/office/drawing/2014/main" id="{942D9AED-0813-D94A-8591-421C042D2F07}"/>
              </a:ext>
            </a:extLst>
          </p:cNvPr>
          <p:cNvSpPr>
            <a:spLocks noGrp="1"/>
          </p:cNvSpPr>
          <p:nvPr>
            <p:ph type="sldNum" sz="quarter" idx="12"/>
          </p:nvPr>
        </p:nvSpPr>
        <p:spPr>
          <a:xfrm>
            <a:off x="10276321" y="5883274"/>
            <a:ext cx="771089" cy="365125"/>
          </a:xfrm>
        </p:spPr>
        <p:txBody>
          <a:bodyPr>
            <a:normAutofit/>
          </a:bodyPr>
          <a:lstStyle/>
          <a:p>
            <a:pPr>
              <a:spcAft>
                <a:spcPts val="600"/>
              </a:spcAft>
            </a:pPr>
            <a:fld id="{6D22F896-40B5-4ADD-8801-0D06FADFA095}" type="slidenum">
              <a:rPr lang="en-US" smtClean="0"/>
              <a:pPr>
                <a:spcAft>
                  <a:spcPts val="600"/>
                </a:spcAft>
              </a:pPr>
              <a:t>4</a:t>
            </a:fld>
            <a:endParaRPr lang="en-US"/>
          </a:p>
        </p:txBody>
      </p:sp>
    </p:spTree>
    <p:extLst>
      <p:ext uri="{BB962C8B-B14F-4D97-AF65-F5344CB8AC3E}">
        <p14:creationId xmlns:p14="http://schemas.microsoft.com/office/powerpoint/2010/main" val="3571165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4CB5CC6F-11C1-4C07-87C0-F043993E89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4" name="Rectangle 73">
              <a:extLst>
                <a:ext uri="{FF2B5EF4-FFF2-40B4-BE49-F238E27FC236}">
                  <a16:creationId xmlns:a16="http://schemas.microsoft.com/office/drawing/2014/main" id="{FADA3C27-4EC6-4DCA-BB85-C75BAAE82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2">
              <a:extLst>
                <a:ext uri="{FF2B5EF4-FFF2-40B4-BE49-F238E27FC236}">
                  <a16:creationId xmlns:a16="http://schemas.microsoft.com/office/drawing/2014/main" id="{2D8216BF-F79F-406D-A3B4-46744068AC4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C6C16BE5-8A9A-432D-8A61-230FA03816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1779"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78" name="Rectangle 5">
              <a:extLst>
                <a:ext uri="{FF2B5EF4-FFF2-40B4-BE49-F238E27FC236}">
                  <a16:creationId xmlns:a16="http://schemas.microsoft.com/office/drawing/2014/main" id="{2E852AB2-2672-41DF-9CF6-FCDEF1805EF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9" name="Freeform 6">
              <a:extLst>
                <a:ext uri="{FF2B5EF4-FFF2-40B4-BE49-F238E27FC236}">
                  <a16:creationId xmlns:a16="http://schemas.microsoft.com/office/drawing/2014/main" id="{90283F1A-A49E-441D-BDF5-35B8BEE426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7">
              <a:extLst>
                <a:ext uri="{FF2B5EF4-FFF2-40B4-BE49-F238E27FC236}">
                  <a16:creationId xmlns:a16="http://schemas.microsoft.com/office/drawing/2014/main" id="{B0BC41A4-F3F1-4CD4-B266-D9DAA21710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Rectangle 8">
              <a:extLst>
                <a:ext uri="{FF2B5EF4-FFF2-40B4-BE49-F238E27FC236}">
                  <a16:creationId xmlns:a16="http://schemas.microsoft.com/office/drawing/2014/main" id="{6E29DA39-130F-41A1-A21E-4FB453948A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82" name="Freeform 9">
              <a:extLst>
                <a:ext uri="{FF2B5EF4-FFF2-40B4-BE49-F238E27FC236}">
                  <a16:creationId xmlns:a16="http://schemas.microsoft.com/office/drawing/2014/main" id="{39995AD4-F8DE-4CEB-B958-1DBF7EAC29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10">
              <a:extLst>
                <a:ext uri="{FF2B5EF4-FFF2-40B4-BE49-F238E27FC236}">
                  <a16:creationId xmlns:a16="http://schemas.microsoft.com/office/drawing/2014/main" id="{D1F7DCE1-6887-4FE0-A7D7-3652030CF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11">
              <a:extLst>
                <a:ext uri="{FF2B5EF4-FFF2-40B4-BE49-F238E27FC236}">
                  <a16:creationId xmlns:a16="http://schemas.microsoft.com/office/drawing/2014/main" id="{4E46B0E1-9543-441D-AD1D-1308AF88C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12">
              <a:extLst>
                <a:ext uri="{FF2B5EF4-FFF2-40B4-BE49-F238E27FC236}">
                  <a16:creationId xmlns:a16="http://schemas.microsoft.com/office/drawing/2014/main" id="{E8C112C9-8D48-4612-AE0B-CF59EC743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13">
              <a:extLst>
                <a:ext uri="{FF2B5EF4-FFF2-40B4-BE49-F238E27FC236}">
                  <a16:creationId xmlns:a16="http://schemas.microsoft.com/office/drawing/2014/main" id="{2D16C38C-4A3B-4060-9A3B-C47DD6DE7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14">
              <a:extLst>
                <a:ext uri="{FF2B5EF4-FFF2-40B4-BE49-F238E27FC236}">
                  <a16:creationId xmlns:a16="http://schemas.microsoft.com/office/drawing/2014/main" id="{0A9B4CAA-8439-44B3-B738-2123169FA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15">
              <a:extLst>
                <a:ext uri="{FF2B5EF4-FFF2-40B4-BE49-F238E27FC236}">
                  <a16:creationId xmlns:a16="http://schemas.microsoft.com/office/drawing/2014/main" id="{8C6EF933-69B7-48C8-9337-4E0DEF6E75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16">
              <a:extLst>
                <a:ext uri="{FF2B5EF4-FFF2-40B4-BE49-F238E27FC236}">
                  <a16:creationId xmlns:a16="http://schemas.microsoft.com/office/drawing/2014/main" id="{B428AEFA-3C03-48AA-AEA5-8E3F58904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17">
              <a:extLst>
                <a:ext uri="{FF2B5EF4-FFF2-40B4-BE49-F238E27FC236}">
                  <a16:creationId xmlns:a16="http://schemas.microsoft.com/office/drawing/2014/main" id="{041D2508-FE53-47C0-887F-38BD1FB73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18">
              <a:extLst>
                <a:ext uri="{FF2B5EF4-FFF2-40B4-BE49-F238E27FC236}">
                  <a16:creationId xmlns:a16="http://schemas.microsoft.com/office/drawing/2014/main" id="{2C0392BD-D896-4A41-B18B-1389FE1F00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19">
              <a:extLst>
                <a:ext uri="{FF2B5EF4-FFF2-40B4-BE49-F238E27FC236}">
                  <a16:creationId xmlns:a16="http://schemas.microsoft.com/office/drawing/2014/main" id="{B3272EA3-C600-441C-BFC9-ACFF90CD4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20">
              <a:extLst>
                <a:ext uri="{FF2B5EF4-FFF2-40B4-BE49-F238E27FC236}">
                  <a16:creationId xmlns:a16="http://schemas.microsoft.com/office/drawing/2014/main" id="{D8731AA3-BC2D-408B-9D72-C804B8B9ED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21">
              <a:extLst>
                <a:ext uri="{FF2B5EF4-FFF2-40B4-BE49-F238E27FC236}">
                  <a16:creationId xmlns:a16="http://schemas.microsoft.com/office/drawing/2014/main" id="{BE934A31-790A-459C-A997-670583ADCC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22">
              <a:extLst>
                <a:ext uri="{FF2B5EF4-FFF2-40B4-BE49-F238E27FC236}">
                  <a16:creationId xmlns:a16="http://schemas.microsoft.com/office/drawing/2014/main" id="{241F679B-BBF0-49DA-A9F3-D623BA752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23">
              <a:extLst>
                <a:ext uri="{FF2B5EF4-FFF2-40B4-BE49-F238E27FC236}">
                  <a16:creationId xmlns:a16="http://schemas.microsoft.com/office/drawing/2014/main" id="{0BDC4BE0-E1FF-48B5-A064-70F561454E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24">
              <a:extLst>
                <a:ext uri="{FF2B5EF4-FFF2-40B4-BE49-F238E27FC236}">
                  <a16:creationId xmlns:a16="http://schemas.microsoft.com/office/drawing/2014/main" id="{245FC7BA-96DB-41CB-B43A-8EEE482C317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25">
              <a:extLst>
                <a:ext uri="{FF2B5EF4-FFF2-40B4-BE49-F238E27FC236}">
                  <a16:creationId xmlns:a16="http://schemas.microsoft.com/office/drawing/2014/main" id="{3BBD03A9-646B-40EE-9A27-15297EC93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26">
              <a:extLst>
                <a:ext uri="{FF2B5EF4-FFF2-40B4-BE49-F238E27FC236}">
                  <a16:creationId xmlns:a16="http://schemas.microsoft.com/office/drawing/2014/main" id="{4D738FC2-47B4-4BC9-B109-05C56DC00D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Freeform 27">
              <a:extLst>
                <a:ext uri="{FF2B5EF4-FFF2-40B4-BE49-F238E27FC236}">
                  <a16:creationId xmlns:a16="http://schemas.microsoft.com/office/drawing/2014/main" id="{148BE0A7-2537-452C-BA13-B78D302CB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1" name="Freeform 28">
              <a:extLst>
                <a:ext uri="{FF2B5EF4-FFF2-40B4-BE49-F238E27FC236}">
                  <a16:creationId xmlns:a16="http://schemas.microsoft.com/office/drawing/2014/main" id="{CF6A9D45-D849-4BF5-BBA0-D7BE29B884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29">
              <a:extLst>
                <a:ext uri="{FF2B5EF4-FFF2-40B4-BE49-F238E27FC236}">
                  <a16:creationId xmlns:a16="http://schemas.microsoft.com/office/drawing/2014/main" id="{13F44E41-B5E8-472D-80F2-4539AD3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30">
              <a:extLst>
                <a:ext uri="{FF2B5EF4-FFF2-40B4-BE49-F238E27FC236}">
                  <a16:creationId xmlns:a16="http://schemas.microsoft.com/office/drawing/2014/main" id="{CE052494-AAF2-4C3C-A072-317B7F9873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31">
              <a:extLst>
                <a:ext uri="{FF2B5EF4-FFF2-40B4-BE49-F238E27FC236}">
                  <a16:creationId xmlns:a16="http://schemas.microsoft.com/office/drawing/2014/main" id="{90345C3D-13FE-4815-9563-58A52B457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32">
              <a:extLst>
                <a:ext uri="{FF2B5EF4-FFF2-40B4-BE49-F238E27FC236}">
                  <a16:creationId xmlns:a16="http://schemas.microsoft.com/office/drawing/2014/main" id="{37908D29-2BB3-4D6C-92DB-864F630573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Rectangle 33">
              <a:extLst>
                <a:ext uri="{FF2B5EF4-FFF2-40B4-BE49-F238E27FC236}">
                  <a16:creationId xmlns:a16="http://schemas.microsoft.com/office/drawing/2014/main" id="{174B5792-73C4-4FBF-BAD9-F9A5BBC5916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7" name="Freeform 34">
              <a:extLst>
                <a:ext uri="{FF2B5EF4-FFF2-40B4-BE49-F238E27FC236}">
                  <a16:creationId xmlns:a16="http://schemas.microsoft.com/office/drawing/2014/main" id="{D4741BB8-0638-4A06-85A7-69FE81BC44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35">
              <a:extLst>
                <a:ext uri="{FF2B5EF4-FFF2-40B4-BE49-F238E27FC236}">
                  <a16:creationId xmlns:a16="http://schemas.microsoft.com/office/drawing/2014/main" id="{FBDB982D-6E9A-426E-86B1-69031E104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36">
              <a:extLst>
                <a:ext uri="{FF2B5EF4-FFF2-40B4-BE49-F238E27FC236}">
                  <a16:creationId xmlns:a16="http://schemas.microsoft.com/office/drawing/2014/main" id="{400B8260-9575-48DB-9175-B1C8530241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37">
              <a:extLst>
                <a:ext uri="{FF2B5EF4-FFF2-40B4-BE49-F238E27FC236}">
                  <a16:creationId xmlns:a16="http://schemas.microsoft.com/office/drawing/2014/main" id="{52FB1DD3-BAEC-4974-89F5-36B695945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38">
              <a:extLst>
                <a:ext uri="{FF2B5EF4-FFF2-40B4-BE49-F238E27FC236}">
                  <a16:creationId xmlns:a16="http://schemas.microsoft.com/office/drawing/2014/main" id="{E51161AB-FDC1-4703-9C29-C410366B9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39">
              <a:extLst>
                <a:ext uri="{FF2B5EF4-FFF2-40B4-BE49-F238E27FC236}">
                  <a16:creationId xmlns:a16="http://schemas.microsoft.com/office/drawing/2014/main" id="{DE6123AD-33B5-429C-B8F7-DB1A8FDAB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40">
              <a:extLst>
                <a:ext uri="{FF2B5EF4-FFF2-40B4-BE49-F238E27FC236}">
                  <a16:creationId xmlns:a16="http://schemas.microsoft.com/office/drawing/2014/main" id="{8C454A1D-B20A-4994-8C14-EE5DD3B99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41">
              <a:extLst>
                <a:ext uri="{FF2B5EF4-FFF2-40B4-BE49-F238E27FC236}">
                  <a16:creationId xmlns:a16="http://schemas.microsoft.com/office/drawing/2014/main" id="{CFA7BB74-790B-45D7-B94B-DD4D83ED8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42">
              <a:extLst>
                <a:ext uri="{FF2B5EF4-FFF2-40B4-BE49-F238E27FC236}">
                  <a16:creationId xmlns:a16="http://schemas.microsoft.com/office/drawing/2014/main" id="{19BBC3FC-0052-4BDB-8D6A-421E07EE26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43">
              <a:extLst>
                <a:ext uri="{FF2B5EF4-FFF2-40B4-BE49-F238E27FC236}">
                  <a16:creationId xmlns:a16="http://schemas.microsoft.com/office/drawing/2014/main" id="{42A3E4B3-707A-4D0A-BEED-61A77E96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44">
              <a:extLst>
                <a:ext uri="{FF2B5EF4-FFF2-40B4-BE49-F238E27FC236}">
                  <a16:creationId xmlns:a16="http://schemas.microsoft.com/office/drawing/2014/main" id="{089BBE83-D985-45E9-B442-1326F6FBA5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Rectangle 45">
              <a:extLst>
                <a:ext uri="{FF2B5EF4-FFF2-40B4-BE49-F238E27FC236}">
                  <a16:creationId xmlns:a16="http://schemas.microsoft.com/office/drawing/2014/main" id="{FE1B194F-F703-4020-92ED-DBDB5C234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19" name="Freeform 46">
              <a:extLst>
                <a:ext uri="{FF2B5EF4-FFF2-40B4-BE49-F238E27FC236}">
                  <a16:creationId xmlns:a16="http://schemas.microsoft.com/office/drawing/2014/main" id="{D7A22662-B7AF-4857-AD78-716690A26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47">
              <a:extLst>
                <a:ext uri="{FF2B5EF4-FFF2-40B4-BE49-F238E27FC236}">
                  <a16:creationId xmlns:a16="http://schemas.microsoft.com/office/drawing/2014/main" id="{62C16BE5-0C4B-48FC-ABA4-36A8F2DFE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48">
              <a:extLst>
                <a:ext uri="{FF2B5EF4-FFF2-40B4-BE49-F238E27FC236}">
                  <a16:creationId xmlns:a16="http://schemas.microsoft.com/office/drawing/2014/main" id="{C2327DB7-B7F2-4829-909E-A03D62252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49">
              <a:extLst>
                <a:ext uri="{FF2B5EF4-FFF2-40B4-BE49-F238E27FC236}">
                  <a16:creationId xmlns:a16="http://schemas.microsoft.com/office/drawing/2014/main" id="{167918EB-9EB1-413F-8C39-F018CCDCCD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50">
              <a:extLst>
                <a:ext uri="{FF2B5EF4-FFF2-40B4-BE49-F238E27FC236}">
                  <a16:creationId xmlns:a16="http://schemas.microsoft.com/office/drawing/2014/main" id="{B971E245-631A-4364-A177-C1D1B6B4D3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51">
              <a:extLst>
                <a:ext uri="{FF2B5EF4-FFF2-40B4-BE49-F238E27FC236}">
                  <a16:creationId xmlns:a16="http://schemas.microsoft.com/office/drawing/2014/main" id="{1D4C1872-66E3-45EB-BDE7-26C02A17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52">
              <a:extLst>
                <a:ext uri="{FF2B5EF4-FFF2-40B4-BE49-F238E27FC236}">
                  <a16:creationId xmlns:a16="http://schemas.microsoft.com/office/drawing/2014/main" id="{D2BC0771-493C-4FEF-958F-859C53924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53">
              <a:extLst>
                <a:ext uri="{FF2B5EF4-FFF2-40B4-BE49-F238E27FC236}">
                  <a16:creationId xmlns:a16="http://schemas.microsoft.com/office/drawing/2014/main" id="{E339169B-1EE1-4E4F-BA0C-BD3AD57FD7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54">
              <a:extLst>
                <a:ext uri="{FF2B5EF4-FFF2-40B4-BE49-F238E27FC236}">
                  <a16:creationId xmlns:a16="http://schemas.microsoft.com/office/drawing/2014/main" id="{BBC80538-8C59-46A3-B187-66C9A6D3F2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55">
              <a:extLst>
                <a:ext uri="{FF2B5EF4-FFF2-40B4-BE49-F238E27FC236}">
                  <a16:creationId xmlns:a16="http://schemas.microsoft.com/office/drawing/2014/main" id="{C5F9090C-11D8-4272-815D-11B1911DA3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56">
              <a:extLst>
                <a:ext uri="{FF2B5EF4-FFF2-40B4-BE49-F238E27FC236}">
                  <a16:creationId xmlns:a16="http://schemas.microsoft.com/office/drawing/2014/main" id="{A361F786-6FA9-4EAD-81EF-BF4734D466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57">
              <a:extLst>
                <a:ext uri="{FF2B5EF4-FFF2-40B4-BE49-F238E27FC236}">
                  <a16:creationId xmlns:a16="http://schemas.microsoft.com/office/drawing/2014/main" id="{63B2A436-CEC8-477C-ACDD-6E5D2ABBC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58">
              <a:extLst>
                <a:ext uri="{FF2B5EF4-FFF2-40B4-BE49-F238E27FC236}">
                  <a16:creationId xmlns:a16="http://schemas.microsoft.com/office/drawing/2014/main" id="{7FAE92CD-EBFF-4DB4-9F5D-00D33E902E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939F5D81-7840-2B49-89F7-9CFF71C3894B}"/>
              </a:ext>
            </a:extLst>
          </p:cNvPr>
          <p:cNvSpPr>
            <a:spLocks noGrp="1"/>
          </p:cNvSpPr>
          <p:nvPr>
            <p:ph type="title"/>
          </p:nvPr>
        </p:nvSpPr>
        <p:spPr>
          <a:xfrm>
            <a:off x="5491209" y="618518"/>
            <a:ext cx="5877676" cy="1478570"/>
          </a:xfrm>
        </p:spPr>
        <p:txBody>
          <a:bodyPr>
            <a:normAutofit/>
          </a:bodyPr>
          <a:lstStyle/>
          <a:p>
            <a:r>
              <a:rPr lang="en-US" dirty="0">
                <a:solidFill>
                  <a:schemeClr val="bg1"/>
                </a:solidFill>
              </a:rPr>
              <a:t>Current status of DCLMA</a:t>
            </a:r>
          </a:p>
        </p:txBody>
      </p:sp>
      <p:pic>
        <p:nvPicPr>
          <p:cNvPr id="1026" name="Picture 2">
            <a:extLst>
              <a:ext uri="{FF2B5EF4-FFF2-40B4-BE49-F238E27FC236}">
                <a16:creationId xmlns:a16="http://schemas.microsoft.com/office/drawing/2014/main" id="{DF682646-E1D9-D542-897F-A21F97E146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42" r="357" b="3"/>
          <a:stretch/>
        </p:blipFill>
        <p:spPr bwMode="auto">
          <a:xfrm>
            <a:off x="-5597" y="1"/>
            <a:ext cx="4635583" cy="3427413"/>
          </a:xfrm>
          <a:custGeom>
            <a:avLst/>
            <a:gdLst/>
            <a:ahLst/>
            <a:cxnLst/>
            <a:rect l="l" t="t" r="r" b="b"/>
            <a:pathLst>
              <a:path w="4635583" h="3427413">
                <a:moveTo>
                  <a:pt x="0" y="0"/>
                </a:moveTo>
                <a:lnTo>
                  <a:pt x="4635583" y="0"/>
                </a:lnTo>
                <a:lnTo>
                  <a:pt x="4635583" y="3427413"/>
                </a:lnTo>
                <a:lnTo>
                  <a:pt x="0" y="3427413"/>
                </a:lnTo>
                <a:close/>
              </a:path>
            </a:pathLst>
          </a:custGeom>
          <a:noFill/>
          <a:extLst>
            <a:ext uri="{909E8E84-426E-40DD-AFC4-6F175D3DCCD1}">
              <a14:hiddenFill xmlns:a14="http://schemas.microsoft.com/office/drawing/2010/main">
                <a:solidFill>
                  <a:srgbClr val="FFFFFF"/>
                </a:solidFill>
              </a14:hiddenFill>
            </a:ext>
          </a:extLst>
        </p:spPr>
      </p:pic>
      <p:pic>
        <p:nvPicPr>
          <p:cNvPr id="9" name="Content Placeholder 8" descr="Map&#10;&#10;Description automatically generated">
            <a:extLst>
              <a:ext uri="{FF2B5EF4-FFF2-40B4-BE49-F238E27FC236}">
                <a16:creationId xmlns:a16="http://schemas.microsoft.com/office/drawing/2014/main" id="{0136AA24-8E65-0142-A5C8-B7C67D79947D}"/>
              </a:ext>
            </a:extLst>
          </p:cNvPr>
          <p:cNvPicPr>
            <a:picLocks noChangeAspect="1"/>
          </p:cNvPicPr>
          <p:nvPr/>
        </p:nvPicPr>
        <p:blipFill rotWithShape="1">
          <a:blip r:embed="rId5"/>
          <a:srcRect t="25298" r="-1" b="26598"/>
          <a:stretch/>
        </p:blipFill>
        <p:spPr>
          <a:xfrm>
            <a:off x="-5597" y="3427414"/>
            <a:ext cx="4635583" cy="3430587"/>
          </a:xfrm>
          <a:custGeom>
            <a:avLst/>
            <a:gdLst/>
            <a:ahLst/>
            <a:cxnLst/>
            <a:rect l="l" t="t" r="r" b="b"/>
            <a:pathLst>
              <a:path w="4635583" h="3430587">
                <a:moveTo>
                  <a:pt x="0" y="0"/>
                </a:moveTo>
                <a:lnTo>
                  <a:pt x="4635583" y="0"/>
                </a:lnTo>
                <a:lnTo>
                  <a:pt x="4635583" y="3430587"/>
                </a:lnTo>
                <a:lnTo>
                  <a:pt x="0" y="3430587"/>
                </a:lnTo>
                <a:close/>
              </a:path>
            </a:pathLst>
          </a:custGeom>
        </p:spPr>
      </p:pic>
      <p:cxnSp>
        <p:nvCxnSpPr>
          <p:cNvPr id="133" name="Straight Connector 132">
            <a:extLst>
              <a:ext uri="{FF2B5EF4-FFF2-40B4-BE49-F238E27FC236}">
                <a16:creationId xmlns:a16="http://schemas.microsoft.com/office/drawing/2014/main" id="{E104AA93-67FD-43AC-92F9-5840A89E43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2483"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135" name="Straight Connector 134">
            <a:extLst>
              <a:ext uri="{FF2B5EF4-FFF2-40B4-BE49-F238E27FC236}">
                <a16:creationId xmlns:a16="http://schemas.microsoft.com/office/drawing/2014/main" id="{95AE1CAD-A877-4C0B-91F7-CA9C684C94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4635583"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
        <p:nvSpPr>
          <p:cNvPr id="1030" name="Content Placeholder 1029">
            <a:extLst>
              <a:ext uri="{FF2B5EF4-FFF2-40B4-BE49-F238E27FC236}">
                <a16:creationId xmlns:a16="http://schemas.microsoft.com/office/drawing/2014/main" id="{03634ECD-7E19-4274-B89E-5B3F7A37CBA2}"/>
              </a:ext>
            </a:extLst>
          </p:cNvPr>
          <p:cNvSpPr>
            <a:spLocks noGrp="1"/>
          </p:cNvSpPr>
          <p:nvPr>
            <p:ph idx="1"/>
          </p:nvPr>
        </p:nvSpPr>
        <p:spPr>
          <a:xfrm>
            <a:off x="5491209" y="2249487"/>
            <a:ext cx="5877677" cy="3541714"/>
          </a:xfrm>
        </p:spPr>
        <p:txBody>
          <a:bodyPr>
            <a:normAutofit/>
          </a:bodyPr>
          <a:lstStyle/>
          <a:p>
            <a:endParaRPr lang="en-US" dirty="0"/>
          </a:p>
          <a:p>
            <a:endParaRPr lang="en-US" dirty="0"/>
          </a:p>
        </p:txBody>
      </p:sp>
      <p:sp>
        <p:nvSpPr>
          <p:cNvPr id="4" name="Date Placeholder 3">
            <a:extLst>
              <a:ext uri="{FF2B5EF4-FFF2-40B4-BE49-F238E27FC236}">
                <a16:creationId xmlns:a16="http://schemas.microsoft.com/office/drawing/2014/main" id="{AD439FA7-F633-1F4E-AE06-106AC05D0882}"/>
              </a:ext>
            </a:extLst>
          </p:cNvPr>
          <p:cNvSpPr>
            <a:spLocks noGrp="1"/>
          </p:cNvSpPr>
          <p:nvPr>
            <p:ph type="dt" sz="half" idx="10"/>
          </p:nvPr>
        </p:nvSpPr>
        <p:spPr>
          <a:xfrm>
            <a:off x="8551817" y="5883276"/>
            <a:ext cx="1648303" cy="365125"/>
          </a:xfrm>
        </p:spPr>
        <p:txBody>
          <a:bodyPr>
            <a:normAutofit/>
          </a:bodyPr>
          <a:lstStyle/>
          <a:p>
            <a:pPr>
              <a:spcAft>
                <a:spcPts val="600"/>
              </a:spcAft>
            </a:pPr>
            <a:r>
              <a:rPr lang="en-US"/>
              <a:t>9/22/21</a:t>
            </a:r>
          </a:p>
        </p:txBody>
      </p:sp>
      <p:sp>
        <p:nvSpPr>
          <p:cNvPr id="5" name="Footer Placeholder 4">
            <a:extLst>
              <a:ext uri="{FF2B5EF4-FFF2-40B4-BE49-F238E27FC236}">
                <a16:creationId xmlns:a16="http://schemas.microsoft.com/office/drawing/2014/main" id="{4CA47428-3D34-1C45-BE4B-FEBE4DE76613}"/>
              </a:ext>
            </a:extLst>
          </p:cNvPr>
          <p:cNvSpPr>
            <a:spLocks noGrp="1"/>
          </p:cNvSpPr>
          <p:nvPr>
            <p:ph type="ftr" sz="quarter" idx="11"/>
          </p:nvPr>
        </p:nvSpPr>
        <p:spPr>
          <a:xfrm>
            <a:off x="5491209" y="5883275"/>
            <a:ext cx="3452385" cy="365125"/>
          </a:xfrm>
        </p:spPr>
        <p:txBody>
          <a:bodyPr>
            <a:normAutofit/>
          </a:bodyPr>
          <a:lstStyle/>
          <a:p>
            <a:pPr>
              <a:spcAft>
                <a:spcPts val="600"/>
              </a:spcAft>
            </a:pPr>
            <a:r>
              <a:rPr lang="en-US"/>
              <a:t>gfang@umd.edu</a:t>
            </a:r>
          </a:p>
        </p:txBody>
      </p:sp>
      <p:sp>
        <p:nvSpPr>
          <p:cNvPr id="6" name="Slide Number Placeholder 5">
            <a:extLst>
              <a:ext uri="{FF2B5EF4-FFF2-40B4-BE49-F238E27FC236}">
                <a16:creationId xmlns:a16="http://schemas.microsoft.com/office/drawing/2014/main" id="{6AAEF46D-B8BE-F542-B044-EDF6E56F2CDB}"/>
              </a:ext>
            </a:extLst>
          </p:cNvPr>
          <p:cNvSpPr>
            <a:spLocks noGrp="1"/>
          </p:cNvSpPr>
          <p:nvPr>
            <p:ph type="sldNum" sz="quarter" idx="12"/>
          </p:nvPr>
        </p:nvSpPr>
        <p:spPr>
          <a:xfrm>
            <a:off x="10276321" y="5883274"/>
            <a:ext cx="771089" cy="365125"/>
          </a:xfrm>
        </p:spPr>
        <p:txBody>
          <a:bodyPr>
            <a:normAutofit/>
          </a:bodyPr>
          <a:lstStyle/>
          <a:p>
            <a:pPr>
              <a:spcAft>
                <a:spcPts val="600"/>
              </a:spcAft>
            </a:pPr>
            <a:fld id="{6D22F896-40B5-4ADD-8801-0D06FADFA095}" type="slidenum">
              <a:rPr lang="en-US" smtClean="0"/>
              <a:pPr>
                <a:spcAft>
                  <a:spcPts val="600"/>
                </a:spcAft>
              </a:pPr>
              <a:t>5</a:t>
            </a:fld>
            <a:endParaRPr lang="en-US"/>
          </a:p>
        </p:txBody>
      </p:sp>
      <p:graphicFrame>
        <p:nvGraphicFramePr>
          <p:cNvPr id="10" name="Table 10">
            <a:extLst>
              <a:ext uri="{FF2B5EF4-FFF2-40B4-BE49-F238E27FC236}">
                <a16:creationId xmlns:a16="http://schemas.microsoft.com/office/drawing/2014/main" id="{A3C1FD66-7BAC-044A-949C-7F6AB87665E0}"/>
              </a:ext>
            </a:extLst>
          </p:cNvPr>
          <p:cNvGraphicFramePr>
            <a:graphicFrameLocks noGrp="1"/>
          </p:cNvGraphicFramePr>
          <p:nvPr>
            <p:extLst>
              <p:ext uri="{D42A27DB-BD31-4B8C-83A1-F6EECF244321}">
                <p14:modId xmlns:p14="http://schemas.microsoft.com/office/powerpoint/2010/main" val="1013136688"/>
              </p:ext>
            </p:extLst>
          </p:nvPr>
        </p:nvGraphicFramePr>
        <p:xfrm>
          <a:off x="4856321" y="1895792"/>
          <a:ext cx="7062551" cy="4389120"/>
        </p:xfrm>
        <a:graphic>
          <a:graphicData uri="http://schemas.openxmlformats.org/drawingml/2006/table">
            <a:tbl>
              <a:tblPr firstRow="1" bandRow="1">
                <a:tableStyleId>{073A0DAA-6AF3-43AB-8588-CEC1D06C72B9}</a:tableStyleId>
              </a:tblPr>
              <a:tblGrid>
                <a:gridCol w="2086346">
                  <a:extLst>
                    <a:ext uri="{9D8B030D-6E8A-4147-A177-3AD203B41FA5}">
                      <a16:colId xmlns:a16="http://schemas.microsoft.com/office/drawing/2014/main" val="842601917"/>
                    </a:ext>
                  </a:extLst>
                </a:gridCol>
                <a:gridCol w="1320800">
                  <a:extLst>
                    <a:ext uri="{9D8B030D-6E8A-4147-A177-3AD203B41FA5}">
                      <a16:colId xmlns:a16="http://schemas.microsoft.com/office/drawing/2014/main" val="2970794899"/>
                    </a:ext>
                  </a:extLst>
                </a:gridCol>
                <a:gridCol w="3655405">
                  <a:extLst>
                    <a:ext uri="{9D8B030D-6E8A-4147-A177-3AD203B41FA5}">
                      <a16:colId xmlns:a16="http://schemas.microsoft.com/office/drawing/2014/main" val="2310802874"/>
                    </a:ext>
                  </a:extLst>
                </a:gridCol>
              </a:tblGrid>
              <a:tr h="280655">
                <a:tc>
                  <a:txBody>
                    <a:bodyPr/>
                    <a:lstStyle/>
                    <a:p>
                      <a:r>
                        <a:rPr lang="en-US" dirty="0"/>
                        <a:t>Station</a:t>
                      </a:r>
                    </a:p>
                  </a:txBody>
                  <a:tcPr/>
                </a:tc>
                <a:tc>
                  <a:txBody>
                    <a:bodyPr/>
                    <a:lstStyle/>
                    <a:p>
                      <a:r>
                        <a:rPr lang="en-US" dirty="0"/>
                        <a:t>Status</a:t>
                      </a:r>
                    </a:p>
                  </a:txBody>
                  <a:tcPr/>
                </a:tc>
                <a:tc>
                  <a:txBody>
                    <a:bodyPr/>
                    <a:lstStyle/>
                    <a:p>
                      <a:r>
                        <a:rPr lang="en-US" dirty="0"/>
                        <a:t>Details</a:t>
                      </a:r>
                    </a:p>
                  </a:txBody>
                  <a:tcPr/>
                </a:tc>
                <a:extLst>
                  <a:ext uri="{0D108BD9-81ED-4DB2-BD59-A6C34878D82A}">
                    <a16:rowId xmlns:a16="http://schemas.microsoft.com/office/drawing/2014/main" val="1546475401"/>
                  </a:ext>
                </a:extLst>
              </a:tr>
              <a:tr h="284554">
                <a:tc>
                  <a:txBody>
                    <a:bodyPr/>
                    <a:lstStyle/>
                    <a:p>
                      <a:r>
                        <a:rPr lang="en-US" dirty="0"/>
                        <a:t>a Sterling</a:t>
                      </a:r>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a:p>
                  </a:txBody>
                  <a:tcPr/>
                </a:tc>
                <a:extLst>
                  <a:ext uri="{0D108BD9-81ED-4DB2-BD59-A6C34878D82A}">
                    <a16:rowId xmlns:a16="http://schemas.microsoft.com/office/drawing/2014/main" val="3236587514"/>
                  </a:ext>
                </a:extLst>
              </a:tr>
              <a:tr h="284554">
                <a:tc>
                  <a:txBody>
                    <a:bodyPr/>
                    <a:lstStyle/>
                    <a:p>
                      <a:r>
                        <a:rPr lang="en-US" dirty="0"/>
                        <a:t>b -&gt; j Woodbridge</a:t>
                      </a:r>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dirty="0"/>
                    </a:p>
                  </a:txBody>
                  <a:tcPr/>
                </a:tc>
                <a:extLst>
                  <a:ext uri="{0D108BD9-81ED-4DB2-BD59-A6C34878D82A}">
                    <a16:rowId xmlns:a16="http://schemas.microsoft.com/office/drawing/2014/main" val="2393466412"/>
                  </a:ext>
                </a:extLst>
              </a:tr>
              <a:tr h="284554">
                <a:tc>
                  <a:txBody>
                    <a:bodyPr/>
                    <a:lstStyle/>
                    <a:p>
                      <a:r>
                        <a:rPr lang="en-US" dirty="0"/>
                        <a:t>c CSM</a:t>
                      </a:r>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a:p>
                  </a:txBody>
                  <a:tcPr/>
                </a:tc>
                <a:extLst>
                  <a:ext uri="{0D108BD9-81ED-4DB2-BD59-A6C34878D82A}">
                    <a16:rowId xmlns:a16="http://schemas.microsoft.com/office/drawing/2014/main" val="3864236868"/>
                  </a:ext>
                </a:extLst>
              </a:tr>
              <a:tr h="284554">
                <a:tc>
                  <a:txBody>
                    <a:bodyPr/>
                    <a:lstStyle/>
                    <a:p>
                      <a:r>
                        <a:rPr lang="en-US" dirty="0"/>
                        <a:t>d Howard</a:t>
                      </a:r>
                    </a:p>
                  </a:txBody>
                  <a:tcPr/>
                </a:tc>
                <a:tc>
                  <a:txBody>
                    <a:bodyPr/>
                    <a:lstStyle/>
                    <a:p>
                      <a:r>
                        <a:rPr lang="en-US" dirty="0"/>
                        <a:t>offline</a:t>
                      </a:r>
                      <a:endParaRPr lang="en-US" dirty="0">
                        <a:solidFill>
                          <a:srgbClr val="C00000"/>
                        </a:solidFill>
                      </a:endParaRPr>
                    </a:p>
                  </a:txBody>
                  <a:tcPr/>
                </a:tc>
                <a:tc>
                  <a:txBody>
                    <a:bodyPr/>
                    <a:lstStyle/>
                    <a:p>
                      <a:r>
                        <a:rPr lang="en-US" dirty="0"/>
                        <a:t>Not deployed</a:t>
                      </a:r>
                    </a:p>
                  </a:txBody>
                  <a:tcPr/>
                </a:tc>
                <a:extLst>
                  <a:ext uri="{0D108BD9-81ED-4DB2-BD59-A6C34878D82A}">
                    <a16:rowId xmlns:a16="http://schemas.microsoft.com/office/drawing/2014/main" val="2576344235"/>
                  </a:ext>
                </a:extLst>
              </a:tr>
              <a:tr h="284554">
                <a:tc>
                  <a:txBody>
                    <a:bodyPr/>
                    <a:lstStyle/>
                    <a:p>
                      <a:r>
                        <a:rPr lang="en-US" dirty="0"/>
                        <a:t>e UMD</a:t>
                      </a:r>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a:p>
                  </a:txBody>
                  <a:tcPr/>
                </a:tc>
                <a:extLst>
                  <a:ext uri="{0D108BD9-81ED-4DB2-BD59-A6C34878D82A}">
                    <a16:rowId xmlns:a16="http://schemas.microsoft.com/office/drawing/2014/main" val="2758305461"/>
                  </a:ext>
                </a:extLst>
              </a:tr>
              <a:tr h="284554">
                <a:tc>
                  <a:txBody>
                    <a:bodyPr/>
                    <a:lstStyle/>
                    <a:p>
                      <a:r>
                        <a:rPr lang="en-US" dirty="0"/>
                        <a:t>f </a:t>
                      </a:r>
                      <a:r>
                        <a:rPr lang="en-US" dirty="0" err="1"/>
                        <a:t>AgSite</a:t>
                      </a:r>
                      <a:endParaRPr lang="en-US" dirty="0"/>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a:p>
                  </a:txBody>
                  <a:tcPr/>
                </a:tc>
                <a:extLst>
                  <a:ext uri="{0D108BD9-81ED-4DB2-BD59-A6C34878D82A}">
                    <a16:rowId xmlns:a16="http://schemas.microsoft.com/office/drawing/2014/main" val="934953352"/>
                  </a:ext>
                </a:extLst>
              </a:tr>
              <a:tr h="284554">
                <a:tc>
                  <a:txBody>
                    <a:bodyPr/>
                    <a:lstStyle/>
                    <a:p>
                      <a:r>
                        <a:rPr lang="en-US" dirty="0"/>
                        <a:t>g GMU</a:t>
                      </a:r>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dirty="0"/>
                    </a:p>
                  </a:txBody>
                  <a:tcPr/>
                </a:tc>
                <a:extLst>
                  <a:ext uri="{0D108BD9-81ED-4DB2-BD59-A6C34878D82A}">
                    <a16:rowId xmlns:a16="http://schemas.microsoft.com/office/drawing/2014/main" val="4075612431"/>
                  </a:ext>
                </a:extLst>
              </a:tr>
              <a:tr h="284554">
                <a:tc>
                  <a:txBody>
                    <a:bodyPr/>
                    <a:lstStyle/>
                    <a:p>
                      <a:r>
                        <a:rPr lang="en-US" dirty="0"/>
                        <a:t>h Site8</a:t>
                      </a:r>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dirty="0"/>
                    </a:p>
                  </a:txBody>
                  <a:tcPr/>
                </a:tc>
                <a:extLst>
                  <a:ext uri="{0D108BD9-81ED-4DB2-BD59-A6C34878D82A}">
                    <a16:rowId xmlns:a16="http://schemas.microsoft.com/office/drawing/2014/main" val="3575154926"/>
                  </a:ext>
                </a:extLst>
              </a:tr>
              <a:tr h="284554">
                <a:tc>
                  <a:txBody>
                    <a:bodyPr/>
                    <a:lstStyle/>
                    <a:p>
                      <a:r>
                        <a:rPr lang="en-US" dirty="0" err="1"/>
                        <a:t>i</a:t>
                      </a:r>
                      <a:r>
                        <a:rPr lang="en-US" dirty="0"/>
                        <a:t> Beltsville</a:t>
                      </a:r>
                    </a:p>
                  </a:txBody>
                  <a:tcPr/>
                </a:tc>
                <a:tc>
                  <a:txBody>
                    <a:bodyPr/>
                    <a:lstStyle/>
                    <a:p>
                      <a:r>
                        <a:rPr lang="en-US" dirty="0"/>
                        <a:t>online</a:t>
                      </a:r>
                      <a:endParaRPr lang="en-US" dirty="0">
                        <a:solidFill>
                          <a:schemeClr val="accent1">
                            <a:lumMod val="50000"/>
                          </a:schemeClr>
                        </a:solidFill>
                      </a:endParaRPr>
                    </a:p>
                  </a:txBody>
                  <a:tcPr/>
                </a:tc>
                <a:tc>
                  <a:txBody>
                    <a:bodyPr/>
                    <a:lstStyle/>
                    <a:p>
                      <a:endParaRPr lang="en-US" dirty="0"/>
                    </a:p>
                  </a:txBody>
                  <a:tcPr/>
                </a:tc>
                <a:extLst>
                  <a:ext uri="{0D108BD9-81ED-4DB2-BD59-A6C34878D82A}">
                    <a16:rowId xmlns:a16="http://schemas.microsoft.com/office/drawing/2014/main" val="4230694787"/>
                  </a:ext>
                </a:extLst>
              </a:tr>
              <a:tr h="284554">
                <a:tc>
                  <a:txBody>
                    <a:bodyPr/>
                    <a:lstStyle/>
                    <a:p>
                      <a:r>
                        <a:rPr lang="en-US" dirty="0"/>
                        <a:t>Spare unit</a:t>
                      </a:r>
                    </a:p>
                  </a:txBody>
                  <a:tcPr/>
                </a:tc>
                <a:tc>
                  <a:txBody>
                    <a:bodyPr/>
                    <a:lstStyle/>
                    <a:p>
                      <a:r>
                        <a:rPr lang="en-US" dirty="0"/>
                        <a:t>offline</a:t>
                      </a:r>
                      <a:endParaRPr lang="en-US" dirty="0">
                        <a:solidFill>
                          <a:schemeClr val="accent1">
                            <a:lumMod val="50000"/>
                          </a:schemeClr>
                        </a:solidFill>
                      </a:endParaRPr>
                    </a:p>
                  </a:txBody>
                  <a:tcPr/>
                </a:tc>
                <a:tc>
                  <a:txBody>
                    <a:bodyPr/>
                    <a:lstStyle/>
                    <a:p>
                      <a:r>
                        <a:rPr lang="en-US" dirty="0"/>
                        <a:t>Spare</a:t>
                      </a:r>
                    </a:p>
                  </a:txBody>
                  <a:tcPr/>
                </a:tc>
                <a:extLst>
                  <a:ext uri="{0D108BD9-81ED-4DB2-BD59-A6C34878D82A}">
                    <a16:rowId xmlns:a16="http://schemas.microsoft.com/office/drawing/2014/main" val="1444537627"/>
                  </a:ext>
                </a:extLst>
              </a:tr>
              <a:tr h="284554">
                <a:tc>
                  <a:txBody>
                    <a:bodyPr/>
                    <a:lstStyle/>
                    <a:p>
                      <a:r>
                        <a:rPr lang="en-US" dirty="0"/>
                        <a:t>Solar powered unit</a:t>
                      </a:r>
                    </a:p>
                  </a:txBody>
                  <a:tcPr/>
                </a:tc>
                <a:tc>
                  <a:txBody>
                    <a:bodyPr/>
                    <a:lstStyle/>
                    <a:p>
                      <a:r>
                        <a:rPr lang="en-US" dirty="0"/>
                        <a:t>offline</a:t>
                      </a:r>
                      <a:endParaRPr lang="en-US" dirty="0">
                        <a:solidFill>
                          <a:srgbClr val="C00000"/>
                        </a:solidFill>
                      </a:endParaRPr>
                    </a:p>
                  </a:txBody>
                  <a:tcPr/>
                </a:tc>
                <a:tc>
                  <a:txBody>
                    <a:bodyPr/>
                    <a:lstStyle/>
                    <a:p>
                      <a:r>
                        <a:rPr lang="en-US" dirty="0"/>
                        <a:t>To be delivered by LMA tech </a:t>
                      </a:r>
                    </a:p>
                  </a:txBody>
                  <a:tcPr/>
                </a:tc>
                <a:extLst>
                  <a:ext uri="{0D108BD9-81ED-4DB2-BD59-A6C34878D82A}">
                    <a16:rowId xmlns:a16="http://schemas.microsoft.com/office/drawing/2014/main" val="4246058469"/>
                  </a:ext>
                </a:extLst>
              </a:tr>
            </a:tbl>
          </a:graphicData>
        </a:graphic>
      </p:graphicFrame>
    </p:spTree>
    <p:extLst>
      <p:ext uri="{BB962C8B-B14F-4D97-AF65-F5344CB8AC3E}">
        <p14:creationId xmlns:p14="http://schemas.microsoft.com/office/powerpoint/2010/main" val="1728254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539C-8870-F743-8DD2-38480CDBFD81}"/>
              </a:ext>
            </a:extLst>
          </p:cNvPr>
          <p:cNvSpPr>
            <a:spLocks noGrp="1"/>
          </p:cNvSpPr>
          <p:nvPr>
            <p:ph type="title"/>
          </p:nvPr>
        </p:nvSpPr>
        <p:spPr/>
        <p:txBody>
          <a:bodyPr/>
          <a:lstStyle/>
          <a:p>
            <a:r>
              <a:rPr lang="en-US" dirty="0">
                <a:solidFill>
                  <a:schemeClr val="bg1"/>
                </a:solidFill>
              </a:rPr>
              <a:t>Plans for visualization</a:t>
            </a:r>
          </a:p>
        </p:txBody>
      </p:sp>
      <p:sp>
        <p:nvSpPr>
          <p:cNvPr id="3" name="Content Placeholder 2">
            <a:extLst>
              <a:ext uri="{FF2B5EF4-FFF2-40B4-BE49-F238E27FC236}">
                <a16:creationId xmlns:a16="http://schemas.microsoft.com/office/drawing/2014/main" id="{95A571B5-E5AD-644E-86EE-85037A691BDD}"/>
              </a:ext>
            </a:extLst>
          </p:cNvPr>
          <p:cNvSpPr>
            <a:spLocks noGrp="1"/>
          </p:cNvSpPr>
          <p:nvPr>
            <p:ph idx="1"/>
          </p:nvPr>
        </p:nvSpPr>
        <p:spPr>
          <a:xfrm>
            <a:off x="1141412" y="2249487"/>
            <a:ext cx="5997619" cy="3541714"/>
          </a:xfrm>
        </p:spPr>
        <p:txBody>
          <a:bodyPr/>
          <a:lstStyle/>
          <a:p>
            <a:r>
              <a:rPr lang="en-US" dirty="0">
                <a:solidFill>
                  <a:schemeClr val="bg1"/>
                </a:solidFill>
              </a:rPr>
              <a:t>Presently, solutions are computed at New Mexico Tech and displayed at http://199.47.207.19/dclma/;</a:t>
            </a:r>
          </a:p>
          <a:p>
            <a:r>
              <a:rPr lang="en-US" dirty="0">
                <a:solidFill>
                  <a:schemeClr val="bg1"/>
                </a:solidFill>
              </a:rPr>
              <a:t>In the future, will we compute the solutions locally or in Huntsville?</a:t>
            </a:r>
          </a:p>
        </p:txBody>
      </p:sp>
      <p:sp>
        <p:nvSpPr>
          <p:cNvPr id="4" name="Date Placeholder 3">
            <a:extLst>
              <a:ext uri="{FF2B5EF4-FFF2-40B4-BE49-F238E27FC236}">
                <a16:creationId xmlns:a16="http://schemas.microsoft.com/office/drawing/2014/main" id="{2779314D-756D-F64E-96C6-5CCEC709DA4E}"/>
              </a:ext>
            </a:extLst>
          </p:cNvPr>
          <p:cNvSpPr>
            <a:spLocks noGrp="1"/>
          </p:cNvSpPr>
          <p:nvPr>
            <p:ph type="dt" sz="half" idx="10"/>
          </p:nvPr>
        </p:nvSpPr>
        <p:spPr/>
        <p:txBody>
          <a:bodyPr/>
          <a:lstStyle/>
          <a:p>
            <a:r>
              <a:rPr lang="en-US"/>
              <a:t>9/22/21</a:t>
            </a:r>
            <a:endParaRPr lang="en-US" dirty="0"/>
          </a:p>
        </p:txBody>
      </p:sp>
      <p:sp>
        <p:nvSpPr>
          <p:cNvPr id="5" name="Footer Placeholder 4">
            <a:extLst>
              <a:ext uri="{FF2B5EF4-FFF2-40B4-BE49-F238E27FC236}">
                <a16:creationId xmlns:a16="http://schemas.microsoft.com/office/drawing/2014/main" id="{AED70629-2D17-CA45-B18B-8365945F7D2F}"/>
              </a:ext>
            </a:extLst>
          </p:cNvPr>
          <p:cNvSpPr>
            <a:spLocks noGrp="1"/>
          </p:cNvSpPr>
          <p:nvPr>
            <p:ph type="ftr" sz="quarter" idx="11"/>
          </p:nvPr>
        </p:nvSpPr>
        <p:spPr/>
        <p:txBody>
          <a:bodyPr/>
          <a:lstStyle/>
          <a:p>
            <a:r>
              <a:rPr lang="en-US"/>
              <a:t>gfang@umd.edu</a:t>
            </a:r>
            <a:endParaRPr lang="en-US" dirty="0"/>
          </a:p>
        </p:txBody>
      </p:sp>
      <p:sp>
        <p:nvSpPr>
          <p:cNvPr id="6" name="Slide Number Placeholder 5">
            <a:extLst>
              <a:ext uri="{FF2B5EF4-FFF2-40B4-BE49-F238E27FC236}">
                <a16:creationId xmlns:a16="http://schemas.microsoft.com/office/drawing/2014/main" id="{61ECE581-1ACF-2B47-9381-F54D69851B64}"/>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8" name="Picture 7">
            <a:extLst>
              <a:ext uri="{FF2B5EF4-FFF2-40B4-BE49-F238E27FC236}">
                <a16:creationId xmlns:a16="http://schemas.microsoft.com/office/drawing/2014/main" id="{60DB3AF6-E668-4117-8E00-1177C29FAA6E}"/>
              </a:ext>
            </a:extLst>
          </p:cNvPr>
          <p:cNvPicPr>
            <a:picLocks noChangeAspect="1"/>
          </p:cNvPicPr>
          <p:nvPr/>
        </p:nvPicPr>
        <p:blipFill>
          <a:blip r:embed="rId2"/>
          <a:stretch>
            <a:fillRect/>
          </a:stretch>
        </p:blipFill>
        <p:spPr>
          <a:xfrm>
            <a:off x="7233485" y="1438854"/>
            <a:ext cx="4760912" cy="4760912"/>
          </a:xfrm>
          <a:prstGeom prst="rect">
            <a:avLst/>
          </a:prstGeom>
        </p:spPr>
      </p:pic>
    </p:spTree>
    <p:extLst>
      <p:ext uri="{BB962C8B-B14F-4D97-AF65-F5344CB8AC3E}">
        <p14:creationId xmlns:p14="http://schemas.microsoft.com/office/powerpoint/2010/main" val="3995702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747113-1EC4-374C-819B-E2546B30F6B4}"/>
              </a:ext>
            </a:extLst>
          </p:cNvPr>
          <p:cNvSpPr>
            <a:spLocks noGrp="1"/>
          </p:cNvSpPr>
          <p:nvPr>
            <p:ph type="title"/>
          </p:nvPr>
        </p:nvSpPr>
        <p:spPr>
          <a:xfrm>
            <a:off x="1141412" y="618518"/>
            <a:ext cx="5276807" cy="1478570"/>
          </a:xfrm>
        </p:spPr>
        <p:txBody>
          <a:bodyPr>
            <a:normAutofit/>
          </a:bodyPr>
          <a:lstStyle/>
          <a:p>
            <a:r>
              <a:rPr lang="en-US" sz="3200" dirty="0">
                <a:solidFill>
                  <a:schemeClr val="bg1"/>
                </a:solidFill>
              </a:rPr>
              <a:t>Plans for visualization</a:t>
            </a:r>
          </a:p>
        </p:txBody>
      </p:sp>
      <p:sp>
        <p:nvSpPr>
          <p:cNvPr id="3" name="Content Placeholder 2">
            <a:extLst>
              <a:ext uri="{FF2B5EF4-FFF2-40B4-BE49-F238E27FC236}">
                <a16:creationId xmlns:a16="http://schemas.microsoft.com/office/drawing/2014/main" id="{D3FA65FE-AC8F-C041-B42C-AE56928669FE}"/>
              </a:ext>
            </a:extLst>
          </p:cNvPr>
          <p:cNvSpPr>
            <a:spLocks noGrp="1"/>
          </p:cNvSpPr>
          <p:nvPr>
            <p:ph idx="1"/>
          </p:nvPr>
        </p:nvSpPr>
        <p:spPr>
          <a:xfrm>
            <a:off x="1141412" y="2249487"/>
            <a:ext cx="4914859" cy="3965046"/>
          </a:xfrm>
        </p:spPr>
        <p:txBody>
          <a:bodyPr>
            <a:normAutofit/>
          </a:bodyPr>
          <a:lstStyle/>
          <a:p>
            <a:r>
              <a:rPr lang="en-US" sz="2000" dirty="0">
                <a:solidFill>
                  <a:schemeClr val="bg1"/>
                </a:solidFill>
              </a:rPr>
              <a:t>This website was built to visualize the DCLMA data;</a:t>
            </a:r>
          </a:p>
          <a:p>
            <a:r>
              <a:rPr lang="en-US" sz="2000" dirty="0">
                <a:solidFill>
                  <a:schemeClr val="bg1"/>
                </a:solidFill>
              </a:rPr>
              <a:t>This case was from 19:00 to 21:00 UTC on August 3</a:t>
            </a:r>
            <a:r>
              <a:rPr lang="en-US" sz="2000" baseline="30000" dirty="0">
                <a:solidFill>
                  <a:schemeClr val="bg1"/>
                </a:solidFill>
              </a:rPr>
              <a:t>rd</a:t>
            </a:r>
            <a:r>
              <a:rPr lang="en-US" sz="2000" dirty="0">
                <a:solidFill>
                  <a:schemeClr val="bg1"/>
                </a:solidFill>
              </a:rPr>
              <a:t>, 2020. The movie shows the source density, which is the most basic form of gridded data that can be derived from the LMA data. It only counts those sources that contributed to a valid flash. </a:t>
            </a:r>
          </a:p>
        </p:txBody>
      </p:sp>
      <p:sp>
        <p:nvSpPr>
          <p:cNvPr id="5" name="Footer Placeholder 4">
            <a:extLst>
              <a:ext uri="{FF2B5EF4-FFF2-40B4-BE49-F238E27FC236}">
                <a16:creationId xmlns:a16="http://schemas.microsoft.com/office/drawing/2014/main" id="{62A510DE-1C53-C844-A918-96EB020464F2}"/>
              </a:ext>
            </a:extLst>
          </p:cNvPr>
          <p:cNvSpPr>
            <a:spLocks noGrp="1"/>
          </p:cNvSpPr>
          <p:nvPr>
            <p:ph type="ftr" sz="quarter" idx="11"/>
          </p:nvPr>
        </p:nvSpPr>
        <p:spPr>
          <a:xfrm>
            <a:off x="1141411" y="6340473"/>
            <a:ext cx="6239309" cy="365125"/>
          </a:xfrm>
        </p:spPr>
        <p:txBody>
          <a:bodyPr>
            <a:normAutofit/>
          </a:bodyPr>
          <a:lstStyle/>
          <a:p>
            <a:pPr>
              <a:spcAft>
                <a:spcPts val="600"/>
              </a:spcAft>
            </a:pPr>
            <a:r>
              <a:rPr lang="en-US"/>
              <a:t>gfang@umd.edu</a:t>
            </a:r>
          </a:p>
        </p:txBody>
      </p:sp>
      <p:grpSp>
        <p:nvGrpSpPr>
          <p:cNvPr id="17" name="Group 1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4" name="Date Placeholder 3">
            <a:extLst>
              <a:ext uri="{FF2B5EF4-FFF2-40B4-BE49-F238E27FC236}">
                <a16:creationId xmlns:a16="http://schemas.microsoft.com/office/drawing/2014/main" id="{D768C012-5540-6143-B25F-EC3FDA007209}"/>
              </a:ext>
            </a:extLst>
          </p:cNvPr>
          <p:cNvSpPr>
            <a:spLocks noGrp="1"/>
          </p:cNvSpPr>
          <p:nvPr>
            <p:ph type="dt" sz="half" idx="10"/>
          </p:nvPr>
        </p:nvSpPr>
        <p:spPr>
          <a:xfrm>
            <a:off x="7456921" y="6340474"/>
            <a:ext cx="2743200" cy="365125"/>
          </a:xfrm>
        </p:spPr>
        <p:txBody>
          <a:bodyPr>
            <a:normAutofit/>
          </a:bodyPr>
          <a:lstStyle/>
          <a:p>
            <a:pPr>
              <a:spcAft>
                <a:spcPts val="600"/>
              </a:spcAft>
            </a:pPr>
            <a:r>
              <a:rPr lang="en-US"/>
              <a:t>9/22/21</a:t>
            </a:r>
          </a:p>
        </p:txBody>
      </p:sp>
      <p:sp>
        <p:nvSpPr>
          <p:cNvPr id="6" name="Slide Number Placeholder 5">
            <a:extLst>
              <a:ext uri="{FF2B5EF4-FFF2-40B4-BE49-F238E27FC236}">
                <a16:creationId xmlns:a16="http://schemas.microsoft.com/office/drawing/2014/main" id="{DEA63FE2-74F1-8340-AF70-FB49FDD88756}"/>
              </a:ext>
            </a:extLst>
          </p:cNvPr>
          <p:cNvSpPr>
            <a:spLocks noGrp="1"/>
          </p:cNvSpPr>
          <p:nvPr>
            <p:ph type="sldNum" sz="quarter" idx="12"/>
          </p:nvPr>
        </p:nvSpPr>
        <p:spPr>
          <a:xfrm>
            <a:off x="10276321" y="6340472"/>
            <a:ext cx="771089" cy="365125"/>
          </a:xfrm>
        </p:spPr>
        <p:txBody>
          <a:bodyPr>
            <a:normAutofit/>
          </a:bodyPr>
          <a:lstStyle/>
          <a:p>
            <a:pPr>
              <a:spcAft>
                <a:spcPts val="600"/>
              </a:spcAft>
            </a:pPr>
            <a:fld id="{6D22F896-40B5-4ADD-8801-0D06FADFA095}" type="slidenum">
              <a:rPr lang="en-US" smtClean="0"/>
              <a:pPr>
                <a:spcAft>
                  <a:spcPts val="600"/>
                </a:spcAft>
              </a:pPr>
              <a:t>7</a:t>
            </a:fld>
            <a:endParaRPr lang="en-US"/>
          </a:p>
        </p:txBody>
      </p:sp>
      <p:pic>
        <p:nvPicPr>
          <p:cNvPr id="7" name="Picture 6">
            <a:extLst>
              <a:ext uri="{FF2B5EF4-FFF2-40B4-BE49-F238E27FC236}">
                <a16:creationId xmlns:a16="http://schemas.microsoft.com/office/drawing/2014/main" id="{AC667D73-5593-4FAE-B891-315352AA89CB}"/>
              </a:ext>
            </a:extLst>
          </p:cNvPr>
          <p:cNvPicPr>
            <a:picLocks noChangeAspect="1"/>
          </p:cNvPicPr>
          <p:nvPr/>
        </p:nvPicPr>
        <p:blipFill rotWithShape="1">
          <a:blip r:embed="rId4"/>
          <a:srcRect l="33511" t="14928" r="33776" b="19249"/>
          <a:stretch/>
        </p:blipFill>
        <p:spPr>
          <a:xfrm>
            <a:off x="6742068" y="154957"/>
            <a:ext cx="5276807" cy="2212006"/>
          </a:xfrm>
          <a:prstGeom prst="rect">
            <a:avLst/>
          </a:prstGeom>
        </p:spPr>
      </p:pic>
      <p:pic>
        <p:nvPicPr>
          <p:cNvPr id="9" name="Picture 8">
            <a:extLst>
              <a:ext uri="{FF2B5EF4-FFF2-40B4-BE49-F238E27FC236}">
                <a16:creationId xmlns:a16="http://schemas.microsoft.com/office/drawing/2014/main" id="{6319E64A-5614-8148-84E7-84FBA0952102}"/>
              </a:ext>
            </a:extLst>
          </p:cNvPr>
          <p:cNvPicPr>
            <a:picLocks noChangeAspect="1"/>
          </p:cNvPicPr>
          <p:nvPr/>
        </p:nvPicPr>
        <p:blipFill>
          <a:blip r:embed="rId5"/>
          <a:stretch>
            <a:fillRect/>
          </a:stretch>
        </p:blipFill>
        <p:spPr>
          <a:xfrm>
            <a:off x="7537886" y="2456170"/>
            <a:ext cx="3590489" cy="4241185"/>
          </a:xfrm>
          <a:prstGeom prst="rect">
            <a:avLst/>
          </a:prstGeom>
        </p:spPr>
      </p:pic>
    </p:spTree>
    <p:extLst>
      <p:ext uri="{BB962C8B-B14F-4D97-AF65-F5344CB8AC3E}">
        <p14:creationId xmlns:p14="http://schemas.microsoft.com/office/powerpoint/2010/main" val="329283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50A1-E85C-CD41-B40A-94A6F21A2444}"/>
              </a:ext>
            </a:extLst>
          </p:cNvPr>
          <p:cNvSpPr>
            <a:spLocks noGrp="1"/>
          </p:cNvSpPr>
          <p:nvPr>
            <p:ph type="title"/>
          </p:nvPr>
        </p:nvSpPr>
        <p:spPr>
          <a:xfrm>
            <a:off x="1141413" y="618518"/>
            <a:ext cx="9905998" cy="1478570"/>
          </a:xfrm>
        </p:spPr>
        <p:txBody>
          <a:bodyPr>
            <a:normAutofit/>
          </a:bodyPr>
          <a:lstStyle/>
          <a:p>
            <a:pPr algn="ctr"/>
            <a:r>
              <a:rPr lang="en-US" dirty="0">
                <a:solidFill>
                  <a:schemeClr val="bg1"/>
                </a:solidFill>
              </a:rPr>
              <a:t>Different ways to contribute to GLM validation</a:t>
            </a:r>
          </a:p>
        </p:txBody>
      </p:sp>
      <p:sp>
        <p:nvSpPr>
          <p:cNvPr id="3" name="Content Placeholder 2">
            <a:extLst>
              <a:ext uri="{FF2B5EF4-FFF2-40B4-BE49-F238E27FC236}">
                <a16:creationId xmlns:a16="http://schemas.microsoft.com/office/drawing/2014/main" id="{570919AF-9509-EF4B-9A5F-9AE3FC18026F}"/>
              </a:ext>
            </a:extLst>
          </p:cNvPr>
          <p:cNvSpPr>
            <a:spLocks noGrp="1"/>
          </p:cNvSpPr>
          <p:nvPr>
            <p:ph idx="1"/>
          </p:nvPr>
        </p:nvSpPr>
        <p:spPr>
          <a:xfrm>
            <a:off x="1141412" y="2249487"/>
            <a:ext cx="4844521" cy="3541714"/>
          </a:xfrm>
        </p:spPr>
        <p:txBody>
          <a:bodyPr anchor="ctr">
            <a:normAutofit/>
          </a:bodyPr>
          <a:lstStyle/>
          <a:p>
            <a:r>
              <a:rPr lang="en-US" dirty="0">
                <a:solidFill>
                  <a:schemeClr val="bg2">
                    <a:lumMod val="50000"/>
                  </a:schemeClr>
                </a:solidFill>
              </a:rPr>
              <a:t>DCLMA;</a:t>
            </a:r>
          </a:p>
          <a:p>
            <a:r>
              <a:rPr lang="en-US" dirty="0">
                <a:solidFill>
                  <a:schemeClr val="bg2">
                    <a:lumMod val="50000"/>
                  </a:schemeClr>
                </a:solidFill>
              </a:rPr>
              <a:t>Wallops island LMA;</a:t>
            </a:r>
          </a:p>
          <a:p>
            <a:r>
              <a:rPr lang="en-US" dirty="0">
                <a:solidFill>
                  <a:schemeClr val="bg2">
                    <a:lumMod val="50000"/>
                  </a:schemeClr>
                </a:solidFill>
              </a:rPr>
              <a:t>Raspberry Pi cameras;</a:t>
            </a:r>
          </a:p>
          <a:p>
            <a:r>
              <a:rPr lang="en-US" dirty="0">
                <a:solidFill>
                  <a:srgbClr val="FFFF00"/>
                </a:solidFill>
              </a:rPr>
              <a:t>Electric field mills;</a:t>
            </a:r>
          </a:p>
          <a:p>
            <a:r>
              <a:rPr lang="en-US" dirty="0">
                <a:solidFill>
                  <a:srgbClr val="FFFF00"/>
                </a:solidFill>
              </a:rPr>
              <a:t>Slow and fast antenna;</a:t>
            </a:r>
          </a:p>
          <a:p>
            <a:r>
              <a:rPr lang="en-US" dirty="0">
                <a:solidFill>
                  <a:srgbClr val="FFFF00"/>
                </a:solidFill>
              </a:rPr>
              <a:t>Drone camera, etc.</a:t>
            </a:r>
          </a:p>
        </p:txBody>
      </p:sp>
      <p:pic>
        <p:nvPicPr>
          <p:cNvPr id="8" name="Picture 7" descr="A picture containing floor, indoor, window, room&#10;&#10;Description automatically generated">
            <a:extLst>
              <a:ext uri="{FF2B5EF4-FFF2-40B4-BE49-F238E27FC236}">
                <a16:creationId xmlns:a16="http://schemas.microsoft.com/office/drawing/2014/main" id="{F406DC81-325C-2248-9894-40F099FC2EBF}"/>
              </a:ext>
            </a:extLst>
          </p:cNvPr>
          <p:cNvPicPr>
            <a:picLocks noChangeAspect="1"/>
          </p:cNvPicPr>
          <p:nvPr/>
        </p:nvPicPr>
        <p:blipFill rotWithShape="1">
          <a:blip r:embed="rId3"/>
          <a:srcRect r="14088" b="-1"/>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5" name="Footer Placeholder 4">
            <a:extLst>
              <a:ext uri="{FF2B5EF4-FFF2-40B4-BE49-F238E27FC236}">
                <a16:creationId xmlns:a16="http://schemas.microsoft.com/office/drawing/2014/main" id="{50BD6317-2967-D741-ADFF-2CEFFFFA138B}"/>
              </a:ext>
            </a:extLst>
          </p:cNvPr>
          <p:cNvSpPr>
            <a:spLocks noGrp="1"/>
          </p:cNvSpPr>
          <p:nvPr>
            <p:ph type="ftr" sz="quarter" idx="11"/>
          </p:nvPr>
        </p:nvSpPr>
        <p:spPr>
          <a:xfrm>
            <a:off x="1141411" y="5883275"/>
            <a:ext cx="6239309" cy="365125"/>
          </a:xfrm>
        </p:spPr>
        <p:txBody>
          <a:bodyPr>
            <a:normAutofit/>
          </a:bodyPr>
          <a:lstStyle/>
          <a:p>
            <a:pPr>
              <a:spcAft>
                <a:spcPts val="600"/>
              </a:spcAft>
            </a:pPr>
            <a:r>
              <a:rPr lang="en-US"/>
              <a:t>gfang@umd.edu</a:t>
            </a:r>
          </a:p>
        </p:txBody>
      </p:sp>
      <p:sp>
        <p:nvSpPr>
          <p:cNvPr id="4" name="Date Placeholder 3">
            <a:extLst>
              <a:ext uri="{FF2B5EF4-FFF2-40B4-BE49-F238E27FC236}">
                <a16:creationId xmlns:a16="http://schemas.microsoft.com/office/drawing/2014/main" id="{AB9C2D49-61D3-F041-80FE-EA67ADEF9994}"/>
              </a:ext>
            </a:extLst>
          </p:cNvPr>
          <p:cNvSpPr>
            <a:spLocks noGrp="1"/>
          </p:cNvSpPr>
          <p:nvPr>
            <p:ph type="dt" sz="half" idx="10"/>
          </p:nvPr>
        </p:nvSpPr>
        <p:spPr>
          <a:xfrm>
            <a:off x="7456921" y="5883276"/>
            <a:ext cx="2743200" cy="365125"/>
          </a:xfrm>
        </p:spPr>
        <p:txBody>
          <a:bodyPr>
            <a:normAutofit/>
          </a:bodyPr>
          <a:lstStyle/>
          <a:p>
            <a:pPr>
              <a:spcAft>
                <a:spcPts val="600"/>
              </a:spcAft>
            </a:pPr>
            <a:r>
              <a:rPr lang="en-US"/>
              <a:t>9/22/21</a:t>
            </a:r>
          </a:p>
        </p:txBody>
      </p:sp>
      <p:sp>
        <p:nvSpPr>
          <p:cNvPr id="6" name="Slide Number Placeholder 5">
            <a:extLst>
              <a:ext uri="{FF2B5EF4-FFF2-40B4-BE49-F238E27FC236}">
                <a16:creationId xmlns:a16="http://schemas.microsoft.com/office/drawing/2014/main" id="{B41C8AF1-20BA-2244-9691-58A2F5E95651}"/>
              </a:ext>
            </a:extLst>
          </p:cNvPr>
          <p:cNvSpPr>
            <a:spLocks noGrp="1"/>
          </p:cNvSpPr>
          <p:nvPr>
            <p:ph type="sldNum" sz="quarter" idx="12"/>
          </p:nvPr>
        </p:nvSpPr>
        <p:spPr>
          <a:xfrm>
            <a:off x="10276321" y="5883274"/>
            <a:ext cx="771089" cy="365125"/>
          </a:xfrm>
        </p:spPr>
        <p:txBody>
          <a:bodyPr>
            <a:normAutofit/>
          </a:bodyPr>
          <a:lstStyle/>
          <a:p>
            <a:pPr>
              <a:spcAft>
                <a:spcPts val="600"/>
              </a:spcAft>
            </a:pPr>
            <a:fld id="{6D22F896-40B5-4ADD-8801-0D06FADFA095}" type="slidenum">
              <a:rPr lang="en-US" smtClean="0"/>
              <a:pPr>
                <a:spcAft>
                  <a:spcPts val="600"/>
                </a:spcAft>
              </a:pPr>
              <a:t>8</a:t>
            </a:fld>
            <a:endParaRPr lang="en-US"/>
          </a:p>
        </p:txBody>
      </p:sp>
    </p:spTree>
    <p:extLst>
      <p:ext uri="{BB962C8B-B14F-4D97-AF65-F5344CB8AC3E}">
        <p14:creationId xmlns:p14="http://schemas.microsoft.com/office/powerpoint/2010/main" val="1069606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104C-E262-B642-9F16-7182D1FAD90F}"/>
              </a:ext>
            </a:extLst>
          </p:cNvPr>
          <p:cNvSpPr>
            <a:spLocks noGrp="1"/>
          </p:cNvSpPr>
          <p:nvPr>
            <p:ph type="title"/>
          </p:nvPr>
        </p:nvSpPr>
        <p:spPr/>
        <p:txBody>
          <a:bodyPr/>
          <a:lstStyle/>
          <a:p>
            <a:r>
              <a:rPr lang="en-US" dirty="0">
                <a:solidFill>
                  <a:schemeClr val="bg1"/>
                </a:solidFill>
              </a:rPr>
              <a:t>Future</a:t>
            </a:r>
            <a:r>
              <a:rPr lang="zh-CN" altLang="en-US" dirty="0">
                <a:solidFill>
                  <a:schemeClr val="bg1"/>
                </a:solidFill>
              </a:rPr>
              <a:t> </a:t>
            </a:r>
            <a:r>
              <a:rPr lang="en-US" altLang="zh-CN" dirty="0">
                <a:solidFill>
                  <a:schemeClr val="bg1"/>
                </a:solidFill>
              </a:rPr>
              <a:t>plans</a:t>
            </a:r>
            <a:endParaRPr lang="en-US" dirty="0">
              <a:solidFill>
                <a:schemeClr val="bg1"/>
              </a:solidFill>
            </a:endParaRPr>
          </a:p>
        </p:txBody>
      </p:sp>
      <p:sp>
        <p:nvSpPr>
          <p:cNvPr id="3" name="Content Placeholder 2">
            <a:extLst>
              <a:ext uri="{FF2B5EF4-FFF2-40B4-BE49-F238E27FC236}">
                <a16:creationId xmlns:a16="http://schemas.microsoft.com/office/drawing/2014/main" id="{69E6D322-950B-0C47-B89F-438A549E1EFE}"/>
              </a:ext>
            </a:extLst>
          </p:cNvPr>
          <p:cNvSpPr>
            <a:spLocks noGrp="1"/>
          </p:cNvSpPr>
          <p:nvPr>
            <p:ph idx="1"/>
          </p:nvPr>
        </p:nvSpPr>
        <p:spPr/>
        <p:txBody>
          <a:bodyPr/>
          <a:lstStyle/>
          <a:p>
            <a:r>
              <a:rPr lang="en-US" dirty="0">
                <a:solidFill>
                  <a:schemeClr val="bg1"/>
                </a:solidFill>
              </a:rPr>
              <a:t>Do the DCLMA and WFFLMA continue to stand alone?</a:t>
            </a:r>
          </a:p>
          <a:p>
            <a:r>
              <a:rPr lang="en-US" dirty="0">
                <a:solidFill>
                  <a:schemeClr val="bg1"/>
                </a:solidFill>
              </a:rPr>
              <a:t>Do they become a combined network MALMA in the future?</a:t>
            </a:r>
          </a:p>
          <a:p>
            <a:pPr marL="0" indent="0">
              <a:buNone/>
            </a:pPr>
            <a:r>
              <a:rPr lang="en-US" dirty="0">
                <a:solidFill>
                  <a:schemeClr val="bg1"/>
                </a:solidFill>
              </a:rPr>
              <a:t>We are open to collaboration regarding the development of DCLMA, data processing and visualization of the solutions.</a:t>
            </a:r>
          </a:p>
          <a:p>
            <a:pPr marL="0" indent="0">
              <a:buNone/>
            </a:pPr>
            <a:r>
              <a:rPr lang="en-US" dirty="0">
                <a:solidFill>
                  <a:schemeClr val="bg1"/>
                </a:solidFill>
              </a:rPr>
              <a:t>Anyone, who is interested in DCLMA, is welcome to reach me out at</a:t>
            </a:r>
          </a:p>
          <a:p>
            <a:pPr marL="0" indent="0" algn="ctr">
              <a:buNone/>
            </a:pPr>
            <a:r>
              <a:rPr lang="en-US" b="1" dirty="0" err="1">
                <a:solidFill>
                  <a:schemeClr val="bg1"/>
                </a:solidFill>
              </a:rPr>
              <a:t>Guangyang</a:t>
            </a:r>
            <a:r>
              <a:rPr lang="en-US" b="1" dirty="0">
                <a:solidFill>
                  <a:schemeClr val="bg1"/>
                </a:solidFill>
              </a:rPr>
              <a:t> Fang, </a:t>
            </a:r>
            <a:r>
              <a:rPr lang="en-US" b="1" dirty="0" err="1">
                <a:solidFill>
                  <a:schemeClr val="bg1"/>
                </a:solidFill>
              </a:rPr>
              <a:t>gfang@umd.edu</a:t>
            </a:r>
            <a:endParaRPr lang="en-US" b="1" dirty="0">
              <a:solidFill>
                <a:schemeClr val="bg1"/>
              </a:solidFill>
            </a:endParaRPr>
          </a:p>
        </p:txBody>
      </p:sp>
      <p:sp>
        <p:nvSpPr>
          <p:cNvPr id="4" name="Date Placeholder 3">
            <a:extLst>
              <a:ext uri="{FF2B5EF4-FFF2-40B4-BE49-F238E27FC236}">
                <a16:creationId xmlns:a16="http://schemas.microsoft.com/office/drawing/2014/main" id="{268F833F-6D73-514B-A447-316F5797B02C}"/>
              </a:ext>
            </a:extLst>
          </p:cNvPr>
          <p:cNvSpPr>
            <a:spLocks noGrp="1"/>
          </p:cNvSpPr>
          <p:nvPr>
            <p:ph type="dt" sz="half" idx="10"/>
          </p:nvPr>
        </p:nvSpPr>
        <p:spPr/>
        <p:txBody>
          <a:bodyPr/>
          <a:lstStyle/>
          <a:p>
            <a:r>
              <a:rPr lang="en-US"/>
              <a:t>9/22/21</a:t>
            </a:r>
            <a:endParaRPr lang="en-US" dirty="0"/>
          </a:p>
        </p:txBody>
      </p:sp>
      <p:sp>
        <p:nvSpPr>
          <p:cNvPr id="5" name="Footer Placeholder 4">
            <a:extLst>
              <a:ext uri="{FF2B5EF4-FFF2-40B4-BE49-F238E27FC236}">
                <a16:creationId xmlns:a16="http://schemas.microsoft.com/office/drawing/2014/main" id="{9FAC4D8F-C112-2746-B988-A28C81C11247}"/>
              </a:ext>
            </a:extLst>
          </p:cNvPr>
          <p:cNvSpPr>
            <a:spLocks noGrp="1"/>
          </p:cNvSpPr>
          <p:nvPr>
            <p:ph type="ftr" sz="quarter" idx="11"/>
          </p:nvPr>
        </p:nvSpPr>
        <p:spPr/>
        <p:txBody>
          <a:bodyPr/>
          <a:lstStyle/>
          <a:p>
            <a:r>
              <a:rPr lang="en-US"/>
              <a:t>gfang@umd.edu</a:t>
            </a:r>
            <a:endParaRPr lang="en-US" dirty="0"/>
          </a:p>
        </p:txBody>
      </p:sp>
      <p:sp>
        <p:nvSpPr>
          <p:cNvPr id="6" name="Slide Number Placeholder 5">
            <a:extLst>
              <a:ext uri="{FF2B5EF4-FFF2-40B4-BE49-F238E27FC236}">
                <a16:creationId xmlns:a16="http://schemas.microsoft.com/office/drawing/2014/main" id="{939DF9E2-1347-E446-A7B3-4D9A30D3CBCA}"/>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35507586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527</Words>
  <Application>Microsoft Office PowerPoint</Application>
  <PresentationFormat>Widescreen</PresentationFormat>
  <Paragraphs>102</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宋体</vt:lpstr>
      <vt:lpstr>Arial</vt:lpstr>
      <vt:lpstr>Calibri</vt:lpstr>
      <vt:lpstr>Trebuchet MS</vt:lpstr>
      <vt:lpstr>Tw Cen MT</vt:lpstr>
      <vt:lpstr>Circuit</vt:lpstr>
      <vt:lpstr>Maintenance and Development of the Mid-Atlantic lightning mapping array (MALMA)</vt:lpstr>
      <vt:lpstr>Outline</vt:lpstr>
      <vt:lpstr>BackgrouNd</vt:lpstr>
      <vt:lpstr>difficult to Maintain!</vt:lpstr>
      <vt:lpstr>Current status of DCLMA</vt:lpstr>
      <vt:lpstr>Plans for visualization</vt:lpstr>
      <vt:lpstr>Plans for visualization</vt:lpstr>
      <vt:lpstr>Different ways to contribute to GLM validation</vt:lpstr>
      <vt:lpstr>Future plans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Maintenance and Development of the Mid-Atlantic lightning mapping array (MALMA)</dc:title>
  <dc:creator>Guangyang Fang</dc:creator>
  <cp:lastModifiedBy>Scott D. Rudlosky</cp:lastModifiedBy>
  <cp:revision>20</cp:revision>
  <dcterms:created xsi:type="dcterms:W3CDTF">2021-09-20T17:21:43Z</dcterms:created>
  <dcterms:modified xsi:type="dcterms:W3CDTF">2021-09-21T12:45:32Z</dcterms:modified>
</cp:coreProperties>
</file>