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59" r:id="rId4"/>
    <p:sldId id="260" r:id="rId5"/>
    <p:sldId id="263" r:id="rId6"/>
    <p:sldId id="261" r:id="rId7"/>
    <p:sldId id="264" r:id="rId8"/>
    <p:sldId id="266" r:id="rId9"/>
    <p:sldId id="272" r:id="rId10"/>
    <p:sldId id="270" r:id="rId11"/>
    <p:sldId id="268" r:id="rId12"/>
    <p:sldId id="273" r:id="rId13"/>
    <p:sldId id="277" r:id="rId14"/>
    <p:sldId id="280" r:id="rId15"/>
    <p:sldId id="269"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6320"/>
  </p:normalViewPr>
  <p:slideViewPr>
    <p:cSldViewPr snapToGrid="0" snapToObjects="1">
      <p:cViewPr varScale="1">
        <p:scale>
          <a:sx n="165" d="100"/>
          <a:sy n="165" d="100"/>
        </p:scale>
        <p:origin x="232" y="1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28EBF-7687-6244-A742-F46D44649D5B}" type="datetimeFigureOut">
              <a:rPr lang="en-US" smtClean="0"/>
              <a:t>9/22/21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697F8-2ED3-0848-ADA5-24671AC47D7C}" type="slidenum">
              <a:rPr lang="en-US" smtClean="0"/>
              <a:t>‹#›</a:t>
            </a:fld>
            <a:endParaRPr lang="en-US"/>
          </a:p>
        </p:txBody>
      </p:sp>
    </p:spTree>
    <p:extLst>
      <p:ext uri="{BB962C8B-B14F-4D97-AF65-F5344CB8AC3E}">
        <p14:creationId xmlns:p14="http://schemas.microsoft.com/office/powerpoint/2010/main" val="90335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697F8-2ED3-0848-ADA5-24671AC47D7C}" type="slidenum">
              <a:rPr lang="en-US" smtClean="0"/>
              <a:t>1</a:t>
            </a:fld>
            <a:endParaRPr lang="en-US"/>
          </a:p>
        </p:txBody>
      </p:sp>
    </p:spTree>
    <p:extLst>
      <p:ext uri="{BB962C8B-B14F-4D97-AF65-F5344CB8AC3E}">
        <p14:creationId xmlns:p14="http://schemas.microsoft.com/office/powerpoint/2010/main" val="3971895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4B697F8-2ED3-0848-ADA5-24671AC47D7C}" type="slidenum">
              <a:rPr lang="en-US" smtClean="0"/>
              <a:t>11</a:t>
            </a:fld>
            <a:endParaRPr lang="en-US"/>
          </a:p>
        </p:txBody>
      </p:sp>
    </p:spTree>
    <p:extLst>
      <p:ext uri="{BB962C8B-B14F-4D97-AF65-F5344CB8AC3E}">
        <p14:creationId xmlns:p14="http://schemas.microsoft.com/office/powerpoint/2010/main" val="2942223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697F8-2ED3-0848-ADA5-24671AC47D7C}" type="slidenum">
              <a:rPr lang="en-US" smtClean="0"/>
              <a:t>12</a:t>
            </a:fld>
            <a:endParaRPr lang="en-US"/>
          </a:p>
        </p:txBody>
      </p:sp>
    </p:spTree>
    <p:extLst>
      <p:ext uri="{BB962C8B-B14F-4D97-AF65-F5344CB8AC3E}">
        <p14:creationId xmlns:p14="http://schemas.microsoft.com/office/powerpoint/2010/main" val="4038157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94B697F8-2ED3-0848-ADA5-24671AC47D7C}" type="slidenum">
              <a:rPr lang="en-US" smtClean="0"/>
              <a:t>13</a:t>
            </a:fld>
            <a:endParaRPr lang="en-US"/>
          </a:p>
        </p:txBody>
      </p:sp>
    </p:spTree>
    <p:extLst>
      <p:ext uri="{BB962C8B-B14F-4D97-AF65-F5344CB8AC3E}">
        <p14:creationId xmlns:p14="http://schemas.microsoft.com/office/powerpoint/2010/main" val="1652831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697F8-2ED3-0848-ADA5-24671AC47D7C}" type="slidenum">
              <a:rPr lang="en-US" smtClean="0"/>
              <a:t>14</a:t>
            </a:fld>
            <a:endParaRPr lang="en-US"/>
          </a:p>
        </p:txBody>
      </p:sp>
    </p:spTree>
    <p:extLst>
      <p:ext uri="{BB962C8B-B14F-4D97-AF65-F5344CB8AC3E}">
        <p14:creationId xmlns:p14="http://schemas.microsoft.com/office/powerpoint/2010/main" val="765858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697F8-2ED3-0848-ADA5-24671AC47D7C}" type="slidenum">
              <a:rPr lang="en-US" smtClean="0"/>
              <a:t>15</a:t>
            </a:fld>
            <a:endParaRPr lang="en-US"/>
          </a:p>
        </p:txBody>
      </p:sp>
    </p:spTree>
    <p:extLst>
      <p:ext uri="{BB962C8B-B14F-4D97-AF65-F5344CB8AC3E}">
        <p14:creationId xmlns:p14="http://schemas.microsoft.com/office/powerpoint/2010/main" val="287434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697F8-2ED3-0848-ADA5-24671AC47D7C}" type="slidenum">
              <a:rPr lang="en-US" smtClean="0"/>
              <a:t>16</a:t>
            </a:fld>
            <a:endParaRPr lang="en-US"/>
          </a:p>
        </p:txBody>
      </p:sp>
    </p:spTree>
    <p:extLst>
      <p:ext uri="{BB962C8B-B14F-4D97-AF65-F5344CB8AC3E}">
        <p14:creationId xmlns:p14="http://schemas.microsoft.com/office/powerpoint/2010/main" val="372341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697F8-2ED3-0848-ADA5-24671AC47D7C}" type="slidenum">
              <a:rPr lang="en-US" smtClean="0"/>
              <a:t>2</a:t>
            </a:fld>
            <a:endParaRPr lang="en-US"/>
          </a:p>
        </p:txBody>
      </p:sp>
    </p:spTree>
    <p:extLst>
      <p:ext uri="{BB962C8B-B14F-4D97-AF65-F5344CB8AC3E}">
        <p14:creationId xmlns:p14="http://schemas.microsoft.com/office/powerpoint/2010/main" val="70652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697F8-2ED3-0848-ADA5-24671AC47D7C}" type="slidenum">
              <a:rPr lang="en-US" smtClean="0"/>
              <a:t>3</a:t>
            </a:fld>
            <a:endParaRPr lang="en-US"/>
          </a:p>
        </p:txBody>
      </p:sp>
    </p:spTree>
    <p:extLst>
      <p:ext uri="{BB962C8B-B14F-4D97-AF65-F5344CB8AC3E}">
        <p14:creationId xmlns:p14="http://schemas.microsoft.com/office/powerpoint/2010/main" val="251116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4B697F8-2ED3-0848-ADA5-24671AC47D7C}" type="slidenum">
              <a:rPr lang="en-US" smtClean="0"/>
              <a:t>4</a:t>
            </a:fld>
            <a:endParaRPr lang="en-US"/>
          </a:p>
        </p:txBody>
      </p:sp>
    </p:spTree>
    <p:extLst>
      <p:ext uri="{BB962C8B-B14F-4D97-AF65-F5344CB8AC3E}">
        <p14:creationId xmlns:p14="http://schemas.microsoft.com/office/powerpoint/2010/main" val="197964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aseline="30000" dirty="0"/>
              <a:t>th</a:t>
            </a:r>
            <a:r>
              <a:rPr lang="en-US" dirty="0"/>
              <a:t>, in </a:t>
            </a:r>
            <a:r>
              <a:rPr lang="en-US" dirty="0" err="1"/>
              <a:t>glmtools</a:t>
            </a:r>
            <a:r>
              <a:rPr lang="en-US" dirty="0"/>
              <a:t>, there already are some extra corrections made by Dr. Eric </a:t>
            </a:r>
            <a:r>
              <a:rPr lang="en-US" dirty="0" err="1"/>
              <a:t>Brunning</a:t>
            </a:r>
            <a:r>
              <a:rPr lang="en-US" dirty="0"/>
              <a:t> according to users’ feedbacks on GLM L2 data. For example, there are functions to correct the L2 zero event-energy, to check and fix the L2 flash areas that have _</a:t>
            </a:r>
            <a:r>
              <a:rPr lang="en-US" dirty="0" err="1"/>
              <a:t>fillvalue</a:t>
            </a:r>
            <a:r>
              <a:rPr lang="en-US" dirty="0"/>
              <a:t>, to only return the L2 valid flash IDs corresponding to those events whose fixed grid coordinates are within the maximum range covered by the GLM corner point lookup table, and so on.</a:t>
            </a:r>
          </a:p>
          <a:p>
            <a:endParaRPr lang="en-US" dirty="0"/>
          </a:p>
        </p:txBody>
      </p:sp>
      <p:sp>
        <p:nvSpPr>
          <p:cNvPr id="4" name="Slide Number Placeholder 3"/>
          <p:cNvSpPr>
            <a:spLocks noGrp="1"/>
          </p:cNvSpPr>
          <p:nvPr>
            <p:ph type="sldNum" sz="quarter" idx="5"/>
          </p:nvPr>
        </p:nvSpPr>
        <p:spPr/>
        <p:txBody>
          <a:bodyPr/>
          <a:lstStyle/>
          <a:p>
            <a:fld id="{94B697F8-2ED3-0848-ADA5-24671AC47D7C}" type="slidenum">
              <a:rPr lang="en-US" smtClean="0"/>
              <a:t>6</a:t>
            </a:fld>
            <a:endParaRPr lang="en-US"/>
          </a:p>
        </p:txBody>
      </p:sp>
    </p:spTree>
    <p:extLst>
      <p:ext uri="{BB962C8B-B14F-4D97-AF65-F5344CB8AC3E}">
        <p14:creationId xmlns:p14="http://schemas.microsoft.com/office/powerpoint/2010/main" val="121277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4B697F8-2ED3-0848-ADA5-24671AC47D7C}" type="slidenum">
              <a:rPr lang="en-US" smtClean="0"/>
              <a:t>7</a:t>
            </a:fld>
            <a:endParaRPr lang="en-US"/>
          </a:p>
        </p:txBody>
      </p:sp>
    </p:spTree>
    <p:extLst>
      <p:ext uri="{BB962C8B-B14F-4D97-AF65-F5344CB8AC3E}">
        <p14:creationId xmlns:p14="http://schemas.microsoft.com/office/powerpoint/2010/main" val="268421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697F8-2ED3-0848-ADA5-24671AC47D7C}" type="slidenum">
              <a:rPr lang="en-US" smtClean="0"/>
              <a:t>8</a:t>
            </a:fld>
            <a:endParaRPr lang="en-US"/>
          </a:p>
        </p:txBody>
      </p:sp>
    </p:spTree>
    <p:extLst>
      <p:ext uri="{BB962C8B-B14F-4D97-AF65-F5344CB8AC3E}">
        <p14:creationId xmlns:p14="http://schemas.microsoft.com/office/powerpoint/2010/main" val="61662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697F8-2ED3-0848-ADA5-24671AC47D7C}" type="slidenum">
              <a:rPr lang="en-US" smtClean="0"/>
              <a:t>9</a:t>
            </a:fld>
            <a:endParaRPr lang="en-US"/>
          </a:p>
        </p:txBody>
      </p:sp>
    </p:spTree>
    <p:extLst>
      <p:ext uri="{BB962C8B-B14F-4D97-AF65-F5344CB8AC3E}">
        <p14:creationId xmlns:p14="http://schemas.microsoft.com/office/powerpoint/2010/main" val="820067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4B697F8-2ED3-0848-ADA5-24671AC47D7C}" type="slidenum">
              <a:rPr lang="en-US" smtClean="0"/>
              <a:t>10</a:t>
            </a:fld>
            <a:endParaRPr lang="en-US"/>
          </a:p>
        </p:txBody>
      </p:sp>
    </p:spTree>
    <p:extLst>
      <p:ext uri="{BB962C8B-B14F-4D97-AF65-F5344CB8AC3E}">
        <p14:creationId xmlns:p14="http://schemas.microsoft.com/office/powerpoint/2010/main" val="283748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4308-85F4-DF4A-BC02-A6CF01CCC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9947E7-760E-CC45-9BF9-9A5900DCFF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727CC6-27C0-1C46-AE8A-78869E7635A8}"/>
              </a:ext>
            </a:extLst>
          </p:cNvPr>
          <p:cNvSpPr>
            <a:spLocks noGrp="1"/>
          </p:cNvSpPr>
          <p:nvPr>
            <p:ph type="dt" sz="half" idx="10"/>
          </p:nvPr>
        </p:nvSpPr>
        <p:spPr/>
        <p:txBody>
          <a:bodyPr/>
          <a:lstStyle/>
          <a:p>
            <a:fld id="{9E69976D-133D-A14E-90EF-D4C219617B02}" type="datetimeFigureOut">
              <a:rPr lang="en-US" smtClean="0"/>
              <a:t>9/22/21</a:t>
            </a:fld>
            <a:endParaRPr lang="en-US"/>
          </a:p>
        </p:txBody>
      </p:sp>
      <p:sp>
        <p:nvSpPr>
          <p:cNvPr id="5" name="Footer Placeholder 4">
            <a:extLst>
              <a:ext uri="{FF2B5EF4-FFF2-40B4-BE49-F238E27FC236}">
                <a16:creationId xmlns:a16="http://schemas.microsoft.com/office/drawing/2014/main" id="{2F7A7BF1-B898-1844-8AEF-96E844D93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9CC57-627B-6C44-870C-7653841E0503}"/>
              </a:ext>
            </a:extLst>
          </p:cNvPr>
          <p:cNvSpPr>
            <a:spLocks noGrp="1"/>
          </p:cNvSpPr>
          <p:nvPr>
            <p:ph type="sldNum" sz="quarter" idx="12"/>
          </p:nvPr>
        </p:nvSpPr>
        <p:spPr/>
        <p:txBody>
          <a:bodyPr/>
          <a:lstStyle/>
          <a:p>
            <a:fld id="{B5EFD2F5-CCF2-8B40-ACAE-E036DAF3E22B}" type="slidenum">
              <a:rPr lang="en-US" smtClean="0"/>
              <a:t>‹#›</a:t>
            </a:fld>
            <a:endParaRPr lang="en-US"/>
          </a:p>
        </p:txBody>
      </p:sp>
    </p:spTree>
    <p:extLst>
      <p:ext uri="{BB962C8B-B14F-4D97-AF65-F5344CB8AC3E}">
        <p14:creationId xmlns:p14="http://schemas.microsoft.com/office/powerpoint/2010/main" val="3131033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F678-6273-7240-BBAE-F491840F55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0B312A-124D-EA43-A79E-EBAAA6DB26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982F1-AA52-E040-8018-15A21FFE8BAF}"/>
              </a:ext>
            </a:extLst>
          </p:cNvPr>
          <p:cNvSpPr>
            <a:spLocks noGrp="1"/>
          </p:cNvSpPr>
          <p:nvPr>
            <p:ph type="dt" sz="half" idx="10"/>
          </p:nvPr>
        </p:nvSpPr>
        <p:spPr/>
        <p:txBody>
          <a:bodyPr/>
          <a:lstStyle/>
          <a:p>
            <a:fld id="{9E69976D-133D-A14E-90EF-D4C219617B02}" type="datetimeFigureOut">
              <a:rPr lang="en-US" smtClean="0"/>
              <a:t>9/22/21</a:t>
            </a:fld>
            <a:endParaRPr lang="en-US"/>
          </a:p>
        </p:txBody>
      </p:sp>
      <p:sp>
        <p:nvSpPr>
          <p:cNvPr id="5" name="Footer Placeholder 4">
            <a:extLst>
              <a:ext uri="{FF2B5EF4-FFF2-40B4-BE49-F238E27FC236}">
                <a16:creationId xmlns:a16="http://schemas.microsoft.com/office/drawing/2014/main" id="{8B77AE1A-EF04-9F4D-BA0E-B2C3F96A0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5C072-B894-B743-8719-0CC83D812F9F}"/>
              </a:ext>
            </a:extLst>
          </p:cNvPr>
          <p:cNvSpPr>
            <a:spLocks noGrp="1"/>
          </p:cNvSpPr>
          <p:nvPr>
            <p:ph type="sldNum" sz="quarter" idx="12"/>
          </p:nvPr>
        </p:nvSpPr>
        <p:spPr/>
        <p:txBody>
          <a:bodyPr/>
          <a:lstStyle/>
          <a:p>
            <a:fld id="{B5EFD2F5-CCF2-8B40-ACAE-E036DAF3E22B}" type="slidenum">
              <a:rPr lang="en-US" smtClean="0"/>
              <a:t>‹#›</a:t>
            </a:fld>
            <a:endParaRPr lang="en-US"/>
          </a:p>
        </p:txBody>
      </p:sp>
    </p:spTree>
    <p:extLst>
      <p:ext uri="{BB962C8B-B14F-4D97-AF65-F5344CB8AC3E}">
        <p14:creationId xmlns:p14="http://schemas.microsoft.com/office/powerpoint/2010/main" val="185477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2C632-9038-5A45-A23F-5EFDE44D9A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2093A2-1F6D-6C45-871D-344D6BEB9E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9FCBB-B451-7147-AFAE-041BC57E43B1}"/>
              </a:ext>
            </a:extLst>
          </p:cNvPr>
          <p:cNvSpPr>
            <a:spLocks noGrp="1"/>
          </p:cNvSpPr>
          <p:nvPr>
            <p:ph type="dt" sz="half" idx="10"/>
          </p:nvPr>
        </p:nvSpPr>
        <p:spPr/>
        <p:txBody>
          <a:bodyPr/>
          <a:lstStyle/>
          <a:p>
            <a:fld id="{9E69976D-133D-A14E-90EF-D4C219617B02}" type="datetimeFigureOut">
              <a:rPr lang="en-US" smtClean="0"/>
              <a:t>9/22/21</a:t>
            </a:fld>
            <a:endParaRPr lang="en-US"/>
          </a:p>
        </p:txBody>
      </p:sp>
      <p:sp>
        <p:nvSpPr>
          <p:cNvPr id="5" name="Footer Placeholder 4">
            <a:extLst>
              <a:ext uri="{FF2B5EF4-FFF2-40B4-BE49-F238E27FC236}">
                <a16:creationId xmlns:a16="http://schemas.microsoft.com/office/drawing/2014/main" id="{2CDA9768-AAB8-7D4C-957C-45DA8F160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9AE19-9A4F-4A40-B26C-C62D7A2D83D2}"/>
              </a:ext>
            </a:extLst>
          </p:cNvPr>
          <p:cNvSpPr>
            <a:spLocks noGrp="1"/>
          </p:cNvSpPr>
          <p:nvPr>
            <p:ph type="sldNum" sz="quarter" idx="12"/>
          </p:nvPr>
        </p:nvSpPr>
        <p:spPr/>
        <p:txBody>
          <a:bodyPr/>
          <a:lstStyle/>
          <a:p>
            <a:fld id="{B5EFD2F5-CCF2-8B40-ACAE-E036DAF3E22B}" type="slidenum">
              <a:rPr lang="en-US" smtClean="0"/>
              <a:t>‹#›</a:t>
            </a:fld>
            <a:endParaRPr lang="en-US"/>
          </a:p>
        </p:txBody>
      </p:sp>
    </p:spTree>
    <p:extLst>
      <p:ext uri="{BB962C8B-B14F-4D97-AF65-F5344CB8AC3E}">
        <p14:creationId xmlns:p14="http://schemas.microsoft.com/office/powerpoint/2010/main" val="269557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F2C3-EA50-2F4A-8B24-3EAE7DDA2C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0323BC-2EB9-C64F-8FFD-211955ABF6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C031B-9B4A-7840-B20B-C8AD873D5255}"/>
              </a:ext>
            </a:extLst>
          </p:cNvPr>
          <p:cNvSpPr>
            <a:spLocks noGrp="1"/>
          </p:cNvSpPr>
          <p:nvPr>
            <p:ph type="dt" sz="half" idx="10"/>
          </p:nvPr>
        </p:nvSpPr>
        <p:spPr/>
        <p:txBody>
          <a:bodyPr/>
          <a:lstStyle/>
          <a:p>
            <a:fld id="{9E69976D-133D-A14E-90EF-D4C219617B02}" type="datetimeFigureOut">
              <a:rPr lang="en-US" smtClean="0"/>
              <a:t>9/22/21</a:t>
            </a:fld>
            <a:endParaRPr lang="en-US"/>
          </a:p>
        </p:txBody>
      </p:sp>
      <p:sp>
        <p:nvSpPr>
          <p:cNvPr id="5" name="Footer Placeholder 4">
            <a:extLst>
              <a:ext uri="{FF2B5EF4-FFF2-40B4-BE49-F238E27FC236}">
                <a16:creationId xmlns:a16="http://schemas.microsoft.com/office/drawing/2014/main" id="{FF59E10B-D318-5B45-97E5-147632956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CBB4B-03D6-474A-9E95-F843CA6DE8CB}"/>
              </a:ext>
            </a:extLst>
          </p:cNvPr>
          <p:cNvSpPr>
            <a:spLocks noGrp="1"/>
          </p:cNvSpPr>
          <p:nvPr>
            <p:ph type="sldNum" sz="quarter" idx="12"/>
          </p:nvPr>
        </p:nvSpPr>
        <p:spPr/>
        <p:txBody>
          <a:bodyPr/>
          <a:lstStyle/>
          <a:p>
            <a:fld id="{B5EFD2F5-CCF2-8B40-ACAE-E036DAF3E22B}" type="slidenum">
              <a:rPr lang="en-US" smtClean="0"/>
              <a:t>‹#›</a:t>
            </a:fld>
            <a:endParaRPr lang="en-US"/>
          </a:p>
        </p:txBody>
      </p:sp>
    </p:spTree>
    <p:extLst>
      <p:ext uri="{BB962C8B-B14F-4D97-AF65-F5344CB8AC3E}">
        <p14:creationId xmlns:p14="http://schemas.microsoft.com/office/powerpoint/2010/main" val="306910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8702-C07E-7647-9B08-0260A6BC20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89763D-7D80-2C45-B3BC-2F58E9978C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98ABC2-7664-8446-B466-98BBED71D88B}"/>
              </a:ext>
            </a:extLst>
          </p:cNvPr>
          <p:cNvSpPr>
            <a:spLocks noGrp="1"/>
          </p:cNvSpPr>
          <p:nvPr>
            <p:ph type="dt" sz="half" idx="10"/>
          </p:nvPr>
        </p:nvSpPr>
        <p:spPr/>
        <p:txBody>
          <a:bodyPr/>
          <a:lstStyle/>
          <a:p>
            <a:fld id="{9E69976D-133D-A14E-90EF-D4C219617B02}" type="datetimeFigureOut">
              <a:rPr lang="en-US" smtClean="0"/>
              <a:t>9/22/21</a:t>
            </a:fld>
            <a:endParaRPr lang="en-US"/>
          </a:p>
        </p:txBody>
      </p:sp>
      <p:sp>
        <p:nvSpPr>
          <p:cNvPr id="5" name="Footer Placeholder 4">
            <a:extLst>
              <a:ext uri="{FF2B5EF4-FFF2-40B4-BE49-F238E27FC236}">
                <a16:creationId xmlns:a16="http://schemas.microsoft.com/office/drawing/2014/main" id="{47720344-BD93-904A-9A3C-FCEA6DA2B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5EB03-553C-D346-A8FF-6B77466C5DF0}"/>
              </a:ext>
            </a:extLst>
          </p:cNvPr>
          <p:cNvSpPr>
            <a:spLocks noGrp="1"/>
          </p:cNvSpPr>
          <p:nvPr>
            <p:ph type="sldNum" sz="quarter" idx="12"/>
          </p:nvPr>
        </p:nvSpPr>
        <p:spPr/>
        <p:txBody>
          <a:bodyPr/>
          <a:lstStyle/>
          <a:p>
            <a:fld id="{B5EFD2F5-CCF2-8B40-ACAE-E036DAF3E22B}" type="slidenum">
              <a:rPr lang="en-US" smtClean="0"/>
              <a:t>‹#›</a:t>
            </a:fld>
            <a:endParaRPr lang="en-US"/>
          </a:p>
        </p:txBody>
      </p:sp>
    </p:spTree>
    <p:extLst>
      <p:ext uri="{BB962C8B-B14F-4D97-AF65-F5344CB8AC3E}">
        <p14:creationId xmlns:p14="http://schemas.microsoft.com/office/powerpoint/2010/main" val="302212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569D2-28F9-C741-B207-0AE6CB5A64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440F2-A5C6-BD4B-A664-3BBFE5BE2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9352DC-A98E-7B4C-BB27-3A29D4C51D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E41B49-C689-5D40-852A-3E7B21E022F1}"/>
              </a:ext>
            </a:extLst>
          </p:cNvPr>
          <p:cNvSpPr>
            <a:spLocks noGrp="1"/>
          </p:cNvSpPr>
          <p:nvPr>
            <p:ph type="dt" sz="half" idx="10"/>
          </p:nvPr>
        </p:nvSpPr>
        <p:spPr/>
        <p:txBody>
          <a:bodyPr/>
          <a:lstStyle/>
          <a:p>
            <a:fld id="{9E69976D-133D-A14E-90EF-D4C219617B02}" type="datetimeFigureOut">
              <a:rPr lang="en-US" smtClean="0"/>
              <a:t>9/22/21</a:t>
            </a:fld>
            <a:endParaRPr lang="en-US"/>
          </a:p>
        </p:txBody>
      </p:sp>
      <p:sp>
        <p:nvSpPr>
          <p:cNvPr id="6" name="Footer Placeholder 5">
            <a:extLst>
              <a:ext uri="{FF2B5EF4-FFF2-40B4-BE49-F238E27FC236}">
                <a16:creationId xmlns:a16="http://schemas.microsoft.com/office/drawing/2014/main" id="{9307BED4-175A-4246-A99B-B677F9832D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DFEC5-9534-1245-BE5F-0B05616D41C5}"/>
              </a:ext>
            </a:extLst>
          </p:cNvPr>
          <p:cNvSpPr>
            <a:spLocks noGrp="1"/>
          </p:cNvSpPr>
          <p:nvPr>
            <p:ph type="sldNum" sz="quarter" idx="12"/>
          </p:nvPr>
        </p:nvSpPr>
        <p:spPr/>
        <p:txBody>
          <a:bodyPr/>
          <a:lstStyle/>
          <a:p>
            <a:fld id="{B5EFD2F5-CCF2-8B40-ACAE-E036DAF3E22B}" type="slidenum">
              <a:rPr lang="en-US" smtClean="0"/>
              <a:t>‹#›</a:t>
            </a:fld>
            <a:endParaRPr lang="en-US"/>
          </a:p>
        </p:txBody>
      </p:sp>
    </p:spTree>
    <p:extLst>
      <p:ext uri="{BB962C8B-B14F-4D97-AF65-F5344CB8AC3E}">
        <p14:creationId xmlns:p14="http://schemas.microsoft.com/office/powerpoint/2010/main" val="285642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8EA0-5DE0-B841-8402-A3A213C6D6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16E6B7-2623-E74F-A858-798655893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6861D4-81B6-3E4E-B7BF-E7E34E7023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025BCE-416C-4E42-A36E-8B8A2FDE1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D9D9BF-9B39-1F49-A82F-AA4F334AF9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EBA145-1F78-E942-814B-F8961D968118}"/>
              </a:ext>
            </a:extLst>
          </p:cNvPr>
          <p:cNvSpPr>
            <a:spLocks noGrp="1"/>
          </p:cNvSpPr>
          <p:nvPr>
            <p:ph type="dt" sz="half" idx="10"/>
          </p:nvPr>
        </p:nvSpPr>
        <p:spPr/>
        <p:txBody>
          <a:bodyPr/>
          <a:lstStyle/>
          <a:p>
            <a:fld id="{9E69976D-133D-A14E-90EF-D4C219617B02}" type="datetimeFigureOut">
              <a:rPr lang="en-US" smtClean="0"/>
              <a:t>9/22/21</a:t>
            </a:fld>
            <a:endParaRPr lang="en-US"/>
          </a:p>
        </p:txBody>
      </p:sp>
      <p:sp>
        <p:nvSpPr>
          <p:cNvPr id="8" name="Footer Placeholder 7">
            <a:extLst>
              <a:ext uri="{FF2B5EF4-FFF2-40B4-BE49-F238E27FC236}">
                <a16:creationId xmlns:a16="http://schemas.microsoft.com/office/drawing/2014/main" id="{52C8E697-F676-384C-9374-2337ED5A52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45DF79-D567-7C42-B4E3-8CB04911C202}"/>
              </a:ext>
            </a:extLst>
          </p:cNvPr>
          <p:cNvSpPr>
            <a:spLocks noGrp="1"/>
          </p:cNvSpPr>
          <p:nvPr>
            <p:ph type="sldNum" sz="quarter" idx="12"/>
          </p:nvPr>
        </p:nvSpPr>
        <p:spPr/>
        <p:txBody>
          <a:bodyPr/>
          <a:lstStyle/>
          <a:p>
            <a:fld id="{B5EFD2F5-CCF2-8B40-ACAE-E036DAF3E22B}" type="slidenum">
              <a:rPr lang="en-US" smtClean="0"/>
              <a:t>‹#›</a:t>
            </a:fld>
            <a:endParaRPr lang="en-US"/>
          </a:p>
        </p:txBody>
      </p:sp>
    </p:spTree>
    <p:extLst>
      <p:ext uri="{BB962C8B-B14F-4D97-AF65-F5344CB8AC3E}">
        <p14:creationId xmlns:p14="http://schemas.microsoft.com/office/powerpoint/2010/main" val="335470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EF09-7E6B-AF43-A630-0896EF8C15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4AB84F-7539-DB4C-BA27-3AF6EF3746E5}"/>
              </a:ext>
            </a:extLst>
          </p:cNvPr>
          <p:cNvSpPr>
            <a:spLocks noGrp="1"/>
          </p:cNvSpPr>
          <p:nvPr>
            <p:ph type="dt" sz="half" idx="10"/>
          </p:nvPr>
        </p:nvSpPr>
        <p:spPr/>
        <p:txBody>
          <a:bodyPr/>
          <a:lstStyle/>
          <a:p>
            <a:fld id="{9E69976D-133D-A14E-90EF-D4C219617B02}" type="datetimeFigureOut">
              <a:rPr lang="en-US" smtClean="0"/>
              <a:t>9/22/21</a:t>
            </a:fld>
            <a:endParaRPr lang="en-US"/>
          </a:p>
        </p:txBody>
      </p:sp>
      <p:sp>
        <p:nvSpPr>
          <p:cNvPr id="4" name="Footer Placeholder 3">
            <a:extLst>
              <a:ext uri="{FF2B5EF4-FFF2-40B4-BE49-F238E27FC236}">
                <a16:creationId xmlns:a16="http://schemas.microsoft.com/office/drawing/2014/main" id="{EC37E142-2B32-0C41-B4BA-E6AF2D99A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7104CB-D9AB-B54E-867E-598F3E2156D5}"/>
              </a:ext>
            </a:extLst>
          </p:cNvPr>
          <p:cNvSpPr>
            <a:spLocks noGrp="1"/>
          </p:cNvSpPr>
          <p:nvPr>
            <p:ph type="sldNum" sz="quarter" idx="12"/>
          </p:nvPr>
        </p:nvSpPr>
        <p:spPr/>
        <p:txBody>
          <a:bodyPr/>
          <a:lstStyle/>
          <a:p>
            <a:fld id="{B5EFD2F5-CCF2-8B40-ACAE-E036DAF3E22B}" type="slidenum">
              <a:rPr lang="en-US" smtClean="0"/>
              <a:t>‹#›</a:t>
            </a:fld>
            <a:endParaRPr lang="en-US"/>
          </a:p>
        </p:txBody>
      </p:sp>
    </p:spTree>
    <p:extLst>
      <p:ext uri="{BB962C8B-B14F-4D97-AF65-F5344CB8AC3E}">
        <p14:creationId xmlns:p14="http://schemas.microsoft.com/office/powerpoint/2010/main" val="201093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4A308-B82E-3241-8275-5F6F4F167AF1}"/>
              </a:ext>
            </a:extLst>
          </p:cNvPr>
          <p:cNvSpPr>
            <a:spLocks noGrp="1"/>
          </p:cNvSpPr>
          <p:nvPr>
            <p:ph type="dt" sz="half" idx="10"/>
          </p:nvPr>
        </p:nvSpPr>
        <p:spPr/>
        <p:txBody>
          <a:bodyPr/>
          <a:lstStyle/>
          <a:p>
            <a:fld id="{9E69976D-133D-A14E-90EF-D4C219617B02}" type="datetimeFigureOut">
              <a:rPr lang="en-US" smtClean="0"/>
              <a:t>9/22/21</a:t>
            </a:fld>
            <a:endParaRPr lang="en-US"/>
          </a:p>
        </p:txBody>
      </p:sp>
      <p:sp>
        <p:nvSpPr>
          <p:cNvPr id="3" name="Footer Placeholder 2">
            <a:extLst>
              <a:ext uri="{FF2B5EF4-FFF2-40B4-BE49-F238E27FC236}">
                <a16:creationId xmlns:a16="http://schemas.microsoft.com/office/drawing/2014/main" id="{EC3ED340-4ACC-A540-9C11-36D0E53D1C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4229AB-4542-D84F-9AEF-D9CB9BE8780D}"/>
              </a:ext>
            </a:extLst>
          </p:cNvPr>
          <p:cNvSpPr>
            <a:spLocks noGrp="1"/>
          </p:cNvSpPr>
          <p:nvPr>
            <p:ph type="sldNum" sz="quarter" idx="12"/>
          </p:nvPr>
        </p:nvSpPr>
        <p:spPr/>
        <p:txBody>
          <a:bodyPr/>
          <a:lstStyle/>
          <a:p>
            <a:fld id="{B5EFD2F5-CCF2-8B40-ACAE-E036DAF3E22B}" type="slidenum">
              <a:rPr lang="en-US" smtClean="0"/>
              <a:t>‹#›</a:t>
            </a:fld>
            <a:endParaRPr lang="en-US"/>
          </a:p>
        </p:txBody>
      </p:sp>
    </p:spTree>
    <p:extLst>
      <p:ext uri="{BB962C8B-B14F-4D97-AF65-F5344CB8AC3E}">
        <p14:creationId xmlns:p14="http://schemas.microsoft.com/office/powerpoint/2010/main" val="101292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77B2-84AB-CF4A-8726-5A95AFA33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6AB41C-1D35-504D-8F10-3A7582A971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0E1FE6-316B-B247-AF7E-1630A77A1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1E615-FF7C-F34D-976C-D781551FF802}"/>
              </a:ext>
            </a:extLst>
          </p:cNvPr>
          <p:cNvSpPr>
            <a:spLocks noGrp="1"/>
          </p:cNvSpPr>
          <p:nvPr>
            <p:ph type="dt" sz="half" idx="10"/>
          </p:nvPr>
        </p:nvSpPr>
        <p:spPr/>
        <p:txBody>
          <a:bodyPr/>
          <a:lstStyle/>
          <a:p>
            <a:fld id="{9E69976D-133D-A14E-90EF-D4C219617B02}" type="datetimeFigureOut">
              <a:rPr lang="en-US" smtClean="0"/>
              <a:t>9/22/21</a:t>
            </a:fld>
            <a:endParaRPr lang="en-US"/>
          </a:p>
        </p:txBody>
      </p:sp>
      <p:sp>
        <p:nvSpPr>
          <p:cNvPr id="6" name="Footer Placeholder 5">
            <a:extLst>
              <a:ext uri="{FF2B5EF4-FFF2-40B4-BE49-F238E27FC236}">
                <a16:creationId xmlns:a16="http://schemas.microsoft.com/office/drawing/2014/main" id="{89312D5E-522D-074E-BB22-577064FE8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D276C-9928-C04D-885C-9E71D253C3F4}"/>
              </a:ext>
            </a:extLst>
          </p:cNvPr>
          <p:cNvSpPr>
            <a:spLocks noGrp="1"/>
          </p:cNvSpPr>
          <p:nvPr>
            <p:ph type="sldNum" sz="quarter" idx="12"/>
          </p:nvPr>
        </p:nvSpPr>
        <p:spPr/>
        <p:txBody>
          <a:bodyPr/>
          <a:lstStyle/>
          <a:p>
            <a:fld id="{B5EFD2F5-CCF2-8B40-ACAE-E036DAF3E22B}" type="slidenum">
              <a:rPr lang="en-US" smtClean="0"/>
              <a:t>‹#›</a:t>
            </a:fld>
            <a:endParaRPr lang="en-US"/>
          </a:p>
        </p:txBody>
      </p:sp>
    </p:spTree>
    <p:extLst>
      <p:ext uri="{BB962C8B-B14F-4D97-AF65-F5344CB8AC3E}">
        <p14:creationId xmlns:p14="http://schemas.microsoft.com/office/powerpoint/2010/main" val="18304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98F3-ADDE-9E4F-B891-F927D50A1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E51A61-72E0-A84C-B0C8-0F7045499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22100D-06D2-0246-AB32-48BDFFFE9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49995-E46F-A345-933F-D945D21C784D}"/>
              </a:ext>
            </a:extLst>
          </p:cNvPr>
          <p:cNvSpPr>
            <a:spLocks noGrp="1"/>
          </p:cNvSpPr>
          <p:nvPr>
            <p:ph type="dt" sz="half" idx="10"/>
          </p:nvPr>
        </p:nvSpPr>
        <p:spPr/>
        <p:txBody>
          <a:bodyPr/>
          <a:lstStyle/>
          <a:p>
            <a:fld id="{9E69976D-133D-A14E-90EF-D4C219617B02}" type="datetimeFigureOut">
              <a:rPr lang="en-US" smtClean="0"/>
              <a:t>9/22/21</a:t>
            </a:fld>
            <a:endParaRPr lang="en-US"/>
          </a:p>
        </p:txBody>
      </p:sp>
      <p:sp>
        <p:nvSpPr>
          <p:cNvPr id="6" name="Footer Placeholder 5">
            <a:extLst>
              <a:ext uri="{FF2B5EF4-FFF2-40B4-BE49-F238E27FC236}">
                <a16:creationId xmlns:a16="http://schemas.microsoft.com/office/drawing/2014/main" id="{2D14F3F1-AA63-1041-8F06-F61253F3E9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F946B-E2C1-6348-ACA7-1F7BFF1B2E6D}"/>
              </a:ext>
            </a:extLst>
          </p:cNvPr>
          <p:cNvSpPr>
            <a:spLocks noGrp="1"/>
          </p:cNvSpPr>
          <p:nvPr>
            <p:ph type="sldNum" sz="quarter" idx="12"/>
          </p:nvPr>
        </p:nvSpPr>
        <p:spPr/>
        <p:txBody>
          <a:bodyPr/>
          <a:lstStyle/>
          <a:p>
            <a:fld id="{B5EFD2F5-CCF2-8B40-ACAE-E036DAF3E22B}" type="slidenum">
              <a:rPr lang="en-US" smtClean="0"/>
              <a:t>‹#›</a:t>
            </a:fld>
            <a:endParaRPr lang="en-US"/>
          </a:p>
        </p:txBody>
      </p:sp>
    </p:spTree>
    <p:extLst>
      <p:ext uri="{BB962C8B-B14F-4D97-AF65-F5344CB8AC3E}">
        <p14:creationId xmlns:p14="http://schemas.microsoft.com/office/powerpoint/2010/main" val="74720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66DD48-296D-DD49-9EE8-C6434F276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155259-C36E-0544-B56D-1ABD99CE5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831B04-7BFE-5747-8BDE-2A6FB2D3D6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9976D-133D-A14E-90EF-D4C219617B02}" type="datetimeFigureOut">
              <a:rPr lang="en-US" smtClean="0"/>
              <a:t>9/22/21</a:t>
            </a:fld>
            <a:endParaRPr lang="en-US"/>
          </a:p>
        </p:txBody>
      </p:sp>
      <p:sp>
        <p:nvSpPr>
          <p:cNvPr id="5" name="Footer Placeholder 4">
            <a:extLst>
              <a:ext uri="{FF2B5EF4-FFF2-40B4-BE49-F238E27FC236}">
                <a16:creationId xmlns:a16="http://schemas.microsoft.com/office/drawing/2014/main" id="{E27F4D7E-C3DE-2F4B-9CDE-43265392E3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A85509-277D-7444-A282-2068BD269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FD2F5-CCF2-8B40-ACAE-E036DAF3E22B}" type="slidenum">
              <a:rPr lang="en-US" smtClean="0"/>
              <a:t>‹#›</a:t>
            </a:fld>
            <a:endParaRPr lang="en-US"/>
          </a:p>
        </p:txBody>
      </p:sp>
    </p:spTree>
    <p:extLst>
      <p:ext uri="{BB962C8B-B14F-4D97-AF65-F5344CB8AC3E}">
        <p14:creationId xmlns:p14="http://schemas.microsoft.com/office/powerpoint/2010/main" val="4067542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29/2019JD03087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ED521-6F7C-5741-A3CB-BD74B003305D}"/>
              </a:ext>
            </a:extLst>
          </p:cNvPr>
          <p:cNvSpPr>
            <a:spLocks noGrp="1"/>
          </p:cNvSpPr>
          <p:nvPr>
            <p:ph type="ctrTitle"/>
          </p:nvPr>
        </p:nvSpPr>
        <p:spPr>
          <a:xfrm>
            <a:off x="460228" y="1021404"/>
            <a:ext cx="10207772" cy="2488559"/>
          </a:xfrm>
        </p:spPr>
        <p:txBody>
          <a:bodyPr>
            <a:normAutofit fontScale="90000"/>
          </a:bodyPr>
          <a:lstStyle/>
          <a:p>
            <a:r>
              <a:rPr lang="en-US" b="1" dirty="0">
                <a:latin typeface="+mn-lt"/>
              </a:rPr>
              <a:t>Blending Lightning Data from Space- and Ground-Based Networks</a:t>
            </a:r>
          </a:p>
        </p:txBody>
      </p:sp>
      <p:sp>
        <p:nvSpPr>
          <p:cNvPr id="3" name="Subtitle 2">
            <a:extLst>
              <a:ext uri="{FF2B5EF4-FFF2-40B4-BE49-F238E27FC236}">
                <a16:creationId xmlns:a16="http://schemas.microsoft.com/office/drawing/2014/main" id="{B759D083-EC46-B842-A942-A61A1E947BDC}"/>
              </a:ext>
            </a:extLst>
          </p:cNvPr>
          <p:cNvSpPr>
            <a:spLocks noGrp="1"/>
          </p:cNvSpPr>
          <p:nvPr>
            <p:ph type="subTitle" idx="1"/>
          </p:nvPr>
        </p:nvSpPr>
        <p:spPr>
          <a:xfrm>
            <a:off x="1437503" y="4411586"/>
            <a:ext cx="9144000" cy="1655762"/>
          </a:xfrm>
        </p:spPr>
        <p:txBody>
          <a:bodyPr/>
          <a:lstStyle/>
          <a:p>
            <a:r>
              <a:rPr lang="en-US" sz="2800" dirty="0"/>
              <a:t>Feng Zhang, UMD/CISESS</a:t>
            </a:r>
          </a:p>
          <a:p>
            <a:endParaRPr lang="en-US" sz="1600" dirty="0"/>
          </a:p>
          <a:p>
            <a:r>
              <a:rPr lang="en-US" dirty="0"/>
              <a:t>GLM Science Meeting, 22 September 2021</a:t>
            </a:r>
          </a:p>
        </p:txBody>
      </p:sp>
    </p:spTree>
    <p:extLst>
      <p:ext uri="{BB962C8B-B14F-4D97-AF65-F5344CB8AC3E}">
        <p14:creationId xmlns:p14="http://schemas.microsoft.com/office/powerpoint/2010/main" val="224460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533331-DD54-A043-B6E6-9CD035DC2DB5}"/>
                  </a:ext>
                </a:extLst>
              </p:cNvPr>
              <p:cNvSpPr>
                <a:spLocks noGrp="1"/>
              </p:cNvSpPr>
              <p:nvPr>
                <p:ph idx="1"/>
              </p:nvPr>
            </p:nvSpPr>
            <p:spPr>
              <a:xfrm>
                <a:off x="358087" y="390058"/>
                <a:ext cx="11657001" cy="6422525"/>
              </a:xfrm>
            </p:spPr>
            <p:txBody>
              <a:bodyPr>
                <a:normAutofit/>
              </a:bodyPr>
              <a:lstStyle/>
              <a:p>
                <a:pPr>
                  <a:lnSpc>
                    <a:spcPct val="150000"/>
                  </a:lnSpc>
                </a:pPr>
                <a:r>
                  <a:rPr lang="en-US" dirty="0"/>
                  <a:t>The matched </a:t>
                </a:r>
                <a:r>
                  <a:rPr lang="en-US"/>
                  <a:t>ground-based observations and </a:t>
                </a:r>
                <a:r>
                  <a:rPr lang="en-US" dirty="0"/>
                  <a:t>the G16 2×2 km centroids are mostly located in the same ABI fixed grids. The Haversine distances between the matched ones are all less than 3km with more than 84% &lt; </a:t>
                </a:r>
                <a14:m>
                  <m:oMath xmlns:m="http://schemas.openxmlformats.org/officeDocument/2006/math">
                    <m:rad>
                      <m:radPr>
                        <m:degHide m:val="on"/>
                        <m:ctrlPr>
                          <a:rPr lang="en-US" i="1" dirty="0" smtClean="0">
                            <a:latin typeface="Cambria Math" panose="02040503050406030204" pitchFamily="18" charset="0"/>
                          </a:rPr>
                        </m:ctrlPr>
                      </m:radPr>
                      <m:deg/>
                      <m:e>
                        <m:r>
                          <a:rPr lang="en-US" b="0" i="1" dirty="0" smtClean="0">
                            <a:latin typeface="Cambria Math" panose="02040503050406030204" pitchFamily="18" charset="0"/>
                          </a:rPr>
                          <m:t>2</m:t>
                        </m:r>
                      </m:e>
                    </m:rad>
                  </m:oMath>
                </a14:m>
                <a:r>
                  <a:rPr lang="en-US" dirty="0"/>
                  <a:t>km. </a:t>
                </a:r>
              </a:p>
              <a:p>
                <a:pPr>
                  <a:lnSpc>
                    <a:spcPct val="150000"/>
                  </a:lnSpc>
                </a:pPr>
                <a:endParaRPr lang="en-US" dirty="0"/>
              </a:p>
              <a:p>
                <a:pPr>
                  <a:lnSpc>
                    <a:spcPct val="150000"/>
                  </a:lnSpc>
                </a:pPr>
                <a:r>
                  <a:rPr lang="en-US" dirty="0"/>
                  <a:t>The code is efficient. For example,</a:t>
                </a:r>
                <a:br>
                  <a:rPr lang="en-US" dirty="0"/>
                </a:br>
                <a:r>
                  <a:rPr lang="en-US" sz="2200" dirty="0"/>
                  <a:t>The time for matching ~160,000 one-hour </a:t>
                </a:r>
                <a:r>
                  <a:rPr lang="en-US" sz="2200" dirty="0" err="1"/>
                  <a:t>ground_based</a:t>
                </a:r>
                <a:r>
                  <a:rPr lang="en-US" sz="2200" dirty="0"/>
                  <a:t> point observations is less than 15 minutes</a:t>
                </a:r>
                <a:br>
                  <a:rPr lang="en-US" sz="2200" dirty="0"/>
                </a:br>
                <a:r>
                  <a:rPr lang="en-US" sz="2200" dirty="0"/>
                  <a:t>The time for matching ~343,000 one-hour </a:t>
                </a:r>
                <a:r>
                  <a:rPr lang="en-US" sz="2200" dirty="0" err="1"/>
                  <a:t>ground_based</a:t>
                </a:r>
                <a:r>
                  <a:rPr lang="en-US" sz="2200" dirty="0"/>
                  <a:t> point observations is less than 40 minutes</a:t>
                </a:r>
              </a:p>
            </p:txBody>
          </p:sp>
        </mc:Choice>
        <mc:Fallback xmlns="">
          <p:sp>
            <p:nvSpPr>
              <p:cNvPr id="3" name="Content Placeholder 2">
                <a:extLst>
                  <a:ext uri="{FF2B5EF4-FFF2-40B4-BE49-F238E27FC236}">
                    <a16:creationId xmlns:a16="http://schemas.microsoft.com/office/drawing/2014/main" id="{0B533331-DD54-A043-B6E6-9CD035DC2DB5}"/>
                  </a:ext>
                </a:extLst>
              </p:cNvPr>
              <p:cNvSpPr>
                <a:spLocks noGrp="1" noRot="1" noChangeAspect="1" noMove="1" noResize="1" noEditPoints="1" noAdjustHandles="1" noChangeArrowheads="1" noChangeShapeType="1" noTextEdit="1"/>
              </p:cNvSpPr>
              <p:nvPr>
                <p:ph idx="1"/>
              </p:nvPr>
            </p:nvSpPr>
            <p:spPr>
              <a:xfrm>
                <a:off x="358087" y="390058"/>
                <a:ext cx="11657001" cy="6422525"/>
              </a:xfrm>
              <a:blipFill>
                <a:blip r:embed="rId3"/>
                <a:stretch>
                  <a:fillRect l="-979" r="-544"/>
                </a:stretch>
              </a:blipFill>
            </p:spPr>
            <p:txBody>
              <a:bodyPr/>
              <a:lstStyle/>
              <a:p>
                <a:r>
                  <a:rPr lang="en-US">
                    <a:noFill/>
                  </a:rPr>
                  <a:t> </a:t>
                </a:r>
              </a:p>
            </p:txBody>
          </p:sp>
        </mc:Fallback>
      </mc:AlternateContent>
    </p:spTree>
    <p:extLst>
      <p:ext uri="{BB962C8B-B14F-4D97-AF65-F5344CB8AC3E}">
        <p14:creationId xmlns:p14="http://schemas.microsoft.com/office/powerpoint/2010/main" val="215474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8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E1A70237-85A2-F34C-A8AC-C4723B375E98}"/>
              </a:ext>
            </a:extLst>
          </p:cNvPr>
          <p:cNvSpPr>
            <a:spLocks noGrp="1"/>
          </p:cNvSpPr>
          <p:nvPr>
            <p:ph type="title"/>
          </p:nvPr>
        </p:nvSpPr>
        <p:spPr>
          <a:xfrm>
            <a:off x="888630" y="4760132"/>
            <a:ext cx="4980883" cy="1777829"/>
          </a:xfrm>
        </p:spPr>
        <p:txBody>
          <a:bodyPr vert="horz" lIns="91440" tIns="45720" rIns="91440" bIns="45720" rtlCol="0">
            <a:normAutofit/>
          </a:bodyPr>
          <a:lstStyle/>
          <a:p>
            <a:pPr algn="r"/>
            <a:r>
              <a:rPr lang="en-US" sz="4000" b="1" dirty="0"/>
              <a:t>For 21:00 on July 9, 2020</a:t>
            </a:r>
          </a:p>
        </p:txBody>
      </p:sp>
      <p:sp>
        <p:nvSpPr>
          <p:cNvPr id="102" name="Freeform: Shape 101">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832AF8FE-A8A3-154E-82E6-EC28D0757C9D}"/>
              </a:ext>
            </a:extLst>
          </p:cNvPr>
          <p:cNvPicPr>
            <a:picLocks noChangeAspect="1"/>
          </p:cNvPicPr>
          <p:nvPr/>
        </p:nvPicPr>
        <p:blipFill>
          <a:blip r:embed="rId3"/>
          <a:stretch>
            <a:fillRect/>
          </a:stretch>
        </p:blipFill>
        <p:spPr>
          <a:xfrm>
            <a:off x="710603" y="658995"/>
            <a:ext cx="5162838" cy="3355848"/>
          </a:xfrm>
          <a:prstGeom prst="rect">
            <a:avLst/>
          </a:prstGeom>
        </p:spPr>
      </p:pic>
      <p:pic>
        <p:nvPicPr>
          <p:cNvPr id="10" name="Picture 9">
            <a:extLst>
              <a:ext uri="{FF2B5EF4-FFF2-40B4-BE49-F238E27FC236}">
                <a16:creationId xmlns:a16="http://schemas.microsoft.com/office/drawing/2014/main" id="{21D7E1B3-2C02-3F4A-8CEE-C29C9735FB58}"/>
              </a:ext>
            </a:extLst>
          </p:cNvPr>
          <p:cNvPicPr>
            <a:picLocks noChangeAspect="1"/>
          </p:cNvPicPr>
          <p:nvPr/>
        </p:nvPicPr>
        <p:blipFill>
          <a:blip r:embed="rId4"/>
          <a:stretch>
            <a:fillRect/>
          </a:stretch>
        </p:blipFill>
        <p:spPr>
          <a:xfrm>
            <a:off x="6313293" y="658995"/>
            <a:ext cx="5187806" cy="3359108"/>
          </a:xfrm>
          <a:prstGeom prst="rect">
            <a:avLst/>
          </a:prstGeom>
        </p:spPr>
      </p:pic>
      <p:sp>
        <p:nvSpPr>
          <p:cNvPr id="39" name="Content Placeholder 38">
            <a:extLst>
              <a:ext uri="{FF2B5EF4-FFF2-40B4-BE49-F238E27FC236}">
                <a16:creationId xmlns:a16="http://schemas.microsoft.com/office/drawing/2014/main" id="{E7FC5611-AFE4-4E97-90B9-C8F1C1783058}"/>
              </a:ext>
            </a:extLst>
          </p:cNvPr>
          <p:cNvSpPr>
            <a:spLocks noGrp="1"/>
          </p:cNvSpPr>
          <p:nvPr>
            <p:ph idx="1"/>
          </p:nvPr>
        </p:nvSpPr>
        <p:spPr>
          <a:xfrm>
            <a:off x="6324600" y="4767660"/>
            <a:ext cx="5075720" cy="1770300"/>
          </a:xfrm>
          <a:solidFill>
            <a:schemeClr val="tx1">
              <a:lumMod val="65000"/>
            </a:schemeClr>
          </a:solidFill>
        </p:spPr>
        <p:txBody>
          <a:bodyPr anchor="ctr">
            <a:normAutofit fontScale="92500" lnSpcReduction="10000"/>
          </a:bodyPr>
          <a:lstStyle/>
          <a:p>
            <a:r>
              <a:rPr lang="en-US" sz="1400" dirty="0"/>
              <a:t>Found quite good domain matchings between GLD/NLDN and GLM , and also between ENTLN and GLM.</a:t>
            </a:r>
          </a:p>
          <a:p>
            <a:r>
              <a:rPr lang="en-US" sz="1400" dirty="0"/>
              <a:t>There are more stoke-level observations in ENTLN than in GLD/NLDN. About 2 times more in ENTLN than in GLD/NLDN.</a:t>
            </a:r>
          </a:p>
          <a:p>
            <a:r>
              <a:rPr lang="en-US" sz="1400" dirty="0"/>
              <a:t>The GLM observations have the largest lightning spatial extents among these three.</a:t>
            </a:r>
          </a:p>
          <a:p>
            <a:r>
              <a:rPr lang="en-US" sz="1400" dirty="0"/>
              <a:t>There exist GLM observations which may have no corresponding ground-based observations. </a:t>
            </a:r>
          </a:p>
        </p:txBody>
      </p:sp>
      <p:sp>
        <p:nvSpPr>
          <p:cNvPr id="3" name="TextBox 2">
            <a:extLst>
              <a:ext uri="{FF2B5EF4-FFF2-40B4-BE49-F238E27FC236}">
                <a16:creationId xmlns:a16="http://schemas.microsoft.com/office/drawing/2014/main" id="{FEF61DFD-3515-4F27-BAE3-20AD02EDBF99}"/>
              </a:ext>
            </a:extLst>
          </p:cNvPr>
          <p:cNvSpPr txBox="1"/>
          <p:nvPr/>
        </p:nvSpPr>
        <p:spPr>
          <a:xfrm>
            <a:off x="977374" y="866722"/>
            <a:ext cx="1296139" cy="646331"/>
          </a:xfrm>
          <a:prstGeom prst="rect">
            <a:avLst/>
          </a:prstGeom>
          <a:noFill/>
        </p:spPr>
        <p:txBody>
          <a:bodyPr wrap="square" rtlCol="0">
            <a:spAutoFit/>
          </a:bodyPr>
          <a:lstStyle/>
          <a:p>
            <a:r>
              <a:rPr lang="en-US" dirty="0">
                <a:solidFill>
                  <a:schemeClr val="bg1"/>
                </a:solidFill>
              </a:rPr>
              <a:t>GLM and GLD/NLDN</a:t>
            </a:r>
          </a:p>
        </p:txBody>
      </p:sp>
      <p:sp>
        <p:nvSpPr>
          <p:cNvPr id="29" name="TextBox 28">
            <a:extLst>
              <a:ext uri="{FF2B5EF4-FFF2-40B4-BE49-F238E27FC236}">
                <a16:creationId xmlns:a16="http://schemas.microsoft.com/office/drawing/2014/main" id="{B7C08D00-BF1A-44D4-B76C-781CC9105084}"/>
              </a:ext>
            </a:extLst>
          </p:cNvPr>
          <p:cNvSpPr txBox="1"/>
          <p:nvPr/>
        </p:nvSpPr>
        <p:spPr>
          <a:xfrm>
            <a:off x="6599230" y="876408"/>
            <a:ext cx="1296139" cy="646331"/>
          </a:xfrm>
          <a:prstGeom prst="rect">
            <a:avLst/>
          </a:prstGeom>
          <a:noFill/>
        </p:spPr>
        <p:txBody>
          <a:bodyPr wrap="square" rtlCol="0">
            <a:spAutoFit/>
          </a:bodyPr>
          <a:lstStyle/>
          <a:p>
            <a:r>
              <a:rPr lang="en-US" dirty="0">
                <a:solidFill>
                  <a:schemeClr val="bg1"/>
                </a:solidFill>
              </a:rPr>
              <a:t>GLM and ENTLN</a:t>
            </a:r>
          </a:p>
        </p:txBody>
      </p:sp>
    </p:spTree>
    <p:extLst>
      <p:ext uri="{BB962C8B-B14F-4D97-AF65-F5344CB8AC3E}">
        <p14:creationId xmlns:p14="http://schemas.microsoft.com/office/powerpoint/2010/main" val="208590996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8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E1A70237-85A2-F34C-A8AC-C4723B375E98}"/>
              </a:ext>
            </a:extLst>
          </p:cNvPr>
          <p:cNvSpPr>
            <a:spLocks noGrp="1"/>
          </p:cNvSpPr>
          <p:nvPr>
            <p:ph type="title"/>
          </p:nvPr>
        </p:nvSpPr>
        <p:spPr>
          <a:xfrm>
            <a:off x="888630" y="4760132"/>
            <a:ext cx="4980883" cy="1777829"/>
          </a:xfrm>
        </p:spPr>
        <p:txBody>
          <a:bodyPr vert="horz" lIns="91440" tIns="45720" rIns="91440" bIns="45720" rtlCol="0">
            <a:normAutofit/>
          </a:bodyPr>
          <a:lstStyle/>
          <a:p>
            <a:pPr algn="r"/>
            <a:r>
              <a:rPr lang="en-US" sz="4000" b="1" dirty="0"/>
              <a:t>For 21:00 on July 9, 2020</a:t>
            </a:r>
          </a:p>
        </p:txBody>
      </p:sp>
      <p:sp>
        <p:nvSpPr>
          <p:cNvPr id="102" name="Freeform: Shape 101">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832AF8FE-A8A3-154E-82E6-EC28D0757C9D}"/>
              </a:ext>
            </a:extLst>
          </p:cNvPr>
          <p:cNvPicPr>
            <a:picLocks noChangeAspect="1"/>
          </p:cNvPicPr>
          <p:nvPr/>
        </p:nvPicPr>
        <p:blipFill rotWithShape="1">
          <a:blip r:embed="rId3"/>
          <a:srcRect l="13478" t="21006" r="70293" b="43709"/>
          <a:stretch/>
        </p:blipFill>
        <p:spPr>
          <a:xfrm>
            <a:off x="199346" y="111834"/>
            <a:ext cx="2768769" cy="3912203"/>
          </a:xfrm>
          <a:prstGeom prst="rect">
            <a:avLst/>
          </a:prstGeom>
          <a:ln>
            <a:solidFill>
              <a:schemeClr val="bg1"/>
            </a:solidFill>
          </a:ln>
        </p:spPr>
      </p:pic>
      <p:pic>
        <p:nvPicPr>
          <p:cNvPr id="10" name="Picture 9">
            <a:extLst>
              <a:ext uri="{FF2B5EF4-FFF2-40B4-BE49-F238E27FC236}">
                <a16:creationId xmlns:a16="http://schemas.microsoft.com/office/drawing/2014/main" id="{21D7E1B3-2C02-3F4A-8CEE-C29C9735FB58}"/>
              </a:ext>
            </a:extLst>
          </p:cNvPr>
          <p:cNvPicPr>
            <a:picLocks noChangeAspect="1"/>
          </p:cNvPicPr>
          <p:nvPr/>
        </p:nvPicPr>
        <p:blipFill rotWithShape="1">
          <a:blip r:embed="rId4"/>
          <a:srcRect l="13527" t="20694" r="70275" b="44020"/>
          <a:stretch/>
        </p:blipFill>
        <p:spPr>
          <a:xfrm>
            <a:off x="6184756" y="116628"/>
            <a:ext cx="2769446" cy="3913160"/>
          </a:xfrm>
          <a:prstGeom prst="rect">
            <a:avLst/>
          </a:prstGeom>
          <a:ln>
            <a:solidFill>
              <a:schemeClr val="bg1"/>
            </a:solidFill>
          </a:ln>
        </p:spPr>
      </p:pic>
      <p:sp>
        <p:nvSpPr>
          <p:cNvPr id="39" name="Content Placeholder 38">
            <a:extLst>
              <a:ext uri="{FF2B5EF4-FFF2-40B4-BE49-F238E27FC236}">
                <a16:creationId xmlns:a16="http://schemas.microsoft.com/office/drawing/2014/main" id="{E7FC5611-AFE4-4E97-90B9-C8F1C1783058}"/>
              </a:ext>
            </a:extLst>
          </p:cNvPr>
          <p:cNvSpPr>
            <a:spLocks noGrp="1"/>
          </p:cNvSpPr>
          <p:nvPr>
            <p:ph idx="1"/>
          </p:nvPr>
        </p:nvSpPr>
        <p:spPr>
          <a:xfrm>
            <a:off x="6324600" y="4767660"/>
            <a:ext cx="5075720" cy="1770300"/>
          </a:xfrm>
          <a:solidFill>
            <a:schemeClr val="tx1">
              <a:lumMod val="65000"/>
            </a:schemeClr>
          </a:solidFill>
        </p:spPr>
        <p:txBody>
          <a:bodyPr anchor="ctr">
            <a:normAutofit fontScale="92500" lnSpcReduction="10000"/>
          </a:bodyPr>
          <a:lstStyle/>
          <a:p>
            <a:r>
              <a:rPr lang="en-US" sz="1400" dirty="0"/>
              <a:t>Found quite good domain matchings between GLD/NLDN and GLM, and also between ENTLN and GLM.</a:t>
            </a:r>
          </a:p>
          <a:p>
            <a:r>
              <a:rPr lang="en-US" sz="1400" dirty="0"/>
              <a:t>There are more stoke-level observations in ENTLN than in GLD/NLDN. About 2 times more in ENTLN than in GLDNLDN.</a:t>
            </a:r>
          </a:p>
          <a:p>
            <a:r>
              <a:rPr lang="en-US" sz="1400" dirty="0"/>
              <a:t>The GLM observations have the largest lightning spatial extents among these three.</a:t>
            </a:r>
          </a:p>
          <a:p>
            <a:r>
              <a:rPr lang="en-US" sz="1400" dirty="0"/>
              <a:t>There exist GLM observations which may have no corresponding ground-based observations. </a:t>
            </a:r>
          </a:p>
        </p:txBody>
      </p:sp>
      <p:pic>
        <p:nvPicPr>
          <p:cNvPr id="28" name="Picture 27">
            <a:extLst>
              <a:ext uri="{FF2B5EF4-FFF2-40B4-BE49-F238E27FC236}">
                <a16:creationId xmlns:a16="http://schemas.microsoft.com/office/drawing/2014/main" id="{E1B5A15A-02D8-4DFE-AEAC-C6EA0A731796}"/>
              </a:ext>
            </a:extLst>
          </p:cNvPr>
          <p:cNvPicPr>
            <a:picLocks noChangeAspect="1"/>
          </p:cNvPicPr>
          <p:nvPr/>
        </p:nvPicPr>
        <p:blipFill rotWithShape="1">
          <a:blip r:embed="rId3"/>
          <a:srcRect l="37500" t="43611" r="44143" b="17914"/>
          <a:stretch/>
        </p:blipFill>
        <p:spPr>
          <a:xfrm>
            <a:off x="3146485" y="111834"/>
            <a:ext cx="2872304" cy="3912202"/>
          </a:xfrm>
          <a:prstGeom prst="rect">
            <a:avLst/>
          </a:prstGeom>
          <a:ln>
            <a:solidFill>
              <a:schemeClr val="bg1"/>
            </a:solidFill>
          </a:ln>
        </p:spPr>
      </p:pic>
      <p:pic>
        <p:nvPicPr>
          <p:cNvPr id="29" name="Picture 28">
            <a:extLst>
              <a:ext uri="{FF2B5EF4-FFF2-40B4-BE49-F238E27FC236}">
                <a16:creationId xmlns:a16="http://schemas.microsoft.com/office/drawing/2014/main" id="{092DDC21-CE6F-4277-8F9A-2F3B2279BDC4}"/>
              </a:ext>
            </a:extLst>
          </p:cNvPr>
          <p:cNvPicPr>
            <a:picLocks noChangeAspect="1"/>
          </p:cNvPicPr>
          <p:nvPr/>
        </p:nvPicPr>
        <p:blipFill rotWithShape="1">
          <a:blip r:embed="rId4"/>
          <a:srcRect l="37416" t="43611" r="44426" b="17914"/>
          <a:stretch/>
        </p:blipFill>
        <p:spPr>
          <a:xfrm>
            <a:off x="9126472" y="116628"/>
            <a:ext cx="2847311" cy="3913160"/>
          </a:xfrm>
          <a:prstGeom prst="rect">
            <a:avLst/>
          </a:prstGeom>
          <a:ln>
            <a:solidFill>
              <a:schemeClr val="bg1"/>
            </a:solidFill>
          </a:ln>
        </p:spPr>
      </p:pic>
      <p:sp>
        <p:nvSpPr>
          <p:cNvPr id="30" name="TextBox 29">
            <a:extLst>
              <a:ext uri="{FF2B5EF4-FFF2-40B4-BE49-F238E27FC236}">
                <a16:creationId xmlns:a16="http://schemas.microsoft.com/office/drawing/2014/main" id="{AB3052A0-DD79-47D6-B29F-BFA081E797A6}"/>
              </a:ext>
            </a:extLst>
          </p:cNvPr>
          <p:cNvSpPr txBox="1"/>
          <p:nvPr/>
        </p:nvSpPr>
        <p:spPr>
          <a:xfrm>
            <a:off x="199752" y="83667"/>
            <a:ext cx="1296139" cy="646331"/>
          </a:xfrm>
          <a:prstGeom prst="rect">
            <a:avLst/>
          </a:prstGeom>
          <a:noFill/>
        </p:spPr>
        <p:txBody>
          <a:bodyPr wrap="square" rtlCol="0">
            <a:spAutoFit/>
          </a:bodyPr>
          <a:lstStyle/>
          <a:p>
            <a:r>
              <a:rPr lang="en-US" dirty="0">
                <a:solidFill>
                  <a:schemeClr val="bg1"/>
                </a:solidFill>
              </a:rPr>
              <a:t>GLM and GLD/NLDN</a:t>
            </a:r>
          </a:p>
        </p:txBody>
      </p:sp>
      <p:sp>
        <p:nvSpPr>
          <p:cNvPr id="31" name="TextBox 30">
            <a:extLst>
              <a:ext uri="{FF2B5EF4-FFF2-40B4-BE49-F238E27FC236}">
                <a16:creationId xmlns:a16="http://schemas.microsoft.com/office/drawing/2014/main" id="{A758E511-B7AD-45C4-8F35-AC64424BE12E}"/>
              </a:ext>
            </a:extLst>
          </p:cNvPr>
          <p:cNvSpPr txBox="1"/>
          <p:nvPr/>
        </p:nvSpPr>
        <p:spPr>
          <a:xfrm>
            <a:off x="6194473" y="66719"/>
            <a:ext cx="1296139" cy="646331"/>
          </a:xfrm>
          <a:prstGeom prst="rect">
            <a:avLst/>
          </a:prstGeom>
          <a:noFill/>
        </p:spPr>
        <p:txBody>
          <a:bodyPr wrap="square" rtlCol="0">
            <a:spAutoFit/>
          </a:bodyPr>
          <a:lstStyle/>
          <a:p>
            <a:r>
              <a:rPr lang="en-US" dirty="0">
                <a:solidFill>
                  <a:schemeClr val="bg1"/>
                </a:solidFill>
              </a:rPr>
              <a:t>GLM and ENTLN</a:t>
            </a:r>
          </a:p>
        </p:txBody>
      </p:sp>
      <p:sp>
        <p:nvSpPr>
          <p:cNvPr id="32" name="TextBox 31">
            <a:extLst>
              <a:ext uri="{FF2B5EF4-FFF2-40B4-BE49-F238E27FC236}">
                <a16:creationId xmlns:a16="http://schemas.microsoft.com/office/drawing/2014/main" id="{6530E858-059F-4E3B-91CD-9053171EA7D0}"/>
              </a:ext>
            </a:extLst>
          </p:cNvPr>
          <p:cNvSpPr txBox="1"/>
          <p:nvPr/>
        </p:nvSpPr>
        <p:spPr>
          <a:xfrm>
            <a:off x="3139744" y="76268"/>
            <a:ext cx="1296139" cy="646331"/>
          </a:xfrm>
          <a:prstGeom prst="rect">
            <a:avLst/>
          </a:prstGeom>
          <a:noFill/>
        </p:spPr>
        <p:txBody>
          <a:bodyPr wrap="square" rtlCol="0">
            <a:spAutoFit/>
          </a:bodyPr>
          <a:lstStyle/>
          <a:p>
            <a:r>
              <a:rPr lang="en-US" dirty="0">
                <a:solidFill>
                  <a:schemeClr val="bg1"/>
                </a:solidFill>
              </a:rPr>
              <a:t>GLM and GLD/NLDN</a:t>
            </a:r>
          </a:p>
        </p:txBody>
      </p:sp>
      <p:sp>
        <p:nvSpPr>
          <p:cNvPr id="33" name="TextBox 32">
            <a:extLst>
              <a:ext uri="{FF2B5EF4-FFF2-40B4-BE49-F238E27FC236}">
                <a16:creationId xmlns:a16="http://schemas.microsoft.com/office/drawing/2014/main" id="{DCC594B7-16D3-4A9C-AC8F-BF22EC2A4AF6}"/>
              </a:ext>
            </a:extLst>
          </p:cNvPr>
          <p:cNvSpPr txBox="1"/>
          <p:nvPr/>
        </p:nvSpPr>
        <p:spPr>
          <a:xfrm>
            <a:off x="9134464" y="68198"/>
            <a:ext cx="1296139" cy="646331"/>
          </a:xfrm>
          <a:prstGeom prst="rect">
            <a:avLst/>
          </a:prstGeom>
          <a:noFill/>
        </p:spPr>
        <p:txBody>
          <a:bodyPr wrap="square" rtlCol="0">
            <a:spAutoFit/>
          </a:bodyPr>
          <a:lstStyle/>
          <a:p>
            <a:r>
              <a:rPr lang="en-US" dirty="0">
                <a:solidFill>
                  <a:schemeClr val="bg1"/>
                </a:solidFill>
              </a:rPr>
              <a:t>GLM and ENTLN</a:t>
            </a:r>
          </a:p>
        </p:txBody>
      </p:sp>
    </p:spTree>
    <p:extLst>
      <p:ext uri="{BB962C8B-B14F-4D97-AF65-F5344CB8AC3E}">
        <p14:creationId xmlns:p14="http://schemas.microsoft.com/office/powerpoint/2010/main" val="381631456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33331-DD54-A043-B6E6-9CD035DC2DB5}"/>
              </a:ext>
            </a:extLst>
          </p:cNvPr>
          <p:cNvSpPr>
            <a:spLocks noGrp="1"/>
          </p:cNvSpPr>
          <p:nvPr>
            <p:ph idx="1"/>
          </p:nvPr>
        </p:nvSpPr>
        <p:spPr>
          <a:xfrm>
            <a:off x="151885" y="137262"/>
            <a:ext cx="11657001" cy="1045126"/>
          </a:xfrm>
        </p:spPr>
        <p:txBody>
          <a:bodyPr>
            <a:normAutofit fontScale="92500"/>
          </a:bodyPr>
          <a:lstStyle/>
          <a:p>
            <a:pPr marL="0" indent="0" algn="ctr">
              <a:lnSpc>
                <a:spcPct val="150000"/>
              </a:lnSpc>
              <a:buNone/>
            </a:pPr>
            <a:r>
              <a:rPr lang="en-US" sz="4200" b="1" dirty="0"/>
              <a:t>Matched ratio of </a:t>
            </a:r>
            <a:r>
              <a:rPr lang="en-US" sz="4200" b="1" dirty="0" err="1"/>
              <a:t>Ground_based</a:t>
            </a:r>
            <a:r>
              <a:rPr lang="en-US" sz="4200" b="1" dirty="0"/>
              <a:t> observations to GLM</a:t>
            </a:r>
          </a:p>
        </p:txBody>
      </p:sp>
      <p:sp>
        <p:nvSpPr>
          <p:cNvPr id="4" name="Content Placeholder 2">
            <a:extLst>
              <a:ext uri="{FF2B5EF4-FFF2-40B4-BE49-F238E27FC236}">
                <a16:creationId xmlns:a16="http://schemas.microsoft.com/office/drawing/2014/main" id="{79D401CB-FDD2-0542-A5AA-2B90C1D92E75}"/>
              </a:ext>
            </a:extLst>
          </p:cNvPr>
          <p:cNvSpPr txBox="1">
            <a:spLocks/>
          </p:cNvSpPr>
          <p:nvPr/>
        </p:nvSpPr>
        <p:spPr>
          <a:xfrm>
            <a:off x="492032" y="1182388"/>
            <a:ext cx="11548083" cy="5538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dirty="0"/>
              <a:t>We define:</a:t>
            </a:r>
          </a:p>
          <a:p>
            <a:pPr marL="514350" indent="-514350">
              <a:lnSpc>
                <a:spcPct val="150000"/>
              </a:lnSpc>
              <a:spcAft>
                <a:spcPts val="1200"/>
              </a:spcAft>
              <a:buAutoNum type="arabicPeriod"/>
            </a:pPr>
            <a:r>
              <a:rPr lang="en-US" sz="2400" dirty="0"/>
              <a:t>Domain matched ratio: if a </a:t>
            </a:r>
            <a:r>
              <a:rPr lang="en-US" sz="2400" dirty="0" err="1"/>
              <a:t>ground_based</a:t>
            </a:r>
            <a:r>
              <a:rPr lang="en-US" sz="2400" dirty="0"/>
              <a:t> stroke-level observation is located in a GLM grid with FED&gt;0, then a domain matched case is found. Under this condition, the domain matched ratio is the grid number of matched </a:t>
            </a:r>
            <a:r>
              <a:rPr lang="en-US" sz="2400" dirty="0" err="1"/>
              <a:t>ground_based</a:t>
            </a:r>
            <a:r>
              <a:rPr lang="en-US" sz="2400" dirty="0"/>
              <a:t> stroke-level observations to its totals.</a:t>
            </a:r>
          </a:p>
          <a:p>
            <a:pPr marL="514350" indent="-514350">
              <a:lnSpc>
                <a:spcPct val="150000"/>
              </a:lnSpc>
              <a:buAutoNum type="arabicPeriod"/>
            </a:pPr>
            <a:r>
              <a:rPr lang="en-US" sz="2400" dirty="0"/>
              <a:t>Intensity matched ratio: if the total number of stroke-level observations is no less than the domain matched FED, then an intensity matched case is found. Under this condition, the intensity matched ratio is </a:t>
            </a:r>
            <a:r>
              <a:rPr lang="en-US" sz="2400"/>
              <a:t>the grid number </a:t>
            </a:r>
            <a:r>
              <a:rPr lang="en-US" sz="2400" dirty="0"/>
              <a:t>of matched ground-based observations to its totals.</a:t>
            </a:r>
            <a:endParaRPr lang="en-US" sz="2000" dirty="0"/>
          </a:p>
        </p:txBody>
      </p:sp>
    </p:spTree>
    <p:extLst>
      <p:ext uri="{BB962C8B-B14F-4D97-AF65-F5344CB8AC3E}">
        <p14:creationId xmlns:p14="http://schemas.microsoft.com/office/powerpoint/2010/main" val="1434194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9"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821FD9E1-1493-4347-B98B-0D3F1231227E}"/>
              </a:ext>
            </a:extLst>
          </p:cNvPr>
          <p:cNvSpPr>
            <a:spLocks noGrp="1"/>
          </p:cNvSpPr>
          <p:nvPr>
            <p:ph type="title"/>
          </p:nvPr>
        </p:nvSpPr>
        <p:spPr>
          <a:xfrm>
            <a:off x="888630" y="4760132"/>
            <a:ext cx="4980883" cy="1777829"/>
          </a:xfrm>
        </p:spPr>
        <p:txBody>
          <a:bodyPr>
            <a:normAutofit/>
          </a:bodyPr>
          <a:lstStyle/>
          <a:p>
            <a:pPr algn="r"/>
            <a:r>
              <a:rPr lang="en-US" sz="3700"/>
              <a:t>Matched ratio of ground-based networks to GLM16 2×2 km grids</a:t>
            </a:r>
          </a:p>
        </p:txBody>
      </p:sp>
      <p:sp>
        <p:nvSpPr>
          <p:cNvPr id="39" name="Freeform: Shape 38">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35AC6B4-A672-3C40-BCE7-34D56F065730}"/>
              </a:ext>
            </a:extLst>
          </p:cNvPr>
          <p:cNvPicPr>
            <a:picLocks noChangeAspect="1"/>
          </p:cNvPicPr>
          <p:nvPr/>
        </p:nvPicPr>
        <p:blipFill>
          <a:blip r:embed="rId3"/>
          <a:stretch>
            <a:fillRect/>
          </a:stretch>
        </p:blipFill>
        <p:spPr>
          <a:xfrm>
            <a:off x="648910" y="850168"/>
            <a:ext cx="5286224" cy="2973501"/>
          </a:xfrm>
          <a:prstGeom prst="rect">
            <a:avLst/>
          </a:prstGeom>
        </p:spPr>
      </p:pic>
      <p:pic>
        <p:nvPicPr>
          <p:cNvPr id="8" name="Picture 7">
            <a:extLst>
              <a:ext uri="{FF2B5EF4-FFF2-40B4-BE49-F238E27FC236}">
                <a16:creationId xmlns:a16="http://schemas.microsoft.com/office/drawing/2014/main" id="{0430427E-7D3D-684B-8286-DED73CBEE7FC}"/>
              </a:ext>
            </a:extLst>
          </p:cNvPr>
          <p:cNvPicPr>
            <a:picLocks noChangeAspect="1"/>
          </p:cNvPicPr>
          <p:nvPr/>
        </p:nvPicPr>
        <p:blipFill>
          <a:blip r:embed="rId4"/>
          <a:stretch>
            <a:fillRect/>
          </a:stretch>
        </p:blipFill>
        <p:spPr>
          <a:xfrm>
            <a:off x="6256867" y="847739"/>
            <a:ext cx="5300659" cy="2981620"/>
          </a:xfrm>
          <a:prstGeom prst="rect">
            <a:avLst/>
          </a:prstGeom>
        </p:spPr>
      </p:pic>
      <p:sp>
        <p:nvSpPr>
          <p:cNvPr id="11" name="Content Placeholder 10">
            <a:extLst>
              <a:ext uri="{FF2B5EF4-FFF2-40B4-BE49-F238E27FC236}">
                <a16:creationId xmlns:a16="http://schemas.microsoft.com/office/drawing/2014/main" id="{143B97AC-AD06-49A8-A6CF-817B51729221}"/>
              </a:ext>
            </a:extLst>
          </p:cNvPr>
          <p:cNvSpPr>
            <a:spLocks noGrp="1"/>
          </p:cNvSpPr>
          <p:nvPr>
            <p:ph idx="1"/>
          </p:nvPr>
        </p:nvSpPr>
        <p:spPr>
          <a:xfrm>
            <a:off x="6324600" y="4767660"/>
            <a:ext cx="5075720" cy="1770300"/>
          </a:xfrm>
        </p:spPr>
        <p:txBody>
          <a:bodyPr anchor="ctr">
            <a:normAutofit/>
          </a:bodyPr>
          <a:lstStyle/>
          <a:p>
            <a:r>
              <a:rPr lang="en-US" sz="1100"/>
              <a:t>The matched ratio calculations verified that there exist very high domain matched ratios between GLM and ground based networks (NLDN/GLD, ENTLN). Most of GLD/NLDN and ENTLN stroke-level data are located in the domain of GLM with FED &gt; 0, i.e., in the GLM flash spatial extent. </a:t>
            </a:r>
          </a:p>
          <a:p>
            <a:r>
              <a:rPr lang="en-US" sz="1100"/>
              <a:t>The intensity matched ratios between GLM and ground-based networks are much lower than the domain matched ratios.</a:t>
            </a:r>
          </a:p>
          <a:p>
            <a:r>
              <a:rPr lang="en-US" sz="1100"/>
              <a:t>High domain matched ratios and low intensity matched ratios reveals the parallax </a:t>
            </a:r>
            <a:r>
              <a:rPr lang="en-US" sz="1100" b="1"/>
              <a:t>in the GLM observations caused by removing the cloud height assumption via glmtools</a:t>
            </a:r>
            <a:r>
              <a:rPr lang="en-US" sz="1100"/>
              <a:t> (Fig. 5 in Bruning et al, 2019). </a:t>
            </a:r>
          </a:p>
        </p:txBody>
      </p:sp>
    </p:spTree>
    <p:extLst>
      <p:ext uri="{BB962C8B-B14F-4D97-AF65-F5344CB8AC3E}">
        <p14:creationId xmlns:p14="http://schemas.microsoft.com/office/powerpoint/2010/main" val="143280590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0237-85A2-F34C-A8AC-C4723B375E98}"/>
              </a:ext>
            </a:extLst>
          </p:cNvPr>
          <p:cNvSpPr>
            <a:spLocks noGrp="1"/>
          </p:cNvSpPr>
          <p:nvPr>
            <p:ph type="title"/>
          </p:nvPr>
        </p:nvSpPr>
        <p:spPr>
          <a:xfrm>
            <a:off x="493986" y="115611"/>
            <a:ext cx="10515600" cy="1325563"/>
          </a:xfrm>
        </p:spPr>
        <p:txBody>
          <a:bodyPr>
            <a:normAutofit/>
          </a:bodyPr>
          <a:lstStyle/>
          <a:p>
            <a:pPr algn="ctr"/>
            <a:r>
              <a:rPr lang="en-US" sz="3600" b="1" dirty="0">
                <a:latin typeface="+mn-lt"/>
              </a:rPr>
              <a:t>Summary</a:t>
            </a:r>
          </a:p>
        </p:txBody>
      </p:sp>
      <p:sp>
        <p:nvSpPr>
          <p:cNvPr id="3" name="Content Placeholder 2">
            <a:extLst>
              <a:ext uri="{FF2B5EF4-FFF2-40B4-BE49-F238E27FC236}">
                <a16:creationId xmlns:a16="http://schemas.microsoft.com/office/drawing/2014/main" id="{8D14603E-EE41-784D-B0C8-014EAC6036F7}"/>
              </a:ext>
            </a:extLst>
          </p:cNvPr>
          <p:cNvSpPr>
            <a:spLocks noGrp="1"/>
          </p:cNvSpPr>
          <p:nvPr>
            <p:ph idx="1"/>
          </p:nvPr>
        </p:nvSpPr>
        <p:spPr>
          <a:xfrm>
            <a:off x="493986" y="1172608"/>
            <a:ext cx="10859814" cy="5637433"/>
          </a:xfrm>
        </p:spPr>
        <p:txBody>
          <a:bodyPr>
            <a:noAutofit/>
          </a:bodyPr>
          <a:lstStyle/>
          <a:p>
            <a:pPr marL="0" indent="0">
              <a:lnSpc>
                <a:spcPct val="100000"/>
              </a:lnSpc>
              <a:buNone/>
            </a:pPr>
            <a:r>
              <a:rPr lang="en-US" sz="2200" dirty="0"/>
              <a:t>The domain-matching of </a:t>
            </a:r>
            <a:r>
              <a:rPr lang="en-US" sz="2200" dirty="0" err="1"/>
              <a:t>Binlightning</a:t>
            </a:r>
            <a:r>
              <a:rPr lang="en-US" sz="2200" dirty="0"/>
              <a:t> GLD/NLDN and ENTLN stroke-level data to G16 2×2 km full disk grids are almost finished.</a:t>
            </a:r>
          </a:p>
          <a:p>
            <a:pPr marL="0" indent="0">
              <a:lnSpc>
                <a:spcPct val="100000"/>
              </a:lnSpc>
              <a:buNone/>
            </a:pPr>
            <a:endParaRPr lang="en-US" sz="2200" dirty="0"/>
          </a:p>
          <a:p>
            <a:pPr marL="0" indent="0">
              <a:lnSpc>
                <a:spcPct val="100000"/>
              </a:lnSpc>
              <a:buNone/>
            </a:pPr>
            <a:r>
              <a:rPr lang="en-US" sz="2200" dirty="0"/>
              <a:t>Next steps, so many things to do:</a:t>
            </a:r>
          </a:p>
          <a:p>
            <a:pPr marL="0" indent="0">
              <a:lnSpc>
                <a:spcPct val="100000"/>
              </a:lnSpc>
              <a:buNone/>
            </a:pPr>
            <a:r>
              <a:rPr lang="en-US" sz="2200" dirty="0"/>
              <a:t>For example, </a:t>
            </a:r>
          </a:p>
          <a:p>
            <a:pPr marL="457200" indent="-457200">
              <a:lnSpc>
                <a:spcPct val="100000"/>
              </a:lnSpc>
              <a:buAutoNum type="arabicPeriod"/>
            </a:pPr>
            <a:r>
              <a:rPr lang="en-US" sz="2200" dirty="0"/>
              <a:t>To use some constraints for more strictly matching, such as using peak current &gt; 30KA.</a:t>
            </a:r>
          </a:p>
          <a:p>
            <a:pPr marL="457200" indent="-457200">
              <a:lnSpc>
                <a:spcPct val="100000"/>
              </a:lnSpc>
              <a:buAutoNum type="arabicPeriod"/>
            </a:pPr>
            <a:r>
              <a:rPr lang="en-US" sz="2200" dirty="0"/>
              <a:t>To further understand the difference between GLD/NLDN and ENTLN data. Then maybe combine them together or not.</a:t>
            </a:r>
          </a:p>
          <a:p>
            <a:pPr marL="457200" indent="-457200">
              <a:lnSpc>
                <a:spcPct val="100000"/>
              </a:lnSpc>
              <a:buAutoNum type="arabicPeriod"/>
            </a:pPr>
            <a:r>
              <a:rPr lang="en-US" sz="2200" dirty="0"/>
              <a:t>Most importantly, to explore a statistic formula to correct the GLM location parallax that is caused by the cloud height assumption applied in </a:t>
            </a:r>
            <a:r>
              <a:rPr lang="en-US" sz="2200" dirty="0" err="1"/>
              <a:t>GLMtools</a:t>
            </a:r>
            <a:r>
              <a:rPr lang="en-US" sz="2200" dirty="0"/>
              <a:t> (</a:t>
            </a:r>
            <a:r>
              <a:rPr lang="en-US" sz="2200" dirty="0" err="1"/>
              <a:t>Brunning</a:t>
            </a:r>
            <a:r>
              <a:rPr lang="en-US" sz="2200" dirty="0"/>
              <a:t> et al. 2019), and then to improve the GLM observations. </a:t>
            </a:r>
          </a:p>
        </p:txBody>
      </p:sp>
    </p:spTree>
    <p:extLst>
      <p:ext uri="{BB962C8B-B14F-4D97-AF65-F5344CB8AC3E}">
        <p14:creationId xmlns:p14="http://schemas.microsoft.com/office/powerpoint/2010/main" val="374824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D0E34-7816-774C-8F49-1B752D8A32AF}"/>
              </a:ext>
            </a:extLst>
          </p:cNvPr>
          <p:cNvSpPr>
            <a:spLocks noGrp="1"/>
          </p:cNvSpPr>
          <p:nvPr>
            <p:ph idx="1"/>
          </p:nvPr>
        </p:nvSpPr>
        <p:spPr>
          <a:xfrm>
            <a:off x="838200" y="1436742"/>
            <a:ext cx="10515600" cy="4351338"/>
          </a:xfrm>
        </p:spPr>
        <p:txBody>
          <a:bodyPr>
            <a:normAutofit fontScale="55000" lnSpcReduction="20000"/>
          </a:bodyPr>
          <a:lstStyle/>
          <a:p>
            <a:pPr marL="514350" indent="-514350">
              <a:lnSpc>
                <a:spcPct val="150000"/>
              </a:lnSpc>
              <a:buFont typeface="+mj-lt"/>
              <a:buAutoNum type="arabicPeriod"/>
            </a:pPr>
            <a:r>
              <a:rPr lang="en-US" sz="3600" b="1" dirty="0"/>
              <a:t>Temporal  resolution</a:t>
            </a:r>
            <a:r>
              <a:rPr lang="en-US" sz="3600" dirty="0"/>
              <a:t>: 15 mins?</a:t>
            </a:r>
          </a:p>
          <a:p>
            <a:pPr marL="514350" indent="-514350">
              <a:lnSpc>
                <a:spcPct val="150000"/>
              </a:lnSpc>
              <a:buFont typeface="+mj-lt"/>
              <a:buAutoNum type="arabicPeriod" startAt="2"/>
            </a:pPr>
            <a:r>
              <a:rPr lang="en-US" sz="3600" b="1" dirty="0"/>
              <a:t>Variables</a:t>
            </a:r>
            <a:r>
              <a:rPr lang="en-US" sz="3600" dirty="0"/>
              <a:t>: </a:t>
            </a:r>
            <a:r>
              <a:rPr lang="en-US" sz="3600" dirty="0" err="1"/>
              <a:t>Flash_extent_density</a:t>
            </a:r>
            <a:r>
              <a:rPr lang="en-US" sz="3600" dirty="0"/>
              <a:t>? Flash rate? </a:t>
            </a:r>
            <a:br>
              <a:rPr lang="en-US" sz="3600" dirty="0"/>
            </a:br>
            <a:r>
              <a:rPr lang="en-US" sz="3600" dirty="0"/>
              <a:t>Do we need to include other fields, such as </a:t>
            </a:r>
            <a:r>
              <a:rPr lang="en-US" sz="3600" dirty="0" err="1"/>
              <a:t>Minimal_flash_area</a:t>
            </a:r>
            <a:r>
              <a:rPr lang="en-US" sz="3600" dirty="0"/>
              <a:t>, </a:t>
            </a:r>
            <a:r>
              <a:rPr lang="en-US" sz="3600" dirty="0" err="1"/>
              <a:t>Total_optical_energy</a:t>
            </a:r>
            <a:r>
              <a:rPr lang="en-US" sz="3600" dirty="0"/>
              <a:t>?</a:t>
            </a:r>
          </a:p>
          <a:p>
            <a:pPr marL="514350" indent="-514350">
              <a:lnSpc>
                <a:spcPct val="150000"/>
              </a:lnSpc>
              <a:buFont typeface="+mj-lt"/>
              <a:buAutoNum type="arabicPeriod" startAt="2"/>
            </a:pPr>
            <a:r>
              <a:rPr lang="en-US" sz="3600" dirty="0"/>
              <a:t>Apply </a:t>
            </a:r>
            <a:r>
              <a:rPr lang="en-US" sz="3600" b="1" dirty="0"/>
              <a:t>JEDI</a:t>
            </a:r>
            <a:r>
              <a:rPr lang="en-US" sz="3600" dirty="0"/>
              <a:t> (the Joint Effort for Data assimilation Integration) for the development and validation of new Lightning DA algorithms and observational operators by using our newly combined lightning datasets (this dataset is still on building, not finished)?</a:t>
            </a:r>
          </a:p>
          <a:p>
            <a:pPr marL="514350" indent="-514350">
              <a:lnSpc>
                <a:spcPct val="150000"/>
              </a:lnSpc>
              <a:buFont typeface="+mj-lt"/>
              <a:buAutoNum type="arabicPeriod" startAt="2"/>
            </a:pPr>
            <a:r>
              <a:rPr lang="en-US" sz="3600" b="1" dirty="0"/>
              <a:t>Weather prediction model</a:t>
            </a:r>
            <a:r>
              <a:rPr lang="en-US" sz="3600" dirty="0"/>
              <a:t>: RRFS or others?</a:t>
            </a:r>
          </a:p>
          <a:p>
            <a:pPr marL="0" indent="0" algn="ctr">
              <a:lnSpc>
                <a:spcPct val="150000"/>
              </a:lnSpc>
              <a:buNone/>
            </a:pPr>
            <a:endParaRPr lang="en-US" sz="3600" b="1" dirty="0">
              <a:solidFill>
                <a:srgbClr val="FF0000"/>
              </a:solidFill>
            </a:endParaRPr>
          </a:p>
          <a:p>
            <a:pPr marL="0" indent="0" algn="ctr">
              <a:lnSpc>
                <a:spcPct val="150000"/>
              </a:lnSpc>
              <a:buNone/>
            </a:pPr>
            <a:r>
              <a:rPr lang="en-US" sz="3600" b="1" dirty="0">
                <a:solidFill>
                  <a:srgbClr val="FF0000"/>
                </a:solidFill>
              </a:rPr>
              <a:t>Any suggestions? Thanks!</a:t>
            </a:r>
          </a:p>
          <a:p>
            <a:pPr marL="514350" indent="-514350">
              <a:lnSpc>
                <a:spcPct val="150000"/>
              </a:lnSpc>
              <a:buFont typeface="+mj-lt"/>
              <a:buAutoNum type="arabicPeriod" startAt="2"/>
            </a:pPr>
            <a:endParaRPr lang="en-US" sz="3600" b="1" dirty="0"/>
          </a:p>
          <a:p>
            <a:pPr marL="0" indent="0">
              <a:buNone/>
            </a:pPr>
            <a:endParaRPr lang="en-US" dirty="0"/>
          </a:p>
        </p:txBody>
      </p:sp>
      <p:sp>
        <p:nvSpPr>
          <p:cNvPr id="4" name="Title 1">
            <a:extLst>
              <a:ext uri="{FF2B5EF4-FFF2-40B4-BE49-F238E27FC236}">
                <a16:creationId xmlns:a16="http://schemas.microsoft.com/office/drawing/2014/main" id="{DD53A88D-54C2-E649-8481-076F1FF85244}"/>
              </a:ext>
            </a:extLst>
          </p:cNvPr>
          <p:cNvSpPr txBox="1">
            <a:spLocks/>
          </p:cNvSpPr>
          <p:nvPr/>
        </p:nvSpPr>
        <p:spPr>
          <a:xfrm>
            <a:off x="493986" y="1156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rPr>
              <a:t>Some Questions</a:t>
            </a:r>
          </a:p>
        </p:txBody>
      </p:sp>
    </p:spTree>
    <p:extLst>
      <p:ext uri="{BB962C8B-B14F-4D97-AF65-F5344CB8AC3E}">
        <p14:creationId xmlns:p14="http://schemas.microsoft.com/office/powerpoint/2010/main" val="346627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414B39-0EBD-FC48-83B7-EA22CBF1BD90}"/>
              </a:ext>
            </a:extLst>
          </p:cNvPr>
          <p:cNvSpPr>
            <a:spLocks noGrp="1"/>
          </p:cNvSpPr>
          <p:nvPr>
            <p:ph idx="1"/>
          </p:nvPr>
        </p:nvSpPr>
        <p:spPr>
          <a:xfrm>
            <a:off x="838200" y="1051034"/>
            <a:ext cx="10844814" cy="4225159"/>
          </a:xfrm>
        </p:spPr>
        <p:txBody>
          <a:bodyPr>
            <a:noAutofit/>
          </a:bodyPr>
          <a:lstStyle/>
          <a:p>
            <a:pPr marL="0" indent="0" algn="ctr">
              <a:lnSpc>
                <a:spcPct val="150000"/>
              </a:lnSpc>
              <a:buNone/>
            </a:pPr>
            <a:r>
              <a:rPr lang="en-US" sz="4000" b="1" dirty="0"/>
              <a:t>Purpose</a:t>
            </a:r>
            <a:endParaRPr lang="en-US" sz="4000" dirty="0"/>
          </a:p>
          <a:p>
            <a:pPr marL="0" indent="0">
              <a:lnSpc>
                <a:spcPct val="150000"/>
              </a:lnSpc>
              <a:buNone/>
            </a:pPr>
            <a:r>
              <a:rPr lang="en-US" sz="2400" dirty="0"/>
              <a:t>Generate a blended dataset that combines GLM gridded products with ground-based lightning observations to support data assimilation efforts.</a:t>
            </a:r>
          </a:p>
          <a:p>
            <a:pPr marL="0" indent="0">
              <a:lnSpc>
                <a:spcPct val="150000"/>
              </a:lnSpc>
              <a:buNone/>
            </a:pPr>
            <a:r>
              <a:rPr lang="en-US" sz="2400" dirty="0"/>
              <a:t>Dataset will leverage the strengths of both observing platforms to produce a clean, concise, and informative lightning product for assimilation.</a:t>
            </a:r>
          </a:p>
        </p:txBody>
      </p:sp>
    </p:spTree>
    <p:extLst>
      <p:ext uri="{BB962C8B-B14F-4D97-AF65-F5344CB8AC3E}">
        <p14:creationId xmlns:p14="http://schemas.microsoft.com/office/powerpoint/2010/main" val="13389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ED015-BB7E-384A-906A-53870A520780}"/>
              </a:ext>
            </a:extLst>
          </p:cNvPr>
          <p:cNvSpPr>
            <a:spLocks noGrp="1"/>
          </p:cNvSpPr>
          <p:nvPr>
            <p:ph type="title"/>
          </p:nvPr>
        </p:nvSpPr>
        <p:spPr>
          <a:xfrm>
            <a:off x="691056" y="112876"/>
            <a:ext cx="10515600" cy="938157"/>
          </a:xfrm>
        </p:spPr>
        <p:txBody>
          <a:bodyPr>
            <a:normAutofit/>
          </a:bodyPr>
          <a:lstStyle/>
          <a:p>
            <a:pPr algn="ctr"/>
            <a:r>
              <a:rPr lang="en-US" sz="4000" b="1" dirty="0">
                <a:latin typeface="Calibri" panose="020F0502020204030204" pitchFamily="34" charset="0"/>
                <a:cs typeface="Calibri" panose="020F0502020204030204" pitchFamily="34" charset="0"/>
              </a:rPr>
              <a:t>What we have</a:t>
            </a:r>
          </a:p>
        </p:txBody>
      </p:sp>
      <p:sp>
        <p:nvSpPr>
          <p:cNvPr id="3" name="Content Placeholder 2">
            <a:extLst>
              <a:ext uri="{FF2B5EF4-FFF2-40B4-BE49-F238E27FC236}">
                <a16:creationId xmlns:a16="http://schemas.microsoft.com/office/drawing/2014/main" id="{7AF32A26-17C9-5747-805B-DE014909DAE2}"/>
              </a:ext>
            </a:extLst>
          </p:cNvPr>
          <p:cNvSpPr>
            <a:spLocks noGrp="1"/>
          </p:cNvSpPr>
          <p:nvPr>
            <p:ph idx="1"/>
          </p:nvPr>
        </p:nvSpPr>
        <p:spPr>
          <a:xfrm>
            <a:off x="691056" y="1051032"/>
            <a:ext cx="10809888" cy="5694091"/>
          </a:xfrm>
        </p:spPr>
        <p:txBody>
          <a:bodyPr>
            <a:normAutofit fontScale="25000" lnSpcReduction="20000"/>
          </a:bodyPr>
          <a:lstStyle/>
          <a:p>
            <a:pPr>
              <a:lnSpc>
                <a:spcPct val="170000"/>
              </a:lnSpc>
            </a:pPr>
            <a:r>
              <a:rPr lang="en-US" sz="7200" b="1" dirty="0" err="1"/>
              <a:t>Space_based</a:t>
            </a:r>
            <a:r>
              <a:rPr lang="en-US" sz="7200" b="1" dirty="0"/>
              <a:t> lightning observations. Currently we focus on GLM 2x2km gridded data generated by </a:t>
            </a:r>
            <a:r>
              <a:rPr lang="en-US" sz="7200" b="1" dirty="0" err="1"/>
              <a:t>glmtools</a:t>
            </a:r>
            <a:r>
              <a:rPr lang="en-US" sz="7200" b="1" dirty="0"/>
              <a:t> (</a:t>
            </a:r>
            <a:r>
              <a:rPr lang="en-US" sz="7200" b="1" dirty="0" err="1"/>
              <a:t>Brunning</a:t>
            </a:r>
            <a:r>
              <a:rPr lang="en-US" sz="7200" b="1" dirty="0"/>
              <a:t>, et al., 2019), including:</a:t>
            </a:r>
          </a:p>
          <a:p>
            <a:pPr marL="0" indent="0">
              <a:lnSpc>
                <a:spcPct val="170000"/>
              </a:lnSpc>
              <a:buNone/>
            </a:pPr>
            <a:r>
              <a:rPr lang="en-US" sz="7200" dirty="0"/>
              <a:t>    1. GOES-east (G16), full disk, 2×2 km, 2018 ~ current</a:t>
            </a:r>
          </a:p>
          <a:p>
            <a:pPr marL="0" indent="0">
              <a:lnSpc>
                <a:spcPct val="170000"/>
              </a:lnSpc>
              <a:buNone/>
            </a:pPr>
            <a:r>
              <a:rPr lang="en-US" sz="7200" dirty="0"/>
              <a:t>    2. GOES-west (G17), full disk, 2×2 km, 2018 ~ current</a:t>
            </a:r>
            <a:br>
              <a:rPr lang="en-US" sz="7200" dirty="0"/>
            </a:br>
            <a:r>
              <a:rPr lang="en-US" sz="7200" dirty="0"/>
              <a:t>        ** </a:t>
            </a:r>
            <a:r>
              <a:rPr lang="en-US" sz="7200" b="1" dirty="0"/>
              <a:t>Presently constructing 15-mins aggregation gridded products for both G16 and G17 	     </a:t>
            </a:r>
            <a:br>
              <a:rPr lang="en-US" sz="7200" b="1" dirty="0"/>
            </a:br>
            <a:r>
              <a:rPr lang="en-US" sz="7200" b="1" dirty="0"/>
              <a:t>             Completed G16 15-min aggregation data for 2019</a:t>
            </a:r>
          </a:p>
          <a:p>
            <a:pPr>
              <a:lnSpc>
                <a:spcPct val="170000"/>
              </a:lnSpc>
            </a:pPr>
            <a:r>
              <a:rPr lang="en-US" sz="7200" b="1" dirty="0"/>
              <a:t>Ground-based lightning observations from AWIPS feeds (</a:t>
            </a:r>
            <a:r>
              <a:rPr lang="en-US" sz="7200" b="1" dirty="0" err="1"/>
              <a:t>Binlightning</a:t>
            </a:r>
            <a:r>
              <a:rPr lang="en-US" sz="7200" b="1" dirty="0"/>
              <a:t> data) since May 2019, including:</a:t>
            </a:r>
          </a:p>
          <a:p>
            <a:pPr marL="0" indent="0">
              <a:lnSpc>
                <a:spcPct val="170000"/>
              </a:lnSpc>
              <a:buNone/>
            </a:pPr>
            <a:r>
              <a:rPr lang="en-US" sz="7200" dirty="0"/>
              <a:t>    1. GLD/NLDN stroke data</a:t>
            </a:r>
          </a:p>
          <a:p>
            <a:pPr marL="0" indent="0">
              <a:lnSpc>
                <a:spcPct val="170000"/>
              </a:lnSpc>
              <a:buNone/>
            </a:pPr>
            <a:r>
              <a:rPr lang="en-US" sz="7200" dirty="0"/>
              <a:t>    2. NLDN flash data</a:t>
            </a:r>
          </a:p>
          <a:p>
            <a:pPr marL="0" indent="0">
              <a:lnSpc>
                <a:spcPct val="170000"/>
              </a:lnSpc>
              <a:buNone/>
            </a:pPr>
            <a:r>
              <a:rPr lang="en-US" sz="7200" dirty="0"/>
              <a:t>    3. ENTLN flash data</a:t>
            </a:r>
          </a:p>
          <a:p>
            <a:pPr marL="0" indent="0">
              <a:lnSpc>
                <a:spcPct val="170000"/>
              </a:lnSpc>
              <a:buNone/>
            </a:pPr>
            <a:r>
              <a:rPr lang="en-US" sz="7200" dirty="0"/>
              <a:t>    4. ENTLN pulse data</a:t>
            </a:r>
          </a:p>
          <a:p>
            <a:pPr marL="0" indent="0">
              <a:buNone/>
            </a:pPr>
            <a:endParaRPr lang="en-US" dirty="0"/>
          </a:p>
        </p:txBody>
      </p:sp>
      <p:sp>
        <p:nvSpPr>
          <p:cNvPr id="4" name="Content Placeholder 2">
            <a:extLst>
              <a:ext uri="{FF2B5EF4-FFF2-40B4-BE49-F238E27FC236}">
                <a16:creationId xmlns:a16="http://schemas.microsoft.com/office/drawing/2014/main" id="{A494E6C9-0B04-9440-8D99-68892A4D3A2B}"/>
              </a:ext>
            </a:extLst>
          </p:cNvPr>
          <p:cNvSpPr txBox="1">
            <a:spLocks/>
          </p:cNvSpPr>
          <p:nvPr/>
        </p:nvSpPr>
        <p:spPr>
          <a:xfrm>
            <a:off x="6264165" y="4855778"/>
            <a:ext cx="5846379" cy="18893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err="1"/>
              <a:t>Bruning</a:t>
            </a:r>
            <a:r>
              <a:rPr lang="en-US" sz="1800" dirty="0"/>
              <a:t>, E., </a:t>
            </a:r>
            <a:r>
              <a:rPr lang="en-US" sz="1800" dirty="0" err="1"/>
              <a:t>Tillier</a:t>
            </a:r>
            <a:r>
              <a:rPr lang="en-US" sz="1800" dirty="0"/>
              <a:t>, C. E., Edgington, S.F., </a:t>
            </a:r>
            <a:r>
              <a:rPr lang="en-US" sz="1800" dirty="0" err="1"/>
              <a:t>Rudlosky</a:t>
            </a:r>
            <a:r>
              <a:rPr lang="en-US" sz="1800" dirty="0"/>
              <a:t>, S.D., </a:t>
            </a:r>
            <a:r>
              <a:rPr lang="en-US" sz="1800" dirty="0" err="1"/>
              <a:t>Zajic</a:t>
            </a:r>
            <a:r>
              <a:rPr lang="en-US" sz="1800" dirty="0"/>
              <a:t>, J., Gravelle, C., et al., 2019: Meteorological imagery for the geostationary lightning mapper. J. </a:t>
            </a:r>
            <a:r>
              <a:rPr lang="en-US" sz="1800" dirty="0" err="1"/>
              <a:t>Geophys</a:t>
            </a:r>
            <a:r>
              <a:rPr lang="en-US" sz="1800" dirty="0"/>
              <a:t>. Res.: Atmospheres, 124, 14,258-14,309. </a:t>
            </a:r>
            <a:r>
              <a:rPr lang="en-US" sz="1800" u="sng" dirty="0">
                <a:hlinkClick r:id="rId3"/>
              </a:rPr>
              <a:t>https://doi.org/10.1029/2019JD030874</a:t>
            </a:r>
            <a:r>
              <a:rPr lang="en-US" sz="1800" dirty="0"/>
              <a:t>.</a:t>
            </a:r>
          </a:p>
        </p:txBody>
      </p:sp>
    </p:spTree>
    <p:extLst>
      <p:ext uri="{BB962C8B-B14F-4D97-AF65-F5344CB8AC3E}">
        <p14:creationId xmlns:p14="http://schemas.microsoft.com/office/powerpoint/2010/main" val="380781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0237-85A2-F34C-A8AC-C4723B375E98}"/>
              </a:ext>
            </a:extLst>
          </p:cNvPr>
          <p:cNvSpPr>
            <a:spLocks noGrp="1"/>
          </p:cNvSpPr>
          <p:nvPr>
            <p:ph type="title"/>
          </p:nvPr>
        </p:nvSpPr>
        <p:spPr/>
        <p:txBody>
          <a:bodyPr>
            <a:normAutofit/>
          </a:bodyPr>
          <a:lstStyle/>
          <a:p>
            <a:r>
              <a:rPr lang="en-US" sz="3600" b="1" dirty="0">
                <a:latin typeface="+mn-lt"/>
              </a:rPr>
              <a:t>Why focus on GLM 2×2 km gridded data? </a:t>
            </a:r>
          </a:p>
        </p:txBody>
      </p:sp>
      <p:sp>
        <p:nvSpPr>
          <p:cNvPr id="3" name="Content Placeholder 2">
            <a:extLst>
              <a:ext uri="{FF2B5EF4-FFF2-40B4-BE49-F238E27FC236}">
                <a16:creationId xmlns:a16="http://schemas.microsoft.com/office/drawing/2014/main" id="{8D14603E-EE41-784D-B0C8-014EAC6036F7}"/>
              </a:ext>
            </a:extLst>
          </p:cNvPr>
          <p:cNvSpPr>
            <a:spLocks noGrp="1"/>
          </p:cNvSpPr>
          <p:nvPr>
            <p:ph idx="1"/>
          </p:nvPr>
        </p:nvSpPr>
        <p:spPr>
          <a:xfrm>
            <a:off x="838200" y="1690688"/>
            <a:ext cx="10515600" cy="4802187"/>
          </a:xfrm>
        </p:spPr>
        <p:txBody>
          <a:bodyPr>
            <a:noAutofit/>
          </a:bodyPr>
          <a:lstStyle/>
          <a:p>
            <a:pPr marL="514350" indent="-514350">
              <a:lnSpc>
                <a:spcPct val="150000"/>
              </a:lnSpc>
              <a:buFont typeface="+mj-lt"/>
              <a:buAutoNum type="arabicPeriod"/>
            </a:pPr>
            <a:r>
              <a:rPr lang="en-US" sz="2000" dirty="0"/>
              <a:t>The GLM gridded data uses the available information at L2 to produce imagery that </a:t>
            </a:r>
            <a:r>
              <a:rPr lang="en-US" sz="2000" b="1" dirty="0"/>
              <a:t>depicts the spatial extent of each GLM event </a:t>
            </a:r>
            <a:r>
              <a:rPr lang="en-US" sz="2000" dirty="0"/>
              <a:t>while also quantifying counts and other physical quantities (such as area and energy). </a:t>
            </a:r>
          </a:p>
          <a:p>
            <a:pPr marL="514350" indent="-514350">
              <a:lnSpc>
                <a:spcPct val="150000"/>
              </a:lnSpc>
              <a:buFont typeface="+mj-lt"/>
              <a:buAutoNum type="arabicPeriod"/>
            </a:pPr>
            <a:r>
              <a:rPr lang="en-US" sz="2000" dirty="0"/>
              <a:t>The </a:t>
            </a:r>
            <a:r>
              <a:rPr lang="en-US" sz="2000" dirty="0" err="1"/>
              <a:t>glmtools</a:t>
            </a:r>
            <a:r>
              <a:rPr lang="en-US" sz="2000" dirty="0"/>
              <a:t> provides a universal solution to the gaps and double-counting problems that gridding GLM data presents (Fig.2 in </a:t>
            </a:r>
            <a:r>
              <a:rPr lang="en-US" sz="2000" dirty="0" err="1"/>
              <a:t>Brunning</a:t>
            </a:r>
            <a:r>
              <a:rPr lang="en-US" sz="2000" dirty="0"/>
              <a:t> et al. 2019) while maintaining a direct connection to the events, groups, and flashes as observed, counted, and reported by GLM.</a:t>
            </a:r>
          </a:p>
          <a:p>
            <a:pPr marL="514350" indent="-514350">
              <a:lnSpc>
                <a:spcPct val="150000"/>
              </a:lnSpc>
              <a:buFont typeface="+mj-lt"/>
              <a:buAutoNum type="arabicPeriod"/>
            </a:pPr>
            <a:r>
              <a:rPr lang="en-US" sz="2000" dirty="0"/>
              <a:t>The initial 2×2 km gridding aligned with the GLM CCD and followed a well-tested code path (Eric, personal communication).</a:t>
            </a:r>
          </a:p>
        </p:txBody>
      </p:sp>
    </p:spTree>
    <p:extLst>
      <p:ext uri="{BB962C8B-B14F-4D97-AF65-F5344CB8AC3E}">
        <p14:creationId xmlns:p14="http://schemas.microsoft.com/office/powerpoint/2010/main" val="1565049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0237-85A2-F34C-A8AC-C4723B375E98}"/>
              </a:ext>
            </a:extLst>
          </p:cNvPr>
          <p:cNvSpPr>
            <a:spLocks noGrp="1"/>
          </p:cNvSpPr>
          <p:nvPr>
            <p:ph type="title"/>
          </p:nvPr>
        </p:nvSpPr>
        <p:spPr/>
        <p:txBody>
          <a:bodyPr>
            <a:normAutofit/>
          </a:bodyPr>
          <a:lstStyle/>
          <a:p>
            <a:r>
              <a:rPr lang="en-US" sz="3600" b="1" dirty="0">
                <a:latin typeface="+mn-lt"/>
              </a:rPr>
              <a:t>Why we focus on GLM 2x2km gridded data? </a:t>
            </a:r>
          </a:p>
        </p:txBody>
      </p:sp>
      <p:sp>
        <p:nvSpPr>
          <p:cNvPr id="3" name="Content Placeholder 2">
            <a:extLst>
              <a:ext uri="{FF2B5EF4-FFF2-40B4-BE49-F238E27FC236}">
                <a16:creationId xmlns:a16="http://schemas.microsoft.com/office/drawing/2014/main" id="{8D14603E-EE41-784D-B0C8-014EAC6036F7}"/>
              </a:ext>
            </a:extLst>
          </p:cNvPr>
          <p:cNvSpPr>
            <a:spLocks noGrp="1"/>
          </p:cNvSpPr>
          <p:nvPr>
            <p:ph idx="1"/>
          </p:nvPr>
        </p:nvSpPr>
        <p:spPr>
          <a:xfrm>
            <a:off x="838200" y="1690688"/>
            <a:ext cx="10515600" cy="4802187"/>
          </a:xfrm>
        </p:spPr>
        <p:txBody>
          <a:bodyPr>
            <a:noAutofit/>
          </a:bodyPr>
          <a:lstStyle/>
          <a:p>
            <a:pPr marL="514350" indent="-514350">
              <a:lnSpc>
                <a:spcPct val="150000"/>
              </a:lnSpc>
              <a:buFont typeface="+mj-lt"/>
              <a:buAutoNum type="arabicPeriod" startAt="4"/>
            </a:pPr>
            <a:r>
              <a:rPr lang="en-US" sz="2000" dirty="0"/>
              <a:t>The </a:t>
            </a:r>
            <a:r>
              <a:rPr lang="en-US" sz="2000" dirty="0" err="1"/>
              <a:t>glmtools</a:t>
            </a:r>
            <a:r>
              <a:rPr lang="en-US" sz="2000" dirty="0"/>
              <a:t> has quite high computational efficiency. In order to save computing time, the </a:t>
            </a:r>
            <a:r>
              <a:rPr lang="en-US" sz="2000" dirty="0" err="1"/>
              <a:t>glmtools</a:t>
            </a:r>
            <a:r>
              <a:rPr lang="en-US" sz="2000" dirty="0"/>
              <a:t> has spatially aggregated events to address the net effect of spacecraft jitter, thermal distortion throughout the diurnal solar cycle, and navigation uncertainty related to coastline identification. Currently, using parallel processing with 6 </a:t>
            </a:r>
            <a:r>
              <a:rPr lang="en-US" sz="2000" dirty="0" err="1"/>
              <a:t>cpus</a:t>
            </a:r>
            <a:r>
              <a:rPr lang="en-US" sz="2000" dirty="0"/>
              <a:t> in </a:t>
            </a:r>
            <a:r>
              <a:rPr lang="en-US" sz="2000" dirty="0" err="1"/>
              <a:t>ISatSS</a:t>
            </a:r>
            <a:r>
              <a:rPr lang="en-US" sz="2000" dirty="0"/>
              <a:t> v4.0, it takes about 13 hours to grid one-day of GLM L2 data to the 2x2km full disk gridded data. Computational efficiency must always be considered/addressed.</a:t>
            </a:r>
          </a:p>
          <a:p>
            <a:pPr marL="514350" indent="-514350">
              <a:lnSpc>
                <a:spcPct val="150000"/>
              </a:lnSpc>
              <a:buFont typeface="+mj-lt"/>
              <a:buAutoNum type="arabicPeriod" startAt="4"/>
            </a:pPr>
            <a:r>
              <a:rPr lang="en-US" sz="2000" dirty="0"/>
              <a:t>The </a:t>
            </a:r>
            <a:r>
              <a:rPr lang="en-US" sz="2000" dirty="0" err="1"/>
              <a:t>glmtools</a:t>
            </a:r>
            <a:r>
              <a:rPr lang="en-US" sz="2000" dirty="0"/>
              <a:t> has finished the accumulation of Flash and Group properties. Among other fields, it outputs Flash Extent Density, Minimum Flash Area, and Total Optical Energy with spatial resolution of 2×2 km for the full disk. </a:t>
            </a:r>
          </a:p>
          <a:p>
            <a:pPr marL="0" indent="0">
              <a:lnSpc>
                <a:spcPct val="150000"/>
              </a:lnSpc>
              <a:buNone/>
            </a:pPr>
            <a:endParaRPr lang="en-US" sz="2200" dirty="0"/>
          </a:p>
        </p:txBody>
      </p:sp>
    </p:spTree>
    <p:extLst>
      <p:ext uri="{BB962C8B-B14F-4D97-AF65-F5344CB8AC3E}">
        <p14:creationId xmlns:p14="http://schemas.microsoft.com/office/powerpoint/2010/main" val="225170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0237-85A2-F34C-A8AC-C4723B375E98}"/>
              </a:ext>
            </a:extLst>
          </p:cNvPr>
          <p:cNvSpPr>
            <a:spLocks noGrp="1"/>
          </p:cNvSpPr>
          <p:nvPr>
            <p:ph type="title"/>
          </p:nvPr>
        </p:nvSpPr>
        <p:spPr/>
        <p:txBody>
          <a:bodyPr>
            <a:normAutofit/>
          </a:bodyPr>
          <a:lstStyle/>
          <a:p>
            <a:r>
              <a:rPr lang="en-US" sz="3600" b="1" dirty="0">
                <a:latin typeface="+mn-lt"/>
              </a:rPr>
              <a:t>Why we focus on GLM 2x2km gridded data?</a:t>
            </a:r>
          </a:p>
        </p:txBody>
      </p:sp>
      <p:sp>
        <p:nvSpPr>
          <p:cNvPr id="3" name="Content Placeholder 2">
            <a:extLst>
              <a:ext uri="{FF2B5EF4-FFF2-40B4-BE49-F238E27FC236}">
                <a16:creationId xmlns:a16="http://schemas.microsoft.com/office/drawing/2014/main" id="{8D14603E-EE41-784D-B0C8-014EAC6036F7}"/>
              </a:ext>
            </a:extLst>
          </p:cNvPr>
          <p:cNvSpPr>
            <a:spLocks noGrp="1"/>
          </p:cNvSpPr>
          <p:nvPr>
            <p:ph idx="1"/>
          </p:nvPr>
        </p:nvSpPr>
        <p:spPr>
          <a:xfrm>
            <a:off x="493986" y="1690688"/>
            <a:ext cx="10859814" cy="4583987"/>
          </a:xfrm>
        </p:spPr>
        <p:txBody>
          <a:bodyPr>
            <a:noAutofit/>
          </a:bodyPr>
          <a:lstStyle/>
          <a:p>
            <a:pPr marL="514350" indent="-514350">
              <a:lnSpc>
                <a:spcPct val="150000"/>
              </a:lnSpc>
              <a:buFont typeface="+mj-lt"/>
              <a:buAutoNum type="arabicPeriod" startAt="6"/>
            </a:pPr>
            <a:r>
              <a:rPr lang="en-US" sz="2200" dirty="0"/>
              <a:t>In </a:t>
            </a:r>
            <a:r>
              <a:rPr lang="en-US" sz="2200" dirty="0" err="1"/>
              <a:t>glmtools</a:t>
            </a:r>
            <a:r>
              <a:rPr lang="en-US" sz="2200" dirty="0"/>
              <a:t>, there already are some extra corrections made by Dr. Eric </a:t>
            </a:r>
            <a:r>
              <a:rPr lang="en-US" sz="2200" dirty="0" err="1"/>
              <a:t>Brunning</a:t>
            </a:r>
            <a:r>
              <a:rPr lang="en-US" sz="2200" dirty="0"/>
              <a:t> according to users’ feedbacks on GLM L2 data. For example, </a:t>
            </a:r>
            <a:br>
              <a:rPr lang="en-US" sz="2200" dirty="0"/>
            </a:br>
            <a:r>
              <a:rPr lang="en-US" sz="2200" dirty="0"/>
              <a:t>1) function _</a:t>
            </a:r>
            <a:r>
              <a:rPr lang="en-US" sz="2200" dirty="0" err="1"/>
              <a:t>eliminate_zero_energy</a:t>
            </a:r>
            <a:r>
              <a:rPr lang="en-US" sz="2200" dirty="0"/>
              <a:t> to correct the L2 zero </a:t>
            </a:r>
            <a:r>
              <a:rPr lang="en-US" sz="2200" dirty="0" err="1"/>
              <a:t>event_energy</a:t>
            </a:r>
            <a:r>
              <a:rPr lang="en-US" sz="2200" dirty="0"/>
              <a:t>; </a:t>
            </a:r>
            <a:br>
              <a:rPr lang="en-US" sz="2200" dirty="0"/>
            </a:br>
            <a:r>
              <a:rPr lang="en-US" sz="2200" dirty="0"/>
              <a:t>2) function _</a:t>
            </a:r>
            <a:r>
              <a:rPr lang="en-US" sz="2200" dirty="0" err="1"/>
              <a:t>check_area_overflow</a:t>
            </a:r>
            <a:r>
              <a:rPr lang="en-US" sz="2200" dirty="0"/>
              <a:t> to check and fix the L2 flash areas that have _</a:t>
            </a:r>
            <a:r>
              <a:rPr lang="en-US" sz="2200" dirty="0" err="1"/>
              <a:t>FillValue</a:t>
            </a:r>
            <a:r>
              <a:rPr lang="en-US" sz="2200" dirty="0"/>
              <a:t>; </a:t>
            </a:r>
            <a:br>
              <a:rPr lang="en-US" sz="2200" dirty="0"/>
            </a:br>
            <a:r>
              <a:rPr lang="en-US" sz="2200" dirty="0"/>
              <a:t>3) function _</a:t>
            </a:r>
            <a:r>
              <a:rPr lang="en-US" sz="2200" dirty="0" err="1"/>
              <a:t>check_event_xy</a:t>
            </a:r>
            <a:r>
              <a:rPr lang="en-US" sz="2200" dirty="0"/>
              <a:t> to only return the L2 valid flash IDs corresponding to those </a:t>
            </a:r>
            <a:br>
              <a:rPr lang="en-US" sz="2200" dirty="0"/>
            </a:br>
            <a:r>
              <a:rPr lang="en-US" sz="2200" dirty="0"/>
              <a:t>    events whose fixed grid coordinates are within the maximum range covered by the </a:t>
            </a:r>
            <a:br>
              <a:rPr lang="en-US" sz="2200" dirty="0"/>
            </a:br>
            <a:r>
              <a:rPr lang="en-US" sz="2200" dirty="0"/>
              <a:t>    GLM corner point lookup table. </a:t>
            </a:r>
          </a:p>
          <a:p>
            <a:pPr marL="0" indent="0">
              <a:lnSpc>
                <a:spcPct val="150000"/>
              </a:lnSpc>
              <a:buNone/>
            </a:pPr>
            <a:r>
              <a:rPr lang="en-US" sz="2200" dirty="0"/>
              <a:t>       and so on.</a:t>
            </a:r>
          </a:p>
        </p:txBody>
      </p:sp>
    </p:spTree>
    <p:extLst>
      <p:ext uri="{BB962C8B-B14F-4D97-AF65-F5344CB8AC3E}">
        <p14:creationId xmlns:p14="http://schemas.microsoft.com/office/powerpoint/2010/main" val="180539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0237-85A2-F34C-A8AC-C4723B375E98}"/>
              </a:ext>
            </a:extLst>
          </p:cNvPr>
          <p:cNvSpPr>
            <a:spLocks noGrp="1"/>
          </p:cNvSpPr>
          <p:nvPr>
            <p:ph type="title"/>
          </p:nvPr>
        </p:nvSpPr>
        <p:spPr>
          <a:xfrm>
            <a:off x="838200" y="365760"/>
            <a:ext cx="10515600" cy="1325563"/>
          </a:xfrm>
        </p:spPr>
        <p:txBody>
          <a:bodyPr>
            <a:normAutofit/>
          </a:bodyPr>
          <a:lstStyle/>
          <a:p>
            <a:r>
              <a:rPr lang="en-US" sz="3600" b="1" dirty="0">
                <a:latin typeface="+mn-lt"/>
              </a:rPr>
              <a:t>Why we focus on GLM 2×2 km gridded data?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14603E-EE41-784D-B0C8-014EAC6036F7}"/>
                  </a:ext>
                </a:extLst>
              </p:cNvPr>
              <p:cNvSpPr>
                <a:spLocks noGrp="1"/>
              </p:cNvSpPr>
              <p:nvPr>
                <p:ph idx="1"/>
              </p:nvPr>
            </p:nvSpPr>
            <p:spPr>
              <a:xfrm>
                <a:off x="577807" y="1564337"/>
                <a:ext cx="11178631" cy="1165291"/>
              </a:xfrm>
            </p:spPr>
            <p:txBody>
              <a:bodyPr>
                <a:noAutofit/>
              </a:bodyPr>
              <a:lstStyle/>
              <a:p>
                <a:pPr marL="514350" indent="-514350">
                  <a:lnSpc>
                    <a:spcPct val="110000"/>
                  </a:lnSpc>
                  <a:spcBef>
                    <a:spcPts val="0"/>
                  </a:spcBef>
                  <a:buFont typeface="+mj-lt"/>
                  <a:buAutoNum type="arabicPeriod" startAt="7"/>
                </a:pPr>
                <a:r>
                  <a:rPr lang="en-US" sz="2200" dirty="0"/>
                  <a:t>When GLM gridded imagery is converted to ground-relative position, the parallax correction has been considered. This also guarantees the application of the GLM gridded products. </a:t>
                </a:r>
                <a:br>
                  <a:rPr lang="en-US" sz="2200" dirty="0"/>
                </a:br>
                <a:r>
                  <a:rPr lang="en-US" sz="1800" dirty="0"/>
                  <a:t>The following case is for 2018-07-02T04:33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 04:34.</a:t>
                </a:r>
              </a:p>
              <a:p>
                <a:pPr marL="0" indent="0">
                  <a:lnSpc>
                    <a:spcPct val="110000"/>
                  </a:lnSpc>
                  <a:spcBef>
                    <a:spcPts val="0"/>
                  </a:spcBef>
                  <a:buNone/>
                </a:pPr>
                <a:endParaRPr lang="en-US" sz="2200" dirty="0"/>
              </a:p>
            </p:txBody>
          </p:sp>
        </mc:Choice>
        <mc:Fallback xmlns="">
          <p:sp>
            <p:nvSpPr>
              <p:cNvPr id="3" name="Content Placeholder 2">
                <a:extLst>
                  <a:ext uri="{FF2B5EF4-FFF2-40B4-BE49-F238E27FC236}">
                    <a16:creationId xmlns:a16="http://schemas.microsoft.com/office/drawing/2014/main" id="{8D14603E-EE41-784D-B0C8-014EAC6036F7}"/>
                  </a:ext>
                </a:extLst>
              </p:cNvPr>
              <p:cNvSpPr>
                <a:spLocks noGrp="1" noRot="1" noChangeAspect="1" noMove="1" noResize="1" noEditPoints="1" noAdjustHandles="1" noChangeArrowheads="1" noChangeShapeType="1" noTextEdit="1"/>
              </p:cNvSpPr>
              <p:nvPr>
                <p:ph idx="1"/>
              </p:nvPr>
            </p:nvSpPr>
            <p:spPr>
              <a:xfrm>
                <a:off x="577807" y="1564337"/>
                <a:ext cx="11178631" cy="1165291"/>
              </a:xfrm>
              <a:blipFill>
                <a:blip r:embed="rId3"/>
                <a:stretch>
                  <a:fillRect l="-795" t="-3226" r="-568" b="-3226"/>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B02300DA-BA6D-5A44-817F-9B39C05757AD}"/>
              </a:ext>
            </a:extLst>
          </p:cNvPr>
          <p:cNvGrpSpPr/>
          <p:nvPr/>
        </p:nvGrpSpPr>
        <p:grpSpPr>
          <a:xfrm>
            <a:off x="283782" y="2869323"/>
            <a:ext cx="11733048" cy="3801517"/>
            <a:chOff x="283782" y="2869323"/>
            <a:chExt cx="11733048" cy="3801517"/>
          </a:xfrm>
        </p:grpSpPr>
        <p:grpSp>
          <p:nvGrpSpPr>
            <p:cNvPr id="8" name="Group 7">
              <a:extLst>
                <a:ext uri="{FF2B5EF4-FFF2-40B4-BE49-F238E27FC236}">
                  <a16:creationId xmlns:a16="http://schemas.microsoft.com/office/drawing/2014/main" id="{DAF82B92-4902-A046-B38D-6989D31C3FF4}"/>
                </a:ext>
              </a:extLst>
            </p:cNvPr>
            <p:cNvGrpSpPr/>
            <p:nvPr/>
          </p:nvGrpSpPr>
          <p:grpSpPr>
            <a:xfrm>
              <a:off x="283782" y="2869323"/>
              <a:ext cx="11733048" cy="3801517"/>
              <a:chOff x="203200" y="2666400"/>
              <a:chExt cx="11988800" cy="3962400"/>
            </a:xfrm>
          </p:grpSpPr>
          <p:pic>
            <p:nvPicPr>
              <p:cNvPr id="5" name="Picture 4">
                <a:extLst>
                  <a:ext uri="{FF2B5EF4-FFF2-40B4-BE49-F238E27FC236}">
                    <a16:creationId xmlns:a16="http://schemas.microsoft.com/office/drawing/2014/main" id="{3EAA14E9-7C76-C547-9E86-83FC5FD57A2A}"/>
                  </a:ext>
                </a:extLst>
              </p:cNvPr>
              <p:cNvPicPr>
                <a:picLocks noChangeAspect="1"/>
              </p:cNvPicPr>
              <p:nvPr/>
            </p:nvPicPr>
            <p:blipFill>
              <a:blip r:embed="rId4"/>
              <a:stretch>
                <a:fillRect/>
              </a:stretch>
            </p:blipFill>
            <p:spPr>
              <a:xfrm>
                <a:off x="203200" y="2666400"/>
                <a:ext cx="6311900" cy="3962400"/>
              </a:xfrm>
              <a:prstGeom prst="rect">
                <a:avLst/>
              </a:prstGeom>
            </p:spPr>
          </p:pic>
          <p:pic>
            <p:nvPicPr>
              <p:cNvPr id="7" name="Picture 6">
                <a:extLst>
                  <a:ext uri="{FF2B5EF4-FFF2-40B4-BE49-F238E27FC236}">
                    <a16:creationId xmlns:a16="http://schemas.microsoft.com/office/drawing/2014/main" id="{2E5A4A0C-5ADF-BE4D-B432-75F6F50A2B78}"/>
                  </a:ext>
                </a:extLst>
              </p:cNvPr>
              <p:cNvPicPr>
                <a:picLocks noChangeAspect="1"/>
              </p:cNvPicPr>
              <p:nvPr/>
            </p:nvPicPr>
            <p:blipFill>
              <a:blip r:embed="rId5"/>
              <a:stretch>
                <a:fillRect/>
              </a:stretch>
            </p:blipFill>
            <p:spPr>
              <a:xfrm>
                <a:off x="5880100" y="2666400"/>
                <a:ext cx="6311900" cy="3962400"/>
              </a:xfrm>
              <a:prstGeom prst="rect">
                <a:avLst/>
              </a:prstGeom>
            </p:spPr>
          </p:pic>
        </p:grpSp>
        <p:sp>
          <p:nvSpPr>
            <p:cNvPr id="9" name="Rectangle 8">
              <a:extLst>
                <a:ext uri="{FF2B5EF4-FFF2-40B4-BE49-F238E27FC236}">
                  <a16:creationId xmlns:a16="http://schemas.microsoft.com/office/drawing/2014/main" id="{7A97660C-4F52-F546-A914-D0F2A90276B9}"/>
                </a:ext>
              </a:extLst>
            </p:cNvPr>
            <p:cNvSpPr/>
            <p:nvPr/>
          </p:nvSpPr>
          <p:spPr>
            <a:xfrm>
              <a:off x="2510720" y="3058530"/>
              <a:ext cx="3050514"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Without parallax correction</a:t>
              </a:r>
            </a:p>
          </p:txBody>
        </p:sp>
        <p:sp>
          <p:nvSpPr>
            <p:cNvPr id="10" name="Rectangle 9">
              <a:extLst>
                <a:ext uri="{FF2B5EF4-FFF2-40B4-BE49-F238E27FC236}">
                  <a16:creationId xmlns:a16="http://schemas.microsoft.com/office/drawing/2014/main" id="{AB17E7EA-F4CA-6049-880D-469AFA9D657F}"/>
                </a:ext>
              </a:extLst>
            </p:cNvPr>
            <p:cNvSpPr/>
            <p:nvPr/>
          </p:nvSpPr>
          <p:spPr>
            <a:xfrm>
              <a:off x="8103476" y="3058530"/>
              <a:ext cx="3476982" cy="400110"/>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With parallax correction</a:t>
              </a:r>
            </a:p>
          </p:txBody>
        </p: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1DA2ABD-53FF-174F-B447-8C48F2865FDD}"/>
                  </a:ext>
                </a:extLst>
              </p:cNvPr>
              <p:cNvSpPr/>
              <p:nvPr/>
            </p:nvSpPr>
            <p:spPr>
              <a:xfrm>
                <a:off x="961697" y="6004995"/>
                <a:ext cx="9800897"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Red square: GLM L2 event locations                  </a:t>
                </a:r>
                <a:r>
                  <a:rPr lang="en-US" sz="2000" b="0" cap="none" spc="0" dirty="0">
                    <a:ln w="0"/>
                    <a:solidFill>
                      <a:schemeClr val="tx1"/>
                    </a:solidFill>
                    <a:effectLst>
                      <a:outerShdw blurRad="38100" dist="19050" dir="2700000" algn="tl" rotWithShape="0">
                        <a:schemeClr val="dk1">
                          <a:alpha val="40000"/>
                        </a:schemeClr>
                      </a:outerShdw>
                    </a:effectLst>
                  </a:rPr>
                  <a:t>Shaded: GLM L3 </a:t>
                </a:r>
                <a14:m>
                  <m:oMath xmlns:m="http://schemas.openxmlformats.org/officeDocument/2006/math">
                    <m:sSub>
                      <m:sSubPr>
                        <m:ctrlPr>
                          <a:rPr lang="en-US"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n-US"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𝑙𝑜𝑔</m:t>
                        </m:r>
                      </m:e>
                      <m:sub>
                        <m:r>
                          <a:rPr lang="en-US"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10</m:t>
                        </m:r>
                      </m:sub>
                    </m:sSub>
                    <m:r>
                      <a:rPr lang="en-US"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𝐹𝐸𝐷</m:t>
                    </m:r>
                  </m:oMath>
                </a14:m>
                <a:r>
                  <a:rPr lang="en-US" sz="2000" dirty="0">
                    <a:ln w="0"/>
                    <a:effectLst>
                      <a:outerShdw blurRad="38100" dist="19050" dir="2700000" algn="tl" rotWithShape="0">
                        <a:schemeClr val="dk1">
                          <a:alpha val="40000"/>
                        </a:schemeClr>
                      </a:outerShdw>
                    </a:effectLst>
                  </a:rPr>
                  <a:t> (</a:t>
                </a:r>
                <a:r>
                  <a:rPr lang="en-US" sz="2000" b="0" cap="none" spc="0" dirty="0">
                    <a:ln w="0"/>
                    <a:solidFill>
                      <a:schemeClr val="tx1"/>
                    </a:solidFill>
                    <a:effectLst>
                      <a:outerShdw blurRad="38100" dist="19050" dir="2700000" algn="tl" rotWithShape="0">
                        <a:schemeClr val="dk1">
                          <a:alpha val="40000"/>
                        </a:schemeClr>
                      </a:outerShdw>
                    </a:effectLst>
                  </a:rPr>
                  <a:t>2x2km)</a:t>
                </a:r>
              </a:p>
            </p:txBody>
          </p:sp>
        </mc:Choice>
        <mc:Fallback xmlns="">
          <p:sp>
            <p:nvSpPr>
              <p:cNvPr id="12" name="Rectangle 11">
                <a:extLst>
                  <a:ext uri="{FF2B5EF4-FFF2-40B4-BE49-F238E27FC236}">
                    <a16:creationId xmlns:a16="http://schemas.microsoft.com/office/drawing/2014/main" id="{91DA2ABD-53FF-174F-B447-8C48F2865FDD}"/>
                  </a:ext>
                </a:extLst>
              </p:cNvPr>
              <p:cNvSpPr>
                <a:spLocks noRot="1" noChangeAspect="1" noMove="1" noResize="1" noEditPoints="1" noAdjustHandles="1" noChangeArrowheads="1" noChangeShapeType="1" noTextEdit="1"/>
              </p:cNvSpPr>
              <p:nvPr/>
            </p:nvSpPr>
            <p:spPr>
              <a:xfrm>
                <a:off x="961697" y="6004995"/>
                <a:ext cx="9800897" cy="400110"/>
              </a:xfrm>
              <a:prstGeom prst="rect">
                <a:avLst/>
              </a:prstGeom>
              <a:blipFill>
                <a:blip r:embed="rId6"/>
                <a:stretch>
                  <a:fillRect t="-9091" b="-3030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D72A3E0-A224-8E44-B326-710002812F66}"/>
              </a:ext>
            </a:extLst>
          </p:cNvPr>
          <p:cNvSpPr txBox="1"/>
          <p:nvPr/>
        </p:nvSpPr>
        <p:spPr>
          <a:xfrm>
            <a:off x="611542" y="1383541"/>
            <a:ext cx="10515601" cy="3170099"/>
          </a:xfrm>
          <a:prstGeom prst="rect">
            <a:avLst/>
          </a:prstGeom>
          <a:solidFill>
            <a:schemeClr val="bg1"/>
          </a:solidFill>
        </p:spPr>
        <p:txBody>
          <a:bodyPr wrap="square" rtlCol="0">
            <a:spAutoFit/>
          </a:bodyPr>
          <a:lstStyle/>
          <a:p>
            <a:r>
              <a:rPr lang="en-US" sz="2000" b="1" dirty="0">
                <a:solidFill>
                  <a:srgbClr val="0070C0"/>
                </a:solidFill>
              </a:rPr>
              <a:t>Clearly shown in this figure, the GLM gridded data have the full spatial extent covering all GLM events in that time segment, i.e., the GLM gridded data present the full spatial extent of flashes in that time.</a:t>
            </a:r>
          </a:p>
          <a:p>
            <a:endParaRPr lang="en-US" sz="2000" b="1" dirty="0"/>
          </a:p>
          <a:p>
            <a:r>
              <a:rPr lang="en-US" sz="2000" b="1" dirty="0"/>
              <a:t>No spatial extent for lightning flashes are available in </a:t>
            </a:r>
            <a:r>
              <a:rPr lang="en-US" sz="2000" b="1" dirty="0" err="1"/>
              <a:t>binlightning</a:t>
            </a:r>
            <a:r>
              <a:rPr lang="en-US" sz="2000" b="1" dirty="0"/>
              <a:t> flash data. However, the ENTLN and GLD/NLDN data also provide the locations of stroke-level data (CG strokes and IC pulses). Since the GLM and ground-based observations are assumed to be of equally high quality, </a:t>
            </a:r>
            <a:r>
              <a:rPr lang="en-US" sz="2000" b="1" dirty="0">
                <a:solidFill>
                  <a:srgbClr val="0070C0"/>
                </a:solidFill>
              </a:rPr>
              <a:t>it is reasonable for us to distribute the </a:t>
            </a:r>
            <a:r>
              <a:rPr lang="en-US" sz="2000" b="1" dirty="0" err="1">
                <a:solidFill>
                  <a:srgbClr val="0070C0"/>
                </a:solidFill>
              </a:rPr>
              <a:t>binlightning</a:t>
            </a:r>
            <a:r>
              <a:rPr lang="en-US" sz="2000" b="1" dirty="0">
                <a:solidFill>
                  <a:srgbClr val="0070C0"/>
                </a:solidFill>
              </a:rPr>
              <a:t> stroke-level data into GLM 2×2 km full disk grids. </a:t>
            </a:r>
            <a:r>
              <a:rPr lang="en-US" sz="2000" b="1" dirty="0"/>
              <a:t>In other words,</a:t>
            </a:r>
            <a:r>
              <a:rPr lang="en-US" sz="2000" b="1" dirty="0">
                <a:solidFill>
                  <a:srgbClr val="FF0000"/>
                </a:solidFill>
              </a:rPr>
              <a:t> </a:t>
            </a:r>
            <a:r>
              <a:rPr lang="en-US" sz="2000" b="1" dirty="0">
                <a:solidFill>
                  <a:srgbClr val="0070C0"/>
                </a:solidFill>
              </a:rPr>
              <a:t>we are matching the </a:t>
            </a:r>
            <a:r>
              <a:rPr lang="en-US" sz="2000" b="1" dirty="0" err="1">
                <a:solidFill>
                  <a:srgbClr val="0070C0"/>
                </a:solidFill>
              </a:rPr>
              <a:t>binlightning</a:t>
            </a:r>
            <a:r>
              <a:rPr lang="en-US" sz="2000" b="1" dirty="0">
                <a:solidFill>
                  <a:srgbClr val="0070C0"/>
                </a:solidFill>
              </a:rPr>
              <a:t> stroke-level data with the GLM flash spatial extent.</a:t>
            </a:r>
          </a:p>
        </p:txBody>
      </p:sp>
    </p:spTree>
    <p:extLst>
      <p:ext uri="{BB962C8B-B14F-4D97-AF65-F5344CB8AC3E}">
        <p14:creationId xmlns:p14="http://schemas.microsoft.com/office/powerpoint/2010/main" val="346725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0237-85A2-F34C-A8AC-C4723B375E98}"/>
              </a:ext>
            </a:extLst>
          </p:cNvPr>
          <p:cNvSpPr>
            <a:spLocks noGrp="1"/>
          </p:cNvSpPr>
          <p:nvPr>
            <p:ph type="title"/>
          </p:nvPr>
        </p:nvSpPr>
        <p:spPr>
          <a:xfrm>
            <a:off x="666093" y="256909"/>
            <a:ext cx="10515600" cy="1518387"/>
          </a:xfrm>
        </p:spPr>
        <p:txBody>
          <a:bodyPr>
            <a:normAutofit/>
          </a:bodyPr>
          <a:lstStyle/>
          <a:p>
            <a:pPr algn="ctr"/>
            <a:r>
              <a:rPr lang="en-US" sz="3600" b="1" dirty="0">
                <a:latin typeface="+mn-lt"/>
              </a:rPr>
              <a:t>Matching methods being explored</a:t>
            </a:r>
          </a:p>
        </p:txBody>
      </p:sp>
      <p:sp>
        <p:nvSpPr>
          <p:cNvPr id="3" name="Content Placeholder 2">
            <a:extLst>
              <a:ext uri="{FF2B5EF4-FFF2-40B4-BE49-F238E27FC236}">
                <a16:creationId xmlns:a16="http://schemas.microsoft.com/office/drawing/2014/main" id="{8D14603E-EE41-784D-B0C8-014EAC6036F7}"/>
              </a:ext>
            </a:extLst>
          </p:cNvPr>
          <p:cNvSpPr>
            <a:spLocks noGrp="1"/>
          </p:cNvSpPr>
          <p:nvPr>
            <p:ph idx="1"/>
          </p:nvPr>
        </p:nvSpPr>
        <p:spPr>
          <a:xfrm>
            <a:off x="272503" y="1371795"/>
            <a:ext cx="11548083" cy="5331222"/>
          </a:xfrm>
        </p:spPr>
        <p:txBody>
          <a:bodyPr>
            <a:noAutofit/>
          </a:bodyPr>
          <a:lstStyle/>
          <a:p>
            <a:pPr marL="0" indent="0">
              <a:lnSpc>
                <a:spcPct val="150000"/>
              </a:lnSpc>
              <a:buNone/>
            </a:pPr>
            <a:r>
              <a:rPr lang="en-US" dirty="0"/>
              <a:t>For each ground observed stroke/pulse, </a:t>
            </a:r>
            <a:r>
              <a:rPr lang="en-US" b="1" dirty="0"/>
              <a:t>to find the closest centroid of the ABI/GLM fixed grid.</a:t>
            </a:r>
          </a:p>
          <a:p>
            <a:pPr marL="0" indent="0">
              <a:lnSpc>
                <a:spcPct val="150000"/>
              </a:lnSpc>
              <a:buNone/>
            </a:pPr>
            <a:r>
              <a:rPr lang="en-US" dirty="0"/>
              <a:t>Details:</a:t>
            </a:r>
            <a:br>
              <a:rPr lang="en-US" b="1" dirty="0"/>
            </a:br>
            <a:r>
              <a:rPr lang="en-US" sz="2200" dirty="0"/>
              <a:t>We converted the centroid of each quadrilateral in ABI fixed grid to latitude-longitude. Then for each ground observed CG stroke or IC pulse (point observations), the closest GLM grid centroid was found, and its grid has been taken as the matched one. </a:t>
            </a:r>
          </a:p>
          <a:p>
            <a:pPr marL="0" indent="0">
              <a:lnSpc>
                <a:spcPct val="150000"/>
              </a:lnSpc>
              <a:buNone/>
            </a:pPr>
            <a:endParaRPr lang="en-US" sz="2200" dirty="0"/>
          </a:p>
          <a:p>
            <a:pPr marL="0" indent="0">
              <a:lnSpc>
                <a:spcPct val="150000"/>
              </a:lnSpc>
              <a:buNone/>
            </a:pPr>
            <a:r>
              <a:rPr lang="en-US" sz="2200" dirty="0"/>
              <a:t>By this method, now we’ve just finished the domain matching between </a:t>
            </a:r>
            <a:r>
              <a:rPr lang="en-US" sz="2200" dirty="0" err="1"/>
              <a:t>binlightning</a:t>
            </a:r>
            <a:r>
              <a:rPr lang="en-US" sz="2200" dirty="0"/>
              <a:t> stroke-level data and G16 2×2 km full disk grids. </a:t>
            </a:r>
          </a:p>
          <a:p>
            <a:pPr marL="0" indent="0">
              <a:lnSpc>
                <a:spcPct val="150000"/>
              </a:lnSpc>
              <a:buNone/>
            </a:pPr>
            <a:br>
              <a:rPr lang="en-US" sz="2200" dirty="0"/>
            </a:br>
            <a:endParaRPr lang="en-US" sz="2200" dirty="0"/>
          </a:p>
          <a:p>
            <a:pPr marL="0" indent="0">
              <a:lnSpc>
                <a:spcPct val="150000"/>
              </a:lnSpc>
              <a:buNone/>
            </a:pPr>
            <a:endParaRPr lang="en-US" sz="2200" dirty="0"/>
          </a:p>
        </p:txBody>
      </p:sp>
    </p:spTree>
    <p:extLst>
      <p:ext uri="{BB962C8B-B14F-4D97-AF65-F5344CB8AC3E}">
        <p14:creationId xmlns:p14="http://schemas.microsoft.com/office/powerpoint/2010/main" val="195756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33331-DD54-A043-B6E6-9CD035DC2DB5}"/>
              </a:ext>
            </a:extLst>
          </p:cNvPr>
          <p:cNvSpPr>
            <a:spLocks noGrp="1"/>
          </p:cNvSpPr>
          <p:nvPr>
            <p:ph idx="1"/>
          </p:nvPr>
        </p:nvSpPr>
        <p:spPr>
          <a:xfrm>
            <a:off x="267499" y="2333916"/>
            <a:ext cx="11657001" cy="1045126"/>
          </a:xfrm>
        </p:spPr>
        <p:txBody>
          <a:bodyPr>
            <a:normAutofit/>
          </a:bodyPr>
          <a:lstStyle/>
          <a:p>
            <a:pPr marL="0" indent="0" algn="ctr">
              <a:lnSpc>
                <a:spcPct val="150000"/>
              </a:lnSpc>
              <a:buNone/>
            </a:pPr>
            <a:r>
              <a:rPr lang="en-US" sz="4200" b="1" dirty="0"/>
              <a:t>Some findings and Plots</a:t>
            </a:r>
          </a:p>
        </p:txBody>
      </p:sp>
    </p:spTree>
    <p:extLst>
      <p:ext uri="{BB962C8B-B14F-4D97-AF65-F5344CB8AC3E}">
        <p14:creationId xmlns:p14="http://schemas.microsoft.com/office/powerpoint/2010/main" val="2514668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1750</Words>
  <Application>Microsoft Macintosh PowerPoint</Application>
  <PresentationFormat>Widescreen</PresentationFormat>
  <Paragraphs>100</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 Math</vt:lpstr>
      <vt:lpstr>Office Theme</vt:lpstr>
      <vt:lpstr>Blending Lightning Data from Space- and Ground-Based Networks</vt:lpstr>
      <vt:lpstr>PowerPoint Presentation</vt:lpstr>
      <vt:lpstr>What we have</vt:lpstr>
      <vt:lpstr>Why focus on GLM 2×2 km gridded data? </vt:lpstr>
      <vt:lpstr>Why we focus on GLM 2x2km gridded data? </vt:lpstr>
      <vt:lpstr>Why we focus on GLM 2x2km gridded data?</vt:lpstr>
      <vt:lpstr>Why we focus on GLM 2×2 km gridded data?</vt:lpstr>
      <vt:lpstr>Matching methods being explored</vt:lpstr>
      <vt:lpstr>PowerPoint Presentation</vt:lpstr>
      <vt:lpstr>PowerPoint Presentation</vt:lpstr>
      <vt:lpstr>For 21:00 on July 9, 2020</vt:lpstr>
      <vt:lpstr>For 21:00 on July 9, 2020</vt:lpstr>
      <vt:lpstr>PowerPoint Presentation</vt:lpstr>
      <vt:lpstr>Matched ratio of ground-based networks to GLM16 2×2 km grids</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matching binlightning data to GOES-16 2x2km full disk grids</dc:title>
  <dc:subject/>
  <dc:creator>Microsoft Office User</dc:creator>
  <cp:keywords/>
  <dc:description/>
  <cp:lastModifiedBy>Microsoft Office User</cp:lastModifiedBy>
  <cp:revision>133</cp:revision>
  <dcterms:created xsi:type="dcterms:W3CDTF">2021-09-07T14:49:29Z</dcterms:created>
  <dcterms:modified xsi:type="dcterms:W3CDTF">2021-09-22T15:54:39Z</dcterms:modified>
  <cp:category/>
</cp:coreProperties>
</file>