
<file path=[Content_Types].xml><?xml version="1.0" encoding="utf-8"?>
<Types xmlns="http://schemas.openxmlformats.org/package/2006/content-types">
  <Default Extension="png" ContentType="image/png"/>
  <Default Extension="jpeg" ContentType="image/jpeg"/>
  <Default Extension="MOV" ContentType="video/quicktime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2"/>
  </p:sldMasterIdLst>
  <p:notesMasterIdLst>
    <p:notesMasterId r:id="rId14"/>
  </p:notesMasterIdLst>
  <p:sldIdLst>
    <p:sldId id="259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300" r:id="rId12"/>
    <p:sldId id="302" r:id="rId13"/>
  </p:sldIdLst>
  <p:sldSz cx="10058400" cy="7772400"/>
  <p:notesSz cx="7010400" cy="9296400"/>
  <p:defaultTextStyle>
    <a:defPPr>
      <a:defRPr lang="en-US"/>
    </a:defPPr>
    <a:lvl1pPr marL="0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6" autoAdjust="0"/>
    <p:restoredTop sz="94660"/>
  </p:normalViewPr>
  <p:slideViewPr>
    <p:cSldViewPr snapToGrid="0">
      <p:cViewPr>
        <p:scale>
          <a:sx n="90" d="100"/>
          <a:sy n="90" d="100"/>
        </p:scale>
        <p:origin x="1080" y="-6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9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9245AA0-A2D6-4D90-B92A-753232DA37A3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74788" y="1162050"/>
            <a:ext cx="406082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2CC93B4-B1ED-45D7-990D-88B528F2A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362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0058400" cy="914400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</a:ln>
          <a:effectLst/>
        </p:spPr>
        <p:txBody>
          <a:bodyPr lIns="91429" tIns="45715" rIns="91429" bIns="45715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18093"/>
            <a:ext cx="6172200" cy="1803487"/>
          </a:xfrm>
        </p:spPr>
        <p:txBody>
          <a:bodyPr anchor="b">
            <a:noAutofit/>
          </a:bodyPr>
          <a:lstStyle>
            <a:lvl1pPr algn="r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894396"/>
            <a:ext cx="6172200" cy="430876"/>
          </a:xfrm>
        </p:spPr>
        <p:txBody>
          <a:bodyPr>
            <a:noAutofit/>
          </a:bodyPr>
          <a:lstStyle>
            <a:lvl1pPr marL="0" indent="0" algn="r">
              <a:buNone/>
              <a:defRPr sz="2400" b="1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93" r="7366"/>
          <a:stretch/>
        </p:blipFill>
        <p:spPr>
          <a:xfrm>
            <a:off x="6733309" y="914400"/>
            <a:ext cx="3325091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45" y="273741"/>
            <a:ext cx="2036533" cy="43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47309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48" userDrawn="1">
          <p15:clr>
            <a:srgbClr val="FBAE40"/>
          </p15:clr>
        </p15:guide>
        <p15:guide id="2" pos="3168" userDrawn="1">
          <p15:clr>
            <a:srgbClr val="FBAE40"/>
          </p15:clr>
        </p15:guide>
        <p15:guide id="6" pos="4224" userDrawn="1">
          <p15:clr>
            <a:srgbClr val="FBAE40"/>
          </p15:clr>
        </p15:guide>
        <p15:guide id="7" pos="403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157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"/>
            <a:ext cx="10058400" cy="914400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</a:ln>
          <a:effectLst/>
        </p:spPr>
        <p:txBody>
          <a:bodyPr lIns="91429" tIns="45715" rIns="91429" bIns="45715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8601" y="4689167"/>
            <a:ext cx="6172199" cy="416235"/>
          </a:xfrm>
        </p:spPr>
        <p:txBody>
          <a:bodyPr anchor="t" anchorCtr="0">
            <a:noAutofit/>
          </a:bodyPr>
          <a:lstStyle>
            <a:lvl1pPr marL="0" indent="0" algn="r">
              <a:buNone/>
              <a:defRPr sz="2400" b="1"/>
            </a:lvl1pPr>
            <a:lvl2pPr marL="314325" indent="0">
              <a:buNone/>
              <a:defRPr sz="1375" b="1"/>
            </a:lvl2pPr>
            <a:lvl3pPr marL="628650" indent="0">
              <a:buNone/>
              <a:defRPr sz="1238" b="1"/>
            </a:lvl3pPr>
            <a:lvl4pPr marL="942975" indent="0">
              <a:buNone/>
              <a:defRPr sz="1100" b="1"/>
            </a:lvl4pPr>
            <a:lvl5pPr marL="1257300" indent="0">
              <a:buNone/>
              <a:defRPr sz="1100" b="1"/>
            </a:lvl5pPr>
            <a:lvl6pPr marL="1571625" indent="0">
              <a:buNone/>
              <a:defRPr sz="1100" b="1"/>
            </a:lvl6pPr>
            <a:lvl7pPr marL="1885950" indent="0">
              <a:buNone/>
              <a:defRPr sz="1100" b="1"/>
            </a:lvl7pPr>
            <a:lvl8pPr marL="2200275" indent="0">
              <a:buNone/>
              <a:defRPr sz="1100" b="1"/>
            </a:lvl8pPr>
            <a:lvl9pPr marL="2514600" indent="0">
              <a:buNone/>
              <a:defRPr sz="1100" b="1"/>
            </a:lvl9pPr>
          </a:lstStyle>
          <a:p>
            <a:pPr lvl="0"/>
            <a:r>
              <a:rPr lang="en-US" dirty="0" smtClean="0"/>
              <a:t>Enter Date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228601" y="5552766"/>
            <a:ext cx="6172200" cy="416235"/>
          </a:xfrm>
        </p:spPr>
        <p:txBody>
          <a:bodyPr anchor="t" anchorCtr="0">
            <a:noAutofit/>
          </a:bodyPr>
          <a:lstStyle>
            <a:lvl1pPr marL="0" indent="0" algn="r">
              <a:buNone/>
              <a:defRPr sz="2400" b="1"/>
            </a:lvl1pPr>
            <a:lvl2pPr marL="314325" indent="0">
              <a:buNone/>
              <a:defRPr sz="1375" b="1"/>
            </a:lvl2pPr>
            <a:lvl3pPr marL="628650" indent="0">
              <a:buNone/>
              <a:defRPr sz="1238" b="1"/>
            </a:lvl3pPr>
            <a:lvl4pPr marL="942975" indent="0">
              <a:buNone/>
              <a:defRPr sz="1100" b="1"/>
            </a:lvl4pPr>
            <a:lvl5pPr marL="1257300" indent="0">
              <a:buNone/>
              <a:defRPr sz="1100" b="1"/>
            </a:lvl5pPr>
            <a:lvl6pPr marL="1571625" indent="0">
              <a:buNone/>
              <a:defRPr sz="1100" b="1"/>
            </a:lvl6pPr>
            <a:lvl7pPr marL="1885950" indent="0">
              <a:buNone/>
              <a:defRPr sz="1100" b="1"/>
            </a:lvl7pPr>
            <a:lvl8pPr marL="2200275" indent="0">
              <a:buNone/>
              <a:defRPr sz="1100" b="1"/>
            </a:lvl8pPr>
            <a:lvl9pPr marL="2514600" indent="0">
              <a:buNone/>
              <a:defRPr sz="1100" b="1"/>
            </a:lvl9pPr>
          </a:lstStyle>
          <a:p>
            <a:pPr lvl="0"/>
            <a:r>
              <a:rPr lang="en-US" dirty="0" smtClean="0"/>
              <a:t>Enter Presenter(s)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1" y="2603500"/>
            <a:ext cx="6172200" cy="1397000"/>
          </a:xfrm>
        </p:spPr>
        <p:txBody>
          <a:bodyPr anchor="b" anchorCtr="0">
            <a:noAutofit/>
          </a:bodyPr>
          <a:lstStyle>
            <a:lvl1pPr algn="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93" r="7366"/>
          <a:stretch/>
        </p:blipFill>
        <p:spPr>
          <a:xfrm>
            <a:off x="6733309" y="914400"/>
            <a:ext cx="3325091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639" y="235640"/>
            <a:ext cx="2249190" cy="47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530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utlin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7673642" y="673768"/>
            <a:ext cx="2384757" cy="7098632"/>
            <a:chOff x="12123992" y="768854"/>
            <a:chExt cx="2506408" cy="7460746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24113" y="3753124"/>
              <a:ext cx="2506287" cy="149213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24113" y="768854"/>
              <a:ext cx="2506287" cy="149213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24113" y="2260989"/>
              <a:ext cx="2506287" cy="149213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23992" y="5245259"/>
              <a:ext cx="2506408" cy="149220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24113" y="6737465"/>
              <a:ext cx="2506287" cy="149213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6741695" cy="92461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6741695" cy="494315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272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14401"/>
            <a:ext cx="9601200" cy="92461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9601200" cy="494315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579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069042"/>
            <a:ext cx="4572000" cy="49315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2069042"/>
            <a:ext cx="4572000" cy="49315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868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ictor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637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228600" y="2057400"/>
            <a:ext cx="9601200" cy="5181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6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0" y="2057400"/>
            <a:ext cx="10058400" cy="5181600"/>
            <a:chOff x="0" y="1377710"/>
            <a:chExt cx="14630400" cy="6119960"/>
          </a:xfrm>
        </p:grpSpPr>
        <p:sp>
          <p:nvSpPr>
            <p:cNvPr id="4" name="Line 111"/>
            <p:cNvSpPr>
              <a:spLocks noChangeShapeType="1"/>
            </p:cNvSpPr>
            <p:nvPr userDrawn="1"/>
          </p:nvSpPr>
          <p:spPr bwMode="auto">
            <a:xfrm>
              <a:off x="0" y="1377710"/>
              <a:ext cx="14630400" cy="0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5" name="Line 115"/>
            <p:cNvSpPr>
              <a:spLocks noChangeShapeType="1"/>
            </p:cNvSpPr>
            <p:nvPr userDrawn="1"/>
          </p:nvSpPr>
          <p:spPr bwMode="auto">
            <a:xfrm>
              <a:off x="0" y="4435367"/>
              <a:ext cx="14630400" cy="1774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6" name="Line 111"/>
            <p:cNvSpPr>
              <a:spLocks noChangeShapeType="1"/>
            </p:cNvSpPr>
            <p:nvPr userDrawn="1"/>
          </p:nvSpPr>
          <p:spPr bwMode="auto">
            <a:xfrm>
              <a:off x="0" y="7497670"/>
              <a:ext cx="14630400" cy="0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>
                <a:latin typeface="+mj-lt"/>
              </a:endParaRPr>
            </a:p>
          </p:txBody>
        </p:sp>
      </p:grpSp>
      <p:cxnSp>
        <p:nvCxnSpPr>
          <p:cNvPr id="8" name="Straight Connector 7"/>
          <p:cNvCxnSpPr/>
          <p:nvPr userDrawn="1"/>
        </p:nvCxnSpPr>
        <p:spPr>
          <a:xfrm>
            <a:off x="5029200" y="2057400"/>
            <a:ext cx="0" cy="5181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7957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15"/>
          <p:cNvSpPr>
            <a:spLocks noChangeShapeType="1"/>
          </p:cNvSpPr>
          <p:nvPr userDrawn="1"/>
        </p:nvSpPr>
        <p:spPr bwMode="auto">
          <a:xfrm>
            <a:off x="0" y="3971475"/>
            <a:ext cx="10058400" cy="1903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latin typeface="+mj-lt"/>
            </a:endParaRPr>
          </a:p>
        </p:txBody>
      </p:sp>
      <p:sp>
        <p:nvSpPr>
          <p:cNvPr id="6" name="Line 111"/>
          <p:cNvSpPr>
            <a:spLocks noChangeShapeType="1"/>
          </p:cNvSpPr>
          <p:nvPr userDrawn="1"/>
        </p:nvSpPr>
        <p:spPr bwMode="auto">
          <a:xfrm>
            <a:off x="0" y="3972426"/>
            <a:ext cx="10058400" cy="0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latin typeface="+mj-lt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029200" y="705853"/>
            <a:ext cx="0" cy="653314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ine 111"/>
          <p:cNvSpPr>
            <a:spLocks noChangeShapeType="1"/>
          </p:cNvSpPr>
          <p:nvPr userDrawn="1"/>
        </p:nvSpPr>
        <p:spPr bwMode="auto">
          <a:xfrm>
            <a:off x="0" y="7241005"/>
            <a:ext cx="10058400" cy="0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34482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0058400" cy="685800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</a:ln>
          <a:effectLst/>
        </p:spPr>
        <p:txBody>
          <a:bodyPr lIns="91429" tIns="45715" rIns="91429" bIns="45715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48654" y="7422922"/>
            <a:ext cx="1762510" cy="20005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en-US"/>
            </a:defPPr>
            <a:lvl1pPr>
              <a:defRPr sz="700">
                <a:solidFill>
                  <a:srgbClr val="AAD4FF"/>
                </a:solidFill>
                <a:latin typeface="Tahoma"/>
              </a:defRPr>
            </a:lvl1pPr>
          </a:lstStyle>
          <a:p>
            <a:pPr lvl="0"/>
            <a:fld id="{DE9FCC56-4E1C-4C04-868A-1C1059837326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914401"/>
            <a:ext cx="9601200" cy="92461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2057400"/>
            <a:ext cx="9601200" cy="49431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035" y="174587"/>
            <a:ext cx="1679593" cy="35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358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1" r:id="rId2"/>
    <p:sldLayoutId id="2147483674" r:id="rId3"/>
    <p:sldLayoutId id="2147483682" r:id="rId4"/>
    <p:sldLayoutId id="2147483676" r:id="rId5"/>
    <p:sldLayoutId id="2147483678" r:id="rId6"/>
    <p:sldLayoutId id="2147483683" r:id="rId7"/>
    <p:sldLayoutId id="2147483684" r:id="rId8"/>
    <p:sldLayoutId id="2147483685" r:id="rId9"/>
    <p:sldLayoutId id="2147483679" r:id="rId10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420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2763" indent="-223838" algn="l" defTabSz="1005840" rtl="0" eaLnBrk="1" latinLnBrk="0" hangingPunct="1">
        <a:lnSpc>
          <a:spcPct val="90000"/>
        </a:lnSpc>
        <a:spcBef>
          <a:spcPts val="1200"/>
        </a:spcBef>
        <a:spcAft>
          <a:spcPts val="0"/>
        </a:spcAft>
        <a:buFont typeface="Tahoma" panose="020B060403050404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8188" indent="-225425" algn="l" defTabSz="100584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SzPct val="8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2011363" indent="-1160463" algn="l" defTabSz="100584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63" indent="-1033463" algn="l" defTabSz="100584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296" userDrawn="1">
          <p15:clr>
            <a:srgbClr val="F26B43"/>
          </p15:clr>
        </p15:guide>
        <p15:guide id="2" pos="6192" userDrawn="1">
          <p15:clr>
            <a:srgbClr val="F26B43"/>
          </p15:clr>
        </p15:guide>
        <p15:guide id="3" pos="3168" userDrawn="1">
          <p15:clr>
            <a:srgbClr val="F26B43"/>
          </p15:clr>
        </p15:guide>
        <p15:guide id="4" pos="144" userDrawn="1">
          <p15:clr>
            <a:srgbClr val="F26B43"/>
          </p15:clr>
        </p15:guide>
        <p15:guide id="5" orient="horz" pos="576" userDrawn="1">
          <p15:clr>
            <a:srgbClr val="F26B43"/>
          </p15:clr>
        </p15:guide>
        <p15:guide id="6" orient="horz" pos="4560" userDrawn="1">
          <p15:clr>
            <a:srgbClr val="F26B43"/>
          </p15:clr>
        </p15:guide>
        <p15:guide id="7" pos="4032" userDrawn="1">
          <p15:clr>
            <a:srgbClr val="F26B43"/>
          </p15:clr>
        </p15:guide>
        <p15:guide id="8" pos="720" userDrawn="1">
          <p15:clr>
            <a:srgbClr val="F26B43"/>
          </p15:clr>
        </p15:guide>
        <p15:guide id="9" pos="4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john.Trostel@gtri.gatech.edu" TargetMode="External"/><Relationship Id="rId2" Type="http://schemas.openxmlformats.org/officeDocument/2006/relationships/hyperlink" Target="mailto:jessica.losego@gtri.gatech.edu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7768" y="4105591"/>
            <a:ext cx="6697831" cy="166478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2200" dirty="0" smtClean="0"/>
              <a:t>John Trostel, Jessica Losego, Levi Boggs, Gene </a:t>
            </a:r>
            <a:r>
              <a:rPr lang="en-US" sz="2200" dirty="0" err="1" smtClean="0"/>
              <a:t>Greneker</a:t>
            </a:r>
            <a:endParaRPr lang="en-US" sz="2200" dirty="0" smtClean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2200" dirty="0" smtClean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200" b="0" i="1" dirty="0" smtClean="0"/>
              <a:t>Severe Storms Research Center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200" b="0" i="1" dirty="0" smtClean="0"/>
              <a:t>Georgia Tech Research Institute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2200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200" dirty="0" smtClean="0"/>
              <a:t>Charlotte Carl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200" b="0" i="1" dirty="0" smtClean="0"/>
              <a:t>Georgia Tech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200" b="0" i="1" dirty="0" smtClean="0"/>
              <a:t>Department of Earth</a:t>
            </a:r>
            <a:r>
              <a:rPr lang="en-US" sz="2200" b="0" i="1" dirty="0"/>
              <a:t> </a:t>
            </a:r>
            <a:r>
              <a:rPr lang="en-US" sz="2200" b="0" i="1" dirty="0" smtClean="0"/>
              <a:t>and Atmospheric Science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1" y="2177372"/>
            <a:ext cx="6172200" cy="1397000"/>
          </a:xfrm>
        </p:spPr>
        <p:txBody>
          <a:bodyPr/>
          <a:lstStyle/>
          <a:p>
            <a:r>
              <a:rPr lang="en-US" dirty="0" smtClean="0"/>
              <a:t>Analysis of the 2021 Metro Atlanta Tornadoes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26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758825"/>
            <a:ext cx="9431933" cy="430129"/>
          </a:xfrm>
        </p:spPr>
        <p:txBody>
          <a:bodyPr/>
          <a:lstStyle/>
          <a:p>
            <a:pPr algn="ctr"/>
            <a:r>
              <a:rPr lang="en-US" dirty="0" smtClean="0"/>
              <a:t>SW Atlanta EF-1: Infrasound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7914" y="1624780"/>
            <a:ext cx="473893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14:02 GMT a possible tornado </a:t>
            </a:r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at 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52312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Bearing 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of 223 </a:t>
            </a:r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degrees</a:t>
            </a:r>
          </a:p>
          <a:p>
            <a:pPr marL="852312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Distance 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of 35 km from the array</a:t>
            </a:r>
          </a:p>
          <a:p>
            <a:pPr marL="314325" indent="-314325">
              <a:buFont typeface="Arial" panose="020B0604020202020204" pitchFamily="34" charset="0"/>
              <a:buChar char="•"/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Tracked by NEXRAD 220 degrees and </a:t>
            </a:r>
            <a:r>
              <a:rPr lang="en-US" sz="2000" dirty="0" smtClean="0"/>
              <a:t>at </a:t>
            </a:r>
            <a:r>
              <a:rPr lang="en-US" sz="2000" dirty="0"/>
              <a:t>23 km by 14:20 GMT</a:t>
            </a:r>
          </a:p>
          <a:p>
            <a:pPr marL="314325" indent="-314325">
              <a:buFont typeface="Arial" panose="020B0604020202020204" pitchFamily="34" charset="0"/>
              <a:buChar char="•"/>
            </a:pPr>
            <a:r>
              <a:rPr lang="en-US" sz="2000" dirty="0"/>
              <a:t>Continued to 118 degrees at 23 km by 15:00 GMT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05" y="4662393"/>
            <a:ext cx="3899294" cy="2146858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549400"/>
            <a:ext cx="4945658" cy="52598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05472" y="6951970"/>
            <a:ext cx="3940786" cy="488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Aft>
                <a:spcPts val="825"/>
              </a:spcAft>
            </a:pPr>
            <a:r>
              <a:rPr lang="en-US" sz="1513" dirty="0"/>
              <a:t>These bearings and times are consistent with </a:t>
            </a:r>
            <a:r>
              <a:rPr lang="en-US" sz="1513" dirty="0" err="1"/>
              <a:t>InfraMonitor</a:t>
            </a:r>
            <a:r>
              <a:rPr lang="en-US" sz="1513" dirty="0"/>
              <a:t> analysis</a:t>
            </a:r>
          </a:p>
        </p:txBody>
      </p:sp>
    </p:spTree>
    <p:extLst>
      <p:ext uri="{BB962C8B-B14F-4D97-AF65-F5344CB8AC3E}">
        <p14:creationId xmlns:p14="http://schemas.microsoft.com/office/powerpoint/2010/main" val="231059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5"/>
          <p:cNvSpPr txBox="1">
            <a:spLocks/>
          </p:cNvSpPr>
          <p:nvPr/>
        </p:nvSpPr>
        <p:spPr>
          <a:xfrm>
            <a:off x="397042" y="1585011"/>
            <a:ext cx="9432758" cy="5780989"/>
          </a:xfrm>
          <a:prstGeom prst="rect">
            <a:avLst/>
          </a:prstGeom>
        </p:spPr>
        <p:txBody>
          <a:bodyPr/>
          <a:lstStyle>
            <a:lvl1pPr marL="251460" indent="-251460" algn="l" defTabSz="1005840" rtl="0" eaLnBrk="1" latinLnBrk="0" hangingPunct="1">
              <a:lnSpc>
                <a:spcPct val="90000"/>
              </a:lnSpc>
              <a:spcBef>
                <a:spcPts val="4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2763" indent="-223838" algn="l" defTabSz="100584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Tahoma" panose="020B0604030504040204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8188" indent="-225425" algn="l" defTabSz="10058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8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11363" indent="-1160463" algn="l" defTabSz="10058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63" indent="-1033463" algn="l" defTabSz="10058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Seeing jumps and some dives before tornadic events</a:t>
            </a:r>
          </a:p>
          <a:p>
            <a:pPr lvl="1"/>
            <a:r>
              <a:rPr lang="en-US" dirty="0" smtClean="0"/>
              <a:t>Next: study non-tornadic </a:t>
            </a:r>
            <a:r>
              <a:rPr lang="en-US" dirty="0" smtClean="0"/>
              <a:t>supercellular storm </a:t>
            </a:r>
            <a:r>
              <a:rPr lang="en-US" dirty="0" smtClean="0"/>
              <a:t>from same </a:t>
            </a:r>
            <a:r>
              <a:rPr lang="en-US" dirty="0" smtClean="0"/>
              <a:t>day</a:t>
            </a:r>
            <a:endParaRPr lang="en-US" dirty="0" smtClean="0"/>
          </a:p>
          <a:p>
            <a:pPr lvl="1"/>
            <a:r>
              <a:rPr lang="en-US" dirty="0"/>
              <a:t>L</a:t>
            </a:r>
            <a:r>
              <a:rPr lang="en-US" dirty="0" smtClean="0"/>
              <a:t>ook </a:t>
            </a:r>
            <a:r>
              <a:rPr lang="en-US" dirty="0" smtClean="0"/>
              <a:t>at more events on March 25, including a significant downburst</a:t>
            </a:r>
          </a:p>
          <a:p>
            <a:pPr marL="288925" lvl="1" indent="0">
              <a:buNone/>
            </a:pPr>
            <a:endParaRPr lang="en-US" dirty="0" smtClean="0"/>
          </a:p>
          <a:p>
            <a:r>
              <a:rPr lang="en-US" dirty="0" smtClean="0"/>
              <a:t>GLM DE low compared to LMA</a:t>
            </a:r>
          </a:p>
          <a:p>
            <a:pPr lvl="1"/>
            <a:endParaRPr lang="en-US" dirty="0"/>
          </a:p>
          <a:p>
            <a:r>
              <a:rPr lang="en-US" dirty="0" smtClean="0"/>
              <a:t>Looking for opportunities to collaborat</a:t>
            </a:r>
            <a:r>
              <a:rPr lang="en-US" dirty="0" smtClean="0"/>
              <a:t>e with others on LMA and GLM topics</a:t>
            </a:r>
          </a:p>
          <a:p>
            <a:pPr marL="0" indent="0" algn="ctr">
              <a:buNone/>
            </a:pPr>
            <a:r>
              <a:rPr lang="en-US" b="1" dirty="0" smtClean="0"/>
              <a:t>Contacts: </a:t>
            </a:r>
            <a:r>
              <a:rPr lang="en-US" b="1" dirty="0" smtClean="0"/>
              <a:t>Jessica Losego, </a:t>
            </a:r>
            <a:r>
              <a:rPr lang="en-US" b="1" dirty="0" smtClean="0">
                <a:hlinkClick r:id="rId2"/>
              </a:rPr>
              <a:t>jessica.losego@gtri.gatech.edu</a:t>
            </a:r>
            <a:endParaRPr lang="en-US" b="1" dirty="0" smtClean="0"/>
          </a:p>
          <a:p>
            <a:pPr marL="0" indent="0" algn="ctr">
              <a:buNone/>
            </a:pPr>
            <a:r>
              <a:rPr lang="en-US" b="1" dirty="0" smtClean="0"/>
              <a:t>John Trostel, </a:t>
            </a:r>
            <a:r>
              <a:rPr lang="en-US" b="1" dirty="0" smtClean="0">
                <a:hlinkClick r:id="rId3"/>
              </a:rPr>
              <a:t>john.trostel@gtri.gatech.edu</a:t>
            </a:r>
            <a:endParaRPr lang="en-US" b="1" dirty="0" smtClean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31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Data available from </a:t>
            </a:r>
          </a:p>
          <a:p>
            <a:pPr lvl="1"/>
            <a:r>
              <a:rPr lang="en-US" dirty="0" smtClean="0"/>
              <a:t>North Georgia LMA</a:t>
            </a:r>
          </a:p>
          <a:p>
            <a:pPr lvl="1"/>
            <a:r>
              <a:rPr lang="en-US" dirty="0" smtClean="0"/>
              <a:t>GLM</a:t>
            </a:r>
          </a:p>
          <a:p>
            <a:pPr lvl="1"/>
            <a:r>
              <a:rPr lang="en-US" dirty="0" smtClean="0"/>
              <a:t>Infrasound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Events</a:t>
            </a:r>
          </a:p>
          <a:p>
            <a:pPr lvl="1"/>
            <a:r>
              <a:rPr lang="en-US" dirty="0" smtClean="0"/>
              <a:t>March 25-26, 2021 Newnan EF-4</a:t>
            </a:r>
          </a:p>
          <a:p>
            <a:pPr lvl="1"/>
            <a:r>
              <a:rPr lang="en-US" dirty="0" smtClean="0"/>
              <a:t>May 3, 2021 southwest Atlanta EF-1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275" y="4347159"/>
            <a:ext cx="6724650" cy="3000375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6886442" y="7347534"/>
            <a:ext cx="15236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Images: NWS </a:t>
            </a:r>
            <a:r>
              <a:rPr lang="en-US" sz="1200" dirty="0"/>
              <a:t>FFC</a:t>
            </a:r>
          </a:p>
        </p:txBody>
      </p:sp>
    </p:spTree>
    <p:extLst>
      <p:ext uri="{BB962C8B-B14F-4D97-AF65-F5344CB8AC3E}">
        <p14:creationId xmlns:p14="http://schemas.microsoft.com/office/powerpoint/2010/main" val="202450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SSRC Instruments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839011"/>
            <a:ext cx="4572000" cy="4931516"/>
          </a:xfrm>
        </p:spPr>
        <p:txBody>
          <a:bodyPr/>
          <a:lstStyle/>
          <a:p>
            <a:r>
              <a:rPr lang="en-US" dirty="0" smtClean="0"/>
              <a:t>NGLMA</a:t>
            </a:r>
          </a:p>
          <a:p>
            <a:pPr lvl="1"/>
            <a:r>
              <a:rPr lang="en-US" dirty="0" smtClean="0"/>
              <a:t>Network of 10 sensors centered on downtown Atlanta</a:t>
            </a:r>
          </a:p>
          <a:p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800600" y="1839011"/>
            <a:ext cx="4914900" cy="4931516"/>
          </a:xfrm>
        </p:spPr>
        <p:txBody>
          <a:bodyPr/>
          <a:lstStyle/>
          <a:p>
            <a:r>
              <a:rPr lang="en-US" dirty="0" smtClean="0"/>
              <a:t>GT Atmospheric Infrasound Array (GAIA)</a:t>
            </a:r>
          </a:p>
          <a:p>
            <a:pPr lvl="1"/>
            <a:r>
              <a:rPr lang="en-US" dirty="0" smtClean="0"/>
              <a:t>4 sensors on the roof, operating 24/7 for more than two years</a:t>
            </a:r>
          </a:p>
          <a:p>
            <a:pPr lvl="1"/>
            <a:r>
              <a:rPr lang="en-US" dirty="0" smtClean="0"/>
              <a:t>Listening for natural and man-made sounds below 20 Hz, including those made by tornadoes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224054" y="4304769"/>
            <a:ext cx="3570484" cy="26778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39806" y="5586695"/>
            <a:ext cx="2208964" cy="16567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945" y="3380174"/>
            <a:ext cx="2904693" cy="38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60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March 25-26, 2021: Newnan EF-4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9189" y="1542232"/>
            <a:ext cx="9601200" cy="2440221"/>
          </a:xfrm>
        </p:spPr>
        <p:txBody>
          <a:bodyPr/>
          <a:lstStyle/>
          <a:p>
            <a:r>
              <a:rPr lang="en-US" sz="2200" dirty="0" smtClean="0"/>
              <a:t>Occurred at the end of a day of several rounds of severe weather in AL and GA.  Supercell tracked from AL</a:t>
            </a:r>
          </a:p>
          <a:p>
            <a:r>
              <a:rPr lang="en-US" sz="2200" dirty="0" smtClean="0"/>
              <a:t>On the ground for 53 min, 39 miles</a:t>
            </a:r>
          </a:p>
          <a:p>
            <a:r>
              <a:rPr lang="en-US" sz="2200" dirty="0" smtClean="0"/>
              <a:t>1 fatality, 0 injuries</a:t>
            </a:r>
            <a:endParaRPr lang="en-US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7816515" y="7340521"/>
            <a:ext cx="1485900" cy="24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130622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lang="en-US" sz="1200" kern="0" dirty="0" smtClean="0">
                <a:solidFill>
                  <a:srgbClr val="002A54"/>
                </a:solidFill>
              </a:rPr>
              <a:t>Image: </a:t>
            </a:r>
            <a:r>
              <a:rPr lang="en-US" sz="1200" kern="0" dirty="0" smtClean="0">
                <a:solidFill>
                  <a:srgbClr val="002A54"/>
                </a:solidFill>
              </a:rPr>
              <a:t>NWS </a:t>
            </a:r>
            <a:r>
              <a:rPr lang="en-US" sz="1200" kern="0" dirty="0" smtClean="0">
                <a:solidFill>
                  <a:srgbClr val="002A54"/>
                </a:solidFill>
              </a:rPr>
              <a:t>FFC</a:t>
            </a:r>
            <a:endParaRPr kumimoji="0" lang="en-US" sz="1200" b="0" i="0" u="none" strike="noStrike" kern="0" cap="none" spc="0" normalizeH="0" baseline="0" noProof="0" dirty="0" err="1" smtClean="0">
              <a:ln>
                <a:noFill/>
              </a:ln>
              <a:solidFill>
                <a:srgbClr val="002A54"/>
              </a:solidFill>
              <a:effectLst/>
              <a:uLnTx/>
              <a:uFillTx/>
            </a:endParaRPr>
          </a:p>
        </p:txBody>
      </p:sp>
      <p:pic>
        <p:nvPicPr>
          <p:cNvPr id="10" name="Newnan Radar Movie.wa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88815" y="4129962"/>
            <a:ext cx="6375400" cy="318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38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43420"/>
            <a:ext cx="9601200" cy="924610"/>
          </a:xfrm>
        </p:spPr>
        <p:txBody>
          <a:bodyPr/>
          <a:lstStyle/>
          <a:p>
            <a:pPr algn="ctr"/>
            <a:r>
              <a:rPr lang="en-US" dirty="0" smtClean="0"/>
              <a:t>NGLMA Data: Newnan EF-4</a:t>
            </a:r>
            <a:br>
              <a:rPr lang="en-US" dirty="0" smtClean="0"/>
            </a:br>
            <a:r>
              <a:rPr lang="en-US" dirty="0" smtClean="0"/>
              <a:t>Jumps, Dives, Sigma Level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half" idx="1"/>
          </p:nvPr>
        </p:nvSpPr>
        <p:spPr>
          <a:xfrm>
            <a:off x="151702" y="1765115"/>
            <a:ext cx="9754995" cy="1549585"/>
          </a:xfrm>
        </p:spPr>
        <p:txBody>
          <a:bodyPr/>
          <a:lstStyle/>
          <a:p>
            <a:r>
              <a:rPr lang="en-US" sz="2000" dirty="0" smtClean="0"/>
              <a:t>Flash rate totals are medium flashes (11-74 sources) + big flashes (75+ sources)</a:t>
            </a:r>
          </a:p>
          <a:p>
            <a:pPr lvl="1"/>
            <a:r>
              <a:rPr lang="en-US" sz="1800" dirty="0" smtClean="0"/>
              <a:t>9 NGLMA sensors online</a:t>
            </a:r>
          </a:p>
          <a:p>
            <a:pPr lvl="1"/>
            <a:r>
              <a:rPr lang="en-US" sz="1800" dirty="0" smtClean="0"/>
              <a:t>Used Schultz’s </a:t>
            </a:r>
            <a:r>
              <a:rPr lang="en-US" sz="1800" dirty="0" smtClean="0"/>
              <a:t>LJA</a:t>
            </a:r>
            <a:endParaRPr lang="en-US" sz="18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098" y="3419060"/>
            <a:ext cx="7660613" cy="3973374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6082747" y="7392434"/>
            <a:ext cx="3578088" cy="30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130622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A54"/>
                </a:solidFill>
                <a:effectLst/>
                <a:uLnTx/>
                <a:uFillTx/>
              </a:rPr>
              <a:t>After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A54"/>
                </a:solidFill>
                <a:effectLst/>
                <a:uLnTx/>
                <a:uFillTx/>
              </a:rPr>
              <a:t>Stough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A54"/>
                </a:solidFill>
                <a:effectLst/>
                <a:uLnTx/>
                <a:uFillTx/>
              </a:rPr>
              <a:t> et al., 2018</a:t>
            </a:r>
          </a:p>
        </p:txBody>
      </p:sp>
    </p:spTree>
    <p:extLst>
      <p:ext uri="{BB962C8B-B14F-4D97-AF65-F5344CB8AC3E}">
        <p14:creationId xmlns:p14="http://schemas.microsoft.com/office/powerpoint/2010/main" val="108507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GLM and LMA Comparisons via XLMA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0630" y="1473868"/>
            <a:ext cx="9809018" cy="5161547"/>
          </a:xfrm>
        </p:spPr>
        <p:txBody>
          <a:bodyPr/>
          <a:lstStyle/>
          <a:p>
            <a:r>
              <a:rPr lang="en-US" dirty="0" smtClean="0"/>
              <a:t>GLM DE is lower for medium flashes</a:t>
            </a:r>
            <a:endParaRPr lang="en-US" dirty="0"/>
          </a:p>
          <a:p>
            <a:pPr lvl="1"/>
            <a:r>
              <a:rPr lang="en-US" dirty="0" smtClean="0"/>
              <a:t>Follows Zhang and Cummins (2020 JGR)</a:t>
            </a:r>
          </a:p>
          <a:p>
            <a:pPr lvl="2"/>
            <a:r>
              <a:rPr lang="en-US" dirty="0" smtClean="0"/>
              <a:t>Severe storms often have short duration </a:t>
            </a:r>
            <a:r>
              <a:rPr lang="en-US" dirty="0" smtClean="0"/>
              <a:t>flashes </a:t>
            </a:r>
            <a:r>
              <a:rPr lang="en-US" dirty="0" smtClean="0"/>
              <a:t>(</a:t>
            </a:r>
            <a:r>
              <a:rPr lang="en-US" dirty="0" err="1" smtClean="0"/>
              <a:t>Bruning</a:t>
            </a:r>
            <a:r>
              <a:rPr lang="en-US" dirty="0" smtClean="0"/>
              <a:t> 2010), so </a:t>
            </a:r>
            <a:r>
              <a:rPr lang="en-US" dirty="0" smtClean="0"/>
              <a:t>IC flashes </a:t>
            </a:r>
            <a:r>
              <a:rPr lang="en-US" dirty="0" smtClean="0"/>
              <a:t>may not last long enough to produce </a:t>
            </a:r>
            <a:r>
              <a:rPr lang="en-US" dirty="0" smtClean="0"/>
              <a:t>channels with long/bright </a:t>
            </a:r>
            <a:r>
              <a:rPr lang="en-US" dirty="0" smtClean="0"/>
              <a:t>enough </a:t>
            </a:r>
            <a:r>
              <a:rPr lang="en-US" dirty="0" smtClean="0"/>
              <a:t>sources </a:t>
            </a:r>
            <a:r>
              <a:rPr lang="en-US" dirty="0" smtClean="0"/>
              <a:t>for GLM to detect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51" y="3124909"/>
            <a:ext cx="5125344" cy="3059778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1134" y="4247567"/>
            <a:ext cx="5020696" cy="3345909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402063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May 3, 2021: SW Atlanta EF-1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28600" y="1839011"/>
            <a:ext cx="9601200" cy="5161547"/>
          </a:xfrm>
        </p:spPr>
        <p:txBody>
          <a:bodyPr/>
          <a:lstStyle/>
          <a:p>
            <a:r>
              <a:rPr lang="en-US" dirty="0" smtClean="0"/>
              <a:t>Two EF-1s, occurring about 20 min apart</a:t>
            </a:r>
          </a:p>
          <a:p>
            <a:pPr lvl="1"/>
            <a:r>
              <a:rPr lang="en-US" dirty="0" smtClean="0"/>
              <a:t>Douglas County: 10:00-10:03 EDT</a:t>
            </a:r>
          </a:p>
          <a:p>
            <a:pPr lvl="1"/>
            <a:r>
              <a:rPr lang="en-US" dirty="0" smtClean="0"/>
              <a:t>SW Atlanta: </a:t>
            </a:r>
            <a:r>
              <a:rPr lang="en-US" dirty="0" smtClean="0"/>
              <a:t>10:22-10:34 EDT</a:t>
            </a:r>
            <a:endParaRPr lang="en-US" dirty="0" smtClean="0"/>
          </a:p>
          <a:p>
            <a:pPr lvl="1"/>
            <a:r>
              <a:rPr lang="en-US" dirty="0" smtClean="0"/>
              <a:t>Spawned from supercell that developed in AL 2 </a:t>
            </a:r>
            <a:r>
              <a:rPr lang="en-US" dirty="0" err="1" smtClean="0"/>
              <a:t>hr</a:t>
            </a:r>
            <a:r>
              <a:rPr lang="en-US" dirty="0" smtClean="0"/>
              <a:t> prior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6575" y="4570019"/>
            <a:ext cx="6753225" cy="304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660619"/>
            <a:ext cx="4634377" cy="18187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43726" y="7618019"/>
            <a:ext cx="1485900" cy="24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130622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lang="en-US" sz="1200" kern="0" dirty="0" smtClean="0">
                <a:solidFill>
                  <a:srgbClr val="002A54"/>
                </a:solidFill>
              </a:rPr>
              <a:t>Images: </a:t>
            </a:r>
            <a:r>
              <a:rPr lang="en-US" sz="1200" kern="0" dirty="0" smtClean="0">
                <a:solidFill>
                  <a:srgbClr val="002A54"/>
                </a:solidFill>
              </a:rPr>
              <a:t>NWS </a:t>
            </a:r>
            <a:r>
              <a:rPr lang="en-US" sz="1200" kern="0" dirty="0" smtClean="0">
                <a:solidFill>
                  <a:srgbClr val="002A54"/>
                </a:solidFill>
              </a:rPr>
              <a:t>FFC</a:t>
            </a:r>
            <a:endParaRPr kumimoji="0" lang="en-US" sz="1200" b="0" i="0" u="none" strike="noStrike" kern="0" cap="none" spc="0" normalizeH="0" baseline="0" noProof="0" dirty="0" err="1" smtClean="0">
              <a:ln>
                <a:noFill/>
              </a:ln>
              <a:solidFill>
                <a:srgbClr val="002A54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6426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599" y="2069042"/>
            <a:ext cx="9273209" cy="4931516"/>
          </a:xfrm>
        </p:spPr>
        <p:txBody>
          <a:bodyPr/>
          <a:lstStyle/>
          <a:p>
            <a:r>
              <a:rPr lang="en-US" dirty="0" smtClean="0"/>
              <a:t>Jump preceded both EF-1s.  No dives were observed.</a:t>
            </a:r>
          </a:p>
          <a:p>
            <a:pPr lvl="1"/>
            <a:r>
              <a:rPr lang="en-US" dirty="0" smtClean="0"/>
              <a:t>2 min before first EF-1</a:t>
            </a:r>
          </a:p>
          <a:p>
            <a:pPr lvl="1"/>
            <a:r>
              <a:rPr lang="en-US" dirty="0" smtClean="0"/>
              <a:t>12 min before second EF-1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710" y="3538331"/>
            <a:ext cx="7428979" cy="3941486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NGLMA Data: SW Atlanta EF-1</a:t>
            </a:r>
            <a:br>
              <a:rPr lang="en-US" dirty="0" smtClean="0"/>
            </a:br>
            <a:r>
              <a:rPr lang="en-US" dirty="0" smtClean="0"/>
              <a:t>Jumps, Dives, Sigma Level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34269" y="7479817"/>
            <a:ext cx="3578088" cy="30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130622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A54"/>
                </a:solidFill>
                <a:effectLst/>
                <a:uLnTx/>
                <a:uFillTx/>
              </a:rPr>
              <a:t>After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A54"/>
                </a:solidFill>
                <a:effectLst/>
                <a:uLnTx/>
                <a:uFillTx/>
              </a:rPr>
              <a:t>Stough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A54"/>
                </a:solidFill>
                <a:effectLst/>
                <a:uLnTx/>
                <a:uFillTx/>
              </a:rPr>
              <a:t> et al., 2018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9314" y="3371714"/>
            <a:ext cx="6459770" cy="42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81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4220" y="1834979"/>
            <a:ext cx="3845580" cy="53660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GLM and LMA Comparison via XLMA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651" y="3922295"/>
            <a:ext cx="5511875" cy="3278768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228599" y="2069042"/>
            <a:ext cx="5614927" cy="4931516"/>
          </a:xfrm>
        </p:spPr>
        <p:txBody>
          <a:bodyPr/>
          <a:lstStyle/>
          <a:p>
            <a:r>
              <a:rPr lang="en-US" dirty="0" smtClean="0"/>
              <a:t>GLM has lower DE with medium </a:t>
            </a:r>
            <a:r>
              <a:rPr lang="en-US" dirty="0" smtClean="0"/>
              <a:t>flashes, big flashes aren’t very high either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93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TRI_8.5X11_2015">
  <a:themeElements>
    <a:clrScheme name="GTRI Template Colors">
      <a:dk1>
        <a:srgbClr val="002A54"/>
      </a:dk1>
      <a:lt1>
        <a:srgbClr val="FFFFFF"/>
      </a:lt1>
      <a:dk2>
        <a:srgbClr val="002A54"/>
      </a:dk2>
      <a:lt2>
        <a:srgbClr val="FFF5DC"/>
      </a:lt2>
      <a:accent1>
        <a:srgbClr val="FDB913"/>
      </a:accent1>
      <a:accent2>
        <a:srgbClr val="BE9B69"/>
      </a:accent2>
      <a:accent3>
        <a:srgbClr val="005287"/>
      </a:accent3>
      <a:accent4>
        <a:srgbClr val="FDD571"/>
      </a:accent4>
      <a:accent5>
        <a:srgbClr val="E5D7C3"/>
      </a:accent5>
      <a:accent6>
        <a:srgbClr val="CEDAEB"/>
      </a:accent6>
      <a:hlink>
        <a:srgbClr val="304F7B"/>
      </a:hlink>
      <a:folHlink>
        <a:srgbClr val="B7C9E2"/>
      </a:folHlink>
    </a:clrScheme>
    <a:fontScheme name="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EDAEB"/>
        </a:solidFill>
        <a:ln w="28575" cap="flat" cmpd="sng" algn="ctr">
          <a:solidFill>
            <a:srgbClr val="002A54"/>
          </a:solidFill>
          <a:prstDash val="solid"/>
        </a:ln>
        <a:effectLst/>
      </a:spPr>
      <a:bodyPr rtlCol="0" anchor="ctr"/>
      <a:lstStyle>
        <a:defPPr marL="0" marR="0" indent="0" algn="ctr" defTabSz="130622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kern="0" cap="none" spc="0" normalizeH="0" baseline="0" noProof="0">
            <a:ln>
              <a:solidFill>
                <a:srgbClr val="002A54"/>
              </a:solidFill>
            </a:ln>
            <a:solidFill>
              <a:srgbClr val="FFFFFF"/>
            </a:solidFill>
            <a:effectLst/>
            <a:uLnTx/>
            <a:uFillTx/>
            <a:latin typeface="Tahoma"/>
            <a:ea typeface="+mn-ea"/>
            <a:cs typeface="+mn-cs"/>
          </a:defRPr>
        </a:defPPr>
      </a:lstStyle>
    </a:spDef>
    <a:lnDef>
      <a:spPr>
        <a:ln w="285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0" marR="0" indent="0" algn="ctr" defTabSz="1306220" eaLnBrk="1" fontAlgn="auto" latinLnBrk="0" hangingPunct="1">
          <a:lnSpc>
            <a:spcPct val="85000"/>
          </a:lnSpc>
          <a:spcBef>
            <a:spcPts val="0"/>
          </a:spcBef>
          <a:spcAft>
            <a:spcPts val="1200"/>
          </a:spcAft>
          <a:buClrTx/>
          <a:buSzTx/>
          <a:buFontTx/>
          <a:buNone/>
          <a:tabLst/>
          <a:defRPr kumimoji="0" sz="2200" b="0" i="0" u="none" strike="noStrike" kern="0" cap="none" spc="0" normalizeH="0" baseline="0" noProof="0" dirty="0" err="1" smtClean="0">
            <a:ln>
              <a:noFill/>
            </a:ln>
            <a:solidFill>
              <a:srgbClr val="002A54"/>
            </a:solidFill>
            <a:effectLst/>
            <a:uLnTx/>
            <a:uFillTx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GTRI_8.5x11_2015.potx" id="{F3557C2C-A008-4D0C-A489-1ED6A84DA04B}" vid="{5488E482-ED65-4A55-9410-7C247475C50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tns:customPropertyEditors xmlns:tns="http://schemas.microsoft.com/office/2006/customDocumentInformationPanel">
  <tns:showOnOpen>true</tns:showOnOpen>
  <tns:defaultPropertyEditorNamespace>Standard properties</tns:defaultPropertyEditorNamespace>
</tns:customPropertyEditors>
</file>

<file path=customXml/itemProps1.xml><?xml version="1.0" encoding="utf-8"?>
<ds:datastoreItem xmlns:ds="http://schemas.openxmlformats.org/officeDocument/2006/customXml" ds:itemID="{201AA566-D713-4CFA-BB7F-A0D84928C52F}">
  <ds:schemaRefs>
    <ds:schemaRef ds:uri="http://schemas.microsoft.com/office/2006/customDocumentInformationPan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GTRI_8.5x11_2015_unmarked (3) (8)</Template>
  <TotalTime>22658</TotalTime>
  <Words>460</Words>
  <Application>Microsoft Office PowerPoint</Application>
  <PresentationFormat>Custom</PresentationFormat>
  <Paragraphs>69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Tahoma</vt:lpstr>
      <vt:lpstr>Times New Roman</vt:lpstr>
      <vt:lpstr>GTRI_8.5X11_2015</vt:lpstr>
      <vt:lpstr>Analysis of the 2021 Metro Atlanta Tornadoes</vt:lpstr>
      <vt:lpstr>Introduction</vt:lpstr>
      <vt:lpstr>SSRC Instruments</vt:lpstr>
      <vt:lpstr>March 25-26, 2021: Newnan EF-4</vt:lpstr>
      <vt:lpstr>NGLMA Data: Newnan EF-4 Jumps, Dives, Sigma Level</vt:lpstr>
      <vt:lpstr>GLM and LMA Comparisons via XLMA</vt:lpstr>
      <vt:lpstr>May 3, 2021: SW Atlanta EF-1</vt:lpstr>
      <vt:lpstr>NGLMA Data: SW Atlanta EF-1 Jumps, Dives, Sigma Level</vt:lpstr>
      <vt:lpstr>GLM and LMA Comparison via XLMA</vt:lpstr>
      <vt:lpstr>SW Atlanta EF-1: Infrasound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Gowdy, Michelle D.</dc:creator>
  <cp:lastModifiedBy>Losego, Jessica</cp:lastModifiedBy>
  <cp:revision>103</cp:revision>
  <cp:lastPrinted>2018-09-10T13:58:47Z</cp:lastPrinted>
  <dcterms:created xsi:type="dcterms:W3CDTF">2017-06-27T15:34:30Z</dcterms:created>
  <dcterms:modified xsi:type="dcterms:W3CDTF">2021-09-22T17:40:32Z</dcterms:modified>
</cp:coreProperties>
</file>