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4" r:id="rId2"/>
  </p:sldMasterIdLst>
  <p:notesMasterIdLst>
    <p:notesMasterId r:id="rId16"/>
  </p:notesMasterIdLst>
  <p:sldIdLst>
    <p:sldId id="256" r:id="rId3"/>
    <p:sldId id="257" r:id="rId4"/>
    <p:sldId id="269"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dro Miguel Lohigorry" initials="" lastIdx="2" clrIdx="0"/>
  <p:cmAuthor id="1" name="Melissa Patanella" initials="" lastIdx="5" clrIdx="1"/>
  <p:cmAuthor id="2" name="Lucho Vidal"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87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17T13:57:37.392" idx="1">
    <p:pos x="6000" y="0"/>
    <p:text>Acá se comentaría que es un evento que coincide con el experimento RELAMPAGO?</p:text>
  </p:cm>
  <p:cm authorId="1" dt="2021-09-17T13:57:37.392" idx="1">
    <p:pos x="6000" y="0"/>
    <p:text>Si, aunque no se si realmente viene al caso nombrar el proyecto</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16T23:48:48.910" idx="2">
    <p:pos x="396" y="1101"/>
    <p:text>El receptor esta en el SMN, verdad? Entiendo que sería el mismo que provee las imagenes del Protheus</p:text>
  </p:cm>
  <p:cm authorId="2" dt="2021-09-17T12:03:37.783" idx="1">
    <p:pos x="396" y="1101"/>
    <p:text>Te sugiero aqui mencionar como se adquieren los datos en el SMN. Para eso se cuenta con una receptora propia GRB como canal primario y como backup el sistema PDA de NOAA.</p:text>
  </p:cm>
  <p:cm authorId="2" dt="2021-09-17T12:03:37.783" idx="2">
    <p:pos x="396" y="1101"/>
    <p:text>Si, es una antena grande que esta frente al comedor en el parque. Y si, es con la que se visualziacion los datos en el Protheus.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17T13:57:06.972" idx="3">
    <p:pos x="2956" y="1870"/>
    <p:text>Tendría que ver si encuentro la animación del GLM para ese día, justo ese ACP no tiene reporte pero si uno anterior en la ciudad de Formosa, capaz se puede cambiar por ese. Y agregar el radar de Mercedes entonces ya que cambiaría la zona de cobertura del radar.</p:text>
  </p:cm>
  <p:cm authorId="0" dt="2021-09-19T01:59:06.275" idx="2">
    <p:pos x="2956" y="1870"/>
    <p:text>Quizás sacar esta imagen y agregar el GLM sector centro animado en su lugar?
Y quizás no entra (pero también se podría ver de sacar el texto de la izquierda) y agregar el COLMAX de las Lomitas animado??
No se si queda mejor...
Por otro lado, este ACP de ejemplo tiene algún reporte asociado?</p:text>
  </p:cm>
  <p:cm authorId="1" dt="2021-09-19T01:59:06.275" idx="4">
    <p:pos x="2956" y="1870"/>
    <p:text>Cambié todo por dos ACPS con reportes que se hicieron con el radar de Paraná, este evento tenía mucha más información disponible que lo de Formosa</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09-16T23:41:00.654" idx="5">
    <p:pos x="396" y="424"/>
    <p:text>Hola Lucho, gracias por la información! Lo que voy a hacer es mostrar como una lista de estas ideas y contarlo por arriba, yo creo que con el tiempo que tengo de 10min voy a quedar re justa como para explicar todo. En la diap anterior agregué lo que me mandaste por mail, era bien gráfico así que creo que resulta muy interesante.
Respecto al punto 1) no tengo mucha idea... capaz que se puede mostrar algo si da el tiempo!</p:text>
  </p:cm>
  <p:cm authorId="2" dt="2021-09-16T23:41:10.998" idx="3">
    <p:pos x="396" y="424"/>
    <p:text>Dejo varias cosas que estan dando vuelta:
1) Uso de otros productos grillados de GLM como AFA y TOE (puedo armar un ejemplo de una tormenta reciente)
2) Implementacion de un algoritmo de "jump" para nowcasting (en su momento con Gaby Nicora ibamos a implementar GeoRayos con datos de GLM, pero el recurso humado que lo iba a hacer se fue del CITEDEF)
3) Como parte de un sistema de monitoreo de peligrosidad de incendios. Hay una iniciativa que se va a trabajar en el marco del Servicio Nacional de Manejo del Fuego (SNMF).
4) Uso combinado ABI y GLM para mejorar la deteccion de clusters conevectivos en la herramienta operativa ForTraCC (esto se esta trabajando en el marco de una tesis de licenciatura).</p:text>
  </p:cm>
  <p:cm authorId="2" dt="2021-09-16T23:41:10.998" idx="4">
    <p:pos x="396" y="424"/>
    <p:text>Genial! Me parece bien ponerlo asi como lista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90ac62e44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e90ac62e4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09a1a49a6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8" name="Google Shape;248;gf09a1a49a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ee69ab222c_0_1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57" name="Google Shape;257;gee69ab222c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90ac62e44_0_2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e90ac62e44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e69ab222c_0_1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ee69ab222c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90ac62e44_0_2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54" name="Google Shape;154;ge90ac62e44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c7bfa556e_0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ec7bfa556e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eef69b7da5_1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eef69b7da5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e69ab222c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3" name="Google Shape;193;gee69ab222c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e69ab222c_0_1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ee69ab222c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c7bfa556e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19" name="Google Shape;219;gec7bfa556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527c9cc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28" name="Google Shape;228;gef527c9cc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135744" y="1759182"/>
            <a:ext cx="4719600" cy="1244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2800"/>
              <a:buNone/>
              <a:defRPr b="1">
                <a:solidFill>
                  <a:schemeClr val="dk1"/>
                </a:solidFill>
                <a:latin typeface="Calibri"/>
                <a:ea typeface="Calibri"/>
                <a:cs typeface="Calibri"/>
                <a:sym typeface="Calibri"/>
              </a:defRPr>
            </a:lvl1pPr>
            <a:lvl2pPr lvl="1" algn="l" rtl="0">
              <a:lnSpc>
                <a:spcPct val="90000"/>
              </a:lnSpc>
              <a:spcBef>
                <a:spcPts val="0"/>
              </a:spcBef>
              <a:spcAft>
                <a:spcPts val="0"/>
              </a:spcAft>
              <a:buSzPts val="2800"/>
              <a:buNone/>
              <a:defRPr/>
            </a:lvl2pPr>
            <a:lvl3pPr lvl="2" algn="l" rtl="0">
              <a:lnSpc>
                <a:spcPct val="90000"/>
              </a:lnSpc>
              <a:spcBef>
                <a:spcPts val="0"/>
              </a:spcBef>
              <a:spcAft>
                <a:spcPts val="0"/>
              </a:spcAft>
              <a:buSzPts val="2800"/>
              <a:buNone/>
              <a:defRPr/>
            </a:lvl3pPr>
            <a:lvl4pPr lvl="3" algn="l" rtl="0">
              <a:lnSpc>
                <a:spcPct val="90000"/>
              </a:lnSpc>
              <a:spcBef>
                <a:spcPts val="0"/>
              </a:spcBef>
              <a:spcAft>
                <a:spcPts val="0"/>
              </a:spcAft>
              <a:buSzPts val="2800"/>
              <a:buNone/>
              <a:defRPr/>
            </a:lvl4pPr>
            <a:lvl5pPr lvl="4" algn="l" rtl="0">
              <a:lnSpc>
                <a:spcPct val="90000"/>
              </a:lnSpc>
              <a:spcBef>
                <a:spcPts val="0"/>
              </a:spcBef>
              <a:spcAft>
                <a:spcPts val="0"/>
              </a:spcAft>
              <a:buSzPts val="2800"/>
              <a:buNone/>
              <a:defRPr/>
            </a:lvl5pPr>
            <a:lvl6pPr lvl="5" algn="l" rtl="0">
              <a:lnSpc>
                <a:spcPct val="90000"/>
              </a:lnSpc>
              <a:spcBef>
                <a:spcPts val="0"/>
              </a:spcBef>
              <a:spcAft>
                <a:spcPts val="0"/>
              </a:spcAft>
              <a:buSzPts val="2800"/>
              <a:buNone/>
              <a:defRPr/>
            </a:lvl6pPr>
            <a:lvl7pPr lvl="6" algn="l" rtl="0">
              <a:lnSpc>
                <a:spcPct val="90000"/>
              </a:lnSpc>
              <a:spcBef>
                <a:spcPts val="0"/>
              </a:spcBef>
              <a:spcAft>
                <a:spcPts val="0"/>
              </a:spcAft>
              <a:buSzPts val="2800"/>
              <a:buNone/>
              <a:defRPr/>
            </a:lvl7pPr>
            <a:lvl8pPr lvl="7" algn="l" rtl="0">
              <a:lnSpc>
                <a:spcPct val="90000"/>
              </a:lnSpc>
              <a:spcBef>
                <a:spcPts val="0"/>
              </a:spcBef>
              <a:spcAft>
                <a:spcPts val="0"/>
              </a:spcAft>
              <a:buSzPts val="2800"/>
              <a:buNone/>
              <a:defRPr/>
            </a:lvl8pPr>
            <a:lvl9pPr lvl="8" algn="l" rtl="0">
              <a:lnSpc>
                <a:spcPct val="90000"/>
              </a:lnSpc>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2135744" y="3111647"/>
            <a:ext cx="4719600" cy="710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750"/>
              </a:spcBef>
              <a:spcAft>
                <a:spcPts val="0"/>
              </a:spcAft>
              <a:buClr>
                <a:schemeClr val="dk1"/>
              </a:buClr>
              <a:buSzPts val="1800"/>
              <a:buNone/>
              <a:defRPr sz="1800">
                <a:solidFill>
                  <a:schemeClr val="dk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pic>
        <p:nvPicPr>
          <p:cNvPr id="53" name="Google Shape;53;p13"/>
          <p:cNvPicPr preferRelativeResize="0"/>
          <p:nvPr/>
        </p:nvPicPr>
        <p:blipFill rotWithShape="1">
          <a:blip r:embed="rId3">
            <a:alphaModFix/>
          </a:blip>
          <a:srcRect/>
          <a:stretch/>
        </p:blipFill>
        <p:spPr>
          <a:xfrm>
            <a:off x="281639" y="272676"/>
            <a:ext cx="3117442" cy="121164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2135744" y="1759182"/>
            <a:ext cx="4719600" cy="1244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b="1">
                <a:solidFill>
                  <a:schemeClr val="dk1"/>
                </a:solidFill>
                <a:latin typeface="Calibri"/>
                <a:ea typeface="Calibri"/>
                <a:cs typeface="Calibri"/>
                <a:sym typeface="Calibri"/>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59" name="Google Shape;59;p15"/>
          <p:cNvSpPr txBox="1">
            <a:spLocks noGrp="1"/>
          </p:cNvSpPr>
          <p:nvPr>
            <p:ph type="subTitle" idx="1"/>
          </p:nvPr>
        </p:nvSpPr>
        <p:spPr>
          <a:xfrm>
            <a:off x="2135744" y="3111647"/>
            <a:ext cx="4719600" cy="710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750"/>
              </a:spcBef>
              <a:spcAft>
                <a:spcPts val="0"/>
              </a:spcAft>
              <a:buClr>
                <a:schemeClr val="dk1"/>
              </a:buClr>
              <a:buSzPts val="1800"/>
              <a:buNone/>
              <a:defRPr sz="1800">
                <a:solidFill>
                  <a:schemeClr val="dk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pic>
        <p:nvPicPr>
          <p:cNvPr id="60" name="Google Shape;60;p15"/>
          <p:cNvPicPr preferRelativeResize="0"/>
          <p:nvPr/>
        </p:nvPicPr>
        <p:blipFill rotWithShape="1">
          <a:blip r:embed="rId3">
            <a:alphaModFix/>
          </a:blip>
          <a:srcRect/>
          <a:stretch/>
        </p:blipFill>
        <p:spPr>
          <a:xfrm>
            <a:off x="281639" y="272676"/>
            <a:ext cx="3117442" cy="12116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40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3" name="Google Shape;63;p16"/>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pic>
        <p:nvPicPr>
          <p:cNvPr id="64" name="Google Shape;64;p16"/>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65" name="Google Shape;65;p16"/>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66" name="Google Shape;66;p16"/>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i="0" u="none" strike="noStrike" cap="none">
                <a:solidFill>
                  <a:schemeClr val="dk1"/>
                </a:solidFill>
                <a:latin typeface="Calibri"/>
                <a:ea typeface="Calibri"/>
                <a:cs typeface="Calibri"/>
                <a:sym typeface="Calibri"/>
              </a:rPr>
              <a:t>2021 |</a:t>
            </a:r>
            <a:r>
              <a:rPr lang="es" sz="800" b="0" i="0" u="none" strike="noStrike" cap="none">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28650" y="713093"/>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a:off x="628650" y="1828799"/>
            <a:ext cx="7886700" cy="2803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70" name="Google Shape;70;p17"/>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71" name="Google Shape;71;p17"/>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72" name="Google Shape;72;p17"/>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629841" y="674174"/>
            <a:ext cx="7886700" cy="74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sz="28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5" name="Google Shape;75;p18"/>
          <p:cNvSpPr txBox="1">
            <a:spLocks noGrp="1"/>
          </p:cNvSpPr>
          <p:nvPr>
            <p:ph type="body" idx="1"/>
          </p:nvPr>
        </p:nvSpPr>
        <p:spPr>
          <a:xfrm>
            <a:off x="629842" y="1462346"/>
            <a:ext cx="38682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76" name="Google Shape;76;p18"/>
          <p:cNvSpPr txBox="1">
            <a:spLocks noGrp="1"/>
          </p:cNvSpPr>
          <p:nvPr>
            <p:ph type="body" idx="2"/>
          </p:nvPr>
        </p:nvSpPr>
        <p:spPr>
          <a:xfrm>
            <a:off x="629842" y="2138765"/>
            <a:ext cx="3868200" cy="2348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77" name="Google Shape;77;p18"/>
          <p:cNvSpPr txBox="1">
            <a:spLocks noGrp="1"/>
          </p:cNvSpPr>
          <p:nvPr>
            <p:ph type="body" idx="3"/>
          </p:nvPr>
        </p:nvSpPr>
        <p:spPr>
          <a:xfrm>
            <a:off x="4629151" y="1462346"/>
            <a:ext cx="3887400" cy="6180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750"/>
              </a:spcBef>
              <a:spcAft>
                <a:spcPts val="0"/>
              </a:spcAft>
              <a:buClr>
                <a:schemeClr val="dk1"/>
              </a:buClr>
              <a:buSzPts val="1800"/>
              <a:buNone/>
              <a:defRPr sz="1800" b="1"/>
            </a:lvl1pPr>
            <a:lvl2pPr marL="914400" lvl="1" indent="-228600" algn="l" rtl="0">
              <a:lnSpc>
                <a:spcPct val="90000"/>
              </a:lnSpc>
              <a:spcBef>
                <a:spcPts val="375"/>
              </a:spcBef>
              <a:spcAft>
                <a:spcPts val="0"/>
              </a:spcAft>
              <a:buClr>
                <a:schemeClr val="dk1"/>
              </a:buClr>
              <a:buSzPts val="1500"/>
              <a:buNone/>
              <a:defRPr sz="1500" b="1"/>
            </a:lvl2pPr>
            <a:lvl3pPr marL="1371600" lvl="2" indent="-228600" algn="l" rtl="0">
              <a:lnSpc>
                <a:spcPct val="90000"/>
              </a:lnSpc>
              <a:spcBef>
                <a:spcPts val="375"/>
              </a:spcBef>
              <a:spcAft>
                <a:spcPts val="0"/>
              </a:spcAft>
              <a:buClr>
                <a:schemeClr val="dk1"/>
              </a:buClr>
              <a:buSzPts val="1350"/>
              <a:buNone/>
              <a:defRPr sz="1350" b="1"/>
            </a:lvl3pPr>
            <a:lvl4pPr marL="1828800" lvl="3" indent="-228600" algn="l" rtl="0">
              <a:lnSpc>
                <a:spcPct val="90000"/>
              </a:lnSpc>
              <a:spcBef>
                <a:spcPts val="375"/>
              </a:spcBef>
              <a:spcAft>
                <a:spcPts val="0"/>
              </a:spcAft>
              <a:buClr>
                <a:schemeClr val="dk1"/>
              </a:buClr>
              <a:buSzPts val="1200"/>
              <a:buNone/>
              <a:defRPr sz="1200" b="1"/>
            </a:lvl4pPr>
            <a:lvl5pPr marL="2286000" lvl="4" indent="-228600" algn="l" rtl="0">
              <a:lnSpc>
                <a:spcPct val="90000"/>
              </a:lnSpc>
              <a:spcBef>
                <a:spcPts val="375"/>
              </a:spcBef>
              <a:spcAft>
                <a:spcPts val="0"/>
              </a:spcAft>
              <a:buClr>
                <a:schemeClr val="dk1"/>
              </a:buClr>
              <a:buSzPts val="1200"/>
              <a:buNone/>
              <a:defRPr sz="1200" b="1"/>
            </a:lvl5pPr>
            <a:lvl6pPr marL="2743200" lvl="5" indent="-228600" algn="l" rtl="0">
              <a:lnSpc>
                <a:spcPct val="90000"/>
              </a:lnSpc>
              <a:spcBef>
                <a:spcPts val="375"/>
              </a:spcBef>
              <a:spcAft>
                <a:spcPts val="0"/>
              </a:spcAft>
              <a:buClr>
                <a:schemeClr val="dk1"/>
              </a:buClr>
              <a:buSzPts val="1200"/>
              <a:buNone/>
              <a:defRPr sz="1200" b="1"/>
            </a:lvl6pPr>
            <a:lvl7pPr marL="3200400" lvl="6" indent="-228600" algn="l" rtl="0">
              <a:lnSpc>
                <a:spcPct val="90000"/>
              </a:lnSpc>
              <a:spcBef>
                <a:spcPts val="375"/>
              </a:spcBef>
              <a:spcAft>
                <a:spcPts val="0"/>
              </a:spcAft>
              <a:buClr>
                <a:schemeClr val="dk1"/>
              </a:buClr>
              <a:buSzPts val="1200"/>
              <a:buNone/>
              <a:defRPr sz="1200" b="1"/>
            </a:lvl7pPr>
            <a:lvl8pPr marL="3657600" lvl="7" indent="-228600" algn="l" rtl="0">
              <a:lnSpc>
                <a:spcPct val="90000"/>
              </a:lnSpc>
              <a:spcBef>
                <a:spcPts val="375"/>
              </a:spcBef>
              <a:spcAft>
                <a:spcPts val="0"/>
              </a:spcAft>
              <a:buClr>
                <a:schemeClr val="dk1"/>
              </a:buClr>
              <a:buSzPts val="1200"/>
              <a:buNone/>
              <a:defRPr sz="1200" b="1"/>
            </a:lvl8pPr>
            <a:lvl9pPr marL="4114800" lvl="8" indent="-228600" algn="l" rtl="0">
              <a:lnSpc>
                <a:spcPct val="90000"/>
              </a:lnSpc>
              <a:spcBef>
                <a:spcPts val="375"/>
              </a:spcBef>
              <a:spcAft>
                <a:spcPts val="0"/>
              </a:spcAft>
              <a:buClr>
                <a:schemeClr val="dk1"/>
              </a:buClr>
              <a:buSzPts val="1200"/>
              <a:buNone/>
              <a:defRPr sz="1200" b="1"/>
            </a:lvl9pPr>
          </a:lstStyle>
          <a:p>
            <a:endParaRPr/>
          </a:p>
        </p:txBody>
      </p:sp>
      <p:sp>
        <p:nvSpPr>
          <p:cNvPr id="78" name="Google Shape;78;p18"/>
          <p:cNvSpPr txBox="1">
            <a:spLocks noGrp="1"/>
          </p:cNvSpPr>
          <p:nvPr>
            <p:ph type="body" idx="4"/>
          </p:nvPr>
        </p:nvSpPr>
        <p:spPr>
          <a:xfrm>
            <a:off x="4629151" y="2138765"/>
            <a:ext cx="3887400" cy="2348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79" name="Google Shape;79;p18"/>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80" name="Google Shape;80;p18"/>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81" name="Google Shape;81;p18"/>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9"/>
          <p:cNvSpPr/>
          <p:nvPr/>
        </p:nvSpPr>
        <p:spPr>
          <a:xfrm>
            <a:off x="2887385" y="3048460"/>
            <a:ext cx="33360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 sz="1000">
                <a:solidFill>
                  <a:srgbClr val="0C0C0C"/>
                </a:solidFill>
                <a:latin typeface="Calibri"/>
                <a:ea typeface="Calibri"/>
                <a:cs typeface="Calibri"/>
                <a:sym typeface="Calibri"/>
              </a:rPr>
              <a:t>Dorrego 4019 (C1425GBE) Buenos Aires . Argentina</a:t>
            </a:r>
            <a:endParaRPr/>
          </a:p>
          <a:p>
            <a:pPr marL="0" marR="0" lvl="0" indent="0" algn="ctr" rtl="0">
              <a:spcBef>
                <a:spcPts val="0"/>
              </a:spcBef>
              <a:spcAft>
                <a:spcPts val="0"/>
              </a:spcAft>
              <a:buNone/>
            </a:pPr>
            <a:r>
              <a:rPr lang="es" sz="1000">
                <a:solidFill>
                  <a:srgbClr val="0C0C0C"/>
                </a:solidFill>
                <a:latin typeface="Calibri"/>
                <a:ea typeface="Calibri"/>
                <a:cs typeface="Calibri"/>
                <a:sym typeface="Calibri"/>
              </a:rPr>
              <a:t>Tel: (+54 11) 5167-6767. smn@smn.gob.ar</a:t>
            </a:r>
            <a:endParaRPr sz="1000" u="none">
              <a:solidFill>
                <a:srgbClr val="0C0C0C"/>
              </a:solidFill>
              <a:latin typeface="Calibri"/>
              <a:ea typeface="Calibri"/>
              <a:cs typeface="Calibri"/>
              <a:sym typeface="Calibri"/>
            </a:endParaRPr>
          </a:p>
        </p:txBody>
      </p:sp>
      <p:pic>
        <p:nvPicPr>
          <p:cNvPr id="84" name="Google Shape;84;p19"/>
          <p:cNvPicPr preferRelativeResize="0"/>
          <p:nvPr/>
        </p:nvPicPr>
        <p:blipFill rotWithShape="1">
          <a:blip r:embed="rId3">
            <a:alphaModFix/>
          </a:blip>
          <a:srcRect/>
          <a:stretch/>
        </p:blipFill>
        <p:spPr>
          <a:xfrm>
            <a:off x="1825113" y="1879048"/>
            <a:ext cx="5453217" cy="1169412"/>
          </a:xfrm>
          <a:prstGeom prst="rect">
            <a:avLst/>
          </a:prstGeom>
          <a:noFill/>
          <a:ln>
            <a:noFill/>
          </a:ln>
        </p:spPr>
      </p:pic>
      <p:pic>
        <p:nvPicPr>
          <p:cNvPr id="85" name="Google Shape;85;p19"/>
          <p:cNvPicPr preferRelativeResize="0"/>
          <p:nvPr/>
        </p:nvPicPr>
        <p:blipFill rotWithShape="1">
          <a:blip r:embed="rId4">
            <a:alphaModFix/>
          </a:blip>
          <a:srcRect/>
          <a:stretch/>
        </p:blipFill>
        <p:spPr>
          <a:xfrm>
            <a:off x="3626805" y="3448570"/>
            <a:ext cx="1857205" cy="6541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2135744" y="1759182"/>
            <a:ext cx="4719600" cy="1244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b="1">
                <a:solidFill>
                  <a:schemeClr val="lt1"/>
                </a:solidFill>
                <a:latin typeface="Calibri"/>
                <a:ea typeface="Calibri"/>
                <a:cs typeface="Calibri"/>
                <a:sym typeface="Calibri"/>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88" name="Google Shape;88;p20"/>
          <p:cNvSpPr txBox="1">
            <a:spLocks noGrp="1"/>
          </p:cNvSpPr>
          <p:nvPr>
            <p:ph type="subTitle" idx="1"/>
          </p:nvPr>
        </p:nvSpPr>
        <p:spPr>
          <a:xfrm>
            <a:off x="2135744" y="3111647"/>
            <a:ext cx="4719600" cy="7104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750"/>
              </a:spcBef>
              <a:spcAft>
                <a:spcPts val="0"/>
              </a:spcAft>
              <a:buClr>
                <a:schemeClr val="lt1"/>
              </a:buClr>
              <a:buSzPts val="1800"/>
              <a:buNone/>
              <a:defRPr sz="1800">
                <a:solidFill>
                  <a:schemeClr val="lt1"/>
                </a:solidFill>
              </a:defRPr>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pic>
        <p:nvPicPr>
          <p:cNvPr id="89" name="Google Shape;89;p20"/>
          <p:cNvPicPr preferRelativeResize="0"/>
          <p:nvPr/>
        </p:nvPicPr>
        <p:blipFill rotWithShape="1">
          <a:blip r:embed="rId3">
            <a:alphaModFix/>
          </a:blip>
          <a:srcRect/>
          <a:stretch/>
        </p:blipFill>
        <p:spPr>
          <a:xfrm>
            <a:off x="284206" y="272676"/>
            <a:ext cx="3101546" cy="120546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90"/>
        <p:cNvGrpSpPr/>
        <p:nvPr/>
      </p:nvGrpSpPr>
      <p:grpSpPr>
        <a:xfrm>
          <a:off x="0" y="0"/>
          <a:ext cx="0" cy="0"/>
          <a:chOff x="0" y="0"/>
          <a:chExt cx="0" cy="0"/>
        </a:xfrm>
      </p:grpSpPr>
      <p:sp>
        <p:nvSpPr>
          <p:cNvPr id="91" name="Google Shape;91;p2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SzPts val="1400"/>
              <a:buNone/>
              <a:defRPr sz="40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92" name="Google Shape;92;p21"/>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pic>
        <p:nvPicPr>
          <p:cNvPr id="93" name="Google Shape;93;p21"/>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94" name="Google Shape;94;p21"/>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95" name="Google Shape;95;p21"/>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623888" y="1282305"/>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1400"/>
              <a:buNone/>
              <a:defRPr sz="45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98" name="Google Shape;98;p22"/>
          <p:cNvSpPr txBox="1">
            <a:spLocks noGrp="1"/>
          </p:cNvSpPr>
          <p:nvPr>
            <p:ph type="body" idx="1"/>
          </p:nvPr>
        </p:nvSpPr>
        <p:spPr>
          <a:xfrm>
            <a:off x="623888" y="3442099"/>
            <a:ext cx="7886700" cy="112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rgbClr val="888888"/>
              </a:buClr>
              <a:buSzPts val="1800"/>
              <a:buNone/>
              <a:defRPr sz="1800">
                <a:solidFill>
                  <a:srgbClr val="888888"/>
                </a:solidFill>
              </a:defRPr>
            </a:lvl1pPr>
            <a:lvl2pPr marL="914400" lvl="1" indent="-228600" algn="l" rtl="0">
              <a:lnSpc>
                <a:spcPct val="90000"/>
              </a:lnSpc>
              <a:spcBef>
                <a:spcPts val="375"/>
              </a:spcBef>
              <a:spcAft>
                <a:spcPts val="0"/>
              </a:spcAft>
              <a:buClr>
                <a:srgbClr val="888888"/>
              </a:buClr>
              <a:buSzPts val="1500"/>
              <a:buNone/>
              <a:defRPr sz="1500">
                <a:solidFill>
                  <a:srgbClr val="888888"/>
                </a:solidFill>
              </a:defRPr>
            </a:lvl2pPr>
            <a:lvl3pPr marL="1371600" lvl="2" indent="-228600" algn="l" rtl="0">
              <a:lnSpc>
                <a:spcPct val="90000"/>
              </a:lnSpc>
              <a:spcBef>
                <a:spcPts val="375"/>
              </a:spcBef>
              <a:spcAft>
                <a:spcPts val="0"/>
              </a:spcAft>
              <a:buClr>
                <a:srgbClr val="888888"/>
              </a:buClr>
              <a:buSzPts val="1350"/>
              <a:buNone/>
              <a:defRPr sz="1350">
                <a:solidFill>
                  <a:srgbClr val="888888"/>
                </a:solidFill>
              </a:defRPr>
            </a:lvl3pPr>
            <a:lvl4pPr marL="1828800" lvl="3" indent="-228600" algn="l" rtl="0">
              <a:lnSpc>
                <a:spcPct val="90000"/>
              </a:lnSpc>
              <a:spcBef>
                <a:spcPts val="375"/>
              </a:spcBef>
              <a:spcAft>
                <a:spcPts val="0"/>
              </a:spcAft>
              <a:buClr>
                <a:srgbClr val="888888"/>
              </a:buClr>
              <a:buSzPts val="1200"/>
              <a:buNone/>
              <a:defRPr sz="1200">
                <a:solidFill>
                  <a:srgbClr val="888888"/>
                </a:solidFill>
              </a:defRPr>
            </a:lvl4pPr>
            <a:lvl5pPr marL="2286000" lvl="4" indent="-228600" algn="l" rtl="0">
              <a:lnSpc>
                <a:spcPct val="90000"/>
              </a:lnSpc>
              <a:spcBef>
                <a:spcPts val="375"/>
              </a:spcBef>
              <a:spcAft>
                <a:spcPts val="0"/>
              </a:spcAft>
              <a:buClr>
                <a:srgbClr val="888888"/>
              </a:buClr>
              <a:buSzPts val="1200"/>
              <a:buNone/>
              <a:defRPr sz="1200">
                <a:solidFill>
                  <a:srgbClr val="888888"/>
                </a:solidFill>
              </a:defRPr>
            </a:lvl5pPr>
            <a:lvl6pPr marL="2743200" lvl="5" indent="-228600" algn="l" rtl="0">
              <a:lnSpc>
                <a:spcPct val="90000"/>
              </a:lnSpc>
              <a:spcBef>
                <a:spcPts val="375"/>
              </a:spcBef>
              <a:spcAft>
                <a:spcPts val="0"/>
              </a:spcAft>
              <a:buClr>
                <a:srgbClr val="888888"/>
              </a:buClr>
              <a:buSzPts val="1200"/>
              <a:buNone/>
              <a:defRPr sz="1200">
                <a:solidFill>
                  <a:srgbClr val="888888"/>
                </a:solidFill>
              </a:defRPr>
            </a:lvl6pPr>
            <a:lvl7pPr marL="3200400" lvl="6" indent="-228600" algn="l" rtl="0">
              <a:lnSpc>
                <a:spcPct val="90000"/>
              </a:lnSpc>
              <a:spcBef>
                <a:spcPts val="375"/>
              </a:spcBef>
              <a:spcAft>
                <a:spcPts val="0"/>
              </a:spcAft>
              <a:buClr>
                <a:srgbClr val="888888"/>
              </a:buClr>
              <a:buSzPts val="1200"/>
              <a:buNone/>
              <a:defRPr sz="1200">
                <a:solidFill>
                  <a:srgbClr val="888888"/>
                </a:solidFill>
              </a:defRPr>
            </a:lvl7pPr>
            <a:lvl8pPr marL="3657600" lvl="7" indent="-228600" algn="l" rtl="0">
              <a:lnSpc>
                <a:spcPct val="90000"/>
              </a:lnSpc>
              <a:spcBef>
                <a:spcPts val="375"/>
              </a:spcBef>
              <a:spcAft>
                <a:spcPts val="0"/>
              </a:spcAft>
              <a:buClr>
                <a:srgbClr val="888888"/>
              </a:buClr>
              <a:buSzPts val="1200"/>
              <a:buNone/>
              <a:defRPr sz="1200">
                <a:solidFill>
                  <a:srgbClr val="888888"/>
                </a:solidFill>
              </a:defRPr>
            </a:lvl8pPr>
            <a:lvl9pPr marL="4114800" lvl="8" indent="-228600" algn="l" rtl="0">
              <a:lnSpc>
                <a:spcPct val="90000"/>
              </a:lnSpc>
              <a:spcBef>
                <a:spcPts val="375"/>
              </a:spcBef>
              <a:spcAft>
                <a:spcPts val="0"/>
              </a:spcAft>
              <a:buClr>
                <a:srgbClr val="888888"/>
              </a:buClr>
              <a:buSzPts val="1200"/>
              <a:buNone/>
              <a:defRPr sz="1200">
                <a:solidFill>
                  <a:srgbClr val="888888"/>
                </a:solidFill>
              </a:defRPr>
            </a:lvl9pPr>
          </a:lstStyle>
          <a:p>
            <a:endParaRPr/>
          </a:p>
        </p:txBody>
      </p:sp>
      <p:pic>
        <p:nvPicPr>
          <p:cNvPr id="99" name="Google Shape;99;p22"/>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00" name="Google Shape;100;p22"/>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01" name="Google Shape;101;p22"/>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629841" y="674174"/>
            <a:ext cx="7886700" cy="74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sz="28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104" name="Google Shape;104;p23"/>
          <p:cNvSpPr txBox="1">
            <a:spLocks noGrp="1"/>
          </p:cNvSpPr>
          <p:nvPr>
            <p:ph type="body" idx="1"/>
          </p:nvPr>
        </p:nvSpPr>
        <p:spPr>
          <a:xfrm>
            <a:off x="629842" y="1497863"/>
            <a:ext cx="3868200" cy="2988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05" name="Google Shape;105;p23"/>
          <p:cNvSpPr txBox="1">
            <a:spLocks noGrp="1"/>
          </p:cNvSpPr>
          <p:nvPr>
            <p:ph type="body" idx="2"/>
          </p:nvPr>
        </p:nvSpPr>
        <p:spPr>
          <a:xfrm>
            <a:off x="4629151" y="1497863"/>
            <a:ext cx="3887400" cy="2988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06" name="Google Shape;106;p23"/>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07" name="Google Shape;107;p23"/>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08" name="Google Shape;108;p23"/>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628650" y="684549"/>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400"/>
              <a:buNone/>
              <a:defRPr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pic>
        <p:nvPicPr>
          <p:cNvPr id="111" name="Google Shape;111;p24"/>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12" name="Google Shape;112;p24"/>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13" name="Google Shape;113;p24"/>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4"/>
        <p:cNvGrpSpPr/>
        <p:nvPr/>
      </p:nvGrpSpPr>
      <p:grpSpPr>
        <a:xfrm>
          <a:off x="0" y="0"/>
          <a:ext cx="0" cy="0"/>
          <a:chOff x="0" y="0"/>
          <a:chExt cx="0" cy="0"/>
        </a:xfrm>
      </p:grpSpPr>
      <p:pic>
        <p:nvPicPr>
          <p:cNvPr id="115" name="Google Shape;115;p25"/>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16" name="Google Shape;116;p25"/>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17" name="Google Shape;117;p25"/>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18"/>
        <p:cNvGrpSpPr/>
        <p:nvPr/>
      </p:nvGrpSpPr>
      <p:grpSpPr>
        <a:xfrm>
          <a:off x="0" y="0"/>
          <a:ext cx="0" cy="0"/>
          <a:chOff x="0" y="0"/>
          <a:chExt cx="0" cy="0"/>
        </a:xfrm>
      </p:grpSpPr>
      <p:sp>
        <p:nvSpPr>
          <p:cNvPr id="119" name="Google Shape;119;p26"/>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1400"/>
              <a:buNone/>
              <a:defRPr sz="24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120" name="Google Shape;120;p26"/>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750"/>
              </a:spcBef>
              <a:spcAft>
                <a:spcPts val="0"/>
              </a:spcAft>
              <a:buClr>
                <a:srgbClr val="2F5496"/>
              </a:buClr>
              <a:buSzPts val="2400"/>
              <a:buChar char="•"/>
              <a:defRPr sz="2400" b="0">
                <a:solidFill>
                  <a:srgbClr val="2F5496"/>
                </a:solidFill>
              </a:defRPr>
            </a:lvl1pPr>
            <a:lvl2pPr marL="914400" lvl="1" indent="-361950" algn="l" rtl="0">
              <a:lnSpc>
                <a:spcPct val="90000"/>
              </a:lnSpc>
              <a:spcBef>
                <a:spcPts val="375"/>
              </a:spcBef>
              <a:spcAft>
                <a:spcPts val="0"/>
              </a:spcAft>
              <a:buClr>
                <a:schemeClr val="dk1"/>
              </a:buClr>
              <a:buSzPts val="2100"/>
              <a:buChar char="•"/>
              <a:defRPr sz="2100"/>
            </a:lvl2pPr>
            <a:lvl3pPr marL="1371600" lvl="2" indent="-342900" algn="l" rtl="0">
              <a:lnSpc>
                <a:spcPct val="90000"/>
              </a:lnSpc>
              <a:spcBef>
                <a:spcPts val="375"/>
              </a:spcBef>
              <a:spcAft>
                <a:spcPts val="0"/>
              </a:spcAft>
              <a:buClr>
                <a:schemeClr val="dk1"/>
              </a:buClr>
              <a:buSzPts val="1800"/>
              <a:buChar char="•"/>
              <a:defRPr sz="1800"/>
            </a:lvl3pPr>
            <a:lvl4pPr marL="1828800" lvl="3" indent="-323850" algn="l" rtl="0">
              <a:lnSpc>
                <a:spcPct val="90000"/>
              </a:lnSpc>
              <a:spcBef>
                <a:spcPts val="375"/>
              </a:spcBef>
              <a:spcAft>
                <a:spcPts val="0"/>
              </a:spcAft>
              <a:buClr>
                <a:schemeClr val="dk1"/>
              </a:buClr>
              <a:buSzPts val="1500"/>
              <a:buChar char="•"/>
              <a:defRPr sz="1500"/>
            </a:lvl4pPr>
            <a:lvl5pPr marL="2286000" lvl="4" indent="-323850" algn="l" rtl="0">
              <a:lnSpc>
                <a:spcPct val="90000"/>
              </a:lnSpc>
              <a:spcBef>
                <a:spcPts val="375"/>
              </a:spcBef>
              <a:spcAft>
                <a:spcPts val="0"/>
              </a:spcAft>
              <a:buClr>
                <a:schemeClr val="dk1"/>
              </a:buClr>
              <a:buSzPts val="1500"/>
              <a:buChar char="•"/>
              <a:defRPr sz="1500"/>
            </a:lvl5pPr>
            <a:lvl6pPr marL="2743200" lvl="5" indent="-323850" algn="l" rtl="0">
              <a:lnSpc>
                <a:spcPct val="90000"/>
              </a:lnSpc>
              <a:spcBef>
                <a:spcPts val="375"/>
              </a:spcBef>
              <a:spcAft>
                <a:spcPts val="0"/>
              </a:spcAft>
              <a:buClr>
                <a:schemeClr val="dk1"/>
              </a:buClr>
              <a:buSzPts val="1500"/>
              <a:buChar char="•"/>
              <a:defRPr sz="1500"/>
            </a:lvl6pPr>
            <a:lvl7pPr marL="3200400" lvl="6" indent="-323850" algn="l" rtl="0">
              <a:lnSpc>
                <a:spcPct val="90000"/>
              </a:lnSpc>
              <a:spcBef>
                <a:spcPts val="375"/>
              </a:spcBef>
              <a:spcAft>
                <a:spcPts val="0"/>
              </a:spcAft>
              <a:buClr>
                <a:schemeClr val="dk1"/>
              </a:buClr>
              <a:buSzPts val="1500"/>
              <a:buChar char="•"/>
              <a:defRPr sz="1500"/>
            </a:lvl7pPr>
            <a:lvl8pPr marL="3657600" lvl="7" indent="-323850" algn="l" rtl="0">
              <a:lnSpc>
                <a:spcPct val="90000"/>
              </a:lnSpc>
              <a:spcBef>
                <a:spcPts val="375"/>
              </a:spcBef>
              <a:spcAft>
                <a:spcPts val="0"/>
              </a:spcAft>
              <a:buClr>
                <a:schemeClr val="dk1"/>
              </a:buClr>
              <a:buSzPts val="1500"/>
              <a:buChar char="•"/>
              <a:defRPr sz="1500"/>
            </a:lvl8pPr>
            <a:lvl9pPr marL="4114800" lvl="8" indent="-323850" algn="l" rtl="0">
              <a:lnSpc>
                <a:spcPct val="90000"/>
              </a:lnSpc>
              <a:spcBef>
                <a:spcPts val="375"/>
              </a:spcBef>
              <a:spcAft>
                <a:spcPts val="0"/>
              </a:spcAft>
              <a:buClr>
                <a:schemeClr val="dk1"/>
              </a:buClr>
              <a:buSzPts val="1500"/>
              <a:buChar char="•"/>
              <a:defRPr sz="1500"/>
            </a:lvl9pPr>
          </a:lstStyle>
          <a:p>
            <a:endParaRPr/>
          </a:p>
        </p:txBody>
      </p:sp>
      <p:sp>
        <p:nvSpPr>
          <p:cNvPr id="121" name="Google Shape;121;p26"/>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pic>
        <p:nvPicPr>
          <p:cNvPr id="122" name="Google Shape;122;p26"/>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23" name="Google Shape;123;p26"/>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24" name="Google Shape;124;p26"/>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SzPts val="1400"/>
              <a:buNone/>
              <a:defRPr sz="2400" b="1">
                <a:solidFill>
                  <a:srgbClr val="2F5496"/>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127" name="Google Shape;127;p27"/>
          <p:cNvSpPr>
            <a:spLocks noGrp="1"/>
          </p:cNvSpPr>
          <p:nvPr>
            <p:ph type="pic" idx="2"/>
          </p:nvPr>
        </p:nvSpPr>
        <p:spPr>
          <a:xfrm>
            <a:off x="3887391" y="740570"/>
            <a:ext cx="4629300" cy="3655200"/>
          </a:xfrm>
          <a:prstGeom prst="rect">
            <a:avLst/>
          </a:prstGeom>
          <a:noFill/>
          <a:ln>
            <a:noFill/>
          </a:ln>
        </p:spPr>
      </p:sp>
      <p:sp>
        <p:nvSpPr>
          <p:cNvPr id="128" name="Google Shape;128;p27"/>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750"/>
              </a:spcBef>
              <a:spcAft>
                <a:spcPts val="0"/>
              </a:spcAft>
              <a:buClr>
                <a:schemeClr val="dk1"/>
              </a:buClr>
              <a:buSzPts val="1200"/>
              <a:buNone/>
              <a:defRPr sz="1200"/>
            </a:lvl1pPr>
            <a:lvl2pPr marL="914400" lvl="1" indent="-228600" algn="l" rtl="0">
              <a:lnSpc>
                <a:spcPct val="90000"/>
              </a:lnSpc>
              <a:spcBef>
                <a:spcPts val="375"/>
              </a:spcBef>
              <a:spcAft>
                <a:spcPts val="0"/>
              </a:spcAft>
              <a:buClr>
                <a:schemeClr val="dk1"/>
              </a:buClr>
              <a:buSzPts val="1050"/>
              <a:buNone/>
              <a:defRPr sz="1050"/>
            </a:lvl2pPr>
            <a:lvl3pPr marL="1371600" lvl="2" indent="-228600" algn="l" rtl="0">
              <a:lnSpc>
                <a:spcPct val="90000"/>
              </a:lnSpc>
              <a:spcBef>
                <a:spcPts val="375"/>
              </a:spcBef>
              <a:spcAft>
                <a:spcPts val="0"/>
              </a:spcAft>
              <a:buClr>
                <a:schemeClr val="dk1"/>
              </a:buClr>
              <a:buSzPts val="900"/>
              <a:buNone/>
              <a:defRPr sz="900"/>
            </a:lvl3pPr>
            <a:lvl4pPr marL="1828800" lvl="3" indent="-228600" algn="l" rtl="0">
              <a:lnSpc>
                <a:spcPct val="90000"/>
              </a:lnSpc>
              <a:spcBef>
                <a:spcPts val="375"/>
              </a:spcBef>
              <a:spcAft>
                <a:spcPts val="0"/>
              </a:spcAft>
              <a:buClr>
                <a:schemeClr val="dk1"/>
              </a:buClr>
              <a:buSzPts val="750"/>
              <a:buNone/>
              <a:defRPr sz="750"/>
            </a:lvl4pPr>
            <a:lvl5pPr marL="2286000" lvl="4" indent="-228600" algn="l" rtl="0">
              <a:lnSpc>
                <a:spcPct val="90000"/>
              </a:lnSpc>
              <a:spcBef>
                <a:spcPts val="375"/>
              </a:spcBef>
              <a:spcAft>
                <a:spcPts val="0"/>
              </a:spcAft>
              <a:buClr>
                <a:schemeClr val="dk1"/>
              </a:buClr>
              <a:buSzPts val="750"/>
              <a:buNone/>
              <a:defRPr sz="750"/>
            </a:lvl5pPr>
            <a:lvl6pPr marL="2743200" lvl="5" indent="-228600" algn="l" rtl="0">
              <a:lnSpc>
                <a:spcPct val="90000"/>
              </a:lnSpc>
              <a:spcBef>
                <a:spcPts val="375"/>
              </a:spcBef>
              <a:spcAft>
                <a:spcPts val="0"/>
              </a:spcAft>
              <a:buClr>
                <a:schemeClr val="dk1"/>
              </a:buClr>
              <a:buSzPts val="750"/>
              <a:buNone/>
              <a:defRPr sz="750"/>
            </a:lvl6pPr>
            <a:lvl7pPr marL="3200400" lvl="6" indent="-228600" algn="l" rtl="0">
              <a:lnSpc>
                <a:spcPct val="90000"/>
              </a:lnSpc>
              <a:spcBef>
                <a:spcPts val="375"/>
              </a:spcBef>
              <a:spcAft>
                <a:spcPts val="0"/>
              </a:spcAft>
              <a:buClr>
                <a:schemeClr val="dk1"/>
              </a:buClr>
              <a:buSzPts val="750"/>
              <a:buNone/>
              <a:defRPr sz="750"/>
            </a:lvl7pPr>
            <a:lvl8pPr marL="3657600" lvl="7" indent="-228600" algn="l" rtl="0">
              <a:lnSpc>
                <a:spcPct val="90000"/>
              </a:lnSpc>
              <a:spcBef>
                <a:spcPts val="375"/>
              </a:spcBef>
              <a:spcAft>
                <a:spcPts val="0"/>
              </a:spcAft>
              <a:buClr>
                <a:schemeClr val="dk1"/>
              </a:buClr>
              <a:buSzPts val="750"/>
              <a:buNone/>
              <a:defRPr sz="750"/>
            </a:lvl8pPr>
            <a:lvl9pPr marL="4114800" lvl="8" indent="-228600" algn="l" rtl="0">
              <a:lnSpc>
                <a:spcPct val="90000"/>
              </a:lnSpc>
              <a:spcBef>
                <a:spcPts val="375"/>
              </a:spcBef>
              <a:spcAft>
                <a:spcPts val="0"/>
              </a:spcAft>
              <a:buClr>
                <a:schemeClr val="dk1"/>
              </a:buClr>
              <a:buSzPts val="750"/>
              <a:buNone/>
              <a:defRPr sz="750"/>
            </a:lvl9pPr>
          </a:lstStyle>
          <a:p>
            <a:endParaRPr/>
          </a:p>
        </p:txBody>
      </p:sp>
      <p:pic>
        <p:nvPicPr>
          <p:cNvPr id="129" name="Google Shape;129;p27"/>
          <p:cNvPicPr preferRelativeResize="0"/>
          <p:nvPr/>
        </p:nvPicPr>
        <p:blipFill rotWithShape="1">
          <a:blip r:embed="rId2">
            <a:alphaModFix/>
          </a:blip>
          <a:srcRect/>
          <a:stretch/>
        </p:blipFill>
        <p:spPr>
          <a:xfrm>
            <a:off x="120650" y="4616290"/>
            <a:ext cx="2204242" cy="472687"/>
          </a:xfrm>
          <a:prstGeom prst="rect">
            <a:avLst/>
          </a:prstGeom>
          <a:noFill/>
          <a:ln>
            <a:noFill/>
          </a:ln>
        </p:spPr>
      </p:pic>
      <p:pic>
        <p:nvPicPr>
          <p:cNvPr id="130" name="Google Shape;130;p27"/>
          <p:cNvPicPr preferRelativeResize="0"/>
          <p:nvPr/>
        </p:nvPicPr>
        <p:blipFill rotWithShape="1">
          <a:blip r:embed="rId3">
            <a:alphaModFix/>
          </a:blip>
          <a:srcRect/>
          <a:stretch/>
        </p:blipFill>
        <p:spPr>
          <a:xfrm>
            <a:off x="7831393" y="4678187"/>
            <a:ext cx="1120878" cy="394798"/>
          </a:xfrm>
          <a:prstGeom prst="rect">
            <a:avLst/>
          </a:prstGeom>
          <a:noFill/>
          <a:ln>
            <a:noFill/>
          </a:ln>
        </p:spPr>
      </p:pic>
      <p:sp>
        <p:nvSpPr>
          <p:cNvPr id="131" name="Google Shape;131;p27"/>
          <p:cNvSpPr txBox="1"/>
          <p:nvPr/>
        </p:nvSpPr>
        <p:spPr>
          <a:xfrm>
            <a:off x="3367319" y="4799088"/>
            <a:ext cx="32217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 sz="800" b="1">
                <a:solidFill>
                  <a:schemeClr val="dk1"/>
                </a:solidFill>
                <a:latin typeface="Calibri"/>
                <a:ea typeface="Calibri"/>
                <a:cs typeface="Calibri"/>
                <a:sym typeface="Calibri"/>
              </a:rPr>
              <a:t>2021 |</a:t>
            </a:r>
            <a:r>
              <a:rPr lang="es" sz="800">
                <a:solidFill>
                  <a:schemeClr val="dk1"/>
                </a:solidFill>
                <a:latin typeface="Calibri"/>
                <a:ea typeface="Calibri"/>
                <a:cs typeface="Calibri"/>
                <a:sym typeface="Calibri"/>
              </a:rPr>
              <a:t>Año de homenaje al Premio Nobel de medicina Dr. César Milstein</a:t>
            </a:r>
            <a:endParaRPr sz="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patanella@smn.gob.ar"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comments" Target="../comments/comment3.xml"/><Relationship Id="rId3" Type="http://schemas.openxmlformats.org/officeDocument/2006/relationships/image" Target="../media/image16.gif"/><Relationship Id="rId7" Type="http://schemas.openxmlformats.org/officeDocument/2006/relationships/image" Target="../media/image20.gif"/><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gif"/><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2135750" y="1759176"/>
            <a:ext cx="4719600" cy="213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None/>
            </a:pPr>
            <a:r>
              <a:rPr lang="es"/>
              <a:t>Research to Operation at the NMS of Argentina: GLM Case Study and Applications</a:t>
            </a:r>
            <a:endParaRPr/>
          </a:p>
          <a:p>
            <a:pPr marL="0" lvl="0" indent="0" algn="l" rtl="0">
              <a:lnSpc>
                <a:spcPct val="90000"/>
              </a:lnSpc>
              <a:spcBef>
                <a:spcPts val="0"/>
              </a:spcBef>
              <a:spcAft>
                <a:spcPts val="0"/>
              </a:spcAft>
              <a:buNone/>
            </a:pPr>
            <a:br>
              <a:rPr lang="es" sz="2800"/>
            </a:br>
            <a:r>
              <a:rPr lang="es" b="0"/>
              <a:t>GLM Virtual Science Meeting</a:t>
            </a:r>
            <a:endParaRPr b="0"/>
          </a:p>
          <a:p>
            <a:pPr marL="0" lvl="0" indent="0" algn="l" rtl="0">
              <a:lnSpc>
                <a:spcPct val="90000"/>
              </a:lnSpc>
              <a:spcBef>
                <a:spcPts val="0"/>
              </a:spcBef>
              <a:spcAft>
                <a:spcPts val="0"/>
              </a:spcAft>
              <a:buNone/>
            </a:pPr>
            <a:r>
              <a:rPr lang="es" sz="2022" b="0"/>
              <a:t>September 2021</a:t>
            </a:r>
            <a:endParaRPr sz="2022" b="0"/>
          </a:p>
        </p:txBody>
      </p:sp>
      <p:sp>
        <p:nvSpPr>
          <p:cNvPr id="137" name="Google Shape;137;p28"/>
          <p:cNvSpPr txBox="1">
            <a:spLocks noGrp="1"/>
          </p:cNvSpPr>
          <p:nvPr>
            <p:ph type="subTitle" idx="1"/>
          </p:nvPr>
        </p:nvSpPr>
        <p:spPr>
          <a:xfrm>
            <a:off x="6250775" y="4201425"/>
            <a:ext cx="2814600" cy="7851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1800"/>
              <a:buNone/>
            </a:pPr>
            <a:r>
              <a:rPr lang="es" b="1"/>
              <a:t>Melissa Patanella</a:t>
            </a:r>
            <a:endParaRPr b="1"/>
          </a:p>
          <a:p>
            <a:pPr marL="0" lvl="0" indent="0" algn="l" rtl="0">
              <a:lnSpc>
                <a:spcPct val="90000"/>
              </a:lnSpc>
              <a:spcBef>
                <a:spcPts val="0"/>
              </a:spcBef>
              <a:spcAft>
                <a:spcPts val="0"/>
              </a:spcAft>
              <a:buClr>
                <a:schemeClr val="dk1"/>
              </a:buClr>
              <a:buSzPts val="1800"/>
              <a:buNone/>
            </a:pPr>
            <a:r>
              <a:rPr lang="es" sz="1600"/>
              <a:t>Nowcasting Office</a:t>
            </a:r>
            <a:endParaRPr sz="1600"/>
          </a:p>
          <a:p>
            <a:pPr marL="0" lvl="0" indent="0" algn="l" rtl="0">
              <a:lnSpc>
                <a:spcPct val="90000"/>
              </a:lnSpc>
              <a:spcBef>
                <a:spcPts val="0"/>
              </a:spcBef>
              <a:spcAft>
                <a:spcPts val="0"/>
              </a:spcAft>
              <a:buClr>
                <a:schemeClr val="dk1"/>
              </a:buClr>
              <a:buSzPts val="1800"/>
              <a:buNone/>
            </a:pPr>
            <a:r>
              <a:rPr lang="es" sz="1600" u="sng">
                <a:solidFill>
                  <a:schemeClr val="hlink"/>
                </a:solidFill>
                <a:hlinkClick r:id="rId3"/>
              </a:rPr>
              <a:t>mpatanella@smn.gob.ar</a:t>
            </a:r>
            <a:r>
              <a:rPr lang="es" sz="1600"/>
              <a:t> </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p:nvPr/>
        </p:nvSpPr>
        <p:spPr>
          <a:xfrm>
            <a:off x="3993225" y="4357875"/>
            <a:ext cx="1174500" cy="75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7"/>
          <p:cNvSpPr/>
          <p:nvPr/>
        </p:nvSpPr>
        <p:spPr>
          <a:xfrm>
            <a:off x="210800" y="2900763"/>
            <a:ext cx="4290900" cy="220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7"/>
          <p:cNvSpPr/>
          <p:nvPr/>
        </p:nvSpPr>
        <p:spPr>
          <a:xfrm>
            <a:off x="4655350" y="2900775"/>
            <a:ext cx="4290900" cy="2209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3" name="Google Shape;233;p37"/>
          <p:cNvPicPr preferRelativeResize="0"/>
          <p:nvPr/>
        </p:nvPicPr>
        <p:blipFill rotWithShape="1">
          <a:blip r:embed="rId3">
            <a:alphaModFix/>
          </a:blip>
          <a:srcRect/>
          <a:stretch/>
        </p:blipFill>
        <p:spPr>
          <a:xfrm>
            <a:off x="4693175" y="2968939"/>
            <a:ext cx="2069776" cy="2107395"/>
          </a:xfrm>
          <a:prstGeom prst="rect">
            <a:avLst/>
          </a:prstGeom>
          <a:noFill/>
          <a:ln>
            <a:noFill/>
          </a:ln>
        </p:spPr>
      </p:pic>
      <p:pic>
        <p:nvPicPr>
          <p:cNvPr id="234" name="Google Shape;234;p37"/>
          <p:cNvPicPr preferRelativeResize="0"/>
          <p:nvPr/>
        </p:nvPicPr>
        <p:blipFill>
          <a:blip r:embed="rId4">
            <a:alphaModFix/>
          </a:blip>
          <a:stretch>
            <a:fillRect/>
          </a:stretch>
        </p:blipFill>
        <p:spPr>
          <a:xfrm>
            <a:off x="252575" y="2968935"/>
            <a:ext cx="2069777" cy="2107409"/>
          </a:xfrm>
          <a:prstGeom prst="rect">
            <a:avLst/>
          </a:prstGeom>
          <a:noFill/>
          <a:ln>
            <a:noFill/>
          </a:ln>
        </p:spPr>
      </p:pic>
      <p:pic>
        <p:nvPicPr>
          <p:cNvPr id="235" name="Google Shape;235;p37"/>
          <p:cNvPicPr preferRelativeResize="0"/>
          <p:nvPr/>
        </p:nvPicPr>
        <p:blipFill>
          <a:blip r:embed="rId5">
            <a:alphaModFix/>
          </a:blip>
          <a:stretch>
            <a:fillRect/>
          </a:stretch>
        </p:blipFill>
        <p:spPr>
          <a:xfrm>
            <a:off x="2398030" y="2968935"/>
            <a:ext cx="2069776" cy="2107414"/>
          </a:xfrm>
          <a:prstGeom prst="rect">
            <a:avLst/>
          </a:prstGeom>
          <a:noFill/>
          <a:ln>
            <a:noFill/>
          </a:ln>
        </p:spPr>
      </p:pic>
      <p:pic>
        <p:nvPicPr>
          <p:cNvPr id="236" name="Google Shape;236;p37"/>
          <p:cNvPicPr preferRelativeResize="0"/>
          <p:nvPr/>
        </p:nvPicPr>
        <p:blipFill>
          <a:blip r:embed="rId6">
            <a:alphaModFix/>
          </a:blip>
          <a:stretch>
            <a:fillRect/>
          </a:stretch>
        </p:blipFill>
        <p:spPr>
          <a:xfrm>
            <a:off x="6838635" y="2968925"/>
            <a:ext cx="2069777" cy="2107426"/>
          </a:xfrm>
          <a:prstGeom prst="rect">
            <a:avLst/>
          </a:prstGeom>
          <a:noFill/>
          <a:ln>
            <a:noFill/>
          </a:ln>
        </p:spPr>
      </p:pic>
      <p:pic>
        <p:nvPicPr>
          <p:cNvPr id="237" name="Google Shape;237;p37"/>
          <p:cNvPicPr preferRelativeResize="0"/>
          <p:nvPr/>
        </p:nvPicPr>
        <p:blipFill>
          <a:blip r:embed="rId7">
            <a:alphaModFix/>
          </a:blip>
          <a:stretch>
            <a:fillRect/>
          </a:stretch>
        </p:blipFill>
        <p:spPr>
          <a:xfrm>
            <a:off x="100180" y="107375"/>
            <a:ext cx="3566092" cy="2757025"/>
          </a:xfrm>
          <a:prstGeom prst="rect">
            <a:avLst/>
          </a:prstGeom>
          <a:noFill/>
          <a:ln>
            <a:noFill/>
          </a:ln>
        </p:spPr>
      </p:pic>
      <p:pic>
        <p:nvPicPr>
          <p:cNvPr id="238" name="Google Shape;238;p37"/>
          <p:cNvPicPr preferRelativeResize="0"/>
          <p:nvPr/>
        </p:nvPicPr>
        <p:blipFill>
          <a:blip r:embed="rId8">
            <a:alphaModFix/>
          </a:blip>
          <a:stretch>
            <a:fillRect/>
          </a:stretch>
        </p:blipFill>
        <p:spPr>
          <a:xfrm>
            <a:off x="3793125" y="107375"/>
            <a:ext cx="2768548" cy="2757024"/>
          </a:xfrm>
          <a:prstGeom prst="rect">
            <a:avLst/>
          </a:prstGeom>
          <a:noFill/>
          <a:ln>
            <a:noFill/>
          </a:ln>
        </p:spPr>
      </p:pic>
      <p:pic>
        <p:nvPicPr>
          <p:cNvPr id="239" name="Google Shape;239;p37"/>
          <p:cNvPicPr preferRelativeResize="0"/>
          <p:nvPr/>
        </p:nvPicPr>
        <p:blipFill rotWithShape="1">
          <a:blip r:embed="rId9">
            <a:alphaModFix/>
          </a:blip>
          <a:srcRect l="24450" t="21329" r="24450" b="32281"/>
          <a:stretch/>
        </p:blipFill>
        <p:spPr>
          <a:xfrm>
            <a:off x="8104700" y="1721950"/>
            <a:ext cx="943826" cy="1142451"/>
          </a:xfrm>
          <a:prstGeom prst="rect">
            <a:avLst/>
          </a:prstGeom>
          <a:noFill/>
          <a:ln>
            <a:noFill/>
          </a:ln>
        </p:spPr>
      </p:pic>
      <p:pic>
        <p:nvPicPr>
          <p:cNvPr id="240" name="Google Shape;240;p37"/>
          <p:cNvPicPr preferRelativeResize="0"/>
          <p:nvPr/>
        </p:nvPicPr>
        <p:blipFill rotWithShape="1">
          <a:blip r:embed="rId10">
            <a:alphaModFix/>
          </a:blip>
          <a:srcRect t="24366" r="6349" b="24366"/>
          <a:stretch/>
        </p:blipFill>
        <p:spPr>
          <a:xfrm>
            <a:off x="7886225" y="543125"/>
            <a:ext cx="1174575" cy="1142450"/>
          </a:xfrm>
          <a:prstGeom prst="rect">
            <a:avLst/>
          </a:prstGeom>
          <a:noFill/>
          <a:ln>
            <a:noFill/>
          </a:ln>
        </p:spPr>
      </p:pic>
      <p:pic>
        <p:nvPicPr>
          <p:cNvPr id="241" name="Google Shape;241;p37"/>
          <p:cNvPicPr preferRelativeResize="0"/>
          <p:nvPr/>
        </p:nvPicPr>
        <p:blipFill rotWithShape="1">
          <a:blip r:embed="rId11">
            <a:alphaModFix/>
          </a:blip>
          <a:srcRect l="13351" t="13220" r="54076" b="28945"/>
          <a:stretch/>
        </p:blipFill>
        <p:spPr>
          <a:xfrm>
            <a:off x="6698850" y="543125"/>
            <a:ext cx="1143850" cy="1142450"/>
          </a:xfrm>
          <a:prstGeom prst="rect">
            <a:avLst/>
          </a:prstGeom>
          <a:noFill/>
          <a:ln>
            <a:noFill/>
          </a:ln>
        </p:spPr>
      </p:pic>
      <p:pic>
        <p:nvPicPr>
          <p:cNvPr id="242" name="Google Shape;242;p37"/>
          <p:cNvPicPr preferRelativeResize="0"/>
          <p:nvPr/>
        </p:nvPicPr>
        <p:blipFill rotWithShape="1">
          <a:blip r:embed="rId12">
            <a:alphaModFix/>
          </a:blip>
          <a:srcRect l="22636" t="18079" r="22631" b="18079"/>
          <a:stretch/>
        </p:blipFill>
        <p:spPr>
          <a:xfrm>
            <a:off x="6698850" y="1721950"/>
            <a:ext cx="1358851" cy="1142450"/>
          </a:xfrm>
          <a:prstGeom prst="rect">
            <a:avLst/>
          </a:prstGeom>
          <a:noFill/>
          <a:ln>
            <a:noFill/>
          </a:ln>
        </p:spPr>
      </p:pic>
      <p:sp>
        <p:nvSpPr>
          <p:cNvPr id="243" name="Google Shape;243;p37"/>
          <p:cNvSpPr txBox="1">
            <a:spLocks noGrp="1"/>
          </p:cNvSpPr>
          <p:nvPr>
            <p:ph type="body" idx="3"/>
          </p:nvPr>
        </p:nvSpPr>
        <p:spPr>
          <a:xfrm>
            <a:off x="6688525" y="118550"/>
            <a:ext cx="2414400" cy="3882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s" sz="1300"/>
              <a:t>Examples of weather warnings</a:t>
            </a:r>
            <a:endParaRPr sz="1300"/>
          </a:p>
        </p:txBody>
      </p:sp>
      <p:cxnSp>
        <p:nvCxnSpPr>
          <p:cNvPr id="244" name="Google Shape;244;p37"/>
          <p:cNvCxnSpPr/>
          <p:nvPr/>
        </p:nvCxnSpPr>
        <p:spPr>
          <a:xfrm>
            <a:off x="2144305" y="4120717"/>
            <a:ext cx="423900" cy="7200"/>
          </a:xfrm>
          <a:prstGeom prst="straightConnector1">
            <a:avLst/>
          </a:prstGeom>
          <a:noFill/>
          <a:ln w="28575" cap="flat" cmpd="sng">
            <a:solidFill>
              <a:schemeClr val="dk2"/>
            </a:solidFill>
            <a:prstDash val="solid"/>
            <a:round/>
            <a:headEnd type="none" w="med" len="med"/>
            <a:tailEnd type="triangle" w="med" len="med"/>
          </a:ln>
        </p:spPr>
      </p:cxnSp>
      <p:cxnSp>
        <p:nvCxnSpPr>
          <p:cNvPr id="245" name="Google Shape;245;p37"/>
          <p:cNvCxnSpPr/>
          <p:nvPr/>
        </p:nvCxnSpPr>
        <p:spPr>
          <a:xfrm>
            <a:off x="6546455" y="4120717"/>
            <a:ext cx="423900" cy="72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628641" y="230999"/>
            <a:ext cx="7886700" cy="74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s"/>
              <a:t>How do we use GLM data in the NMS?</a:t>
            </a:r>
            <a:endParaRPr/>
          </a:p>
        </p:txBody>
      </p:sp>
      <p:sp>
        <p:nvSpPr>
          <p:cNvPr id="251" name="Google Shape;251;p38"/>
          <p:cNvSpPr txBox="1">
            <a:spLocks noGrp="1"/>
          </p:cNvSpPr>
          <p:nvPr>
            <p:ph type="body" idx="1"/>
          </p:nvPr>
        </p:nvSpPr>
        <p:spPr>
          <a:xfrm>
            <a:off x="6462075" y="1184581"/>
            <a:ext cx="2185500" cy="92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1800"/>
              <a:buNone/>
            </a:pPr>
            <a:r>
              <a:rPr lang="es" sz="2100"/>
              <a:t>Meteorological Information Center</a:t>
            </a:r>
            <a:endParaRPr sz="2100"/>
          </a:p>
        </p:txBody>
      </p:sp>
      <p:sp>
        <p:nvSpPr>
          <p:cNvPr id="252" name="Google Shape;252;p38"/>
          <p:cNvSpPr txBox="1">
            <a:spLocks noGrp="1"/>
          </p:cNvSpPr>
          <p:nvPr>
            <p:ph type="body" idx="2"/>
          </p:nvPr>
        </p:nvSpPr>
        <p:spPr>
          <a:xfrm>
            <a:off x="6133100" y="2323549"/>
            <a:ext cx="2767500" cy="1932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100"/>
              <a:buNone/>
            </a:pPr>
            <a:r>
              <a:rPr lang="es"/>
              <a:t>Reports about the occurrence or not of lightning in a determined area.</a:t>
            </a:r>
            <a:endParaRPr/>
          </a:p>
        </p:txBody>
      </p:sp>
      <p:sp>
        <p:nvSpPr>
          <p:cNvPr id="253" name="Google Shape;253;p38"/>
          <p:cNvSpPr txBox="1">
            <a:spLocks noGrp="1"/>
          </p:cNvSpPr>
          <p:nvPr>
            <p:ph type="body" idx="3"/>
          </p:nvPr>
        </p:nvSpPr>
        <p:spPr>
          <a:xfrm>
            <a:off x="5958500" y="4080325"/>
            <a:ext cx="1830600" cy="38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s" sz="1300"/>
              <a:t>Example of a case study</a:t>
            </a:r>
            <a:endParaRPr sz="1300"/>
          </a:p>
        </p:txBody>
      </p:sp>
      <p:pic>
        <p:nvPicPr>
          <p:cNvPr id="254" name="Google Shape;254;p38"/>
          <p:cNvPicPr preferRelativeResize="0"/>
          <p:nvPr/>
        </p:nvPicPr>
        <p:blipFill>
          <a:blip r:embed="rId3">
            <a:alphaModFix/>
          </a:blip>
          <a:stretch>
            <a:fillRect/>
          </a:stretch>
        </p:blipFill>
        <p:spPr>
          <a:xfrm>
            <a:off x="519050" y="971988"/>
            <a:ext cx="5359923" cy="3496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629841" y="674174"/>
            <a:ext cx="7886700" cy="74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s"/>
              <a:t>Other projects that are we are working on at the NMS using GLM data</a:t>
            </a:r>
            <a:endParaRPr/>
          </a:p>
        </p:txBody>
      </p:sp>
      <p:sp>
        <p:nvSpPr>
          <p:cNvPr id="260" name="Google Shape;260;p39"/>
          <p:cNvSpPr txBox="1">
            <a:spLocks noGrp="1"/>
          </p:cNvSpPr>
          <p:nvPr>
            <p:ph type="body" idx="2"/>
          </p:nvPr>
        </p:nvSpPr>
        <p:spPr>
          <a:xfrm>
            <a:off x="628650" y="1684050"/>
            <a:ext cx="7886700" cy="27282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s"/>
              <a:t>Lightning jump algorithm for nowcasting.</a:t>
            </a:r>
            <a:endParaRPr/>
          </a:p>
          <a:p>
            <a:pPr marL="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s"/>
              <a:t>Monitoring fire hazards.</a:t>
            </a:r>
            <a:endParaRPr/>
          </a:p>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s"/>
              <a:t>Better detection of convective clusters in ForTraCC (Forecast and Tracking the Evolution of Cloud Clusters) using ABI and GLM data.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ctrTitle"/>
          </p:nvPr>
        </p:nvSpPr>
        <p:spPr>
          <a:xfrm>
            <a:off x="1143000" y="613172"/>
            <a:ext cx="68580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s"/>
              <a:t>Case study</a:t>
            </a:r>
            <a:endParaRPr/>
          </a:p>
        </p:txBody>
      </p:sp>
      <p:sp>
        <p:nvSpPr>
          <p:cNvPr id="143" name="Google Shape;143;p29"/>
          <p:cNvSpPr txBox="1">
            <a:spLocks noGrp="1"/>
          </p:cNvSpPr>
          <p:nvPr>
            <p:ph type="subTitle" idx="1"/>
          </p:nvPr>
        </p:nvSpPr>
        <p:spPr>
          <a:xfrm>
            <a:off x="1143000" y="2549128"/>
            <a:ext cx="6858000" cy="12417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1800"/>
              <a:buNone/>
            </a:pPr>
            <a:r>
              <a:rPr lang="es" sz="2100"/>
              <a:t>MCS in central and northern Argentina</a:t>
            </a:r>
            <a:endParaRPr sz="2100"/>
          </a:p>
          <a:p>
            <a:pPr marL="0" lvl="0" indent="0" algn="ctr" rtl="0">
              <a:lnSpc>
                <a:spcPct val="90000"/>
              </a:lnSpc>
              <a:spcBef>
                <a:spcPts val="0"/>
              </a:spcBef>
              <a:spcAft>
                <a:spcPts val="0"/>
              </a:spcAft>
              <a:buClr>
                <a:schemeClr val="dk1"/>
              </a:buClr>
              <a:buSzPts val="1800"/>
              <a:buNone/>
            </a:pPr>
            <a:r>
              <a:rPr lang="es" sz="2100"/>
              <a:t>November 11th to 12th, 2018</a:t>
            </a:r>
            <a:endParaRPr sz="2100"/>
          </a:p>
          <a:p>
            <a:pPr marL="0" lvl="0" indent="0" algn="ctr" rtl="0">
              <a:lnSpc>
                <a:spcPct val="90000"/>
              </a:lnSpc>
              <a:spcBef>
                <a:spcPts val="0"/>
              </a:spcBef>
              <a:spcAft>
                <a:spcPts val="0"/>
              </a:spcAft>
              <a:buClr>
                <a:schemeClr val="dk1"/>
              </a:buClr>
              <a:buSzPts val="1800"/>
              <a:buNone/>
            </a:pPr>
            <a:endParaRPr sz="2100"/>
          </a:p>
          <a:p>
            <a:pPr marL="0" lvl="0" indent="0" algn="ctr" rtl="0">
              <a:lnSpc>
                <a:spcPct val="90000"/>
              </a:lnSpc>
              <a:spcBef>
                <a:spcPts val="0"/>
              </a:spcBef>
              <a:spcAft>
                <a:spcPts val="0"/>
              </a:spcAft>
              <a:buClr>
                <a:schemeClr val="dk1"/>
              </a:buClr>
              <a:buSzPts val="1800"/>
              <a:buNone/>
            </a:pPr>
            <a:r>
              <a:rPr lang="es" sz="2100"/>
              <a:t>RELAMPAGO project</a:t>
            </a:r>
            <a:endParaRPr sz="2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8;p30">
            <a:extLst>
              <a:ext uri="{FF2B5EF4-FFF2-40B4-BE49-F238E27FC236}">
                <a16:creationId xmlns:a16="http://schemas.microsoft.com/office/drawing/2014/main" id="{0E81294B-8E68-44E2-A2E2-66041887CB3A}"/>
              </a:ext>
            </a:extLst>
          </p:cNvPr>
          <p:cNvSpPr txBox="1">
            <a:spLocks noGrp="1"/>
          </p:cNvSpPr>
          <p:nvPr>
            <p:ph type="title"/>
          </p:nvPr>
        </p:nvSpPr>
        <p:spPr>
          <a:xfrm>
            <a:off x="6432725" y="453575"/>
            <a:ext cx="2242800" cy="741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s"/>
              <a:t>GOES-16 Channel 13</a:t>
            </a:r>
            <a:endParaRPr/>
          </a:p>
        </p:txBody>
      </p:sp>
      <p:sp>
        <p:nvSpPr>
          <p:cNvPr id="8" name="Google Shape;150;p30">
            <a:extLst>
              <a:ext uri="{FF2B5EF4-FFF2-40B4-BE49-F238E27FC236}">
                <a16:creationId xmlns:a16="http://schemas.microsoft.com/office/drawing/2014/main" id="{AC309AF5-64A2-4479-9028-80A5A3F47A6A}"/>
              </a:ext>
            </a:extLst>
          </p:cNvPr>
          <p:cNvSpPr txBox="1">
            <a:spLocks/>
          </p:cNvSpPr>
          <p:nvPr/>
        </p:nvSpPr>
        <p:spPr>
          <a:xfrm>
            <a:off x="6338725" y="1391625"/>
            <a:ext cx="2485800" cy="28398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a:t>Channel 13</a:t>
            </a:r>
          </a:p>
          <a:p>
            <a:pPr marL="0" indent="0" algn="ctr">
              <a:spcBef>
                <a:spcPts val="0"/>
              </a:spcBef>
              <a:buFont typeface="Arial"/>
              <a:buNone/>
            </a:pPr>
            <a:r>
              <a:rPr lang="en-US"/>
              <a:t>IR - 10.3 μm</a:t>
            </a:r>
          </a:p>
          <a:p>
            <a:pPr marL="0" indent="0" algn="ctr">
              <a:spcBef>
                <a:spcPts val="0"/>
              </a:spcBef>
              <a:buFont typeface="Arial"/>
              <a:buNone/>
            </a:pPr>
            <a:endParaRPr lang="en-US"/>
          </a:p>
          <a:p>
            <a:pPr marL="0" indent="0" algn="ctr">
              <a:spcBef>
                <a:spcPts val="0"/>
              </a:spcBef>
              <a:buFont typeface="Arial"/>
              <a:buNone/>
            </a:pPr>
            <a:r>
              <a:rPr lang="en-US" u="sng"/>
              <a:t>What for?</a:t>
            </a:r>
          </a:p>
          <a:p>
            <a:pPr marL="0" indent="0" algn="ctr">
              <a:spcBef>
                <a:spcPts val="0"/>
              </a:spcBef>
              <a:buFont typeface="Arial"/>
              <a:buNone/>
            </a:pPr>
            <a:endParaRPr lang="en-US"/>
          </a:p>
          <a:p>
            <a:pPr marL="0" indent="0" algn="ctr">
              <a:spcBef>
                <a:spcPts val="0"/>
              </a:spcBef>
              <a:buFont typeface="Arial"/>
              <a:buNone/>
            </a:pPr>
            <a:r>
              <a:rPr lang="en-US"/>
              <a:t>To follow the development of the MCS in time and space.</a:t>
            </a:r>
          </a:p>
        </p:txBody>
      </p:sp>
      <p:pic>
        <p:nvPicPr>
          <p:cNvPr id="9" name="Picture 8" descr="Map&#10;&#10;Description automatically generated">
            <a:extLst>
              <a:ext uri="{FF2B5EF4-FFF2-40B4-BE49-F238E27FC236}">
                <a16:creationId xmlns:a16="http://schemas.microsoft.com/office/drawing/2014/main" id="{9A985D0A-6902-48F3-A0E0-DF5642455352}"/>
              </a:ext>
            </a:extLst>
          </p:cNvPr>
          <p:cNvPicPr>
            <a:picLocks noChangeAspect="1"/>
          </p:cNvPicPr>
          <p:nvPr/>
        </p:nvPicPr>
        <p:blipFill>
          <a:blip r:embed="rId2"/>
          <a:stretch>
            <a:fillRect/>
          </a:stretch>
        </p:blipFill>
        <p:spPr>
          <a:xfrm>
            <a:off x="468475" y="210609"/>
            <a:ext cx="5715000" cy="4248150"/>
          </a:xfrm>
          <a:prstGeom prst="rect">
            <a:avLst/>
          </a:prstGeom>
        </p:spPr>
      </p:pic>
    </p:spTree>
    <p:extLst>
      <p:ext uri="{BB962C8B-B14F-4D97-AF65-F5344CB8AC3E}">
        <p14:creationId xmlns:p14="http://schemas.microsoft.com/office/powerpoint/2010/main" val="170427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p:nvPr/>
        </p:nvSpPr>
        <p:spPr>
          <a:xfrm>
            <a:off x="146625" y="1007225"/>
            <a:ext cx="2560500" cy="163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1"/>
          <p:cNvSpPr/>
          <p:nvPr/>
        </p:nvSpPr>
        <p:spPr>
          <a:xfrm>
            <a:off x="402875" y="2784600"/>
            <a:ext cx="2068200" cy="1365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1"/>
          <p:cNvSpPr txBox="1">
            <a:spLocks noGrp="1"/>
          </p:cNvSpPr>
          <p:nvPr>
            <p:ph type="title"/>
          </p:nvPr>
        </p:nvSpPr>
        <p:spPr>
          <a:xfrm>
            <a:off x="628650" y="332093"/>
            <a:ext cx="7886700" cy="99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s" sz="2800"/>
              <a:t>Temporal evolution of lightning flashes </a:t>
            </a:r>
            <a:endParaRPr sz="2800"/>
          </a:p>
        </p:txBody>
      </p:sp>
      <p:sp>
        <p:nvSpPr>
          <p:cNvPr id="159" name="Google Shape;159;p31"/>
          <p:cNvSpPr txBox="1">
            <a:spLocks noGrp="1"/>
          </p:cNvSpPr>
          <p:nvPr>
            <p:ph type="body" idx="1"/>
          </p:nvPr>
        </p:nvSpPr>
        <p:spPr>
          <a:xfrm>
            <a:off x="74625" y="1056775"/>
            <a:ext cx="2560500" cy="3306300"/>
          </a:xfrm>
          <a:prstGeom prst="rect">
            <a:avLst/>
          </a:prstGeom>
          <a:noFill/>
          <a:ln>
            <a:noFill/>
          </a:ln>
        </p:spPr>
        <p:txBody>
          <a:bodyPr spcFirstLastPara="1" wrap="square" lIns="91425" tIns="45700" rIns="91425" bIns="45700" anchor="t" anchorCtr="0">
            <a:normAutofit/>
          </a:bodyPr>
          <a:lstStyle/>
          <a:p>
            <a:pPr marL="133350" lvl="0" indent="0" algn="ctr" rtl="0">
              <a:lnSpc>
                <a:spcPct val="90000"/>
              </a:lnSpc>
              <a:spcBef>
                <a:spcPts val="0"/>
              </a:spcBef>
              <a:spcAft>
                <a:spcPts val="0"/>
              </a:spcAft>
              <a:buClr>
                <a:schemeClr val="dk1"/>
              </a:buClr>
              <a:buSzPts val="2100"/>
              <a:buNone/>
            </a:pPr>
            <a:r>
              <a:rPr lang="es"/>
              <a:t>GLM Product (L2)</a:t>
            </a:r>
            <a:endParaRPr/>
          </a:p>
          <a:p>
            <a:pPr marL="0" lvl="0" indent="0" algn="ctr" rtl="0">
              <a:lnSpc>
                <a:spcPct val="90000"/>
              </a:lnSpc>
              <a:spcBef>
                <a:spcPts val="0"/>
              </a:spcBef>
              <a:spcAft>
                <a:spcPts val="0"/>
              </a:spcAft>
              <a:buClr>
                <a:schemeClr val="dk1"/>
              </a:buClr>
              <a:buSzPts val="2100"/>
              <a:buNone/>
            </a:pPr>
            <a:r>
              <a:rPr lang="es"/>
              <a:t>⬇</a:t>
            </a:r>
            <a:endParaRPr/>
          </a:p>
          <a:p>
            <a:pPr marL="133350" lvl="0" indent="0" algn="ctr" rtl="0">
              <a:lnSpc>
                <a:spcPct val="90000"/>
              </a:lnSpc>
              <a:spcBef>
                <a:spcPts val="0"/>
              </a:spcBef>
              <a:spcAft>
                <a:spcPts val="0"/>
              </a:spcAft>
              <a:buClr>
                <a:schemeClr val="dk1"/>
              </a:buClr>
              <a:buSzPts val="2100"/>
              <a:buNone/>
            </a:pPr>
            <a:r>
              <a:rPr lang="es" b="1"/>
              <a:t>Lightning Detection, Events, Groups And Flashes</a:t>
            </a:r>
            <a:endParaRPr b="1"/>
          </a:p>
          <a:p>
            <a:pPr marL="0" lvl="0" indent="0" algn="l" rtl="0">
              <a:spcBef>
                <a:spcPts val="0"/>
              </a:spcBef>
              <a:spcAft>
                <a:spcPts val="0"/>
              </a:spcAft>
              <a:buClr>
                <a:schemeClr val="dk1"/>
              </a:buClr>
              <a:buSzPts val="2100"/>
              <a:buNone/>
            </a:pPr>
            <a:endParaRPr/>
          </a:p>
          <a:p>
            <a:pPr marL="133350" lvl="0" indent="0" algn="ctr" rtl="0">
              <a:lnSpc>
                <a:spcPct val="90000"/>
              </a:lnSpc>
              <a:spcBef>
                <a:spcPts val="0"/>
              </a:spcBef>
              <a:spcAft>
                <a:spcPts val="0"/>
              </a:spcAft>
              <a:buClr>
                <a:schemeClr val="dk1"/>
              </a:buClr>
              <a:buSzPts val="2100"/>
              <a:buNone/>
            </a:pPr>
            <a:r>
              <a:rPr lang="es"/>
              <a:t>from the  </a:t>
            </a:r>
            <a:endParaRPr/>
          </a:p>
          <a:p>
            <a:pPr marL="133350" lvl="0" indent="0" algn="ctr" rtl="0">
              <a:lnSpc>
                <a:spcPct val="90000"/>
              </a:lnSpc>
              <a:spcBef>
                <a:spcPts val="0"/>
              </a:spcBef>
              <a:spcAft>
                <a:spcPts val="0"/>
              </a:spcAft>
              <a:buClr>
                <a:schemeClr val="dk1"/>
              </a:buClr>
              <a:buSzPts val="2100"/>
              <a:buNone/>
            </a:pPr>
            <a:r>
              <a:rPr lang="es" b="1"/>
              <a:t>LCFA (Lightning Cluster Filter Algorithm)</a:t>
            </a:r>
            <a:endParaRPr b="1"/>
          </a:p>
        </p:txBody>
      </p:sp>
      <p:sp>
        <p:nvSpPr>
          <p:cNvPr id="160" name="Google Shape;160;p31"/>
          <p:cNvSpPr txBox="1">
            <a:spLocks noGrp="1"/>
          </p:cNvSpPr>
          <p:nvPr>
            <p:ph type="body" idx="1"/>
          </p:nvPr>
        </p:nvSpPr>
        <p:spPr>
          <a:xfrm>
            <a:off x="2935800" y="4301225"/>
            <a:ext cx="59739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ctr" rtl="0">
              <a:lnSpc>
                <a:spcPct val="70000"/>
              </a:lnSpc>
              <a:spcBef>
                <a:spcPts val="0"/>
              </a:spcBef>
              <a:spcAft>
                <a:spcPts val="0"/>
              </a:spcAft>
              <a:buClr>
                <a:schemeClr val="dk1"/>
              </a:buClr>
              <a:buSzPts val="1100"/>
              <a:buFont typeface="Arial"/>
              <a:buNone/>
            </a:pPr>
            <a:r>
              <a:rPr lang="es" sz="1300" b="1"/>
              <a:t>Example of raw lightning flash data for a limited domain in Argentina</a:t>
            </a:r>
            <a:endParaRPr sz="1300" b="1"/>
          </a:p>
        </p:txBody>
      </p:sp>
      <p:pic>
        <p:nvPicPr>
          <p:cNvPr id="161" name="Google Shape;161;p31"/>
          <p:cNvPicPr preferRelativeResize="0"/>
          <p:nvPr/>
        </p:nvPicPr>
        <p:blipFill rotWithShape="1">
          <a:blip r:embed="rId3">
            <a:alphaModFix/>
          </a:blip>
          <a:srcRect/>
          <a:stretch/>
        </p:blipFill>
        <p:spPr>
          <a:xfrm>
            <a:off x="3008450" y="1038126"/>
            <a:ext cx="5828602" cy="30672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2"/>
          <p:cNvPicPr preferRelativeResize="0"/>
          <p:nvPr/>
        </p:nvPicPr>
        <p:blipFill>
          <a:blip r:embed="rId3">
            <a:alphaModFix/>
          </a:blip>
          <a:stretch>
            <a:fillRect/>
          </a:stretch>
        </p:blipFill>
        <p:spPr>
          <a:xfrm>
            <a:off x="809394" y="508710"/>
            <a:ext cx="7525207" cy="4112613"/>
          </a:xfrm>
          <a:prstGeom prst="rect">
            <a:avLst/>
          </a:prstGeom>
          <a:noFill/>
          <a:ln>
            <a:noFill/>
          </a:ln>
        </p:spPr>
      </p:pic>
      <p:sp>
        <p:nvSpPr>
          <p:cNvPr id="167" name="Google Shape;167;p32"/>
          <p:cNvSpPr txBox="1"/>
          <p:nvPr/>
        </p:nvSpPr>
        <p:spPr>
          <a:xfrm>
            <a:off x="1612871" y="2495747"/>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1</a:t>
            </a:r>
            <a:endParaRPr sz="1100">
              <a:latin typeface="Calibri"/>
              <a:ea typeface="Calibri"/>
              <a:cs typeface="Calibri"/>
              <a:sym typeface="Calibri"/>
            </a:endParaRPr>
          </a:p>
        </p:txBody>
      </p:sp>
      <p:sp>
        <p:nvSpPr>
          <p:cNvPr id="168" name="Google Shape;168;p32"/>
          <p:cNvSpPr txBox="1"/>
          <p:nvPr/>
        </p:nvSpPr>
        <p:spPr>
          <a:xfrm>
            <a:off x="2600174" y="1197996"/>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2</a:t>
            </a:r>
            <a:endParaRPr sz="1100">
              <a:latin typeface="Calibri"/>
              <a:ea typeface="Calibri"/>
              <a:cs typeface="Calibri"/>
              <a:sym typeface="Calibri"/>
            </a:endParaRPr>
          </a:p>
        </p:txBody>
      </p:sp>
      <p:sp>
        <p:nvSpPr>
          <p:cNvPr id="169" name="Google Shape;169;p32"/>
          <p:cNvSpPr txBox="1"/>
          <p:nvPr/>
        </p:nvSpPr>
        <p:spPr>
          <a:xfrm>
            <a:off x="3171456" y="1078855"/>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3</a:t>
            </a:r>
            <a:endParaRPr sz="1100">
              <a:latin typeface="Calibri"/>
              <a:ea typeface="Calibri"/>
              <a:cs typeface="Calibri"/>
              <a:sym typeface="Calibri"/>
            </a:endParaRPr>
          </a:p>
        </p:txBody>
      </p:sp>
      <p:sp>
        <p:nvSpPr>
          <p:cNvPr id="170" name="Google Shape;170;p32"/>
          <p:cNvSpPr txBox="1"/>
          <p:nvPr/>
        </p:nvSpPr>
        <p:spPr>
          <a:xfrm>
            <a:off x="3897962" y="1705985"/>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4</a:t>
            </a:r>
            <a:endParaRPr sz="1100">
              <a:latin typeface="Calibri"/>
              <a:ea typeface="Calibri"/>
              <a:cs typeface="Calibri"/>
              <a:sym typeface="Calibri"/>
            </a:endParaRPr>
          </a:p>
        </p:txBody>
      </p:sp>
      <p:sp>
        <p:nvSpPr>
          <p:cNvPr id="171" name="Google Shape;171;p32"/>
          <p:cNvSpPr txBox="1"/>
          <p:nvPr/>
        </p:nvSpPr>
        <p:spPr>
          <a:xfrm>
            <a:off x="4469574" y="1949327"/>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5</a:t>
            </a:r>
            <a:endParaRPr sz="1100">
              <a:latin typeface="Calibri"/>
              <a:ea typeface="Calibri"/>
              <a:cs typeface="Calibri"/>
              <a:sym typeface="Calibri"/>
            </a:endParaRPr>
          </a:p>
        </p:txBody>
      </p:sp>
      <p:sp>
        <p:nvSpPr>
          <p:cNvPr id="172" name="Google Shape;172;p32"/>
          <p:cNvSpPr txBox="1">
            <a:spLocks noGrp="1"/>
          </p:cNvSpPr>
          <p:nvPr>
            <p:ph type="body" idx="1"/>
          </p:nvPr>
        </p:nvSpPr>
        <p:spPr>
          <a:xfrm>
            <a:off x="4384750" y="4408625"/>
            <a:ext cx="7608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1300" b="1"/>
              <a:t>Hour</a:t>
            </a:r>
            <a:endParaRPr sz="1300" b="1"/>
          </a:p>
        </p:txBody>
      </p:sp>
      <p:sp>
        <p:nvSpPr>
          <p:cNvPr id="173" name="Google Shape;173;p32"/>
          <p:cNvSpPr txBox="1">
            <a:spLocks noGrp="1"/>
          </p:cNvSpPr>
          <p:nvPr>
            <p:ph type="body" idx="1"/>
          </p:nvPr>
        </p:nvSpPr>
        <p:spPr>
          <a:xfrm rot="-5400000">
            <a:off x="-1173075" y="2465400"/>
            <a:ext cx="40653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1300" b="1"/>
              <a:t>Accumulated flashes calculated in 15-minute windows</a:t>
            </a:r>
            <a:endParaRPr sz="13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3"/>
          <p:cNvPicPr preferRelativeResize="0"/>
          <p:nvPr/>
        </p:nvPicPr>
        <p:blipFill>
          <a:blip r:embed="rId3">
            <a:alphaModFix/>
          </a:blip>
          <a:stretch>
            <a:fillRect/>
          </a:stretch>
        </p:blipFill>
        <p:spPr>
          <a:xfrm>
            <a:off x="809394" y="508710"/>
            <a:ext cx="7525208" cy="4112614"/>
          </a:xfrm>
          <a:prstGeom prst="rect">
            <a:avLst/>
          </a:prstGeom>
          <a:noFill/>
          <a:ln>
            <a:noFill/>
          </a:ln>
        </p:spPr>
      </p:pic>
      <p:sp>
        <p:nvSpPr>
          <p:cNvPr id="179" name="Google Shape;179;p33"/>
          <p:cNvSpPr txBox="1"/>
          <p:nvPr/>
        </p:nvSpPr>
        <p:spPr>
          <a:xfrm>
            <a:off x="1612871" y="2495747"/>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1</a:t>
            </a:r>
            <a:endParaRPr sz="1100">
              <a:latin typeface="Calibri"/>
              <a:ea typeface="Calibri"/>
              <a:cs typeface="Calibri"/>
              <a:sym typeface="Calibri"/>
            </a:endParaRPr>
          </a:p>
        </p:txBody>
      </p:sp>
      <p:sp>
        <p:nvSpPr>
          <p:cNvPr id="180" name="Google Shape;180;p33"/>
          <p:cNvSpPr txBox="1"/>
          <p:nvPr/>
        </p:nvSpPr>
        <p:spPr>
          <a:xfrm>
            <a:off x="2600174" y="1197996"/>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2</a:t>
            </a:r>
            <a:endParaRPr sz="1100">
              <a:latin typeface="Calibri"/>
              <a:ea typeface="Calibri"/>
              <a:cs typeface="Calibri"/>
              <a:sym typeface="Calibri"/>
            </a:endParaRPr>
          </a:p>
        </p:txBody>
      </p:sp>
      <p:sp>
        <p:nvSpPr>
          <p:cNvPr id="181" name="Google Shape;181;p33"/>
          <p:cNvSpPr txBox="1"/>
          <p:nvPr/>
        </p:nvSpPr>
        <p:spPr>
          <a:xfrm>
            <a:off x="3171456" y="1078855"/>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3</a:t>
            </a:r>
            <a:endParaRPr sz="1100">
              <a:latin typeface="Calibri"/>
              <a:ea typeface="Calibri"/>
              <a:cs typeface="Calibri"/>
              <a:sym typeface="Calibri"/>
            </a:endParaRPr>
          </a:p>
        </p:txBody>
      </p:sp>
      <p:sp>
        <p:nvSpPr>
          <p:cNvPr id="182" name="Google Shape;182;p33"/>
          <p:cNvSpPr txBox="1"/>
          <p:nvPr/>
        </p:nvSpPr>
        <p:spPr>
          <a:xfrm>
            <a:off x="3897962" y="1705985"/>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4</a:t>
            </a:r>
            <a:endParaRPr sz="1100">
              <a:latin typeface="Calibri"/>
              <a:ea typeface="Calibri"/>
              <a:cs typeface="Calibri"/>
              <a:sym typeface="Calibri"/>
            </a:endParaRPr>
          </a:p>
        </p:txBody>
      </p:sp>
      <p:sp>
        <p:nvSpPr>
          <p:cNvPr id="183" name="Google Shape;183;p33"/>
          <p:cNvSpPr txBox="1"/>
          <p:nvPr/>
        </p:nvSpPr>
        <p:spPr>
          <a:xfrm>
            <a:off x="4469574" y="1949327"/>
            <a:ext cx="291600" cy="2421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5</a:t>
            </a:r>
            <a:endParaRPr sz="1100">
              <a:latin typeface="Calibri"/>
              <a:ea typeface="Calibri"/>
              <a:cs typeface="Calibri"/>
              <a:sym typeface="Calibri"/>
            </a:endParaRPr>
          </a:p>
        </p:txBody>
      </p:sp>
      <p:cxnSp>
        <p:nvCxnSpPr>
          <p:cNvPr id="184" name="Google Shape;184;p33"/>
          <p:cNvCxnSpPr/>
          <p:nvPr/>
        </p:nvCxnSpPr>
        <p:spPr>
          <a:xfrm rot="10800000">
            <a:off x="2550486" y="330562"/>
            <a:ext cx="0" cy="4271400"/>
          </a:xfrm>
          <a:prstGeom prst="straightConnector1">
            <a:avLst/>
          </a:prstGeom>
          <a:noFill/>
          <a:ln w="28575" cap="flat" cmpd="sng">
            <a:solidFill>
              <a:schemeClr val="dk2"/>
            </a:solidFill>
            <a:prstDash val="solid"/>
            <a:round/>
            <a:headEnd type="none" w="med" len="med"/>
            <a:tailEnd type="none" w="med" len="med"/>
          </a:ln>
        </p:spPr>
      </p:cxnSp>
      <p:sp>
        <p:nvSpPr>
          <p:cNvPr id="185" name="Google Shape;185;p33"/>
          <p:cNvSpPr txBox="1"/>
          <p:nvPr/>
        </p:nvSpPr>
        <p:spPr>
          <a:xfrm>
            <a:off x="1381325" y="84650"/>
            <a:ext cx="1169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a:latin typeface="Calibri"/>
                <a:ea typeface="Calibri"/>
                <a:cs typeface="Calibri"/>
                <a:sym typeface="Calibri"/>
              </a:rPr>
              <a:t>Developing stage</a:t>
            </a:r>
            <a:endParaRPr>
              <a:latin typeface="Calibri"/>
              <a:ea typeface="Calibri"/>
              <a:cs typeface="Calibri"/>
              <a:sym typeface="Calibri"/>
            </a:endParaRPr>
          </a:p>
        </p:txBody>
      </p:sp>
      <p:sp>
        <p:nvSpPr>
          <p:cNvPr id="186" name="Google Shape;186;p33"/>
          <p:cNvSpPr txBox="1"/>
          <p:nvPr/>
        </p:nvSpPr>
        <p:spPr>
          <a:xfrm>
            <a:off x="3179505" y="84658"/>
            <a:ext cx="1272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a:latin typeface="Calibri"/>
                <a:ea typeface="Calibri"/>
                <a:cs typeface="Calibri"/>
                <a:sym typeface="Calibri"/>
              </a:rPr>
              <a:t>Mature</a:t>
            </a:r>
            <a:br>
              <a:rPr lang="es">
                <a:latin typeface="Calibri"/>
                <a:ea typeface="Calibri"/>
                <a:cs typeface="Calibri"/>
                <a:sym typeface="Calibri"/>
              </a:rPr>
            </a:br>
            <a:r>
              <a:rPr lang="es">
                <a:latin typeface="Calibri"/>
                <a:ea typeface="Calibri"/>
                <a:cs typeface="Calibri"/>
                <a:sym typeface="Calibri"/>
              </a:rPr>
              <a:t>stage</a:t>
            </a:r>
            <a:endParaRPr>
              <a:latin typeface="Calibri"/>
              <a:ea typeface="Calibri"/>
              <a:cs typeface="Calibri"/>
              <a:sym typeface="Calibri"/>
            </a:endParaRPr>
          </a:p>
        </p:txBody>
      </p:sp>
      <p:sp>
        <p:nvSpPr>
          <p:cNvPr id="187" name="Google Shape;187;p33"/>
          <p:cNvSpPr txBox="1"/>
          <p:nvPr/>
        </p:nvSpPr>
        <p:spPr>
          <a:xfrm>
            <a:off x="6037916" y="84658"/>
            <a:ext cx="1458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a:latin typeface="Calibri"/>
                <a:ea typeface="Calibri"/>
                <a:cs typeface="Calibri"/>
                <a:sym typeface="Calibri"/>
              </a:rPr>
              <a:t>Dissipating</a:t>
            </a:r>
            <a:br>
              <a:rPr lang="es">
                <a:latin typeface="Calibri"/>
                <a:ea typeface="Calibri"/>
                <a:cs typeface="Calibri"/>
                <a:sym typeface="Calibri"/>
              </a:rPr>
            </a:br>
            <a:r>
              <a:rPr lang="es">
                <a:latin typeface="Calibri"/>
                <a:ea typeface="Calibri"/>
                <a:cs typeface="Calibri"/>
                <a:sym typeface="Calibri"/>
              </a:rPr>
              <a:t>stage</a:t>
            </a:r>
            <a:endParaRPr>
              <a:latin typeface="Calibri"/>
              <a:ea typeface="Calibri"/>
              <a:cs typeface="Calibri"/>
              <a:sym typeface="Calibri"/>
            </a:endParaRPr>
          </a:p>
        </p:txBody>
      </p:sp>
      <p:sp>
        <p:nvSpPr>
          <p:cNvPr id="188" name="Google Shape;188;p33"/>
          <p:cNvSpPr txBox="1">
            <a:spLocks noGrp="1"/>
          </p:cNvSpPr>
          <p:nvPr>
            <p:ph type="body" idx="1"/>
          </p:nvPr>
        </p:nvSpPr>
        <p:spPr>
          <a:xfrm>
            <a:off x="4384750" y="4408625"/>
            <a:ext cx="7608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1300" b="1"/>
              <a:t>Hour</a:t>
            </a:r>
            <a:endParaRPr sz="1300" b="1"/>
          </a:p>
        </p:txBody>
      </p:sp>
      <p:sp>
        <p:nvSpPr>
          <p:cNvPr id="189" name="Google Shape;189;p33"/>
          <p:cNvSpPr txBox="1">
            <a:spLocks noGrp="1"/>
          </p:cNvSpPr>
          <p:nvPr>
            <p:ph type="body" idx="1"/>
          </p:nvPr>
        </p:nvSpPr>
        <p:spPr>
          <a:xfrm rot="-5400000">
            <a:off x="-1173075" y="2465400"/>
            <a:ext cx="40653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1300" b="1"/>
              <a:t>Accumulated flashes calculated in 15-minute windows</a:t>
            </a:r>
            <a:endParaRPr sz="1300" b="1"/>
          </a:p>
        </p:txBody>
      </p:sp>
      <p:cxnSp>
        <p:nvCxnSpPr>
          <p:cNvPr id="190" name="Google Shape;190;p33"/>
          <p:cNvCxnSpPr/>
          <p:nvPr/>
        </p:nvCxnSpPr>
        <p:spPr>
          <a:xfrm rot="10800000">
            <a:off x="5081559" y="330562"/>
            <a:ext cx="0" cy="42714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p:cNvPicPr preferRelativeResize="0"/>
          <p:nvPr/>
        </p:nvPicPr>
        <p:blipFill rotWithShape="1">
          <a:blip r:embed="rId3">
            <a:alphaModFix/>
          </a:blip>
          <a:srcRect l="1858" t="30374" r="1867" b="12616"/>
          <a:stretch/>
        </p:blipFill>
        <p:spPr>
          <a:xfrm>
            <a:off x="208250" y="2798325"/>
            <a:ext cx="1692600" cy="1785175"/>
          </a:xfrm>
          <a:prstGeom prst="rect">
            <a:avLst/>
          </a:prstGeom>
          <a:noFill/>
          <a:ln>
            <a:noFill/>
          </a:ln>
        </p:spPr>
      </p:pic>
      <p:pic>
        <p:nvPicPr>
          <p:cNvPr id="196" name="Google Shape;196;p34"/>
          <p:cNvPicPr preferRelativeResize="0"/>
          <p:nvPr/>
        </p:nvPicPr>
        <p:blipFill rotWithShape="1">
          <a:blip r:embed="rId4">
            <a:alphaModFix/>
          </a:blip>
          <a:srcRect r="24778"/>
          <a:stretch/>
        </p:blipFill>
        <p:spPr>
          <a:xfrm>
            <a:off x="1966399" y="2798325"/>
            <a:ext cx="1054350" cy="1785174"/>
          </a:xfrm>
          <a:prstGeom prst="rect">
            <a:avLst/>
          </a:prstGeom>
          <a:noFill/>
          <a:ln>
            <a:noFill/>
          </a:ln>
        </p:spPr>
      </p:pic>
      <p:pic>
        <p:nvPicPr>
          <p:cNvPr id="197" name="Google Shape;197;p34"/>
          <p:cNvPicPr preferRelativeResize="0"/>
          <p:nvPr/>
        </p:nvPicPr>
        <p:blipFill rotWithShape="1">
          <a:blip r:embed="rId5">
            <a:alphaModFix/>
          </a:blip>
          <a:srcRect t="15110" b="3647"/>
          <a:stretch/>
        </p:blipFill>
        <p:spPr>
          <a:xfrm>
            <a:off x="208250" y="1454850"/>
            <a:ext cx="2812501" cy="1285876"/>
          </a:xfrm>
          <a:prstGeom prst="rect">
            <a:avLst/>
          </a:prstGeom>
          <a:noFill/>
          <a:ln>
            <a:noFill/>
          </a:ln>
        </p:spPr>
      </p:pic>
      <p:pic>
        <p:nvPicPr>
          <p:cNvPr id="198" name="Google Shape;198;p34"/>
          <p:cNvPicPr preferRelativeResize="0"/>
          <p:nvPr/>
        </p:nvPicPr>
        <p:blipFill rotWithShape="1">
          <a:blip r:embed="rId6">
            <a:alphaModFix/>
          </a:blip>
          <a:srcRect t="18626" b="6326"/>
          <a:stretch/>
        </p:blipFill>
        <p:spPr>
          <a:xfrm>
            <a:off x="208250" y="57552"/>
            <a:ext cx="2812500" cy="1339700"/>
          </a:xfrm>
          <a:prstGeom prst="rect">
            <a:avLst/>
          </a:prstGeom>
          <a:noFill/>
          <a:ln>
            <a:noFill/>
          </a:ln>
        </p:spPr>
      </p:pic>
      <p:sp>
        <p:nvSpPr>
          <p:cNvPr id="199" name="Google Shape;199;p34"/>
          <p:cNvSpPr txBox="1">
            <a:spLocks noGrp="1"/>
          </p:cNvSpPr>
          <p:nvPr>
            <p:ph type="body" idx="1"/>
          </p:nvPr>
        </p:nvSpPr>
        <p:spPr>
          <a:xfrm>
            <a:off x="3192200" y="909825"/>
            <a:ext cx="5535000" cy="665700"/>
          </a:xfrm>
          <a:prstGeom prst="rect">
            <a:avLst/>
          </a:prstGeom>
          <a:noFill/>
          <a:ln>
            <a:noFill/>
          </a:ln>
        </p:spPr>
        <p:txBody>
          <a:bodyPr spcFirstLastPara="1" wrap="square" lIns="91425" tIns="45700" rIns="91425" bIns="45700" anchor="t" anchorCtr="0">
            <a:normAutofit fontScale="85000" lnSpcReduction="10000"/>
          </a:bodyPr>
          <a:lstStyle/>
          <a:p>
            <a:pPr marL="133350" lvl="0" indent="0" algn="l" rtl="0">
              <a:lnSpc>
                <a:spcPct val="90000"/>
              </a:lnSpc>
              <a:spcBef>
                <a:spcPts val="0"/>
              </a:spcBef>
              <a:spcAft>
                <a:spcPts val="0"/>
              </a:spcAft>
              <a:buClr>
                <a:schemeClr val="dk1"/>
              </a:buClr>
              <a:buSzPct val="100000"/>
              <a:buNone/>
            </a:pPr>
            <a:r>
              <a:rPr lang="es"/>
              <a:t>Flash floods, wind gusts and hail were reported during the most intense part of the life cycle of the MCS.</a:t>
            </a:r>
            <a:endParaRPr/>
          </a:p>
        </p:txBody>
      </p:sp>
      <p:grpSp>
        <p:nvGrpSpPr>
          <p:cNvPr id="200" name="Google Shape;200;p34"/>
          <p:cNvGrpSpPr/>
          <p:nvPr/>
        </p:nvGrpSpPr>
        <p:grpSpPr>
          <a:xfrm>
            <a:off x="3242838" y="1635353"/>
            <a:ext cx="5484351" cy="2997262"/>
            <a:chOff x="3385000" y="1828800"/>
            <a:chExt cx="5130357" cy="2803800"/>
          </a:xfrm>
        </p:grpSpPr>
        <p:pic>
          <p:nvPicPr>
            <p:cNvPr id="201" name="Google Shape;201;p34"/>
            <p:cNvPicPr preferRelativeResize="0"/>
            <p:nvPr/>
          </p:nvPicPr>
          <p:blipFill>
            <a:blip r:embed="rId7">
              <a:alphaModFix/>
            </a:blip>
            <a:stretch>
              <a:fillRect/>
            </a:stretch>
          </p:blipFill>
          <p:spPr>
            <a:xfrm>
              <a:off x="3385000" y="1828800"/>
              <a:ext cx="5130357" cy="2803800"/>
            </a:xfrm>
            <a:prstGeom prst="rect">
              <a:avLst/>
            </a:prstGeom>
            <a:noFill/>
            <a:ln>
              <a:noFill/>
            </a:ln>
          </p:spPr>
        </p:pic>
        <p:sp>
          <p:nvSpPr>
            <p:cNvPr id="202" name="Google Shape;202;p34"/>
            <p:cNvSpPr txBox="1"/>
            <p:nvPr/>
          </p:nvSpPr>
          <p:spPr>
            <a:xfrm>
              <a:off x="3932775" y="3183475"/>
              <a:ext cx="198900" cy="2265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1</a:t>
              </a:r>
              <a:endParaRPr sz="1100">
                <a:latin typeface="Calibri"/>
                <a:ea typeface="Calibri"/>
                <a:cs typeface="Calibri"/>
                <a:sym typeface="Calibri"/>
              </a:endParaRPr>
            </a:p>
          </p:txBody>
        </p:sp>
        <p:sp>
          <p:nvSpPr>
            <p:cNvPr id="203" name="Google Shape;203;p34"/>
            <p:cNvSpPr txBox="1"/>
            <p:nvPr/>
          </p:nvSpPr>
          <p:spPr>
            <a:xfrm>
              <a:off x="4605875" y="2298725"/>
              <a:ext cx="198900" cy="2265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2</a:t>
              </a:r>
              <a:endParaRPr sz="1100">
                <a:latin typeface="Calibri"/>
                <a:ea typeface="Calibri"/>
                <a:cs typeface="Calibri"/>
                <a:sym typeface="Calibri"/>
              </a:endParaRPr>
            </a:p>
          </p:txBody>
        </p:sp>
        <p:sp>
          <p:nvSpPr>
            <p:cNvPr id="204" name="Google Shape;204;p34"/>
            <p:cNvSpPr txBox="1"/>
            <p:nvPr/>
          </p:nvSpPr>
          <p:spPr>
            <a:xfrm>
              <a:off x="4995350" y="2217500"/>
              <a:ext cx="198900" cy="2265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3</a:t>
              </a:r>
              <a:endParaRPr sz="1100">
                <a:latin typeface="Calibri"/>
                <a:ea typeface="Calibri"/>
                <a:cs typeface="Calibri"/>
                <a:sym typeface="Calibri"/>
              </a:endParaRPr>
            </a:p>
          </p:txBody>
        </p:sp>
        <p:sp>
          <p:nvSpPr>
            <p:cNvPr id="205" name="Google Shape;205;p34"/>
            <p:cNvSpPr txBox="1"/>
            <p:nvPr/>
          </p:nvSpPr>
          <p:spPr>
            <a:xfrm>
              <a:off x="5490650" y="2645050"/>
              <a:ext cx="198900" cy="2265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4</a:t>
              </a:r>
              <a:endParaRPr sz="1100">
                <a:latin typeface="Calibri"/>
                <a:ea typeface="Calibri"/>
                <a:cs typeface="Calibri"/>
                <a:sym typeface="Calibri"/>
              </a:endParaRPr>
            </a:p>
          </p:txBody>
        </p:sp>
        <p:sp>
          <p:nvSpPr>
            <p:cNvPr id="206" name="Google Shape;206;p34"/>
            <p:cNvSpPr txBox="1"/>
            <p:nvPr/>
          </p:nvSpPr>
          <p:spPr>
            <a:xfrm>
              <a:off x="5880350" y="2810950"/>
              <a:ext cx="198900" cy="226500"/>
            </a:xfrm>
            <a:prstGeom prst="rect">
              <a:avLst/>
            </a:prstGeom>
            <a:noFill/>
            <a:ln>
              <a:noFill/>
            </a:ln>
          </p:spPr>
          <p:txBody>
            <a:bodyPr spcFirstLastPara="1" wrap="square" lIns="36000" tIns="36000" rIns="36000" bIns="36000" anchor="ctr" anchorCtr="0">
              <a:spAutoFit/>
            </a:bodyPr>
            <a:lstStyle/>
            <a:p>
              <a:pPr marL="0" lvl="0" indent="0" algn="ctr" rtl="0">
                <a:spcBef>
                  <a:spcPts val="0"/>
                </a:spcBef>
                <a:spcAft>
                  <a:spcPts val="0"/>
                </a:spcAft>
                <a:buNone/>
              </a:pPr>
              <a:r>
                <a:rPr lang="es" sz="1100">
                  <a:latin typeface="Calibri"/>
                  <a:ea typeface="Calibri"/>
                  <a:cs typeface="Calibri"/>
                  <a:sym typeface="Calibri"/>
                </a:rPr>
                <a:t>5</a:t>
              </a:r>
              <a:endParaRPr sz="1100">
                <a:latin typeface="Calibri"/>
                <a:ea typeface="Calibri"/>
                <a:cs typeface="Calibri"/>
                <a:sym typeface="Calibri"/>
              </a:endParaRPr>
            </a:p>
          </p:txBody>
        </p:sp>
      </p:grpSp>
      <p:sp>
        <p:nvSpPr>
          <p:cNvPr id="207" name="Google Shape;207;p34"/>
          <p:cNvSpPr txBox="1">
            <a:spLocks noGrp="1"/>
          </p:cNvSpPr>
          <p:nvPr>
            <p:ph type="title"/>
          </p:nvPr>
        </p:nvSpPr>
        <p:spPr>
          <a:xfrm>
            <a:off x="3344600" y="332100"/>
            <a:ext cx="5170800" cy="48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s" sz="2800"/>
              <a:t>Severe weather reports</a:t>
            </a:r>
            <a:endParaRPr sz="2800"/>
          </a:p>
        </p:txBody>
      </p:sp>
      <p:sp>
        <p:nvSpPr>
          <p:cNvPr id="208" name="Google Shape;208;p34"/>
          <p:cNvSpPr txBox="1">
            <a:spLocks noGrp="1"/>
          </p:cNvSpPr>
          <p:nvPr>
            <p:ph type="body" idx="1"/>
          </p:nvPr>
        </p:nvSpPr>
        <p:spPr>
          <a:xfrm rot="-5400000">
            <a:off x="1787700" y="3040975"/>
            <a:ext cx="2970600" cy="2127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900" b="1"/>
              <a:t>Accumulated flashes calculated in 15-minute windows</a:t>
            </a:r>
            <a:endParaRPr sz="900" b="1"/>
          </a:p>
        </p:txBody>
      </p:sp>
      <p:sp>
        <p:nvSpPr>
          <p:cNvPr id="209" name="Google Shape;209;p34"/>
          <p:cNvSpPr txBox="1">
            <a:spLocks noGrp="1"/>
          </p:cNvSpPr>
          <p:nvPr>
            <p:ph type="body" idx="1"/>
          </p:nvPr>
        </p:nvSpPr>
        <p:spPr>
          <a:xfrm>
            <a:off x="5802750" y="4509600"/>
            <a:ext cx="760800" cy="167100"/>
          </a:xfrm>
          <a:prstGeom prst="rect">
            <a:avLst/>
          </a:prstGeom>
          <a:solidFill>
            <a:schemeClr val="lt1"/>
          </a:solidFill>
          <a:ln>
            <a:noFill/>
          </a:ln>
        </p:spPr>
        <p:txBody>
          <a:bodyPr spcFirstLastPara="1" wrap="square" lIns="91425" tIns="45700" rIns="91425" bIns="45700" anchor="t" anchorCtr="0">
            <a:noAutofit/>
          </a:bodyPr>
          <a:lstStyle/>
          <a:p>
            <a:pPr marL="171450" lvl="0" indent="-38100" algn="l" rtl="0">
              <a:lnSpc>
                <a:spcPct val="70000"/>
              </a:lnSpc>
              <a:spcBef>
                <a:spcPts val="0"/>
              </a:spcBef>
              <a:spcAft>
                <a:spcPts val="0"/>
              </a:spcAft>
              <a:buClr>
                <a:schemeClr val="dk1"/>
              </a:buClr>
              <a:buSzPts val="1100"/>
              <a:buFont typeface="Arial"/>
              <a:buNone/>
            </a:pPr>
            <a:r>
              <a:rPr lang="es" sz="900" b="1"/>
              <a:t>Hour</a:t>
            </a:r>
            <a:endParaRPr sz="900" b="1"/>
          </a:p>
        </p:txBody>
      </p:sp>
      <p:sp>
        <p:nvSpPr>
          <p:cNvPr id="210" name="Google Shape;210;p34"/>
          <p:cNvSpPr/>
          <p:nvPr/>
        </p:nvSpPr>
        <p:spPr>
          <a:xfrm>
            <a:off x="4070075" y="1811400"/>
            <a:ext cx="1118100" cy="25383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s"/>
              <a:t>Applications of GLM data </a:t>
            </a:r>
            <a:endParaRPr/>
          </a:p>
          <a:p>
            <a:pPr marL="0" lvl="0" indent="0" algn="ctr" rtl="0">
              <a:lnSpc>
                <a:spcPct val="90000"/>
              </a:lnSpc>
              <a:spcBef>
                <a:spcPts val="0"/>
              </a:spcBef>
              <a:spcAft>
                <a:spcPts val="0"/>
              </a:spcAft>
              <a:buNone/>
            </a:pPr>
            <a:r>
              <a:rPr lang="es"/>
              <a:t>in the NMS of Argentina</a:t>
            </a:r>
            <a:endParaRPr/>
          </a:p>
        </p:txBody>
      </p:sp>
      <p:sp>
        <p:nvSpPr>
          <p:cNvPr id="216" name="Google Shape;216;p35"/>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800"/>
              <a:buNone/>
            </a:pPr>
            <a:r>
              <a:rPr lang="es" sz="2100"/>
              <a:t>Weather Warnings</a:t>
            </a:r>
            <a:endParaRPr sz="2100"/>
          </a:p>
          <a:p>
            <a:pPr marL="0" lvl="0" indent="0" algn="ctr" rtl="0">
              <a:lnSpc>
                <a:spcPct val="90000"/>
              </a:lnSpc>
              <a:spcBef>
                <a:spcPts val="0"/>
              </a:spcBef>
              <a:spcAft>
                <a:spcPts val="0"/>
              </a:spcAft>
              <a:buClr>
                <a:schemeClr val="dk1"/>
              </a:buClr>
              <a:buSzPts val="1800"/>
              <a:buNone/>
            </a:pPr>
            <a:r>
              <a:rPr lang="es" sz="2100"/>
              <a:t>Future applications</a:t>
            </a:r>
            <a:endParaRPr sz="2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p:nvPr/>
        </p:nvSpPr>
        <p:spPr>
          <a:xfrm>
            <a:off x="659775" y="3150725"/>
            <a:ext cx="3285300" cy="1036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txBox="1">
            <a:spLocks noGrp="1"/>
          </p:cNvSpPr>
          <p:nvPr>
            <p:ph type="title"/>
          </p:nvPr>
        </p:nvSpPr>
        <p:spPr>
          <a:xfrm>
            <a:off x="629845" y="1090475"/>
            <a:ext cx="3506400" cy="74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s"/>
              <a:t>How do we use GLM </a:t>
            </a:r>
            <a:endParaRPr/>
          </a:p>
          <a:p>
            <a:pPr marL="0" lvl="0" indent="0" algn="l" rtl="0">
              <a:lnSpc>
                <a:spcPct val="90000"/>
              </a:lnSpc>
              <a:spcBef>
                <a:spcPts val="0"/>
              </a:spcBef>
              <a:spcAft>
                <a:spcPts val="0"/>
              </a:spcAft>
              <a:buNone/>
            </a:pPr>
            <a:r>
              <a:rPr lang="es"/>
              <a:t>data in the NMS?</a:t>
            </a:r>
            <a:endParaRPr/>
          </a:p>
        </p:txBody>
      </p:sp>
      <p:sp>
        <p:nvSpPr>
          <p:cNvPr id="223" name="Google Shape;223;p36"/>
          <p:cNvSpPr txBox="1">
            <a:spLocks noGrp="1"/>
          </p:cNvSpPr>
          <p:nvPr>
            <p:ph type="body" idx="2"/>
          </p:nvPr>
        </p:nvSpPr>
        <p:spPr>
          <a:xfrm>
            <a:off x="629849" y="1749325"/>
            <a:ext cx="3399000" cy="2348100"/>
          </a:xfrm>
          <a:prstGeom prst="rect">
            <a:avLst/>
          </a:prstGeom>
          <a:noFill/>
          <a:ln>
            <a:noFill/>
          </a:ln>
        </p:spPr>
        <p:txBody>
          <a:bodyPr spcFirstLastPara="1" wrap="square" lIns="91425" tIns="45700" rIns="91425" bIns="45700" anchor="t" anchorCtr="0">
            <a:normAutofit fontScale="92500" lnSpcReduction="10000"/>
          </a:bodyPr>
          <a:lstStyle/>
          <a:p>
            <a:pPr marL="133350" lvl="0" indent="0" algn="l" rtl="0">
              <a:lnSpc>
                <a:spcPct val="90000"/>
              </a:lnSpc>
              <a:spcBef>
                <a:spcPts val="0"/>
              </a:spcBef>
              <a:spcAft>
                <a:spcPts val="0"/>
              </a:spcAft>
              <a:buClr>
                <a:schemeClr val="dk1"/>
              </a:buClr>
              <a:buSzPts val="2100"/>
              <a:buNone/>
            </a:pPr>
            <a:endParaRPr/>
          </a:p>
          <a:p>
            <a:pPr marL="133350" lvl="0" indent="0" algn="l" rtl="0">
              <a:lnSpc>
                <a:spcPct val="90000"/>
              </a:lnSpc>
              <a:spcBef>
                <a:spcPts val="0"/>
              </a:spcBef>
              <a:spcAft>
                <a:spcPts val="0"/>
              </a:spcAft>
              <a:buClr>
                <a:schemeClr val="dk1"/>
              </a:buClr>
              <a:buSzPts val="2100"/>
              <a:buNone/>
            </a:pPr>
            <a:endParaRPr/>
          </a:p>
          <a:p>
            <a:pPr marL="133350" lvl="0" indent="0" algn="l" rtl="0">
              <a:lnSpc>
                <a:spcPct val="90000"/>
              </a:lnSpc>
              <a:spcBef>
                <a:spcPts val="0"/>
              </a:spcBef>
              <a:spcAft>
                <a:spcPts val="0"/>
              </a:spcAft>
              <a:buClr>
                <a:schemeClr val="dk1"/>
              </a:buClr>
              <a:buSzPts val="2100"/>
              <a:buNone/>
            </a:pPr>
            <a:r>
              <a:rPr lang="es"/>
              <a:t>Group density accumulated in a 5-min moving windows updating every 1 min.</a:t>
            </a:r>
            <a:endParaRPr/>
          </a:p>
          <a:p>
            <a:pPr marL="133350" lvl="0" indent="0" algn="l" rtl="0">
              <a:lnSpc>
                <a:spcPct val="90000"/>
              </a:lnSpc>
              <a:spcBef>
                <a:spcPts val="0"/>
              </a:spcBef>
              <a:spcAft>
                <a:spcPts val="0"/>
              </a:spcAft>
              <a:buClr>
                <a:schemeClr val="dk1"/>
              </a:buClr>
              <a:buSzPts val="2100"/>
              <a:buNone/>
            </a:pPr>
            <a:endParaRPr/>
          </a:p>
          <a:p>
            <a:pPr marL="133350" lvl="0" indent="0" algn="l" rtl="0">
              <a:lnSpc>
                <a:spcPct val="90000"/>
              </a:lnSpc>
              <a:spcBef>
                <a:spcPts val="0"/>
              </a:spcBef>
              <a:spcAft>
                <a:spcPts val="0"/>
              </a:spcAft>
              <a:buClr>
                <a:schemeClr val="dk1"/>
              </a:buClr>
              <a:buSzPts val="2100"/>
              <a:buNone/>
            </a:pPr>
            <a:endParaRPr/>
          </a:p>
          <a:p>
            <a:pPr marL="133350" lvl="0" indent="0" algn="l" rtl="0">
              <a:lnSpc>
                <a:spcPct val="90000"/>
              </a:lnSpc>
              <a:spcBef>
                <a:spcPts val="0"/>
              </a:spcBef>
              <a:spcAft>
                <a:spcPts val="0"/>
              </a:spcAft>
              <a:buClr>
                <a:schemeClr val="dk1"/>
              </a:buClr>
              <a:buSzPts val="2100"/>
              <a:buNone/>
            </a:pPr>
            <a:r>
              <a:rPr lang="es"/>
              <a:t>Data is acquired by a satellite receiver located in the NMS.</a:t>
            </a:r>
            <a:endParaRPr/>
          </a:p>
        </p:txBody>
      </p:sp>
      <p:sp>
        <p:nvSpPr>
          <p:cNvPr id="224" name="Google Shape;224;p36"/>
          <p:cNvSpPr txBox="1">
            <a:spLocks noGrp="1"/>
          </p:cNvSpPr>
          <p:nvPr>
            <p:ph type="body" idx="3"/>
          </p:nvPr>
        </p:nvSpPr>
        <p:spPr>
          <a:xfrm>
            <a:off x="4613175" y="4243724"/>
            <a:ext cx="3887400" cy="38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s" sz="1300"/>
              <a:t>Example of GLM data used at the NMS</a:t>
            </a:r>
            <a:endParaRPr sz="1300"/>
          </a:p>
        </p:txBody>
      </p:sp>
      <p:pic>
        <p:nvPicPr>
          <p:cNvPr id="225" name="Google Shape;225;p36"/>
          <p:cNvPicPr preferRelativeResize="0"/>
          <p:nvPr/>
        </p:nvPicPr>
        <p:blipFill rotWithShape="1">
          <a:blip r:embed="rId3">
            <a:alphaModFix/>
          </a:blip>
          <a:srcRect/>
          <a:stretch/>
        </p:blipFill>
        <p:spPr>
          <a:xfrm>
            <a:off x="4301070" y="248300"/>
            <a:ext cx="4511604" cy="393892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 sm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319</Words>
  <Application>Microsoft Office PowerPoint</Application>
  <PresentationFormat>On-screen Show (16:9)</PresentationFormat>
  <Paragraphs>77</Paragraphs>
  <Slides>13</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Simple Light</vt:lpstr>
      <vt:lpstr>ppt smn</vt:lpstr>
      <vt:lpstr>Research to Operation at the NMS of Argentina: GLM Case Study and Applications  GLM Virtual Science Meeting September 2021</vt:lpstr>
      <vt:lpstr>Case study</vt:lpstr>
      <vt:lpstr>GOES-16 Channel 13</vt:lpstr>
      <vt:lpstr>Temporal evolution of lightning flashes </vt:lpstr>
      <vt:lpstr>PowerPoint Presentation</vt:lpstr>
      <vt:lpstr>PowerPoint Presentation</vt:lpstr>
      <vt:lpstr>Severe weather reports</vt:lpstr>
      <vt:lpstr>Applications of GLM data  in the NMS of Argentina</vt:lpstr>
      <vt:lpstr>How do we use GLM  data in the NMS?</vt:lpstr>
      <vt:lpstr>PowerPoint Presentation</vt:lpstr>
      <vt:lpstr>How do we use GLM data in the NMS?</vt:lpstr>
      <vt:lpstr>Other projects that are we are working on at the NMS using GLM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Operation at the NMS of Argentina: GLM Case Study and Applications  GLM Virtual Science Meeting September 2021</dc:title>
  <cp:lastModifiedBy>Melissa Patanella</cp:lastModifiedBy>
  <cp:revision>3</cp:revision>
  <dcterms:modified xsi:type="dcterms:W3CDTF">2021-09-20T15:05:27Z</dcterms:modified>
</cp:coreProperties>
</file>