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4v" ContentType="video/mp4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6" r:id="rId1"/>
  </p:sldMasterIdLst>
  <p:notesMasterIdLst>
    <p:notesMasterId r:id="rId18"/>
  </p:notesMasterIdLst>
  <p:sldIdLst>
    <p:sldId id="256" r:id="rId2"/>
    <p:sldId id="258" r:id="rId3"/>
    <p:sldId id="268" r:id="rId4"/>
    <p:sldId id="267" r:id="rId5"/>
    <p:sldId id="279" r:id="rId6"/>
    <p:sldId id="280" r:id="rId7"/>
    <p:sldId id="271" r:id="rId8"/>
    <p:sldId id="272" r:id="rId9"/>
    <p:sldId id="273" r:id="rId10"/>
    <p:sldId id="274" r:id="rId11"/>
    <p:sldId id="277" r:id="rId12"/>
    <p:sldId id="275" r:id="rId13"/>
    <p:sldId id="276" r:id="rId14"/>
    <p:sldId id="278" r:id="rId15"/>
    <p:sldId id="263" r:id="rId16"/>
    <p:sldId id="26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5E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6CBF5F-0317-4686-ACFB-96FC098C1977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338B23-C912-4799-B9F0-5A9DB7D185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082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DD129-A8C2-419E-B641-6CC90F507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4000"/>
            <a:ext cx="10668000" cy="22860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B33C04-8A23-4499-A6EF-1D190F0FB3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571999"/>
            <a:ext cx="10668000" cy="15240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A99FB-5674-4BC5-949F-8D45EC167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996FF-C158-41CD-9799-3B39A1262D3E}" type="datetime1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3CF93-DD67-4FE2-8083-864693FE8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5E934-32B6-44B1-9622-67F30BDA3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853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A5B09-FC60-445F-8A12-79869BEC6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219F7-87F2-409F-BB0B-8FE9270C9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C2BB8-59E0-4EB2-B3BE-59D8641E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60A3D-CF4B-4BF0-9CE7-C3291983ABAE}" type="datetime1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6984E-C0DE-461B-8011-8FC31B0EE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E7C03-68D3-445E-A5A2-8A935CFC9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049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21F0D7-112D-48B1-B32B-170B1AA2B5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3998" y="761999"/>
            <a:ext cx="2286000" cy="5334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27A7C1-8E5B-41DA-9802-F242D382B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1" y="761999"/>
            <a:ext cx="7619999" cy="53340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61CC7-F5B1-464A-8127-60645FB21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46E1C-E14D-4313-B90B-6471181BF698}" type="datetime1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94302-B381-4F37-A9FF-5CC551917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07151-541F-4104-B989-83A9DCA6E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065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AF011-A499-4054-89BF-A4800A68F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FB6E8-D956-45B5-9B4A-9D31DF466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DB9DB-9E62-4292-915C-1DD41347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6C12-6CB8-45D5-9761-B2650FD9A5E5}" type="datetime1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462F1-BC30-4172-8353-363123A1D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2EE8A-96DF-4D7D-B434-778324756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606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8453A-F2B4-4EDB-B8FA-150267BC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10668000" cy="3038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46C51-ADF1-48FC-A4D9-38C369E78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3"/>
            <a:ext cx="10668000" cy="15065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43B56-4DC7-490B-AEFD-55ED1ECFF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4DB2D-1D1E-42D2-B868-06E4FC2C5B2E}" type="datetime1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738F8-C4B2-41D8-B627-A6DDB24B2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43D49-23F8-4C4B-9C30-EDC030EE6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741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5556D-6916-42E6-8820-8A0D328A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747A5-C962-477F-89AA-A32385D579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285999"/>
            <a:ext cx="5151119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D08312-30FC-44D8-B2A9-B5CAAD9F0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879" y="2285999"/>
            <a:ext cx="5151121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ED84EB-AF90-4F19-A376-0FE5E50F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8D9EB-A3C8-4590-87BD-D8CD930FE98A}" type="datetime1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838ED0-2789-41E4-A36E-83F92CA2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221A83-6D60-45F0-9173-5F6D2438B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054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FFAE2-03F4-4A94-86C4-9305B237C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AC5A5-E184-46B6-8AB5-C8E132D36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5151119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CFE87-5D80-45CB-9D13-DFC9AFCEC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3048000"/>
            <a:ext cx="5151119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AC1E5A-8423-4749-8EDA-E13425F69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8878" y="2286000"/>
            <a:ext cx="5151122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32AAA-4BB8-4A3D-9C79-516F82F800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8878" y="3048000"/>
            <a:ext cx="5151122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BEC63-51D3-4C70-B804-BE9EF765A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8DF5C-C918-4510-9C88-2AFD9AC96B73}" type="datetime1">
              <a:rPr lang="en-US" smtClean="0"/>
              <a:t>9/20/2021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5CA295-8563-402F-92C3-1F20C977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FA5918-109D-4342-84C0-9774A52C9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187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2662-CBD1-4498-9B6E-2961F5EF1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F739AE-8101-4C18-8CF3-911BDF397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1D967-F45F-47B7-9B68-13288B150E97}" type="datetime1">
              <a:rPr lang="en-US" smtClean="0"/>
              <a:t>9/20/2021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EB1C88-D181-449C-9BE1-E85068C1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8A2C9-E93B-4F0A-A021-9E3AEBC3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676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0AE8D9-9B42-438E-ADA6-CCFE4578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9DE3C-8850-4235-863D-C6236E1C226D}" type="datetime1">
              <a:rPr lang="en-US" smtClean="0"/>
              <a:t>9/20/2021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792B9-A8AF-4E13-8A25-741E8969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A2CF6-DBC5-4491-B213-B3CD09D3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742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27076-58C8-494C-B6B1-DC86F62D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1998"/>
            <a:ext cx="3810000" cy="1524002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29E36-0340-452F-8D0A-1BC3F3A38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1"/>
            <a:ext cx="6096000" cy="5334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051C2E-E587-45E8-BDB1-DFF2F2791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86000"/>
            <a:ext cx="3810000" cy="38100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1D993-DEDD-470E-B48B-CB053A55A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70840-DFF7-4DBA-98F5-44433E3271DD}" type="datetime1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926C64-7401-4CA4-859F-74472AF86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108F41-F1F6-431C-9B45-8A447F188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873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104FB-422C-4023-9381-EB12F1582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762000"/>
            <a:ext cx="3809999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BA3AA-DE44-4B1F-91D1-09F67B89B9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0" y="762001"/>
            <a:ext cx="6021388" cy="5334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27B131-5117-4106-80DB-2AB208C4C9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2286000"/>
            <a:ext cx="3809999" cy="3810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13918A-7F23-4C72-8E80-591324A30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00DD6-5697-4ED7-9329-E3A13D2AFF49}" type="datetime1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071C8-76FE-4B83-8317-BD53C7C84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3681A-6F29-48FC-9409-319ED3E9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603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6EF5A53-0A64-4CA5-B9C7-1CB97CB5CF1C}"/>
              </a:ext>
            </a:extLst>
          </p:cNvPr>
          <p:cNvSpPr/>
          <p:nvPr/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4ABFBEA-4EB0-4D02-A2C0-1733CD3D6F12}"/>
              </a:ext>
            </a:extLst>
          </p:cNvPr>
          <p:cNvSpPr/>
          <p:nvPr/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9E083F6-57F4-487B-A766-EA0462B1EED8}"/>
              </a:ext>
            </a:extLst>
          </p:cNvPr>
          <p:cNvSpPr/>
          <p:nvPr/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A2F988-7148-4375-83D8-12EE5EBC7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96238-C5B3-4F3C-97FA-890E1A51A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6000"/>
            <a:ext cx="10668000" cy="3818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E4474-0442-4E4B-9E5B-CA7B3951C1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04564975-2B7B-48EA-853F-EB0E21EAB77F}" type="datetime1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26A98-F887-40E1-B9BA-9D93DE90E0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C8119-73F6-4713-9AD3-3628DCDFB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687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25" r:id="rId6"/>
    <p:sldLayoutId id="2147483730" r:id="rId7"/>
    <p:sldLayoutId id="2147483726" r:id="rId8"/>
    <p:sldLayoutId id="2147483727" r:id="rId9"/>
    <p:sldLayoutId id="2147483728" r:id="rId10"/>
    <p:sldLayoutId id="214748372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8.mp4"/><Relationship Id="rId7" Type="http://schemas.openxmlformats.org/officeDocument/2006/relationships/image" Target="../media/image16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8.mp4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10.mp4"/><Relationship Id="rId7" Type="http://schemas.openxmlformats.org/officeDocument/2006/relationships/image" Target="../media/image18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0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ospo.noaa.gov/Operations/messages.html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22.gif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22.gif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vlab.noaa.gov/web/geostationary-lightning-mapper/home" TargetMode="External"/><Relationship Id="rId2" Type="http://schemas.openxmlformats.org/officeDocument/2006/relationships/hyperlink" Target="https://www.ospo.noaa.gov/Operations/GOES/eclipse.html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1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15E4E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CBD8B1E7-EF0A-4118-A804-D7F559784B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3B2B1500-BB55-471C-8A9E-67288297EC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886451" y="529224"/>
            <a:ext cx="6305549" cy="6328777"/>
          </a:xfrm>
          <a:custGeom>
            <a:avLst/>
            <a:gdLst>
              <a:gd name="connsiteX0" fmla="*/ 0 w 4212773"/>
              <a:gd name="connsiteY0" fmla="*/ 0 h 6498740"/>
              <a:gd name="connsiteX1" fmla="*/ 159023 w 4212773"/>
              <a:gd name="connsiteY1" fmla="*/ 12872 h 6498740"/>
              <a:gd name="connsiteX2" fmla="*/ 1697597 w 4212773"/>
              <a:gd name="connsiteY2" fmla="*/ 306418 h 6498740"/>
              <a:gd name="connsiteX3" fmla="*/ 4047822 w 4212773"/>
              <a:gd name="connsiteY3" fmla="*/ 3511272 h 6498740"/>
              <a:gd name="connsiteX4" fmla="*/ 3551503 w 4212773"/>
              <a:gd name="connsiteY4" fmla="*/ 6184235 h 6498740"/>
              <a:gd name="connsiteX5" fmla="*/ 3163159 w 4212773"/>
              <a:gd name="connsiteY5" fmla="*/ 6459073 h 6498740"/>
              <a:gd name="connsiteX6" fmla="*/ 3092077 w 4212773"/>
              <a:gd name="connsiteY6" fmla="*/ 6498740 h 6498740"/>
              <a:gd name="connsiteX7" fmla="*/ 0 w 4212773"/>
              <a:gd name="connsiteY7" fmla="*/ 6498740 h 6498740"/>
              <a:gd name="connsiteX8" fmla="*/ 0 w 4212773"/>
              <a:gd name="connsiteY8" fmla="*/ 0 h 649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12773" h="6498740">
                <a:moveTo>
                  <a:pt x="0" y="0"/>
                </a:moveTo>
                <a:lnTo>
                  <a:pt x="159023" y="12872"/>
                </a:lnTo>
                <a:cubicBezTo>
                  <a:pt x="659101" y="63644"/>
                  <a:pt x="1176498" y="175345"/>
                  <a:pt x="1697597" y="306418"/>
                </a:cubicBezTo>
                <a:cubicBezTo>
                  <a:pt x="3312474" y="712392"/>
                  <a:pt x="3742395" y="1999786"/>
                  <a:pt x="4047822" y="3511272"/>
                </a:cubicBezTo>
                <a:cubicBezTo>
                  <a:pt x="4252232" y="4523358"/>
                  <a:pt x="4422733" y="5443193"/>
                  <a:pt x="3551503" y="6184235"/>
                </a:cubicBezTo>
                <a:cubicBezTo>
                  <a:pt x="3429343" y="6288166"/>
                  <a:pt x="3299185" y="6378784"/>
                  <a:pt x="3163159" y="6459073"/>
                </a:cubicBezTo>
                <a:lnTo>
                  <a:pt x="3092077" y="6498740"/>
                </a:lnTo>
                <a:lnTo>
                  <a:pt x="0" y="649874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045E22C-A99D-41BB-AF14-EF1B1E745A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61608" y="323849"/>
            <a:ext cx="6130391" cy="6534151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BFB49A-1E06-44FD-8F4F-C46D08B340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31957" y="3132305"/>
            <a:ext cx="3810000" cy="1524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115000"/>
              </a:lnSpc>
            </a:pP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Joseph Patton (UMD/CISESS)</a:t>
            </a:r>
          </a:p>
          <a:p>
            <a:pPr algn="l">
              <a:lnSpc>
                <a:spcPct val="115000"/>
              </a:lnSpc>
            </a:pP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GLM Science Meeting 2021</a:t>
            </a:r>
          </a:p>
          <a:p>
            <a:pPr algn="l">
              <a:lnSpc>
                <a:spcPct val="115000"/>
              </a:lnSpc>
            </a:pP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September 21</a:t>
            </a:r>
            <a:r>
              <a:rPr lang="en-US" sz="2000" kern="1200" baseline="30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st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,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E6B27C-7C85-49B0-BA15-464AF739D7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42549" y="1672258"/>
            <a:ext cx="5145741" cy="167225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GLM False Returns:  Sources and Examples</a:t>
            </a:r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DEC97087-780C-49FE-9580-42C645C55E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503" y="4718649"/>
            <a:ext cx="2019300" cy="1009650"/>
          </a:xfrm>
          <a:prstGeom prst="rect">
            <a:avLst/>
          </a:prstGeom>
        </p:spPr>
      </p:pic>
      <p:pic>
        <p:nvPicPr>
          <p:cNvPr id="13" name="Picture 2" descr="CISESS Science Meeting 2019 | CICS-MD">
            <a:extLst>
              <a:ext uri="{FF2B5EF4-FFF2-40B4-BE49-F238E27FC236}">
                <a16:creationId xmlns:a16="http://schemas.microsoft.com/office/drawing/2014/main" id="{9F596E83-D356-4291-A601-1127BC336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8293" y="4718649"/>
            <a:ext cx="2692665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urricane_Ida_MFA_20210829_CH02">
            <a:hlinkClick r:id="" action="ppaction://media"/>
            <a:extLst>
              <a:ext uri="{FF2B5EF4-FFF2-40B4-BE49-F238E27FC236}">
                <a16:creationId xmlns:a16="http://schemas.microsoft.com/office/drawing/2014/main" id="{416A373E-F162-4776-87AC-97483CB824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9302"/>
          <a:stretch/>
        </p:blipFill>
        <p:spPr>
          <a:xfrm>
            <a:off x="156426" y="746721"/>
            <a:ext cx="6677345" cy="5196879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70622E-4B87-427C-919B-3B1105CA2F8F}"/>
              </a:ext>
            </a:extLst>
          </p:cNvPr>
          <p:cNvSpPr txBox="1"/>
          <p:nvPr/>
        </p:nvSpPr>
        <p:spPr>
          <a:xfrm>
            <a:off x="156426" y="738253"/>
            <a:ext cx="5689600" cy="338554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solidFill>
                  <a:schemeClr val="bg1"/>
                </a:solidFill>
              </a:rPr>
              <a:t>Hurricane Ida Minimum Flash Area &amp; CH02/Visible Imagery</a:t>
            </a:r>
          </a:p>
        </p:txBody>
      </p:sp>
    </p:spTree>
    <p:extLst>
      <p:ext uri="{BB962C8B-B14F-4D97-AF65-F5344CB8AC3E}">
        <p14:creationId xmlns:p14="http://schemas.microsoft.com/office/powerpoint/2010/main" val="14455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DA81A-BF2E-423E-B40C-272D3860B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2582"/>
            <a:ext cx="11582400" cy="70821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GLM False Returns Example – Bolides/Objects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08055E-3510-48C4-A652-7F302A657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90020"/>
            <a:ext cx="1524000" cy="365125"/>
          </a:xfrm>
        </p:spPr>
        <p:txBody>
          <a:bodyPr/>
          <a:lstStyle/>
          <a:p>
            <a:fld id="{07CE569E-9B7C-4CB9-AB80-C0841F922CFF}" type="slidenum">
              <a:rPr lang="en-US" sz="1600" smtClean="0">
                <a:solidFill>
                  <a:schemeClr val="bg1">
                    <a:alpha val="70000"/>
                  </a:schemeClr>
                </a:solidFill>
              </a:rPr>
              <a:t>10</a:t>
            </a:fld>
            <a:endParaRPr lang="en-US" sz="1600" dirty="0">
              <a:solidFill>
                <a:schemeClr val="bg1">
                  <a:alpha val="70000"/>
                </a:schemeClr>
              </a:solidFill>
            </a:endParaRPr>
          </a:p>
        </p:txBody>
      </p:sp>
      <p:pic>
        <p:nvPicPr>
          <p:cNvPr id="6" name="GLM_G16_FLASH_2021-02-03">
            <a:hlinkClick r:id="" action="ppaction://media"/>
            <a:extLst>
              <a:ext uri="{FF2B5EF4-FFF2-40B4-BE49-F238E27FC236}">
                <a16:creationId xmlns:a16="http://schemas.microsoft.com/office/drawing/2014/main" id="{1706084E-F17B-48B0-9D53-BC101CBB26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5999" y="1168198"/>
            <a:ext cx="5800487" cy="3263142"/>
          </a:xfrm>
          <a:prstGeom prst="rect">
            <a:avLst/>
          </a:prstGeom>
        </p:spPr>
      </p:pic>
      <p:pic>
        <p:nvPicPr>
          <p:cNvPr id="5" name="GLM_CH13_20210202_horizontal">
            <a:hlinkClick r:id="" action="ppaction://media"/>
            <a:extLst>
              <a:ext uri="{FF2B5EF4-FFF2-40B4-BE49-F238E27FC236}">
                <a16:creationId xmlns:a16="http://schemas.microsoft.com/office/drawing/2014/main" id="{A5B24F99-3ADE-48CE-922E-459B00F6C58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5513" y="4261043"/>
            <a:ext cx="11277839" cy="250031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C17C556-0DA1-45C0-BA0D-2B173594E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0100"/>
            <a:ext cx="5638800" cy="381808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GLM detects sudden brightness</a:t>
            </a:r>
          </a:p>
          <a:p>
            <a:r>
              <a:rPr lang="en-US" dirty="0">
                <a:solidFill>
                  <a:schemeClr val="bg1"/>
                </a:solidFill>
              </a:rPr>
              <a:t>Bright objects could include space rocks or other satellites</a:t>
            </a:r>
          </a:p>
          <a:p>
            <a:r>
              <a:rPr lang="en-US" dirty="0">
                <a:solidFill>
                  <a:schemeClr val="bg1"/>
                </a:solidFill>
              </a:rPr>
              <a:t>May show up as a streak or single pixel of false flashes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CAD4DC-12D4-4268-AF3E-72A53B282A81}"/>
              </a:ext>
            </a:extLst>
          </p:cNvPr>
          <p:cNvSpPr txBox="1"/>
          <p:nvPr/>
        </p:nvSpPr>
        <p:spPr>
          <a:xfrm>
            <a:off x="7572952" y="4022668"/>
            <a:ext cx="4323535" cy="923330"/>
          </a:xfrm>
          <a:prstGeom prst="rect">
            <a:avLst/>
          </a:prstGeom>
          <a:solidFill>
            <a:schemeClr val="tx1"/>
          </a:solidFill>
          <a:ln w="158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Straight trajectory, path duration, and</a:t>
            </a:r>
          </a:p>
          <a:p>
            <a:r>
              <a:rPr lang="en-US" dirty="0">
                <a:solidFill>
                  <a:schemeClr val="bg1"/>
                </a:solidFill>
              </a:rPr>
              <a:t>oscillating brightness suggest rotating object such as satellite or space rock</a:t>
            </a:r>
          </a:p>
        </p:txBody>
      </p:sp>
    </p:spTree>
    <p:extLst>
      <p:ext uri="{BB962C8B-B14F-4D97-AF65-F5344CB8AC3E}">
        <p14:creationId xmlns:p14="http://schemas.microsoft.com/office/powerpoint/2010/main" val="191490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6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DA81A-BF2E-423E-B40C-272D3860B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2582"/>
            <a:ext cx="11582400" cy="70821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GLM False Returns Example – Bolides/Objects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08055E-3510-48C4-A652-7F302A657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90020"/>
            <a:ext cx="1524000" cy="365125"/>
          </a:xfrm>
        </p:spPr>
        <p:txBody>
          <a:bodyPr/>
          <a:lstStyle/>
          <a:p>
            <a:fld id="{07CE569E-9B7C-4CB9-AB80-C0841F922CFF}" type="slidenum">
              <a:rPr lang="en-US" sz="1600" smtClean="0">
                <a:solidFill>
                  <a:schemeClr val="bg1">
                    <a:alpha val="70000"/>
                  </a:schemeClr>
                </a:solidFill>
              </a:rPr>
              <a:t>11</a:t>
            </a:fld>
            <a:endParaRPr lang="en-US" sz="1600" dirty="0">
              <a:solidFill>
                <a:schemeClr val="bg1">
                  <a:alpha val="70000"/>
                </a:schemeClr>
              </a:solidFill>
            </a:endParaRPr>
          </a:p>
        </p:txBody>
      </p:sp>
      <p:pic>
        <p:nvPicPr>
          <p:cNvPr id="3" name="20210413_Bolide_FalseFlash_horizontal_GLM_CH13">
            <a:hlinkClick r:id="" action="ppaction://media"/>
            <a:extLst>
              <a:ext uri="{FF2B5EF4-FFF2-40B4-BE49-F238E27FC236}">
                <a16:creationId xmlns:a16="http://schemas.microsoft.com/office/drawing/2014/main" id="{A87C1435-C58F-4210-9925-F10C129277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0748" y="4026450"/>
            <a:ext cx="11130504" cy="2467648"/>
          </a:xfrm>
          <a:prstGeom prst="rect">
            <a:avLst/>
          </a:prstGeom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E06B1F4-344B-41FF-B452-3CF48E1340B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8"/>
          <a:stretch/>
        </p:blipFill>
        <p:spPr>
          <a:xfrm>
            <a:off x="530748" y="1090472"/>
            <a:ext cx="11130504" cy="29343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F7F3D5E-4EB2-4805-998C-145E18A591C2}"/>
              </a:ext>
            </a:extLst>
          </p:cNvPr>
          <p:cNvSpPr txBox="1"/>
          <p:nvPr/>
        </p:nvSpPr>
        <p:spPr>
          <a:xfrm>
            <a:off x="6248400" y="2460293"/>
            <a:ext cx="2411754" cy="1477328"/>
          </a:xfrm>
          <a:prstGeom prst="rect">
            <a:avLst/>
          </a:prstGeom>
          <a:solidFill>
            <a:schemeClr val="tx1"/>
          </a:solidFill>
          <a:ln w="158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cs typeface="Angsana New" panose="020B0502040204020203" pitchFamily="18" charset="-34"/>
              </a:rPr>
              <a:t>Source: Automated NASA Bolide Detection Algorithm at https://neo-bolide.ndc.nasa.gov/</a:t>
            </a:r>
          </a:p>
        </p:txBody>
      </p:sp>
      <p:pic>
        <p:nvPicPr>
          <p:cNvPr id="6" name="Bolide_video_20210413_2">
            <a:hlinkClick r:id="" action="ppaction://media"/>
            <a:extLst>
              <a:ext uri="{FF2B5EF4-FFF2-40B4-BE49-F238E27FC236}">
                <a16:creationId xmlns:a16="http://schemas.microsoft.com/office/drawing/2014/main" id="{BB0DE3CE-1883-45ED-8A59-FFEB3CF0CF3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0748" y="1268131"/>
            <a:ext cx="5766562" cy="32578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C09AA0A-7EC2-460C-965B-9D442269FFF6}"/>
              </a:ext>
            </a:extLst>
          </p:cNvPr>
          <p:cNvSpPr txBox="1"/>
          <p:nvPr/>
        </p:nvSpPr>
        <p:spPr>
          <a:xfrm>
            <a:off x="3162300" y="3879356"/>
            <a:ext cx="3135010" cy="646331"/>
          </a:xfrm>
          <a:prstGeom prst="rect">
            <a:avLst/>
          </a:prstGeom>
          <a:solidFill>
            <a:schemeClr val="tx1"/>
          </a:solidFill>
          <a:ln w="158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cs typeface="Angsana New" panose="020B0502040204020203" pitchFamily="18" charset="-34"/>
              </a:rPr>
              <a:t>Source: Jay O’Brien/CBS-12 West Palm Beach, Florida </a:t>
            </a:r>
          </a:p>
        </p:txBody>
      </p:sp>
    </p:spTree>
    <p:extLst>
      <p:ext uri="{BB962C8B-B14F-4D97-AF65-F5344CB8AC3E}">
        <p14:creationId xmlns:p14="http://schemas.microsoft.com/office/powerpoint/2010/main" val="418650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93939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DA81A-BF2E-423E-B40C-272D3860B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4115"/>
            <a:ext cx="11582400" cy="71323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False Returns Example – Spacecraft Instability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08055E-3510-48C4-A652-7F302A657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90020"/>
            <a:ext cx="1524000" cy="365125"/>
          </a:xfrm>
        </p:spPr>
        <p:txBody>
          <a:bodyPr/>
          <a:lstStyle/>
          <a:p>
            <a:fld id="{07CE569E-9B7C-4CB9-AB80-C0841F922CFF}" type="slidenum">
              <a:rPr lang="en-US" sz="1600" smtClean="0">
                <a:solidFill>
                  <a:schemeClr val="bg1">
                    <a:alpha val="70000"/>
                  </a:schemeClr>
                </a:solidFill>
              </a:rPr>
              <a:t>12</a:t>
            </a:fld>
            <a:endParaRPr lang="en-US" sz="1600" dirty="0">
              <a:solidFill>
                <a:schemeClr val="bg1">
                  <a:alpha val="70000"/>
                </a:schemeClr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FD61877-D9B4-476E-B3A3-FD6B987D6B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6038850" cy="5102417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Temporary GLM outages/false returns can be created by orbital maneuvers such as yaw flips with GOES-17 or satellite repositioning</a:t>
            </a:r>
          </a:p>
          <a:p>
            <a:r>
              <a:rPr lang="en-US" dirty="0">
                <a:solidFill>
                  <a:schemeClr val="bg1"/>
                </a:solidFill>
              </a:rPr>
              <a:t>Messages about possible outages/spacecraft disruptions are shared by OSPO here: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https://www.ospo.noaa.gov/Operations/messages.html</a:t>
            </a:r>
            <a:endParaRPr lang="en-US" dirty="0">
              <a:solidFill>
                <a:srgbClr val="002060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E01067-A68C-4303-9C51-14421C484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6050" y="2078312"/>
            <a:ext cx="5596063" cy="31564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4D83FD-D6D7-4BE3-8322-B1D188F5D880}"/>
              </a:ext>
            </a:extLst>
          </p:cNvPr>
          <p:cNvSpPr txBox="1"/>
          <p:nvPr/>
        </p:nvSpPr>
        <p:spPr>
          <a:xfrm>
            <a:off x="7851043" y="1457382"/>
            <a:ext cx="2886076" cy="646331"/>
          </a:xfrm>
          <a:prstGeom prst="rect">
            <a:avLst/>
          </a:prstGeom>
          <a:solidFill>
            <a:schemeClr val="tx1"/>
          </a:solidFill>
          <a:ln w="158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cs typeface="Angsana New" panose="020B0502040204020203" pitchFamily="18" charset="-34"/>
              </a:rPr>
              <a:t>Example of GOES outage message from June 2021</a:t>
            </a:r>
          </a:p>
        </p:txBody>
      </p:sp>
    </p:spTree>
    <p:extLst>
      <p:ext uri="{BB962C8B-B14F-4D97-AF65-F5344CB8AC3E}">
        <p14:creationId xmlns:p14="http://schemas.microsoft.com/office/powerpoint/2010/main" val="1750911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DA81A-BF2E-423E-B40C-272D3860B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2582"/>
            <a:ext cx="11734800" cy="70821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False Returns Example – Rebound Events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08055E-3510-48C4-A652-7F302A657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90020"/>
            <a:ext cx="1524000" cy="365125"/>
          </a:xfrm>
        </p:spPr>
        <p:txBody>
          <a:bodyPr/>
          <a:lstStyle/>
          <a:p>
            <a:fld id="{07CE569E-9B7C-4CB9-AB80-C0841F922CFF}" type="slidenum">
              <a:rPr lang="en-US" sz="1600" smtClean="0">
                <a:solidFill>
                  <a:schemeClr val="bg1">
                    <a:alpha val="70000"/>
                  </a:schemeClr>
                </a:solidFill>
              </a:rPr>
              <a:t>13</a:t>
            </a:fld>
            <a:endParaRPr lang="en-US" sz="1600" dirty="0">
              <a:solidFill>
                <a:schemeClr val="bg1">
                  <a:alpha val="70000"/>
                </a:schemeClr>
              </a:solidFill>
            </a:endParaRPr>
          </a:p>
        </p:txBody>
      </p:sp>
      <p:pic>
        <p:nvPicPr>
          <p:cNvPr id="5" name="GLM_G17_FLASH_2021-08-26">
            <a:hlinkClick r:id="" action="ppaction://media"/>
            <a:extLst>
              <a:ext uri="{FF2B5EF4-FFF2-40B4-BE49-F238E27FC236}">
                <a16:creationId xmlns:a16="http://schemas.microsoft.com/office/drawing/2014/main" id="{99E5DCB9-6A54-4F16-B610-9643FE8639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8074" y="2803977"/>
            <a:ext cx="6849616" cy="3853344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9BA0EFF6-625F-4DFD-922C-983C1F3F34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5" r="13925" b="3026"/>
          <a:stretch/>
        </p:blipFill>
        <p:spPr>
          <a:xfrm>
            <a:off x="7624482" y="2803977"/>
            <a:ext cx="4110318" cy="3853344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79D57EE-43EA-4E7A-A2B6-30645A562B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0101"/>
            <a:ext cx="11582400" cy="1782394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Abnormally bright and sustained flashes can cause “undershoot” in pixels aligned radially toward nadir; generates false returns after original flash ends until background average recovers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7C3B81-14BF-4F2A-AB3C-B67E86291945}"/>
              </a:ext>
            </a:extLst>
          </p:cNvPr>
          <p:cNvSpPr txBox="1"/>
          <p:nvPr/>
        </p:nvSpPr>
        <p:spPr>
          <a:xfrm>
            <a:off x="9872133" y="3429000"/>
            <a:ext cx="1126067" cy="738664"/>
          </a:xfrm>
          <a:prstGeom prst="rect">
            <a:avLst/>
          </a:prstGeom>
          <a:solidFill>
            <a:schemeClr val="tx1"/>
          </a:solidFill>
          <a:ln w="158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cs typeface="Angsana New" panose="020B0502040204020203" pitchFamily="18" charset="-34"/>
              </a:rPr>
              <a:t>Animation courtesy of Clem Tillier</a:t>
            </a:r>
          </a:p>
        </p:txBody>
      </p:sp>
    </p:spTree>
    <p:extLst>
      <p:ext uri="{BB962C8B-B14F-4D97-AF65-F5344CB8AC3E}">
        <p14:creationId xmlns:p14="http://schemas.microsoft.com/office/powerpoint/2010/main" val="54467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59F24C3A-4953-4B39-852B-D1BED95141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" y="4673009"/>
            <a:ext cx="9416950" cy="2092655"/>
          </a:xfrm>
          <a:prstGeom prst="rect">
            <a:avLst/>
          </a:prstGeom>
        </p:spPr>
      </p:pic>
      <p:pic>
        <p:nvPicPr>
          <p:cNvPr id="3" name="Rebound_FalseFlash_Annotated_20210825">
            <a:hlinkClick r:id="" action="ppaction://media"/>
            <a:extLst>
              <a:ext uri="{FF2B5EF4-FFF2-40B4-BE49-F238E27FC236}">
                <a16:creationId xmlns:a16="http://schemas.microsoft.com/office/drawing/2014/main" id="{5964B299-C89B-41EF-B917-E064DA12C6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30999" y="1089410"/>
            <a:ext cx="5299365" cy="35329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BDA81A-BF2E-423E-B40C-272D3860B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2582"/>
            <a:ext cx="11734800" cy="70821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False Returns Example – Rebound Events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08055E-3510-48C4-A652-7F302A657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90020"/>
            <a:ext cx="1524000" cy="365125"/>
          </a:xfrm>
        </p:spPr>
        <p:txBody>
          <a:bodyPr/>
          <a:lstStyle/>
          <a:p>
            <a:fld id="{07CE569E-9B7C-4CB9-AB80-C0841F922CFF}" type="slidenum">
              <a:rPr lang="en-US" sz="1600" smtClean="0">
                <a:solidFill>
                  <a:schemeClr val="bg1">
                    <a:alpha val="70000"/>
                  </a:schemeClr>
                </a:solidFill>
              </a:rPr>
              <a:t>14</a:t>
            </a:fld>
            <a:endParaRPr lang="en-US" sz="1600" dirty="0">
              <a:solidFill>
                <a:schemeClr val="bg1">
                  <a:alpha val="70000"/>
                </a:schemeClr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E9FFD92-F81D-4EB4-9594-758898C8CB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0100"/>
            <a:ext cx="5109882" cy="3818083"/>
          </a:xfrm>
        </p:spPr>
        <p:txBody>
          <a:bodyPr>
            <a:noAutofit/>
          </a:bodyPr>
          <a:lstStyle/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2A7AD47-2E75-4AFA-97D8-519DF58E17E4}"/>
              </a:ext>
            </a:extLst>
          </p:cNvPr>
          <p:cNvSpPr txBox="1">
            <a:spLocks/>
          </p:cNvSpPr>
          <p:nvPr/>
        </p:nvSpPr>
        <p:spPr>
          <a:xfrm>
            <a:off x="457200" y="1140100"/>
            <a:ext cx="6273799" cy="35118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False GLM returns occur *after* original bright/sustained flash ends</a:t>
            </a:r>
          </a:p>
          <a:p>
            <a:r>
              <a:rPr lang="en-US" dirty="0">
                <a:solidFill>
                  <a:schemeClr val="bg1"/>
                </a:solidFill>
              </a:rPr>
              <a:t>Signify the occurrence of long continuing current</a:t>
            </a:r>
          </a:p>
          <a:p>
            <a:r>
              <a:rPr lang="en-US" dirty="0">
                <a:solidFill>
                  <a:schemeClr val="bg1"/>
                </a:solidFill>
              </a:rPr>
              <a:t>Most common at night, and more common with GOES-West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28B4B4-DFF9-4406-89B6-12CD88B6755F}"/>
              </a:ext>
            </a:extLst>
          </p:cNvPr>
          <p:cNvSpPr txBox="1"/>
          <p:nvPr/>
        </p:nvSpPr>
        <p:spPr>
          <a:xfrm>
            <a:off x="8649429" y="1089410"/>
            <a:ext cx="3380935" cy="369332"/>
          </a:xfrm>
          <a:prstGeom prst="rect">
            <a:avLst/>
          </a:prstGeom>
          <a:solidFill>
            <a:schemeClr val="tx1"/>
          </a:solidFill>
          <a:ln w="158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cs typeface="Angsana New" panose="020B0502040204020203" pitchFamily="18" charset="-34"/>
              </a:rPr>
              <a:t>Same flash as in previous slide</a:t>
            </a:r>
          </a:p>
        </p:txBody>
      </p:sp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5807B997-FCD2-4FC1-A9DA-A693EF304A3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5" r="13925" b="3026"/>
          <a:stretch/>
        </p:blipFill>
        <p:spPr>
          <a:xfrm>
            <a:off x="9875123" y="4675325"/>
            <a:ext cx="2232211" cy="209265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9E60B87-6D1A-4394-973C-EA2024B95B42}"/>
              </a:ext>
            </a:extLst>
          </p:cNvPr>
          <p:cNvSpPr/>
          <p:nvPr/>
        </p:nvSpPr>
        <p:spPr>
          <a:xfrm rot="1389290">
            <a:off x="1332238" y="5799150"/>
            <a:ext cx="470784" cy="71921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4EA18E2-FDBC-4E04-946A-917401E3DFF4}"/>
              </a:ext>
            </a:extLst>
          </p:cNvPr>
          <p:cNvSpPr/>
          <p:nvPr/>
        </p:nvSpPr>
        <p:spPr>
          <a:xfrm rot="1389290">
            <a:off x="4473371" y="5798049"/>
            <a:ext cx="470784" cy="71921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809493F-D099-451B-886C-903278653230}"/>
              </a:ext>
            </a:extLst>
          </p:cNvPr>
          <p:cNvSpPr/>
          <p:nvPr/>
        </p:nvSpPr>
        <p:spPr>
          <a:xfrm rot="1389290">
            <a:off x="7624028" y="5798049"/>
            <a:ext cx="470784" cy="71921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4235A76-254A-4132-8C44-740C9469565A}"/>
              </a:ext>
            </a:extLst>
          </p:cNvPr>
          <p:cNvSpPr/>
          <p:nvPr/>
        </p:nvSpPr>
        <p:spPr>
          <a:xfrm>
            <a:off x="10538678" y="5934075"/>
            <a:ext cx="470784" cy="51435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651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DA81A-BF2E-423E-B40C-272D3860B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320"/>
            <a:ext cx="11274552" cy="71323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Future Data Quality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051FC-7AAA-4A8B-BA97-782D9B165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11274552" cy="382219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Imagery/content/feedback from this presentation likely to be basis for future data quality training on the GLM (quick guide/brief)</a:t>
            </a:r>
          </a:p>
          <a:p>
            <a:r>
              <a:rPr lang="en-US" dirty="0">
                <a:solidFill>
                  <a:schemeClr val="bg1"/>
                </a:solidFill>
              </a:rPr>
              <a:t>Developing full disk image which indicates hot spots for certain recurring phenomena (sun glint, Bahamas bar, etc.)</a:t>
            </a:r>
          </a:p>
          <a:p>
            <a:r>
              <a:rPr lang="en-US" dirty="0">
                <a:solidFill>
                  <a:schemeClr val="bg1"/>
                </a:solidFill>
              </a:rPr>
              <a:t>Have any reports of possibly false GLM flashes? Send them our way!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08055E-3510-48C4-A652-7F302A657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90020"/>
            <a:ext cx="1524000" cy="365125"/>
          </a:xfrm>
        </p:spPr>
        <p:txBody>
          <a:bodyPr/>
          <a:lstStyle/>
          <a:p>
            <a:fld id="{07CE569E-9B7C-4CB9-AB80-C0841F922CFF}" type="slidenum">
              <a:rPr lang="en-US" sz="1600" smtClean="0">
                <a:solidFill>
                  <a:schemeClr val="bg1">
                    <a:alpha val="70000"/>
                  </a:schemeClr>
                </a:solidFill>
              </a:rPr>
              <a:t>15</a:t>
            </a:fld>
            <a:endParaRPr lang="en-US" sz="1600" dirty="0">
              <a:solidFill>
                <a:schemeClr val="bg1">
                  <a:alpha val="7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6358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DA81A-BF2E-423E-B40C-272D3860B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320"/>
            <a:ext cx="11274552" cy="71323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051FC-7AAA-4A8B-BA97-782D9B165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10668000" cy="487646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Filters have greatly reduced the number of false returns observed by the GLM</a:t>
            </a:r>
          </a:p>
          <a:p>
            <a:r>
              <a:rPr lang="en-US" dirty="0">
                <a:solidFill>
                  <a:schemeClr val="bg1"/>
                </a:solidFill>
              </a:rPr>
              <a:t>Knowledge of common artifacts can reduce confusion for users</a:t>
            </a:r>
          </a:p>
          <a:p>
            <a:r>
              <a:rPr lang="en-US" dirty="0">
                <a:solidFill>
                  <a:schemeClr val="bg1"/>
                </a:solidFill>
              </a:rPr>
              <a:t>More “official” training will be developed on this topic</a:t>
            </a:r>
          </a:p>
          <a:p>
            <a:r>
              <a:rPr lang="en-US" dirty="0">
                <a:solidFill>
                  <a:schemeClr val="bg1"/>
                </a:solidFill>
              </a:rPr>
              <a:t>Eclipse season info: </a:t>
            </a:r>
            <a:r>
              <a:rPr lang="en-US" dirty="0">
                <a:solidFill>
                  <a:srgbClr val="00206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https://www.ospo.noaa.gov/Operations/GOES/eclipse.html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GLM </a:t>
            </a:r>
            <a:r>
              <a:rPr lang="en-US" dirty="0" err="1">
                <a:solidFill>
                  <a:schemeClr val="bg1"/>
                </a:solidFill>
              </a:rPr>
              <a:t>VLab</a:t>
            </a:r>
            <a:r>
              <a:rPr lang="en-US" dirty="0">
                <a:solidFill>
                  <a:schemeClr val="bg1"/>
                </a:solidFill>
              </a:rPr>
              <a:t> webpage for more training/info: </a:t>
            </a:r>
            <a:r>
              <a:rPr lang="en-US" dirty="0">
                <a:solidFill>
                  <a:srgbClr val="00206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https://vlab.noaa.gov/web/</a:t>
            </a:r>
            <a:r>
              <a:rPr lang="en-US">
                <a:solidFill>
                  <a:srgbClr val="00206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geostationary-lightning-mapper/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08055E-3510-48C4-A652-7F302A657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90020"/>
            <a:ext cx="1524000" cy="365125"/>
          </a:xfrm>
        </p:spPr>
        <p:txBody>
          <a:bodyPr/>
          <a:lstStyle/>
          <a:p>
            <a:fld id="{07CE569E-9B7C-4CB9-AB80-C0841F922CFF}" type="slidenum">
              <a:rPr lang="en-US" sz="1600" smtClean="0">
                <a:solidFill>
                  <a:schemeClr val="bg1">
                    <a:alpha val="70000"/>
                  </a:schemeClr>
                </a:solidFill>
              </a:rPr>
              <a:t>16</a:t>
            </a:fld>
            <a:endParaRPr lang="en-US" sz="1600" dirty="0">
              <a:solidFill>
                <a:schemeClr val="bg1">
                  <a:alpha val="7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211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DA81A-BF2E-423E-B40C-272D3860B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2581"/>
            <a:ext cx="11274552" cy="70821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Previous Training on GLM False Returns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051FC-7AAA-4A8B-BA97-782D9B165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0100"/>
            <a:ext cx="6664036" cy="3818083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Data Quality Quick Briefs/Guides produced in 2018 and 2020</a:t>
            </a:r>
          </a:p>
          <a:p>
            <a:r>
              <a:rPr lang="en-US" sz="2400" dirty="0">
                <a:solidFill>
                  <a:schemeClr val="bg1"/>
                </a:solidFill>
              </a:rPr>
              <a:t>Need for more/updated training for GLM false flashes/data quality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08055E-3510-48C4-A652-7F302A657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90020"/>
            <a:ext cx="1524000" cy="365125"/>
          </a:xfrm>
        </p:spPr>
        <p:txBody>
          <a:bodyPr/>
          <a:lstStyle/>
          <a:p>
            <a:fld id="{07CE569E-9B7C-4CB9-AB80-C0841F922CFF}" type="slidenum">
              <a:rPr lang="en-US" sz="1600" smtClean="0">
                <a:solidFill>
                  <a:schemeClr val="bg1">
                    <a:alpha val="70000"/>
                  </a:schemeClr>
                </a:solidFill>
              </a:rPr>
              <a:t>2</a:t>
            </a:fld>
            <a:endParaRPr lang="en-US" sz="1600" dirty="0">
              <a:solidFill>
                <a:schemeClr val="bg1">
                  <a:alpha val="7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7105F3-123A-4954-9F5D-A267AF6AB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362" y="3513421"/>
            <a:ext cx="5712691" cy="31630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939D0E-B40C-4E86-BF18-50180FA83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1564" y="962653"/>
            <a:ext cx="3616036" cy="29337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33B4FC-3090-4A34-8E8C-5B664A1E8D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1316" y="3513420"/>
            <a:ext cx="5952322" cy="316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515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DA81A-BF2E-423E-B40C-272D3860B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320"/>
            <a:ext cx="11274552" cy="71323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Main Sources of GLM False Returns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08055E-3510-48C4-A652-7F302A657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90020"/>
            <a:ext cx="1524000" cy="365125"/>
          </a:xfrm>
        </p:spPr>
        <p:txBody>
          <a:bodyPr/>
          <a:lstStyle/>
          <a:p>
            <a:fld id="{07CE569E-9B7C-4CB9-AB80-C0841F922CFF}" type="slidenum">
              <a:rPr lang="en-US" sz="1600" smtClean="0">
                <a:solidFill>
                  <a:schemeClr val="bg1">
                    <a:alpha val="70000"/>
                  </a:schemeClr>
                </a:solidFill>
              </a:rPr>
              <a:t>3</a:t>
            </a:fld>
            <a:endParaRPr lang="en-US" sz="1600" dirty="0">
              <a:solidFill>
                <a:schemeClr val="bg1">
                  <a:alpha val="70000"/>
                </a:schemeClr>
              </a:solidFill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5E4702C4-8E2F-4D0C-A878-E655B335DE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94555"/>
              </p:ext>
            </p:extLst>
          </p:nvPr>
        </p:nvGraphicFramePr>
        <p:xfrm>
          <a:off x="428625" y="1433509"/>
          <a:ext cx="11303127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8611">
                  <a:extLst>
                    <a:ext uri="{9D8B030D-6E8A-4147-A177-3AD203B41FA5}">
                      <a16:colId xmlns:a16="http://schemas.microsoft.com/office/drawing/2014/main" val="460507724"/>
                    </a:ext>
                  </a:extLst>
                </a:gridCol>
                <a:gridCol w="3613252">
                  <a:extLst>
                    <a:ext uri="{9D8B030D-6E8A-4147-A177-3AD203B41FA5}">
                      <a16:colId xmlns:a16="http://schemas.microsoft.com/office/drawing/2014/main" val="3384298459"/>
                    </a:ext>
                  </a:extLst>
                </a:gridCol>
                <a:gridCol w="3621264">
                  <a:extLst>
                    <a:ext uri="{9D8B030D-6E8A-4147-A177-3AD203B41FA5}">
                      <a16:colId xmlns:a16="http://schemas.microsoft.com/office/drawing/2014/main" val="1453776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False Return 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Mitigation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Characteristics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31152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Radiation Dots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Radiation Dot Filter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Single pixel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308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Hot Pixels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Second Level Threshold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Temporary or persistent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92237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Sun Glint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Blooming Filter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Known locations and timing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27733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Solar Intrusion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Blooming Filter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Only in eclipse seasons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39126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(Inverse) Bahamas 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Second Level Threshold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Certain subarray boundaries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68667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Bolides/Satellites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Training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Can provide confirmation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961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Spacecraft Stability Disruptions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Notifications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Cloud edge triggers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47936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Rebound Events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Training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Signify energetic flashes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50266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2691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DA81A-BF2E-423E-B40C-272D3860B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2582"/>
            <a:ext cx="11277600" cy="70821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GLM False Returns Example – Radiation Dots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08055E-3510-48C4-A652-7F302A657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90020"/>
            <a:ext cx="1524000" cy="365125"/>
          </a:xfrm>
        </p:spPr>
        <p:txBody>
          <a:bodyPr/>
          <a:lstStyle/>
          <a:p>
            <a:fld id="{07CE569E-9B7C-4CB9-AB80-C0841F922CFF}" type="slidenum">
              <a:rPr lang="en-US" sz="1600" smtClean="0">
                <a:solidFill>
                  <a:schemeClr val="bg1">
                    <a:alpha val="70000"/>
                  </a:schemeClr>
                </a:solidFill>
              </a:rPr>
              <a:t>4</a:t>
            </a:fld>
            <a:endParaRPr lang="en-US" sz="1600" dirty="0">
              <a:solidFill>
                <a:schemeClr val="bg1">
                  <a:alpha val="70000"/>
                </a:schemeClr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9866FB9-4E77-405D-B211-029D5B4AF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0099"/>
            <a:ext cx="5318988" cy="5251735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Short-lived, single-pixel false GLM returns which appear randomly in space and time</a:t>
            </a:r>
          </a:p>
          <a:p>
            <a:r>
              <a:rPr lang="en-US" sz="2400" dirty="0">
                <a:solidFill>
                  <a:schemeClr val="bg1"/>
                </a:solidFill>
              </a:rPr>
              <a:t>Caused by high energy particles incident on the GLM focal plane</a:t>
            </a:r>
          </a:p>
          <a:p>
            <a:r>
              <a:rPr lang="en-US" sz="2400" dirty="0">
                <a:solidFill>
                  <a:schemeClr val="bg1"/>
                </a:solidFill>
              </a:rPr>
              <a:t>Single group flashes are removed to help mitigate this artifact (i.e., radiation dot filter)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 descr="A picture containing outdoor&#10;&#10;Description automatically generated">
            <a:extLst>
              <a:ext uri="{FF2B5EF4-FFF2-40B4-BE49-F238E27FC236}">
                <a16:creationId xmlns:a16="http://schemas.microsoft.com/office/drawing/2014/main" id="{719EB2AE-0BAA-4788-A41C-6D6A17D149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853" y="980794"/>
            <a:ext cx="3819237" cy="254615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DD99A65-734D-4AD1-A651-ADCD5F126834}"/>
              </a:ext>
            </a:extLst>
          </p:cNvPr>
          <p:cNvCxnSpPr>
            <a:cxnSpLocks/>
          </p:cNvCxnSpPr>
          <p:nvPr/>
        </p:nvCxnSpPr>
        <p:spPr>
          <a:xfrm flipH="1">
            <a:off x="5776187" y="2335452"/>
            <a:ext cx="2993200" cy="69850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A6722C8-D181-447D-98E0-F11D0CF0D6B9}"/>
              </a:ext>
            </a:extLst>
          </p:cNvPr>
          <p:cNvSpPr/>
          <p:nvPr/>
        </p:nvSpPr>
        <p:spPr>
          <a:xfrm>
            <a:off x="8769387" y="2335452"/>
            <a:ext cx="591862" cy="5110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1428C3E-9C16-49F3-A404-17ED23E16C69}"/>
              </a:ext>
            </a:extLst>
          </p:cNvPr>
          <p:cNvCxnSpPr>
            <a:cxnSpLocks/>
          </p:cNvCxnSpPr>
          <p:nvPr/>
        </p:nvCxnSpPr>
        <p:spPr>
          <a:xfrm flipH="1" flipV="1">
            <a:off x="9361249" y="2330600"/>
            <a:ext cx="1985033" cy="70335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7D82256-22B3-4FBD-A0B6-852C21F6BCC5}"/>
              </a:ext>
            </a:extLst>
          </p:cNvPr>
          <p:cNvCxnSpPr>
            <a:cxnSpLocks/>
          </p:cNvCxnSpPr>
          <p:nvPr/>
        </p:nvCxnSpPr>
        <p:spPr>
          <a:xfrm flipH="1">
            <a:off x="5776187" y="2862466"/>
            <a:ext cx="2993200" cy="388488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7BF82A6-A5FC-4CEC-93DD-BB7DD085DBF3}"/>
              </a:ext>
            </a:extLst>
          </p:cNvPr>
          <p:cNvCxnSpPr>
            <a:cxnSpLocks/>
          </p:cNvCxnSpPr>
          <p:nvPr/>
        </p:nvCxnSpPr>
        <p:spPr>
          <a:xfrm>
            <a:off x="9361249" y="2862466"/>
            <a:ext cx="1985033" cy="388488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A0820085-EA5E-4149-AC0C-951DB4F5CA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187" y="3033959"/>
            <a:ext cx="5570095" cy="371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412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DA81A-BF2E-423E-B40C-272D3860B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2582"/>
            <a:ext cx="11277600" cy="70821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GLM False Returns Example – Hot Pixels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08055E-3510-48C4-A652-7F302A657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90020"/>
            <a:ext cx="1524000" cy="365125"/>
          </a:xfrm>
        </p:spPr>
        <p:txBody>
          <a:bodyPr/>
          <a:lstStyle/>
          <a:p>
            <a:fld id="{07CE569E-9B7C-4CB9-AB80-C0841F922CFF}" type="slidenum">
              <a:rPr lang="en-US" sz="1600" smtClean="0">
                <a:solidFill>
                  <a:schemeClr val="bg1">
                    <a:alpha val="70000"/>
                  </a:schemeClr>
                </a:solidFill>
              </a:rPr>
              <a:t>5</a:t>
            </a:fld>
            <a:endParaRPr lang="en-US" sz="1600" dirty="0">
              <a:solidFill>
                <a:schemeClr val="bg1">
                  <a:alpha val="70000"/>
                </a:schemeClr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9866FB9-4E77-405D-B211-029D5B4AF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140099"/>
            <a:ext cx="7180730" cy="5251735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Inherently underperforming pixels are intrinsic to the GLM CCD (e.g., hot or dead pixels)</a:t>
            </a:r>
          </a:p>
          <a:p>
            <a:r>
              <a:rPr lang="en-US" sz="2400" dirty="0">
                <a:solidFill>
                  <a:schemeClr val="bg1"/>
                </a:solidFill>
              </a:rPr>
              <a:t>Transient hot pixel observed in Indiana, which resolved itself before fixes could be implemented</a:t>
            </a:r>
          </a:p>
          <a:p>
            <a:r>
              <a:rPr lang="en-US" sz="2400" dirty="0">
                <a:solidFill>
                  <a:schemeClr val="bg1"/>
                </a:solidFill>
              </a:rPr>
              <a:t>Second level threshold can “airbrush” out these artifacts</a:t>
            </a:r>
          </a:p>
          <a:p>
            <a:r>
              <a:rPr lang="en-US" sz="2400" dirty="0">
                <a:solidFill>
                  <a:schemeClr val="bg1"/>
                </a:solidFill>
              </a:rPr>
              <a:t>Background radiance and thresholds are higher during the day, disguising some of this noise, making the artifact most prevalent at night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NWS-Hot-Pixel_Video">
            <a:hlinkClick r:id="" action="ppaction://media"/>
            <a:extLst>
              <a:ext uri="{FF2B5EF4-FFF2-40B4-BE49-F238E27FC236}">
                <a16:creationId xmlns:a16="http://schemas.microsoft.com/office/drawing/2014/main" id="{87EAC8A6-04CB-4D07-B13D-9BC517FF3E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87553" y="980794"/>
            <a:ext cx="4052047" cy="567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140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DA81A-BF2E-423E-B40C-272D3860B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2582"/>
            <a:ext cx="11277600" cy="70821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GLM False Returns Example – Hot Pixels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08055E-3510-48C4-A652-7F302A657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90020"/>
            <a:ext cx="1524000" cy="365125"/>
          </a:xfrm>
        </p:spPr>
        <p:txBody>
          <a:bodyPr/>
          <a:lstStyle/>
          <a:p>
            <a:fld id="{07CE569E-9B7C-4CB9-AB80-C0841F922CFF}" type="slidenum">
              <a:rPr lang="en-US" sz="1600" smtClean="0">
                <a:solidFill>
                  <a:schemeClr val="bg1">
                    <a:alpha val="70000"/>
                  </a:schemeClr>
                </a:solidFill>
              </a:rPr>
              <a:t>6</a:t>
            </a:fld>
            <a:endParaRPr lang="en-US" sz="1600" dirty="0">
              <a:solidFill>
                <a:schemeClr val="bg1">
                  <a:alpha val="70000"/>
                </a:schemeClr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9866FB9-4E77-405D-B211-029D5B4AF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8" y="1140099"/>
            <a:ext cx="10157013" cy="1074183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New hot pixel discovered in the South Pacific (around 7°S, 97°W) that has persisted since August 9</a:t>
            </a:r>
            <a:r>
              <a:rPr lang="en-US" sz="2400" baseline="30000" dirty="0">
                <a:solidFill>
                  <a:schemeClr val="bg1"/>
                </a:solidFill>
              </a:rPr>
              <a:t>th</a:t>
            </a:r>
            <a:r>
              <a:rPr lang="en-US" sz="2400" dirty="0">
                <a:solidFill>
                  <a:schemeClr val="bg1"/>
                </a:solidFill>
              </a:rPr>
              <a:t>, 2021</a:t>
            </a: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CD40F0E5-4155-4A12-88B0-29C789E37F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"/>
          <a:stretch/>
        </p:blipFill>
        <p:spPr>
          <a:xfrm>
            <a:off x="961464" y="2157461"/>
            <a:ext cx="10029265" cy="461051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DEE5D91-2DD0-469C-A12B-59CFC8375E32}"/>
              </a:ext>
            </a:extLst>
          </p:cNvPr>
          <p:cNvSpPr/>
          <p:nvPr/>
        </p:nvSpPr>
        <p:spPr>
          <a:xfrm>
            <a:off x="3467441" y="5593976"/>
            <a:ext cx="822960" cy="82296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F0EEEA-E091-429A-AE5E-7D712679C5F0}"/>
              </a:ext>
            </a:extLst>
          </p:cNvPr>
          <p:cNvSpPr txBox="1"/>
          <p:nvPr/>
        </p:nvSpPr>
        <p:spPr>
          <a:xfrm>
            <a:off x="1942548" y="6023928"/>
            <a:ext cx="1143212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Hot Pixel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9EEB046-FC03-48C1-B45E-442FC1899C7B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3085760" y="6023928"/>
            <a:ext cx="719621" cy="18466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6618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DA81A-BF2E-423E-B40C-272D3860B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2582"/>
            <a:ext cx="11277600" cy="70821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GLM False Returns Example – Sun Glint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08055E-3510-48C4-A652-7F302A657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90020"/>
            <a:ext cx="1524000" cy="365125"/>
          </a:xfrm>
        </p:spPr>
        <p:txBody>
          <a:bodyPr/>
          <a:lstStyle/>
          <a:p>
            <a:fld id="{07CE569E-9B7C-4CB9-AB80-C0841F922CFF}" type="slidenum">
              <a:rPr lang="en-US" sz="1600" smtClean="0">
                <a:solidFill>
                  <a:schemeClr val="bg1">
                    <a:alpha val="70000"/>
                  </a:schemeClr>
                </a:solidFill>
              </a:rPr>
              <a:t>7</a:t>
            </a:fld>
            <a:endParaRPr lang="en-US" sz="1600" dirty="0">
              <a:solidFill>
                <a:schemeClr val="bg1">
                  <a:alpha val="70000"/>
                </a:schemeClr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6300472-48A2-4A0C-B785-94CCFBC71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907" y="1140202"/>
            <a:ext cx="7542043" cy="2849194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Sun light reflecting off calm bodies of water or man-made structures (e.g., solar farms)</a:t>
            </a:r>
          </a:p>
          <a:p>
            <a:r>
              <a:rPr lang="en-US" sz="2400" dirty="0">
                <a:solidFill>
                  <a:schemeClr val="bg1"/>
                </a:solidFill>
              </a:rPr>
              <a:t>Blooming filter prevents cascading events, but some artifacts remain (e.g., G17 over Gulf of Mexico and G16 over Amazon rainforest)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20190607_SunGlint_California_FalseGLMFlash_2020_2021_Annotated">
            <a:hlinkClick r:id="" action="ppaction://media"/>
            <a:extLst>
              <a:ext uri="{FF2B5EF4-FFF2-40B4-BE49-F238E27FC236}">
                <a16:creationId xmlns:a16="http://schemas.microsoft.com/office/drawing/2014/main" id="{15FDEEAD-3A2B-4C65-8013-0BA0B962D9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199" y="4168588"/>
            <a:ext cx="11196356" cy="24822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D73760-4DE5-46BD-9C10-7AF88D5E4213}"/>
              </a:ext>
            </a:extLst>
          </p:cNvPr>
          <p:cNvSpPr txBox="1"/>
          <p:nvPr/>
        </p:nvSpPr>
        <p:spPr>
          <a:xfrm>
            <a:off x="1425951" y="6121649"/>
            <a:ext cx="9502025" cy="64633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Sunlight reflecting off solar farms in Southern California, previously detected as lightning by the GLM in 2019, has been removed in identical imagery from 2020 and 2021</a:t>
            </a:r>
          </a:p>
        </p:txBody>
      </p:sp>
      <p:pic>
        <p:nvPicPr>
          <p:cNvPr id="11" name="20210822_SunGlint_CH02_FED">
            <a:hlinkClick r:id="" action="ppaction://media"/>
            <a:extLst>
              <a:ext uri="{FF2B5EF4-FFF2-40B4-BE49-F238E27FC236}">
                <a16:creationId xmlns:a16="http://schemas.microsoft.com/office/drawing/2014/main" id="{F84248E6-A13B-453D-B061-5DF040B7606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42965" y="1021665"/>
            <a:ext cx="6306459" cy="42043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98CC01-6830-40DB-9E0C-260B505E0650}"/>
              </a:ext>
            </a:extLst>
          </p:cNvPr>
          <p:cNvSpPr txBox="1"/>
          <p:nvPr/>
        </p:nvSpPr>
        <p:spPr>
          <a:xfrm>
            <a:off x="8180082" y="1021665"/>
            <a:ext cx="3469342" cy="92333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Some sun glint is still triggering lightning events, such as in the Amazon River basin</a:t>
            </a:r>
          </a:p>
        </p:txBody>
      </p:sp>
    </p:spTree>
    <p:extLst>
      <p:ext uri="{BB962C8B-B14F-4D97-AF65-F5344CB8AC3E}">
        <p14:creationId xmlns:p14="http://schemas.microsoft.com/office/powerpoint/2010/main" val="2630229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30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DA81A-BF2E-423E-B40C-272D3860B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2582"/>
            <a:ext cx="11391900" cy="70821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GLM False Returns Example – Solar Intrusion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08055E-3510-48C4-A652-7F302A657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90020"/>
            <a:ext cx="1524000" cy="365125"/>
          </a:xfrm>
        </p:spPr>
        <p:txBody>
          <a:bodyPr/>
          <a:lstStyle/>
          <a:p>
            <a:fld id="{07CE569E-9B7C-4CB9-AB80-C0841F922CFF}" type="slidenum">
              <a:rPr lang="en-US" sz="1600" smtClean="0">
                <a:solidFill>
                  <a:schemeClr val="bg1">
                    <a:alpha val="70000"/>
                  </a:schemeClr>
                </a:solidFill>
              </a:rPr>
              <a:t>8</a:t>
            </a:fld>
            <a:endParaRPr lang="en-US" sz="1600" dirty="0">
              <a:solidFill>
                <a:schemeClr val="bg1">
                  <a:alpha val="70000"/>
                </a:schemeClr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EFC8021-763E-4D89-AC65-432131253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140099"/>
            <a:ext cx="4419601" cy="5557034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Numerous transient false flashes occur during eclipse season (late February-mid April and late August-mid October)</a:t>
            </a:r>
          </a:p>
          <a:p>
            <a:r>
              <a:rPr lang="en-US" sz="2400" dirty="0">
                <a:solidFill>
                  <a:schemeClr val="bg1"/>
                </a:solidFill>
              </a:rPr>
              <a:t>ABI is mechanically blocked from viewing the Sun during these periods (causing a temporary regional ABI outage) while the GLM stares right at it!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20210831_SolarIntrusion_FalseFlash_FED_CH13">
            <a:hlinkClick r:id="" action="ppaction://media"/>
            <a:extLst>
              <a:ext uri="{FF2B5EF4-FFF2-40B4-BE49-F238E27FC236}">
                <a16:creationId xmlns:a16="http://schemas.microsoft.com/office/drawing/2014/main" id="{E15F6A6F-82BC-4F9E-BC0A-C26C792533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52109" y="1311685"/>
            <a:ext cx="73152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99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DA81A-BF2E-423E-B40C-272D3860B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2582"/>
            <a:ext cx="11391900" cy="70821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GLM False Returns Example – Bahamas Bar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08055E-3510-48C4-A652-7F302A657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90020"/>
            <a:ext cx="1524000" cy="365125"/>
          </a:xfrm>
        </p:spPr>
        <p:txBody>
          <a:bodyPr/>
          <a:lstStyle/>
          <a:p>
            <a:fld id="{07CE569E-9B7C-4CB9-AB80-C0841F922CFF}" type="slidenum">
              <a:rPr lang="en-US" sz="1600" smtClean="0"/>
              <a:t>9</a:t>
            </a:fld>
            <a:endParaRPr lang="en-US" sz="16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0E6087B-3466-43E4-96C9-27FA4DA92D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0099"/>
            <a:ext cx="4204447" cy="5548567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False flashes detected along certain subarray boundaries when clouds are present around local noon</a:t>
            </a:r>
          </a:p>
          <a:p>
            <a:r>
              <a:rPr lang="en-US" sz="2400" dirty="0">
                <a:solidFill>
                  <a:schemeClr val="bg1"/>
                </a:solidFill>
              </a:rPr>
              <a:t>“Inverse” bar artifact sometimes evident since the second-level threshold was applied</a:t>
            </a:r>
          </a:p>
          <a:p>
            <a:r>
              <a:rPr lang="en-US" sz="2400" dirty="0">
                <a:solidFill>
                  <a:schemeClr val="bg1"/>
                </a:solidFill>
              </a:rPr>
              <a:t>Both occur with similar solar/cloud conditions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20210516_FED_CH13_Inverse_Bahama_Bar">
            <a:hlinkClick r:id="" action="ppaction://media"/>
            <a:extLst>
              <a:ext uri="{FF2B5EF4-FFF2-40B4-BE49-F238E27FC236}">
                <a16:creationId xmlns:a16="http://schemas.microsoft.com/office/drawing/2014/main" id="{C9F6DFB1-2574-4C2E-A68D-7BAAF3003D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84677" y="1689923"/>
            <a:ext cx="7064423" cy="469735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744B182-AC61-4A3C-8B2F-931C6870EB6E}"/>
              </a:ext>
            </a:extLst>
          </p:cNvPr>
          <p:cNvSpPr/>
          <p:nvPr/>
        </p:nvSpPr>
        <p:spPr>
          <a:xfrm rot="154288">
            <a:off x="6443430" y="3145364"/>
            <a:ext cx="4177553" cy="49127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13280A-0F69-4838-A9B6-B46ACE755E5A}"/>
              </a:ext>
            </a:extLst>
          </p:cNvPr>
          <p:cNvSpPr txBox="1"/>
          <p:nvPr/>
        </p:nvSpPr>
        <p:spPr>
          <a:xfrm>
            <a:off x="6214664" y="1459090"/>
            <a:ext cx="4204447" cy="461665"/>
          </a:xfrm>
          <a:prstGeom prst="rect">
            <a:avLst/>
          </a:prstGeom>
          <a:solidFill>
            <a:schemeClr val="tx1"/>
          </a:solidFill>
          <a:ln w="158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Angsana New" panose="020B0502040204020203" pitchFamily="18" charset="-34"/>
              </a:rPr>
              <a:t>Inverse Bahamas Bar Artifact</a:t>
            </a:r>
          </a:p>
        </p:txBody>
      </p:sp>
    </p:spTree>
    <p:extLst>
      <p:ext uri="{BB962C8B-B14F-4D97-AF65-F5344CB8AC3E}">
        <p14:creationId xmlns:p14="http://schemas.microsoft.com/office/powerpoint/2010/main" val="32542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ebbleVTI">
  <a:themeElements>
    <a:clrScheme name="Blush 3">
      <a:dk1>
        <a:sysClr val="windowText" lastClr="000000"/>
      </a:dk1>
      <a:lt1>
        <a:sysClr val="window" lastClr="FFFFFF"/>
      </a:lt1>
      <a:dk2>
        <a:srgbClr val="B15E4E"/>
      </a:dk2>
      <a:lt2>
        <a:srgbClr val="FFFFFF"/>
      </a:lt2>
      <a:accent1>
        <a:srgbClr val="C5B096"/>
      </a:accent1>
      <a:accent2>
        <a:srgbClr val="ECA855"/>
      </a:accent2>
      <a:accent3>
        <a:srgbClr val="9BBFB0"/>
      </a:accent3>
      <a:accent4>
        <a:srgbClr val="A9AEA7"/>
      </a:accent4>
      <a:accent5>
        <a:srgbClr val="6A787C"/>
      </a:accent5>
      <a:accent6>
        <a:srgbClr val="3B4345"/>
      </a:accent6>
      <a:hlink>
        <a:srgbClr val="ECA855"/>
      </a:hlink>
      <a:folHlink>
        <a:srgbClr val="6A392F"/>
      </a:folHlink>
    </a:clrScheme>
    <a:fontScheme name="Custom 4">
      <a:majorFont>
        <a:latin typeface="Sitka Subheading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bbleVTI" id="{8B4DB91D-6BB4-4BA3-973A-733D3AF2680E}" vid="{9A19CF0D-2077-4BF4-BAA5-86934C336D5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1972</TotalTime>
  <Words>876</Words>
  <Application>Microsoft Office PowerPoint</Application>
  <PresentationFormat>Widescreen</PresentationFormat>
  <Paragraphs>111</Paragraphs>
  <Slides>16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Angsana New</vt:lpstr>
      <vt:lpstr>Arial</vt:lpstr>
      <vt:lpstr>Avenir Next LT Pro</vt:lpstr>
      <vt:lpstr>Avenir Next LT Pro Light</vt:lpstr>
      <vt:lpstr>Calibri</vt:lpstr>
      <vt:lpstr>Sitka Subheading</vt:lpstr>
      <vt:lpstr>PebbleVTI</vt:lpstr>
      <vt:lpstr>GLM False Returns:  Sources and Examples</vt:lpstr>
      <vt:lpstr>Previous Training on GLM False Returns</vt:lpstr>
      <vt:lpstr>Main Sources of GLM False Returns</vt:lpstr>
      <vt:lpstr>GLM False Returns Example – Radiation Dots</vt:lpstr>
      <vt:lpstr>GLM False Returns Example – Hot Pixels</vt:lpstr>
      <vt:lpstr>GLM False Returns Example – Hot Pixels</vt:lpstr>
      <vt:lpstr>GLM False Returns Example – Sun Glint</vt:lpstr>
      <vt:lpstr>GLM False Returns Example – Solar Intrusion</vt:lpstr>
      <vt:lpstr>GLM False Returns Example – Bahamas Bar</vt:lpstr>
      <vt:lpstr>GLM False Returns Example – Bolides/Objects</vt:lpstr>
      <vt:lpstr>GLM False Returns Example – Bolides/Objects</vt:lpstr>
      <vt:lpstr>False Returns Example – Spacecraft Instability </vt:lpstr>
      <vt:lpstr>False Returns Example – Rebound Events</vt:lpstr>
      <vt:lpstr>False Returns Example – Rebound Events</vt:lpstr>
      <vt:lpstr>Future Data Quality Training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GLM False Returns:  Sources and Examples</dc:title>
  <dc:creator>Joseph Patton</dc:creator>
  <cp:lastModifiedBy>Scott D. Rudlosky</cp:lastModifiedBy>
  <cp:revision>106</cp:revision>
  <dcterms:created xsi:type="dcterms:W3CDTF">2021-09-08T16:42:34Z</dcterms:created>
  <dcterms:modified xsi:type="dcterms:W3CDTF">2021-09-20T17:07:53Z</dcterms:modified>
</cp:coreProperties>
</file>