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2" r:id="rId2"/>
  </p:sldMasterIdLst>
  <p:notesMasterIdLst>
    <p:notesMasterId r:id="rId25"/>
  </p:notesMasterIdLst>
  <p:handoutMasterIdLst>
    <p:handoutMasterId r:id="rId26"/>
  </p:handoutMasterIdLst>
  <p:sldIdLst>
    <p:sldId id="398" r:id="rId3"/>
    <p:sldId id="462" r:id="rId4"/>
    <p:sldId id="463" r:id="rId5"/>
    <p:sldId id="488" r:id="rId6"/>
    <p:sldId id="465" r:id="rId7"/>
    <p:sldId id="469" r:id="rId8"/>
    <p:sldId id="470" r:id="rId9"/>
    <p:sldId id="481" r:id="rId10"/>
    <p:sldId id="471" r:id="rId11"/>
    <p:sldId id="482" r:id="rId12"/>
    <p:sldId id="483" r:id="rId13"/>
    <p:sldId id="476" r:id="rId14"/>
    <p:sldId id="472" r:id="rId15"/>
    <p:sldId id="467" r:id="rId16"/>
    <p:sldId id="484" r:id="rId17"/>
    <p:sldId id="490" r:id="rId18"/>
    <p:sldId id="460" r:id="rId19"/>
    <p:sldId id="367" r:id="rId20"/>
    <p:sldId id="491" r:id="rId21"/>
    <p:sldId id="486" r:id="rId22"/>
    <p:sldId id="448" r:id="rId23"/>
    <p:sldId id="446" r:id="rId24"/>
  </p:sldIdLst>
  <p:sldSz cx="9144000" cy="6858000" type="screen4x3"/>
  <p:notesSz cx="9144000" cy="6858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70077"/>
    <a:srgbClr val="00FDFF"/>
    <a:srgbClr val="FF33FE"/>
    <a:srgbClr val="294329"/>
    <a:srgbClr val="3899FF"/>
    <a:srgbClr val="FF9300"/>
    <a:srgbClr val="0000CC"/>
    <a:srgbClr val="00FF0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71"/>
    <p:restoredTop sz="85577" autoAdjust="0"/>
  </p:normalViewPr>
  <p:slideViewPr>
    <p:cSldViewPr>
      <p:cViewPr varScale="1">
        <p:scale>
          <a:sx n="103" d="100"/>
          <a:sy n="103" d="100"/>
        </p:scale>
        <p:origin x="2000" y="1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A4BAD019-D763-4999-9040-057CC276414E}" type="datetimeFigureOut">
              <a:rPr lang="pt-BR" smtClean="0"/>
              <a:t>23/09/2021</a:t>
            </a:fld>
            <a:endParaRPr lang="pt-BR"/>
          </a:p>
        </p:txBody>
      </p:sp>
      <p:sp>
        <p:nvSpPr>
          <p:cNvPr id="4" name="Espaço Reservado para Rodapé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841A0E25-473B-4CB0-AC74-142CB4F7BF31}" type="slidenum">
              <a:rPr lang="pt-BR" smtClean="0"/>
              <a:t>‹#›</a:t>
            </a:fld>
            <a:endParaRPr lang="pt-BR"/>
          </a:p>
        </p:txBody>
      </p:sp>
    </p:spTree>
    <p:extLst>
      <p:ext uri="{BB962C8B-B14F-4D97-AF65-F5344CB8AC3E}">
        <p14:creationId xmlns:p14="http://schemas.microsoft.com/office/powerpoint/2010/main" val="2503795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84DA525F-8E81-4D9D-84BA-5656BC1C9735}" type="datetimeFigureOut">
              <a:rPr lang="pt-BR" smtClean="0"/>
              <a:t>23/09/2021</a:t>
            </a:fld>
            <a:endParaRPr lang="pt-BR"/>
          </a:p>
        </p:txBody>
      </p:sp>
      <p:sp>
        <p:nvSpPr>
          <p:cNvPr id="4" name="Espaço Reservado para Imagem de Slide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157A4F9C-CB21-47DC-988A-DB3454AC39E6}" type="slidenum">
              <a:rPr lang="pt-BR" smtClean="0"/>
              <a:t>‹#›</a:t>
            </a:fld>
            <a:endParaRPr lang="pt-BR"/>
          </a:p>
        </p:txBody>
      </p:sp>
    </p:spTree>
    <p:extLst>
      <p:ext uri="{BB962C8B-B14F-4D97-AF65-F5344CB8AC3E}">
        <p14:creationId xmlns:p14="http://schemas.microsoft.com/office/powerpoint/2010/main" val="3515004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4F9C-CB21-47DC-988A-DB3454AC39E6}" type="slidenum">
              <a:rPr lang="pt-BR" smtClean="0"/>
              <a:t>1</a:t>
            </a:fld>
            <a:endParaRPr lang="pt-BR"/>
          </a:p>
        </p:txBody>
      </p:sp>
    </p:spTree>
    <p:extLst>
      <p:ext uri="{BB962C8B-B14F-4D97-AF65-F5344CB8AC3E}">
        <p14:creationId xmlns:p14="http://schemas.microsoft.com/office/powerpoint/2010/main" val="942074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seasonal cycle clearly show that maximum lightning activity is during the spring</a:t>
            </a:r>
          </a:p>
          <a:p>
            <a:pPr marL="171450" indent="-171450">
              <a:buFont typeface="Arial" panose="020B0604020202020204" pitchFamily="34" charset="0"/>
              <a:buChar char="•"/>
            </a:pPr>
            <a:r>
              <a:rPr lang="en-US" dirty="0"/>
              <a:t>… with a secondary maximum in March</a:t>
            </a:r>
          </a:p>
          <a:p>
            <a:pPr marL="628650" lvl="1" indent="-171450">
              <a:buFont typeface="Arial" panose="020B0604020202020204" pitchFamily="34" charset="0"/>
              <a:buChar char="•"/>
            </a:pPr>
            <a:r>
              <a:rPr lang="en-US" dirty="0">
                <a:sym typeface="Wingdings" pitchFamily="2" charset="2"/>
              </a:rPr>
              <a:t> </a:t>
            </a:r>
            <a:r>
              <a:rPr lang="en-US" dirty="0" err="1">
                <a:sym typeface="Wingdings" pitchFamily="2" charset="2"/>
              </a:rPr>
              <a:t>maximuns</a:t>
            </a:r>
            <a:r>
              <a:rPr lang="en-US" dirty="0">
                <a:sym typeface="Wingdings" pitchFamily="2" charset="2"/>
              </a:rPr>
              <a:t> on the transition seasons:</a:t>
            </a:r>
          </a:p>
          <a:p>
            <a:pPr marL="1085850" lvl="2" indent="-171450">
              <a:buFont typeface="Arial" panose="020B0604020202020204" pitchFamily="34" charset="0"/>
              <a:buChar char="•"/>
            </a:pPr>
            <a:r>
              <a:rPr lang="en-US" dirty="0">
                <a:sym typeface="Wingdings" pitchFamily="2" charset="2"/>
              </a:rPr>
              <a:t>March  WET to DRY</a:t>
            </a:r>
          </a:p>
          <a:p>
            <a:pPr marL="1085850" lvl="2" indent="-171450">
              <a:buFont typeface="Arial" panose="020B0604020202020204" pitchFamily="34" charset="0"/>
              <a:buChar char="•"/>
            </a:pPr>
            <a:r>
              <a:rPr lang="en-US" dirty="0">
                <a:sym typeface="Wingdings" pitchFamily="2" charset="2"/>
              </a:rPr>
              <a:t>SON  DRY to WET</a:t>
            </a:r>
          </a:p>
          <a:p>
            <a:pPr marL="1085850" lvl="2" indent="-171450">
              <a:buFont typeface="Arial" panose="020B0604020202020204" pitchFamily="34" charset="0"/>
              <a:buChar char="•"/>
            </a:pPr>
            <a:r>
              <a:rPr lang="en-US" dirty="0">
                <a:sym typeface="Wingdings" pitchFamily="2" charset="2"/>
              </a:rPr>
              <a:t>[large scale regulation of thermodynamics]</a:t>
            </a:r>
            <a:endParaRPr lang="en-US" dirty="0"/>
          </a:p>
        </p:txBody>
      </p:sp>
      <p:sp>
        <p:nvSpPr>
          <p:cNvPr id="4" name="Slide Number Placeholder 3"/>
          <p:cNvSpPr>
            <a:spLocks noGrp="1"/>
          </p:cNvSpPr>
          <p:nvPr>
            <p:ph type="sldNum" sz="quarter" idx="5"/>
          </p:nvPr>
        </p:nvSpPr>
        <p:spPr/>
        <p:txBody>
          <a:bodyPr/>
          <a:lstStyle/>
          <a:p>
            <a:fld id="{157A4F9C-CB21-47DC-988A-DB3454AC39E6}" type="slidenum">
              <a:rPr lang="pt-BR" smtClean="0"/>
              <a:t>14</a:t>
            </a:fld>
            <a:endParaRPr lang="pt-BR"/>
          </a:p>
        </p:txBody>
      </p:sp>
    </p:spTree>
    <p:extLst>
      <p:ext uri="{BB962C8B-B14F-4D97-AF65-F5344CB8AC3E}">
        <p14:creationId xmlns:p14="http://schemas.microsoft.com/office/powerpoint/2010/main" val="3888401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tributaries basins that show higher FRD are:</a:t>
            </a:r>
          </a:p>
          <a:p>
            <a:pPr marL="628650" lvl="1" indent="-171450">
              <a:buFont typeface="Arial" panose="020B0604020202020204" pitchFamily="34" charset="0"/>
              <a:buChar char="•"/>
            </a:pPr>
            <a:r>
              <a:rPr lang="en-US" dirty="0"/>
              <a:t>E and W of Rio Negro River, w/ E peaking up one hour earlier (15LST)</a:t>
            </a:r>
          </a:p>
          <a:p>
            <a:pPr marL="628650" lvl="1" indent="-171450">
              <a:buFont typeface="Arial" panose="020B0604020202020204" pitchFamily="34" charset="0"/>
              <a:buChar char="•"/>
            </a:pPr>
            <a:r>
              <a:rPr lang="en-US" dirty="0"/>
              <a:t>Between Amazon River and Madeira River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Negro River shows :</a:t>
            </a:r>
          </a:p>
          <a:p>
            <a:pPr marL="628650" lvl="1" indent="-171450">
              <a:buFont typeface="Arial" panose="020B0604020202020204" pitchFamily="34" charset="0"/>
              <a:buChar char="•"/>
            </a:pPr>
            <a:r>
              <a:rPr lang="en-US" dirty="0"/>
              <a:t>High nighttime FRD, but higher during daytime which is related to earlier convection and their displacement towards the river by the large-scale easterly flow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Uatumão</a:t>
            </a:r>
            <a:r>
              <a:rPr lang="en-US" dirty="0"/>
              <a:t> River + </a:t>
            </a:r>
            <a:r>
              <a:rPr lang="en-US" dirty="0" err="1"/>
              <a:t>Balbina</a:t>
            </a:r>
            <a:r>
              <a:rPr lang="en-US" dirty="0"/>
              <a:t> Dam also show nighttime high FRD</a:t>
            </a:r>
          </a:p>
        </p:txBody>
      </p:sp>
      <p:sp>
        <p:nvSpPr>
          <p:cNvPr id="4" name="Slide Number Placeholder 3"/>
          <p:cNvSpPr>
            <a:spLocks noGrp="1"/>
          </p:cNvSpPr>
          <p:nvPr>
            <p:ph type="sldNum" sz="quarter" idx="5"/>
          </p:nvPr>
        </p:nvSpPr>
        <p:spPr/>
        <p:txBody>
          <a:bodyPr/>
          <a:lstStyle/>
          <a:p>
            <a:fld id="{157A4F9C-CB21-47DC-988A-DB3454AC39E6}" type="slidenum">
              <a:rPr lang="pt-BR" smtClean="0"/>
              <a:t>15</a:t>
            </a:fld>
            <a:endParaRPr lang="pt-BR"/>
          </a:p>
        </p:txBody>
      </p:sp>
    </p:spTree>
    <p:extLst>
      <p:ext uri="{BB962C8B-B14F-4D97-AF65-F5344CB8AC3E}">
        <p14:creationId xmlns:p14="http://schemas.microsoft.com/office/powerpoint/2010/main" val="2695291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4F9C-CB21-47DC-988A-DB3454AC39E6}" type="slidenum">
              <a:rPr lang="pt-BR" smtClean="0"/>
              <a:t>16</a:t>
            </a:fld>
            <a:endParaRPr lang="pt-BR"/>
          </a:p>
        </p:txBody>
      </p:sp>
    </p:spTree>
    <p:extLst>
      <p:ext uri="{BB962C8B-B14F-4D97-AF65-F5344CB8AC3E}">
        <p14:creationId xmlns:p14="http://schemas.microsoft.com/office/powerpoint/2010/main" val="1547740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I mentioned in previous GLM </a:t>
            </a:r>
            <a:r>
              <a:rPr lang="en-US" dirty="0" err="1"/>
              <a:t>Mtgs</a:t>
            </a:r>
            <a:r>
              <a:rPr lang="en-US" dirty="0"/>
              <a:t>, we have one of tallest instrumented towers in world right at the heart of the Amazon</a:t>
            </a:r>
          </a:p>
          <a:p>
            <a:r>
              <a:rPr lang="en-US" sz="2200" dirty="0"/>
              <a:t>Objective of ATTO:</a:t>
            </a:r>
          </a:p>
          <a:p>
            <a:pPr lvl="1">
              <a:lnSpc>
                <a:spcPct val="120000"/>
              </a:lnSpc>
            </a:pPr>
            <a:r>
              <a:rPr lang="en-US" sz="1700" dirty="0"/>
              <a:t>provide </a:t>
            </a:r>
            <a:r>
              <a:rPr lang="en-US" sz="1700" b="1" dirty="0">
                <a:solidFill>
                  <a:schemeClr val="tx2"/>
                </a:solidFill>
              </a:rPr>
              <a:t>long-term measurements (20+ years) </a:t>
            </a:r>
            <a:r>
              <a:rPr lang="en-US" sz="1700" dirty="0"/>
              <a:t>of biogeochemical and atmospheric conditions to monitor changes in the Amazon region as human perturbations increase in the future.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57A4F9C-CB21-47DC-988A-DB3454AC39E6}" type="slidenum">
              <a:rPr lang="pt-BR" smtClean="0"/>
              <a:t>18</a:t>
            </a:fld>
            <a:endParaRPr lang="pt-BR"/>
          </a:p>
        </p:txBody>
      </p:sp>
    </p:spTree>
    <p:extLst>
      <p:ext uri="{BB962C8B-B14F-4D97-AF65-F5344CB8AC3E}">
        <p14:creationId xmlns:p14="http://schemas.microsoft.com/office/powerpoint/2010/main" val="1655454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areal view of the Campina site</a:t>
            </a:r>
          </a:p>
        </p:txBody>
      </p:sp>
      <p:sp>
        <p:nvSpPr>
          <p:cNvPr id="4" name="Slide Number Placeholder 3"/>
          <p:cNvSpPr>
            <a:spLocks noGrp="1"/>
          </p:cNvSpPr>
          <p:nvPr>
            <p:ph type="sldNum" sz="quarter" idx="5"/>
          </p:nvPr>
        </p:nvSpPr>
        <p:spPr/>
        <p:txBody>
          <a:bodyPr/>
          <a:lstStyle/>
          <a:p>
            <a:fld id="{157A4F9C-CB21-47DC-988A-DB3454AC39E6}" type="slidenum">
              <a:rPr lang="pt-BR" smtClean="0"/>
              <a:t>20</a:t>
            </a:fld>
            <a:endParaRPr lang="pt-BR"/>
          </a:p>
        </p:txBody>
      </p:sp>
    </p:spTree>
    <p:extLst>
      <p:ext uri="{BB962C8B-B14F-4D97-AF65-F5344CB8AC3E}">
        <p14:creationId xmlns:p14="http://schemas.microsoft.com/office/powerpoint/2010/main" val="2219179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are working right now to get the funding to place out mobile XPOL radar near ATTO</a:t>
            </a:r>
          </a:p>
          <a:p>
            <a:pPr marL="171450" indent="-171450">
              <a:buFont typeface="Arial" panose="020B0604020202020204" pitchFamily="34" charset="0"/>
              <a:buChar char="•"/>
            </a:pPr>
            <a:r>
              <a:rPr lang="en-US" dirty="0"/>
              <a:t>And as soon as our funding and pollical situation in Brazil gets better, we will work on the funding for the LMA network</a:t>
            </a:r>
          </a:p>
        </p:txBody>
      </p:sp>
      <p:sp>
        <p:nvSpPr>
          <p:cNvPr id="4" name="Slide Number Placeholder 3"/>
          <p:cNvSpPr>
            <a:spLocks noGrp="1"/>
          </p:cNvSpPr>
          <p:nvPr>
            <p:ph type="sldNum" sz="quarter" idx="5"/>
          </p:nvPr>
        </p:nvSpPr>
        <p:spPr/>
        <p:txBody>
          <a:bodyPr/>
          <a:lstStyle/>
          <a:p>
            <a:fld id="{157A4F9C-CB21-47DC-988A-DB3454AC39E6}" type="slidenum">
              <a:rPr lang="pt-BR" smtClean="0"/>
              <a:t>21</a:t>
            </a:fld>
            <a:endParaRPr lang="pt-BR"/>
          </a:p>
        </p:txBody>
      </p:sp>
    </p:spTree>
    <p:extLst>
      <p:ext uri="{BB962C8B-B14F-4D97-AF65-F5344CB8AC3E}">
        <p14:creationId xmlns:p14="http://schemas.microsoft.com/office/powerpoint/2010/main" val="2251575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4F9C-CB21-47DC-988A-DB3454AC39E6}" type="slidenum">
              <a:rPr lang="pt-BR" smtClean="0"/>
              <a:t>22</a:t>
            </a:fld>
            <a:endParaRPr lang="pt-BR"/>
          </a:p>
        </p:txBody>
      </p:sp>
    </p:spTree>
    <p:extLst>
      <p:ext uri="{BB962C8B-B14F-4D97-AF65-F5344CB8AC3E}">
        <p14:creationId xmlns:p14="http://schemas.microsoft.com/office/powerpoint/2010/main" val="4109480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Amazon region comprises huge water bodies, and has more than a 1,000 tributaries, some of which (Madeira, Rio Negro and the </a:t>
            </a:r>
            <a:r>
              <a:rPr lang="en-US" sz="1200" kern="1200" dirty="0" err="1">
                <a:solidFill>
                  <a:schemeClr val="tx1"/>
                </a:solidFill>
                <a:effectLst/>
                <a:latin typeface="+mn-lt"/>
                <a:ea typeface="+mn-ea"/>
                <a:cs typeface="+mn-cs"/>
              </a:rPr>
              <a:t>Japurá</a:t>
            </a:r>
            <a:r>
              <a:rPr lang="en-US" sz="1200" kern="1200" dirty="0">
                <a:solidFill>
                  <a:schemeClr val="tx1"/>
                </a:solidFill>
                <a:effectLst/>
                <a:latin typeface="+mn-lt"/>
                <a:ea typeface="+mn-ea"/>
                <a:cs typeface="+mn-cs"/>
              </a:rPr>
              <a:t>) are among the 10 largest rivers on the planet.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Of course, these rivers play a fundamental role on Amazonian hydrological cycle.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But they also play a significant role in the deep convection and lightning activity over the basin.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They have enormous dimensions... [ZOOM 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Because of their enormous dimensions, they induce large enough thermal differences between the river waters and the surrounding land, inducing circulations that resemble the sea breeze with shallow convection that builds up into deep convection and lightning associated. </a:t>
            </a:r>
          </a:p>
          <a:p>
            <a:endParaRPr lang="en-US" dirty="0"/>
          </a:p>
        </p:txBody>
      </p:sp>
      <p:sp>
        <p:nvSpPr>
          <p:cNvPr id="4" name="Slide Number Placeholder 3"/>
          <p:cNvSpPr>
            <a:spLocks noGrp="1"/>
          </p:cNvSpPr>
          <p:nvPr>
            <p:ph type="sldNum" sz="quarter" idx="5"/>
          </p:nvPr>
        </p:nvSpPr>
        <p:spPr/>
        <p:txBody>
          <a:bodyPr/>
          <a:lstStyle/>
          <a:p>
            <a:fld id="{157A4F9C-CB21-47DC-988A-DB3454AC39E6}" type="slidenum">
              <a:rPr lang="pt-BR" smtClean="0"/>
              <a:t>2</a:t>
            </a:fld>
            <a:endParaRPr lang="pt-BR"/>
          </a:p>
        </p:txBody>
      </p:sp>
    </p:spTree>
    <p:extLst>
      <p:ext uri="{BB962C8B-B14F-4D97-AF65-F5344CB8AC3E}">
        <p14:creationId xmlns:p14="http://schemas.microsoft.com/office/powerpoint/2010/main" val="4259956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GOES-16 ABI CH02 animation of convection over the Amazon on 27 August 2020 from 0930 UTC (0530 AM LST) and 2230 UTC (1830 PM LST)</a:t>
            </a:r>
          </a:p>
          <a:p>
            <a:pPr marL="171450" indent="-171450">
              <a:buFont typeface="Arial" panose="020B0604020202020204" pitchFamily="34" charset="0"/>
              <a:buChar char="•"/>
            </a:pPr>
            <a:r>
              <a:rPr lang="en-US" dirty="0"/>
              <a:t>This is a typical day in the Amazon during the “DRY” season</a:t>
            </a:r>
          </a:p>
          <a:p>
            <a:pPr marL="171450" indent="-171450">
              <a:buFont typeface="Arial" panose="020B0604020202020204" pitchFamily="34" charset="0"/>
              <a:buChar char="•"/>
            </a:pPr>
            <a:r>
              <a:rPr lang="en-US" dirty="0"/>
              <a:t>Starts with fog over the rivers in the early morning</a:t>
            </a:r>
          </a:p>
          <a:p>
            <a:pPr marL="171450" indent="-171450">
              <a:buFont typeface="Arial" panose="020B0604020202020204" pitchFamily="34" charset="0"/>
              <a:buChar char="•"/>
            </a:pPr>
            <a:r>
              <a:rPr lang="en-US" dirty="0"/>
              <a:t>Fog clears out in a few hours</a:t>
            </a:r>
          </a:p>
          <a:p>
            <a:pPr marL="171450" indent="-171450">
              <a:buFont typeface="Arial" panose="020B0604020202020204" pitchFamily="34" charset="0"/>
              <a:buChar char="•"/>
            </a:pPr>
            <a:r>
              <a:rPr lang="en-US" dirty="0"/>
              <a:t>Popcorn convection spreads over the basin as the diurnal heating peaks up </a:t>
            </a:r>
          </a:p>
          <a:p>
            <a:pPr marL="171450" indent="-171450">
              <a:buFont typeface="Arial" panose="020B0604020202020204" pitchFamily="34" charset="0"/>
              <a:buChar char="•"/>
            </a:pPr>
            <a:r>
              <a:rPr lang="en-US" dirty="0"/>
              <a:t>Land is warmer than river waters and the breeze can be seen as suppressed convection over the rivers</a:t>
            </a:r>
          </a:p>
          <a:p>
            <a:pPr marL="171450" indent="-171450">
              <a:buFont typeface="Arial" panose="020B0604020202020204" pitchFamily="34" charset="0"/>
              <a:buChar char="•"/>
            </a:pPr>
            <a:r>
              <a:rPr lang="en-US" dirty="0"/>
              <a:t>The convection builds up and thunderstorms pop up all over the basin and travel westward with the easterly flow</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57A4F9C-CB21-47DC-988A-DB3454AC39E6}" type="slidenum">
              <a:rPr lang="pt-BR" smtClean="0"/>
              <a:t>3</a:t>
            </a:fld>
            <a:endParaRPr lang="pt-BR"/>
          </a:p>
        </p:txBody>
      </p:sp>
    </p:spTree>
    <p:extLst>
      <p:ext uri="{BB962C8B-B14F-4D97-AF65-F5344CB8AC3E}">
        <p14:creationId xmlns:p14="http://schemas.microsoft.com/office/powerpoint/2010/main" val="2930278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GOES-16 ABI CH02 animation of convection over the Amazon on 27 August 2020 from 0930 UTC (0530 AM LST) and 2230 UTC (1830 PM LST)</a:t>
            </a:r>
          </a:p>
          <a:p>
            <a:pPr marL="171450" indent="-171450">
              <a:buFont typeface="Arial" panose="020B0604020202020204" pitchFamily="34" charset="0"/>
              <a:buChar char="•"/>
            </a:pPr>
            <a:r>
              <a:rPr lang="en-US" dirty="0"/>
              <a:t>This is a typical day in the Amazon during the “DRY” season</a:t>
            </a:r>
          </a:p>
          <a:p>
            <a:pPr marL="171450" indent="-171450">
              <a:buFont typeface="Arial" panose="020B0604020202020204" pitchFamily="34" charset="0"/>
              <a:buChar char="•"/>
            </a:pPr>
            <a:r>
              <a:rPr lang="en-US" dirty="0"/>
              <a:t>Starts with fog over the rivers in the early morning</a:t>
            </a:r>
          </a:p>
          <a:p>
            <a:pPr marL="171450" indent="-171450">
              <a:buFont typeface="Arial" panose="020B0604020202020204" pitchFamily="34" charset="0"/>
              <a:buChar char="•"/>
            </a:pPr>
            <a:r>
              <a:rPr lang="en-US" dirty="0"/>
              <a:t>Fog clears out in a few hours</a:t>
            </a:r>
          </a:p>
          <a:p>
            <a:pPr marL="171450" indent="-171450">
              <a:buFont typeface="Arial" panose="020B0604020202020204" pitchFamily="34" charset="0"/>
              <a:buChar char="•"/>
            </a:pPr>
            <a:r>
              <a:rPr lang="en-US" dirty="0"/>
              <a:t>Popcorn convection spreads over the basin as the diurnal heating peaks up </a:t>
            </a:r>
          </a:p>
          <a:p>
            <a:pPr marL="171450" indent="-171450">
              <a:buFont typeface="Arial" panose="020B0604020202020204" pitchFamily="34" charset="0"/>
              <a:buChar char="•"/>
            </a:pPr>
            <a:r>
              <a:rPr lang="en-US" dirty="0"/>
              <a:t>Land is warmer than river waters and the breeze can be seen as suppressed convection over the rivers</a:t>
            </a:r>
          </a:p>
          <a:p>
            <a:pPr marL="171450" indent="-171450">
              <a:buFont typeface="Arial" panose="020B0604020202020204" pitchFamily="34" charset="0"/>
              <a:buChar char="•"/>
            </a:pPr>
            <a:r>
              <a:rPr lang="en-US" dirty="0"/>
              <a:t>The convection builds up and thunderstorms pop up all over the basin and travel westward with the easterly flow</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57A4F9C-CB21-47DC-988A-DB3454AC39E6}" type="slidenum">
              <a:rPr lang="pt-BR" smtClean="0"/>
              <a:t>4</a:t>
            </a:fld>
            <a:endParaRPr lang="pt-BR"/>
          </a:p>
        </p:txBody>
      </p:sp>
    </p:spTree>
    <p:extLst>
      <p:ext uri="{BB962C8B-B14F-4D97-AF65-F5344CB8AC3E}">
        <p14:creationId xmlns:p14="http://schemas.microsoft.com/office/powerpoint/2010/main" val="419709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4F9C-CB21-47DC-988A-DB3454AC39E6}" type="slidenum">
              <a:rPr lang="pt-BR" smtClean="0"/>
              <a:t>8</a:t>
            </a:fld>
            <a:endParaRPr lang="pt-BR"/>
          </a:p>
        </p:txBody>
      </p:sp>
    </p:spTree>
    <p:extLst>
      <p:ext uri="{BB962C8B-B14F-4D97-AF65-F5344CB8AC3E}">
        <p14:creationId xmlns:p14="http://schemas.microsoft.com/office/powerpoint/2010/main" val="3787288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4F9C-CB21-47DC-988A-DB3454AC39E6}" type="slidenum">
              <a:rPr lang="pt-BR" smtClean="0"/>
              <a:t>10</a:t>
            </a:fld>
            <a:endParaRPr lang="pt-BR"/>
          </a:p>
        </p:txBody>
      </p:sp>
    </p:spTree>
    <p:extLst>
      <p:ext uri="{BB962C8B-B14F-4D97-AF65-F5344CB8AC3E}">
        <p14:creationId xmlns:p14="http://schemas.microsoft.com/office/powerpoint/2010/main" val="3029459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4F9C-CB21-47DC-988A-DB3454AC39E6}" type="slidenum">
              <a:rPr lang="pt-BR" smtClean="0"/>
              <a:t>11</a:t>
            </a:fld>
            <a:endParaRPr lang="pt-BR"/>
          </a:p>
        </p:txBody>
      </p:sp>
    </p:spTree>
    <p:extLst>
      <p:ext uri="{BB962C8B-B14F-4D97-AF65-F5344CB8AC3E}">
        <p14:creationId xmlns:p14="http://schemas.microsoft.com/office/powerpoint/2010/main" val="2698525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4F9C-CB21-47DC-988A-DB3454AC39E6}" type="slidenum">
              <a:rPr lang="pt-BR" smtClean="0"/>
              <a:t>12</a:t>
            </a:fld>
            <a:endParaRPr lang="pt-BR"/>
          </a:p>
        </p:txBody>
      </p:sp>
    </p:spTree>
    <p:extLst>
      <p:ext uri="{BB962C8B-B14F-4D97-AF65-F5344CB8AC3E}">
        <p14:creationId xmlns:p14="http://schemas.microsoft.com/office/powerpoint/2010/main" val="1066347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7A4F9C-CB21-47DC-988A-DB3454AC39E6}" type="slidenum">
              <a:rPr lang="pt-BR" smtClean="0"/>
              <a:t>13</a:t>
            </a:fld>
            <a:endParaRPr lang="pt-BR"/>
          </a:p>
        </p:txBody>
      </p:sp>
    </p:spTree>
    <p:extLst>
      <p:ext uri="{BB962C8B-B14F-4D97-AF65-F5344CB8AC3E}">
        <p14:creationId xmlns:p14="http://schemas.microsoft.com/office/powerpoint/2010/main" val="3082268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atin typeface="Calibri" pitchFamily="34" charset="0"/>
                <a:cs typeface="Calibri" pitchFamily="34" charset="0"/>
              </a:defRPr>
            </a:lvl1pPr>
          </a:lstStyle>
          <a:p>
            <a:r>
              <a:rPr lang="pt-BR"/>
              <a:t>Clique para editar o título mestre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latin typeface="Calibri" pitchFamily="34" charset="0"/>
                <a:cs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2DD82659-FD07-4C70-94E6-D6307D84527C}" type="datetime1">
              <a:rPr lang="pt-BR" smtClean="0"/>
              <a:t>23/09/2021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8617768" y="6508200"/>
            <a:ext cx="1066800" cy="329184"/>
          </a:xfrm>
        </p:spPr>
        <p:txBody>
          <a:bodyPr/>
          <a:lstStyle>
            <a:lvl1pPr>
              <a:defRPr sz="1200">
                <a:latin typeface="Calibri" pitchFamily="34" charset="0"/>
                <a:cs typeface="Calibri" pitchFamily="34" charset="0"/>
              </a:defRPr>
            </a:lvl1pPr>
          </a:lstStyle>
          <a:p>
            <a:fld id="{0B53ADF5-2FA0-4A27-9BCB-13EC59A8B6CA}" type="slidenum">
              <a:rPr lang="pt-BR" smtClean="0"/>
              <a:pPr/>
              <a:t>‹#›</a:t>
            </a:fld>
            <a:endParaRPr lang="pt-B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08F41F5B-98E4-498B-8856-9E1F850FB663}" type="datetime1">
              <a:rPr lang="pt-BR" smtClean="0"/>
              <a:t>23/09/2021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0B53ADF5-2FA0-4A27-9BCB-13EC59A8B6CA}" type="slidenum">
              <a:rPr lang="pt-BR" smtClean="0"/>
              <a:t>‹#›</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pt-BR"/>
              <a:t>Clique para editar o título mestre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DEFF749D-AB1C-45F3-A36A-39CEC478B832}" type="datetime1">
              <a:rPr lang="pt-BR" smtClean="0"/>
              <a:t>23/09/2021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0B53ADF5-2FA0-4A27-9BCB-13EC59A8B6CA}" type="slidenum">
              <a:rPr lang="pt-BR" smtClean="0"/>
              <a:t>‹#›</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atin typeface="Calibri" pitchFamily="34" charset="0"/>
                <a:cs typeface="Calibri" pitchFamily="34" charset="0"/>
              </a:defRPr>
            </a:lvl1pPr>
          </a:lstStyle>
          <a:p>
            <a:r>
              <a:rPr lang="pt-BR"/>
              <a:t>Clique para editar o título mestre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latin typeface="Calibri" pitchFamily="34" charset="0"/>
                <a:cs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2DD82659-FD07-4C70-94E6-D6307D84527C}" type="datetime1">
              <a:rPr lang="pt-BR" smtClean="0"/>
              <a:pPr/>
              <a:t>23/09/2021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8617768" y="6508200"/>
            <a:ext cx="1066800" cy="329184"/>
          </a:xfrm>
        </p:spPr>
        <p:txBody>
          <a:bodyPr/>
          <a:lstStyle>
            <a:lvl1pPr>
              <a:defRPr sz="1200">
                <a:latin typeface="Calibri" pitchFamily="34" charset="0"/>
                <a:cs typeface="Calibri" pitchFamily="34" charset="0"/>
              </a:defRPr>
            </a:lvl1pPr>
          </a:lstStyle>
          <a:p>
            <a:fld id="{0B53ADF5-2FA0-4A27-9BCB-13EC59A8B6CA}" type="slidenum">
              <a:rPr lang="pt-BR" smtClean="0">
                <a:solidFill>
                  <a:srgbClr val="292934"/>
                </a:solidFill>
              </a:rPr>
              <a:pPr/>
              <a:t>‹#›</a:t>
            </a:fld>
            <a:endParaRPr lang="pt-BR">
              <a:solidFill>
                <a:srgbClr val="292934"/>
              </a:solidFill>
            </a:endParaRPr>
          </a:p>
        </p:txBody>
      </p:sp>
      <p:cxnSp>
        <p:nvCxnSpPr>
          <p:cNvPr id="8" name="Straight Connector 7"/>
          <p:cNvCxnSpPr/>
          <p:nvPr/>
        </p:nvCxnSpPr>
        <p:spPr>
          <a:xfrm flipV="1">
            <a:off x="179512" y="2924944"/>
            <a:ext cx="8795776" cy="81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Clique para editar o título mestre</a:t>
            </a:r>
            <a:endParaRPr lang="en-US" dirty="0"/>
          </a:p>
        </p:txBody>
      </p:sp>
      <p:sp>
        <p:nvSpPr>
          <p:cNvPr id="3" name="Content Placeholder 2"/>
          <p:cNvSpPr>
            <a:spLocks noGrp="1"/>
          </p:cNvSpPr>
          <p:nvPr>
            <p:ph idx="1"/>
          </p:nvPr>
        </p:nvSpPr>
        <p:spPr/>
        <p:txBody>
          <a:body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endParaRPr lang="en-US" dirty="0"/>
          </a:p>
        </p:txBody>
      </p:sp>
      <p:sp>
        <p:nvSpPr>
          <p:cNvPr id="4" name="Date Placeholder 3"/>
          <p:cNvSpPr>
            <a:spLocks noGrp="1"/>
          </p:cNvSpPr>
          <p:nvPr>
            <p:ph type="dt" sz="half" idx="10"/>
          </p:nvPr>
        </p:nvSpPr>
        <p:spPr/>
        <p:txBody>
          <a:bodyPr/>
          <a:lstStyle/>
          <a:p>
            <a:fld id="{2CEB8C83-7367-4A15-B9BE-621C5EEEA8CB}" type="datetime1">
              <a:rPr lang="pt-BR" smtClean="0"/>
              <a:pPr/>
              <a:t>23/09/2021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8676456" y="6525344"/>
            <a:ext cx="1066800" cy="329184"/>
          </a:xfrm>
        </p:spPr>
        <p:txBody>
          <a:bodyPr/>
          <a:lstStyle>
            <a:lvl1pPr>
              <a:defRPr sz="1200">
                <a:latin typeface="Calibri" pitchFamily="34" charset="0"/>
                <a:cs typeface="Calibri" pitchFamily="34" charset="0"/>
              </a:defRPr>
            </a:lvl1pPr>
          </a:lstStyle>
          <a:p>
            <a:fld id="{0B53ADF5-2FA0-4A27-9BCB-13EC59A8B6CA}" type="slidenum">
              <a:rPr lang="pt-BR" smtClean="0">
                <a:solidFill>
                  <a:srgbClr val="292934"/>
                </a:solidFill>
              </a:rPr>
              <a:pPr/>
              <a:t>‹#›</a:t>
            </a:fld>
            <a:endParaRPr lang="pt-BR">
              <a:solidFill>
                <a:srgbClr val="292934"/>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ítulo e conteúdo">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19256" cy="519336"/>
          </a:xfrm>
        </p:spPr>
        <p:txBody>
          <a:bodyPr>
            <a:noAutofit/>
          </a:bodyPr>
          <a:lstStyle>
            <a:lvl1pPr algn="r">
              <a:defRPr sz="2000"/>
            </a:lvl1pPr>
          </a:lstStyle>
          <a:p>
            <a:r>
              <a:rPr lang="pt-BR" dirty="0"/>
              <a:t>Clique para editar o título mestre</a:t>
            </a:r>
            <a:endParaRPr lang="en-US" dirty="0"/>
          </a:p>
        </p:txBody>
      </p:sp>
      <p:sp>
        <p:nvSpPr>
          <p:cNvPr id="3" name="Content Placeholder 2"/>
          <p:cNvSpPr>
            <a:spLocks noGrp="1"/>
          </p:cNvSpPr>
          <p:nvPr>
            <p:ph idx="1"/>
          </p:nvPr>
        </p:nvSpPr>
        <p:spPr>
          <a:xfrm>
            <a:off x="457200" y="1052736"/>
            <a:ext cx="8229600" cy="5424264"/>
          </a:xfrm>
        </p:spPr>
        <p:txBody>
          <a:body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endParaRPr lang="en-US" dirty="0"/>
          </a:p>
        </p:txBody>
      </p:sp>
      <p:sp>
        <p:nvSpPr>
          <p:cNvPr id="4" name="Date Placeholder 3"/>
          <p:cNvSpPr>
            <a:spLocks noGrp="1"/>
          </p:cNvSpPr>
          <p:nvPr>
            <p:ph type="dt" sz="half" idx="10"/>
          </p:nvPr>
        </p:nvSpPr>
        <p:spPr/>
        <p:txBody>
          <a:bodyPr/>
          <a:lstStyle/>
          <a:p>
            <a:fld id="{2CEB8C83-7367-4A15-B9BE-621C5EEEA8CB}" type="datetime1">
              <a:rPr lang="pt-BR" smtClean="0"/>
              <a:pPr/>
              <a:t>23/09/2021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8676456" y="6525344"/>
            <a:ext cx="1066800" cy="329184"/>
          </a:xfrm>
        </p:spPr>
        <p:txBody>
          <a:bodyPr/>
          <a:lstStyle>
            <a:lvl1pPr>
              <a:defRPr sz="1200">
                <a:latin typeface="Calibri" pitchFamily="34" charset="0"/>
                <a:cs typeface="Calibri" pitchFamily="34" charset="0"/>
              </a:defRPr>
            </a:lvl1pPr>
          </a:lstStyle>
          <a:p>
            <a:fld id="{0B53ADF5-2FA0-4A27-9BCB-13EC59A8B6CA}" type="slidenum">
              <a:rPr lang="pt-BR" smtClean="0">
                <a:solidFill>
                  <a:srgbClr val="292934"/>
                </a:solidFill>
              </a:rPr>
              <a:pPr/>
              <a:t>‹#›</a:t>
            </a:fld>
            <a:endParaRPr lang="pt-BR">
              <a:solidFill>
                <a:srgbClr val="292934"/>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Cabeçalho da Seção">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pt-BR"/>
              <a:t>Clique para editar o título mestre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EA37F0E1-299A-4A24-B7E0-96B8D1A014BC}" type="datetime1">
              <a:rPr lang="pt-BR" smtClean="0"/>
              <a:pPr/>
              <a:t>23/09/2021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0B53ADF5-2FA0-4A27-9BCB-13EC59A8B6CA}" type="slidenum">
              <a:rPr lang="pt-BR" smtClean="0">
                <a:solidFill>
                  <a:srgbClr val="FFFFFF"/>
                </a:solidFill>
              </a:rPr>
              <a:pPr/>
              <a:t>‹#›</a:t>
            </a:fld>
            <a:endParaRPr lang="pt-BR">
              <a:solidFill>
                <a:srgbClr val="FFFFFF"/>
              </a:solidFill>
            </a:endParaRP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A0729D11-8FD5-473F-867D-F0200B4B7D52}" type="datetime1">
              <a:rPr lang="pt-BR" smtClean="0"/>
              <a:pPr/>
              <a:t>23/09/2021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0B53ADF5-2FA0-4A27-9BCB-13EC59A8B6CA}" type="slidenum">
              <a:rPr lang="pt-BR" smtClean="0">
                <a:solidFill>
                  <a:srgbClr val="292934"/>
                </a:solidFill>
              </a:rPr>
              <a:pPr/>
              <a:t>‹#›</a:t>
            </a:fld>
            <a:endParaRPr lang="pt-BR">
              <a:solidFill>
                <a:srgbClr val="292934"/>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523E127A-501B-48BB-AB26-5E814AAA926C}" type="datetime1">
              <a:rPr lang="pt-BR" smtClean="0"/>
              <a:pPr/>
              <a:t>23/09/2021</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0B53ADF5-2FA0-4A27-9BCB-13EC59A8B6CA}" type="slidenum">
              <a:rPr lang="pt-BR" smtClean="0">
                <a:solidFill>
                  <a:srgbClr val="292934"/>
                </a:solidFill>
              </a:rPr>
              <a:pPr/>
              <a:t>‹#›</a:t>
            </a:fld>
            <a:endParaRPr lang="pt-BR">
              <a:solidFill>
                <a:srgbClr val="292934"/>
              </a:solidFill>
            </a:endParaRP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Date Placeholder 2"/>
          <p:cNvSpPr>
            <a:spLocks noGrp="1"/>
          </p:cNvSpPr>
          <p:nvPr>
            <p:ph type="dt" sz="half" idx="10"/>
          </p:nvPr>
        </p:nvSpPr>
        <p:spPr/>
        <p:txBody>
          <a:bodyPr/>
          <a:lstStyle/>
          <a:p>
            <a:fld id="{4197EA27-5DF3-4EB9-B40A-1B326C313FB0}" type="datetime1">
              <a:rPr lang="pt-BR" smtClean="0"/>
              <a:pPr/>
              <a:t>23/09/2021</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0B53ADF5-2FA0-4A27-9BCB-13EC59A8B6CA}" type="slidenum">
              <a:rPr lang="pt-BR" smtClean="0">
                <a:solidFill>
                  <a:srgbClr val="292934"/>
                </a:solidFill>
              </a:rPr>
              <a:pPr/>
              <a:t>‹#›</a:t>
            </a:fld>
            <a:endParaRPr lang="pt-BR">
              <a:solidFill>
                <a:srgbClr val="292934"/>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525933-1071-42CE-B0D4-F6FD4F0CF4A5}" type="datetime1">
              <a:rPr lang="pt-BR" smtClean="0"/>
              <a:pPr/>
              <a:t>23/09/2021</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0B53ADF5-2FA0-4A27-9BCB-13EC59A8B6CA}" type="slidenum">
              <a:rPr lang="pt-BR" smtClean="0">
                <a:solidFill>
                  <a:srgbClr val="292934"/>
                </a:solidFill>
              </a:rPr>
              <a:pPr/>
              <a:t>‹#›</a:t>
            </a:fld>
            <a:endParaRPr lang="pt-BR">
              <a:solidFill>
                <a:srgbClr val="292934"/>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Clique para editar o título mestre</a:t>
            </a:r>
            <a:endParaRPr lang="en-US" dirty="0"/>
          </a:p>
        </p:txBody>
      </p:sp>
      <p:sp>
        <p:nvSpPr>
          <p:cNvPr id="3" name="Content Placeholder 2"/>
          <p:cNvSpPr>
            <a:spLocks noGrp="1"/>
          </p:cNvSpPr>
          <p:nvPr>
            <p:ph idx="1"/>
          </p:nvPr>
        </p:nvSpPr>
        <p:spPr/>
        <p:txBody>
          <a:body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endParaRPr lang="en-US" dirty="0"/>
          </a:p>
        </p:txBody>
      </p:sp>
      <p:sp>
        <p:nvSpPr>
          <p:cNvPr id="4" name="Date Placeholder 3"/>
          <p:cNvSpPr>
            <a:spLocks noGrp="1"/>
          </p:cNvSpPr>
          <p:nvPr>
            <p:ph type="dt" sz="half" idx="10"/>
          </p:nvPr>
        </p:nvSpPr>
        <p:spPr/>
        <p:txBody>
          <a:bodyPr/>
          <a:lstStyle/>
          <a:p>
            <a:fld id="{2CEB8C83-7367-4A15-B9BE-621C5EEEA8CB}" type="datetime1">
              <a:rPr lang="pt-BR" smtClean="0"/>
              <a:t>23/09/2021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a:xfrm>
            <a:off x="8676456" y="6525344"/>
            <a:ext cx="1066800" cy="329184"/>
          </a:xfrm>
        </p:spPr>
        <p:txBody>
          <a:bodyPr/>
          <a:lstStyle>
            <a:lvl1pPr>
              <a:defRPr sz="1200">
                <a:latin typeface="Calibri" pitchFamily="34" charset="0"/>
                <a:cs typeface="Calibri" pitchFamily="34" charset="0"/>
              </a:defRPr>
            </a:lvl1pPr>
          </a:lstStyle>
          <a:p>
            <a:fld id="{0B53ADF5-2FA0-4A27-9BCB-13EC59A8B6CA}" type="slidenum">
              <a:rPr lang="pt-BR" smtClean="0"/>
              <a:pPr/>
              <a:t>‹#›</a:t>
            </a:fld>
            <a:endParaRPr lang="pt-B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pt-BR"/>
              <a:t>Clique para editar o título mestre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fld id="{39A6FE65-33BD-4321-97B9-24CB871258A4}" type="datetime1">
              <a:rPr lang="pt-BR" smtClean="0"/>
              <a:pPr/>
              <a:t>23/09/2021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0B53ADF5-2FA0-4A27-9BCB-13EC59A8B6CA}" type="slidenum">
              <a:rPr lang="pt-BR" smtClean="0">
                <a:solidFill>
                  <a:srgbClr val="292934"/>
                </a:solidFill>
              </a:rPr>
              <a:pPr/>
              <a:t>‹#›</a:t>
            </a:fld>
            <a:endParaRPr lang="pt-BR">
              <a:solidFill>
                <a:srgbClr val="292934"/>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fld id="{0EE8710F-5649-459E-A648-E57D257A5B16}" type="datetime1">
              <a:rPr lang="pt-BR" smtClean="0"/>
              <a:pPr/>
              <a:t>23/09/2021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0B53ADF5-2FA0-4A27-9BCB-13EC59A8B6CA}" type="slidenum">
              <a:rPr lang="pt-BR" smtClean="0">
                <a:solidFill>
                  <a:srgbClr val="292934"/>
                </a:solidFill>
              </a:rPr>
              <a:pPr/>
              <a:t>‹#›</a:t>
            </a:fld>
            <a:endParaRPr lang="pt-BR">
              <a:solidFill>
                <a:srgbClr val="292934"/>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Date Placeholder 3"/>
          <p:cNvSpPr>
            <a:spLocks noGrp="1"/>
          </p:cNvSpPr>
          <p:nvPr>
            <p:ph type="dt" sz="half" idx="10"/>
          </p:nvPr>
        </p:nvSpPr>
        <p:spPr/>
        <p:txBody>
          <a:bodyPr/>
          <a:lstStyle/>
          <a:p>
            <a:fld id="{08F41F5B-98E4-498B-8856-9E1F850FB663}" type="datetime1">
              <a:rPr lang="pt-BR" smtClean="0"/>
              <a:pPr/>
              <a:t>23/09/2021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0B53ADF5-2FA0-4A27-9BCB-13EC59A8B6CA}" type="slidenum">
              <a:rPr lang="pt-BR" smtClean="0">
                <a:solidFill>
                  <a:srgbClr val="292934"/>
                </a:solidFill>
              </a:rPr>
              <a:pPr/>
              <a:t>‹#›</a:t>
            </a:fld>
            <a:endParaRPr lang="pt-BR">
              <a:solidFill>
                <a:srgbClr val="292934"/>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pt-BR"/>
              <a:t>Clique para editar o título mestre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DEFF749D-AB1C-45F3-A36A-39CEC478B832}" type="datetime1">
              <a:rPr lang="pt-BR" smtClean="0"/>
              <a:pPr/>
              <a:t>23/09/2021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0B53ADF5-2FA0-4A27-9BCB-13EC59A8B6CA}" type="slidenum">
              <a:rPr lang="pt-BR" smtClean="0">
                <a:solidFill>
                  <a:srgbClr val="292934"/>
                </a:solidFill>
              </a:rPr>
              <a:pPr/>
              <a:t>‹#›</a:t>
            </a:fld>
            <a:endParaRPr lang="pt-BR">
              <a:solidFill>
                <a:srgbClr val="292934"/>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pt-BR"/>
              <a:t>Clique para editar o título mestre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EA37F0E1-299A-4A24-B7E0-96B8D1A014BC}" type="datetime1">
              <a:rPr lang="pt-BR" smtClean="0"/>
              <a:t>23/09/2021</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0B53ADF5-2FA0-4A27-9BCB-13EC59A8B6CA}" type="slidenum">
              <a:rPr lang="pt-BR" smtClean="0"/>
              <a:t>‹#›</a:t>
            </a:fld>
            <a:endParaRPr lang="pt-B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A0729D11-8FD5-473F-867D-F0200B4B7D52}" type="datetime1">
              <a:rPr lang="pt-BR" smtClean="0"/>
              <a:t>23/09/2021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0B53ADF5-2FA0-4A27-9BCB-13EC59A8B6CA}" type="slidenum">
              <a:rPr lang="pt-BR" smtClean="0"/>
              <a:t>‹#›</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523E127A-501B-48BB-AB26-5E814AAA926C}" type="datetime1">
              <a:rPr lang="pt-BR" smtClean="0"/>
              <a:t>23/09/2021</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0B53ADF5-2FA0-4A27-9BCB-13EC59A8B6CA}" type="slidenum">
              <a:rPr lang="pt-BR" smtClean="0"/>
              <a:t>‹#›</a:t>
            </a:fld>
            <a:endParaRPr lang="pt-B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a:p>
        </p:txBody>
      </p:sp>
      <p:sp>
        <p:nvSpPr>
          <p:cNvPr id="3" name="Date Placeholder 2"/>
          <p:cNvSpPr>
            <a:spLocks noGrp="1"/>
          </p:cNvSpPr>
          <p:nvPr>
            <p:ph type="dt" sz="half" idx="10"/>
          </p:nvPr>
        </p:nvSpPr>
        <p:spPr/>
        <p:txBody>
          <a:bodyPr/>
          <a:lstStyle/>
          <a:p>
            <a:fld id="{4197EA27-5DF3-4EB9-B40A-1B326C313FB0}" type="datetime1">
              <a:rPr lang="pt-BR" smtClean="0"/>
              <a:t>23/09/2021</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0B53ADF5-2FA0-4A27-9BCB-13EC59A8B6CA}" type="slidenum">
              <a:rPr lang="pt-BR" smtClean="0"/>
              <a:t>‹#›</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525933-1071-42CE-B0D4-F6FD4F0CF4A5}" type="datetime1">
              <a:rPr lang="pt-BR" smtClean="0"/>
              <a:t>23/09/2021</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0B53ADF5-2FA0-4A27-9BCB-13EC59A8B6CA}" type="slidenum">
              <a:rPr lang="pt-BR" smtClean="0"/>
              <a:t>‹#›</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pt-BR"/>
              <a:t>Clique para editar o título mestre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fld id="{39A6FE65-33BD-4321-97B9-24CB871258A4}" type="datetime1">
              <a:rPr lang="pt-BR" smtClean="0"/>
              <a:t>23/09/2021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0B53ADF5-2FA0-4A27-9BCB-13EC59A8B6CA}" type="slidenum">
              <a:rPr lang="pt-BR" smtClean="0"/>
              <a:t>‹#›</a:t>
            </a:fld>
            <a:endParaRPr lang="pt-B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fld id="{0EE8710F-5649-459E-A648-E57D257A5B16}" type="datetime1">
              <a:rPr lang="pt-BR" smtClean="0"/>
              <a:t>23/09/2021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0B53ADF5-2FA0-4A27-9BCB-13EC59A8B6CA}" type="slidenum">
              <a:rPr lang="pt-BR" smtClean="0"/>
              <a:t>‹#›</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C211E4C3-9915-433F-9C2E-FFA1F5C1FDB8}" type="datetime1">
              <a:rPr lang="pt-BR" smtClean="0"/>
              <a:t>23/09/2021</a:t>
            </a:fld>
            <a:endParaRPr lang="pt-B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pt-BR"/>
          </a:p>
        </p:txBody>
      </p:sp>
      <p:sp>
        <p:nvSpPr>
          <p:cNvPr id="6" name="Slide Number Placeholder 5"/>
          <p:cNvSpPr>
            <a:spLocks noGrp="1"/>
          </p:cNvSpPr>
          <p:nvPr>
            <p:ph type="sldNum" sz="quarter" idx="4"/>
          </p:nvPr>
        </p:nvSpPr>
        <p:spPr>
          <a:xfrm>
            <a:off x="8077200" y="6492240"/>
            <a:ext cx="1066800" cy="329184"/>
          </a:xfrm>
          <a:prstGeom prst="rect">
            <a:avLst/>
          </a:prstGeom>
        </p:spPr>
        <p:txBody>
          <a:bodyPr vert="horz" lIns="91440" tIns="45720" rIns="91440" bIns="45720" rtlCol="0" anchor="ctr"/>
          <a:lstStyle>
            <a:lvl1pPr algn="l">
              <a:defRPr sz="1400" b="1">
                <a:solidFill>
                  <a:schemeClr val="tx1"/>
                </a:solidFill>
              </a:defRPr>
            </a:lvl1pPr>
          </a:lstStyle>
          <a:p>
            <a:fld id="{0B53ADF5-2FA0-4A27-9BCB-13EC59A8B6CA}" type="slidenum">
              <a:rPr lang="pt-BR" smtClean="0"/>
              <a:pPr/>
              <a:t>‹#›</a:t>
            </a:fld>
            <a:endParaRPr lang="pt-B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spcBef>
          <a:spcPct val="0"/>
        </a:spcBef>
        <a:buNone/>
        <a:defRPr sz="4000" kern="1200" spc="-100" baseline="0">
          <a:solidFill>
            <a:schemeClr val="tx2"/>
          </a:solidFill>
          <a:latin typeface="Calibri" pitchFamily="34" charset="0"/>
          <a:ea typeface="+mj-ea"/>
          <a:cs typeface="Calibri" pitchFamily="34" charset="0"/>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Calibri" pitchFamily="34" charset="0"/>
          <a:ea typeface="+mn-ea"/>
          <a:cs typeface="Calibri" pitchFamily="34" charset="0"/>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Calibri" pitchFamily="34" charset="0"/>
          <a:ea typeface="+mn-ea"/>
          <a:cs typeface="Calibri" pitchFamily="34" charset="0"/>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Calibri" pitchFamily="34" charset="0"/>
          <a:ea typeface="+mn-ea"/>
          <a:cs typeface="Calibri" pitchFamily="34" charset="0"/>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Calibri" pitchFamily="34" charset="0"/>
          <a:ea typeface="+mn-ea"/>
          <a:cs typeface="Calibri" pitchFamily="34" charset="0"/>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Calibri" pitchFamily="34" charset="0"/>
          <a:ea typeface="+mn-ea"/>
          <a:cs typeface="Calibri" pitchFamily="34"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C211E4C3-9915-433F-9C2E-FFA1F5C1FDB8}" type="datetime1">
              <a:rPr lang="pt-BR" smtClean="0"/>
              <a:pPr/>
              <a:t>23/09/2021</a:t>
            </a:fld>
            <a:endParaRPr lang="pt-B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pt-BR"/>
          </a:p>
        </p:txBody>
      </p:sp>
      <p:sp>
        <p:nvSpPr>
          <p:cNvPr id="6" name="Slide Number Placeholder 5"/>
          <p:cNvSpPr>
            <a:spLocks noGrp="1"/>
          </p:cNvSpPr>
          <p:nvPr>
            <p:ph type="sldNum" sz="quarter" idx="4"/>
          </p:nvPr>
        </p:nvSpPr>
        <p:spPr>
          <a:xfrm>
            <a:off x="8077200" y="6492240"/>
            <a:ext cx="1066800" cy="329184"/>
          </a:xfrm>
          <a:prstGeom prst="rect">
            <a:avLst/>
          </a:prstGeom>
        </p:spPr>
        <p:txBody>
          <a:bodyPr vert="horz" lIns="91440" tIns="45720" rIns="91440" bIns="45720" rtlCol="0" anchor="ctr"/>
          <a:lstStyle>
            <a:lvl1pPr algn="l">
              <a:defRPr sz="1400" b="1">
                <a:solidFill>
                  <a:schemeClr val="tx1"/>
                </a:solidFill>
              </a:defRPr>
            </a:lvl1pPr>
          </a:lstStyle>
          <a:p>
            <a:fld id="{0B53ADF5-2FA0-4A27-9BCB-13EC59A8B6CA}" type="slidenum">
              <a:rPr lang="pt-BR" smtClean="0">
                <a:solidFill>
                  <a:srgbClr val="292934"/>
                </a:solidFill>
              </a:rPr>
              <a:pPr/>
              <a:t>‹#›</a:t>
            </a:fld>
            <a:endParaRPr lang="pt-BR">
              <a:solidFill>
                <a:srgbClr val="292934"/>
              </a:solidFill>
            </a:endParaRPr>
          </a:p>
        </p:txBody>
      </p:sp>
    </p:spTree>
    <p:extLst>
      <p:ext uri="{BB962C8B-B14F-4D97-AF65-F5344CB8AC3E}">
        <p14:creationId xmlns:p14="http://schemas.microsoft.com/office/powerpoint/2010/main" val="108442811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hf hdr="0" ftr="0" dt="0"/>
  <p:txStyles>
    <p:titleStyle>
      <a:lvl1pPr algn="l" defTabSz="914400" rtl="0" eaLnBrk="1" latinLnBrk="0" hangingPunct="1">
        <a:spcBef>
          <a:spcPct val="0"/>
        </a:spcBef>
        <a:buNone/>
        <a:defRPr sz="4000" kern="1200" spc="-100" baseline="0">
          <a:solidFill>
            <a:schemeClr val="tx2"/>
          </a:solidFill>
          <a:latin typeface="Calibri" pitchFamily="34" charset="0"/>
          <a:ea typeface="+mj-ea"/>
          <a:cs typeface="Calibri" pitchFamily="34" charset="0"/>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Calibri" pitchFamily="34" charset="0"/>
          <a:ea typeface="+mn-ea"/>
          <a:cs typeface="Calibri" pitchFamily="34" charset="0"/>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Calibri" pitchFamily="34" charset="0"/>
          <a:ea typeface="+mn-ea"/>
          <a:cs typeface="Calibri" pitchFamily="34" charset="0"/>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Calibri" pitchFamily="34" charset="0"/>
          <a:ea typeface="+mn-ea"/>
          <a:cs typeface="Calibri" pitchFamily="34" charset="0"/>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Calibri" pitchFamily="34" charset="0"/>
          <a:ea typeface="+mn-ea"/>
          <a:cs typeface="Calibri" pitchFamily="34" charset="0"/>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Calibri" pitchFamily="34" charset="0"/>
          <a:ea typeface="+mn-ea"/>
          <a:cs typeface="Calibri" pitchFamily="34"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9.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40.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www.youtube.com/watch?v=ZIV2K4JRtOA" TargetMode="External"/><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hyperlink" Target="https://youtu.be/ZIV2K4JRtO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57158" y="764704"/>
            <a:ext cx="8607330" cy="2075452"/>
          </a:xfrm>
        </p:spPr>
        <p:txBody>
          <a:bodyPr/>
          <a:lstStyle/>
          <a:p>
            <a:r>
              <a:rPr lang="pt-BR" sz="4000" b="1" cap="none" dirty="0"/>
              <a:t>River </a:t>
            </a:r>
            <a:r>
              <a:rPr lang="pt-BR" sz="4000" b="1" cap="none" dirty="0" err="1"/>
              <a:t>Breeze</a:t>
            </a:r>
            <a:r>
              <a:rPr lang="pt-BR" sz="4000" b="1" cap="none" dirty="0"/>
              <a:t> over </a:t>
            </a:r>
            <a:r>
              <a:rPr lang="pt-BR" sz="4000" b="1" cap="none" dirty="0" err="1"/>
              <a:t>the</a:t>
            </a:r>
            <a:r>
              <a:rPr lang="pt-BR" sz="4000" b="1" cap="none" dirty="0"/>
              <a:t> </a:t>
            </a:r>
            <a:r>
              <a:rPr lang="pt-BR" sz="4000" b="1" cap="none" dirty="0" err="1"/>
              <a:t>Amazon</a:t>
            </a:r>
            <a:r>
              <a:rPr lang="pt-BR" sz="4000" b="1" cap="none" dirty="0"/>
              <a:t> </a:t>
            </a:r>
            <a:r>
              <a:rPr lang="pt-BR" sz="4000" b="1" cap="none" dirty="0" err="1"/>
              <a:t>Seen</a:t>
            </a:r>
            <a:r>
              <a:rPr lang="pt-BR" sz="4000" b="1" cap="none" dirty="0"/>
              <a:t> </a:t>
            </a:r>
            <a:r>
              <a:rPr lang="pt-BR" sz="4000" b="1" cap="none" dirty="0" err="1"/>
              <a:t>from</a:t>
            </a:r>
            <a:r>
              <a:rPr lang="pt-BR" sz="4000" b="1" cap="none" dirty="0"/>
              <a:t> GOES-16 GLM </a:t>
            </a:r>
            <a:r>
              <a:rPr lang="pt-BR" sz="4000" b="1" strike="sngStrike" cap="none" dirty="0" err="1"/>
              <a:t>and</a:t>
            </a:r>
            <a:r>
              <a:rPr lang="pt-BR" sz="4000" b="1" strike="sngStrike" cap="none" dirty="0"/>
              <a:t> STARNET</a:t>
            </a:r>
          </a:p>
        </p:txBody>
      </p:sp>
      <p:sp>
        <p:nvSpPr>
          <p:cNvPr id="3" name="Subtítulo 2"/>
          <p:cNvSpPr>
            <a:spLocks noGrp="1"/>
          </p:cNvSpPr>
          <p:nvPr>
            <p:ph type="subTitle" idx="1"/>
          </p:nvPr>
        </p:nvSpPr>
        <p:spPr>
          <a:xfrm>
            <a:off x="357158" y="3171501"/>
            <a:ext cx="8463314" cy="2103959"/>
          </a:xfrm>
        </p:spPr>
        <p:txBody>
          <a:bodyPr>
            <a:normAutofit/>
          </a:bodyPr>
          <a:lstStyle/>
          <a:p>
            <a:r>
              <a:rPr lang="pt-BR" sz="2000" dirty="0"/>
              <a:t>Rachel Albrecht, Camila Lopes, </a:t>
            </a:r>
            <a:r>
              <a:rPr lang="pt-BR" sz="2000" dirty="0" err="1"/>
              <a:t>Stefane</a:t>
            </a:r>
            <a:r>
              <a:rPr lang="pt-BR" sz="2000" dirty="0"/>
              <a:t> Freitas, Carolina Monteiro, </a:t>
            </a:r>
            <a:r>
              <a:rPr lang="pt-BR" sz="2000" dirty="0" err="1"/>
              <a:t>Hikari</a:t>
            </a:r>
            <a:r>
              <a:rPr lang="pt-BR" sz="2000" dirty="0"/>
              <a:t> Fukuda, Thiago </a:t>
            </a:r>
            <a:r>
              <a:rPr lang="pt-BR" sz="2000" dirty="0" err="1"/>
              <a:t>Biscaro</a:t>
            </a:r>
            <a:r>
              <a:rPr lang="pt-BR" sz="2000" dirty="0"/>
              <a:t>, Alan Calheiros, Michael </a:t>
            </a:r>
            <a:r>
              <a:rPr lang="pt-BR" sz="2000" dirty="0" err="1"/>
              <a:t>Cecchini</a:t>
            </a:r>
            <a:r>
              <a:rPr lang="pt-BR" sz="2000" dirty="0"/>
              <a:t>, Luiz Machado, Henrique Barbosa, Paulo </a:t>
            </a:r>
            <a:r>
              <a:rPr lang="pt-BR" sz="2000" dirty="0" err="1"/>
              <a:t>Artaxo</a:t>
            </a:r>
            <a:r>
              <a:rPr lang="pt-BR" sz="2000" dirty="0"/>
              <a:t>, </a:t>
            </a:r>
            <a:r>
              <a:rPr lang="pt-BR" sz="2000" dirty="0" err="1"/>
              <a:t>Andi</a:t>
            </a:r>
            <a:r>
              <a:rPr lang="pt-BR" sz="2000" dirty="0"/>
              <a:t> Andrea</a:t>
            </a:r>
          </a:p>
          <a:p>
            <a:r>
              <a:rPr lang="pt-BR" dirty="0"/>
              <a:t> </a:t>
            </a:r>
          </a:p>
          <a:p>
            <a:pPr algn="ctr"/>
            <a:r>
              <a:rPr lang="pt-BR" sz="2000" dirty="0" err="1"/>
              <a:t>rachel.albrecht@iag.usp.br</a:t>
            </a:r>
            <a:endParaRPr lang="pt-BR" sz="1600" dirty="0"/>
          </a:p>
        </p:txBody>
      </p:sp>
      <p:sp>
        <p:nvSpPr>
          <p:cNvPr id="9" name="CaixaDeTexto 8"/>
          <p:cNvSpPr txBox="1"/>
          <p:nvPr/>
        </p:nvSpPr>
        <p:spPr>
          <a:xfrm>
            <a:off x="1708949" y="0"/>
            <a:ext cx="5726118" cy="338554"/>
          </a:xfrm>
          <a:prstGeom prst="rect">
            <a:avLst/>
          </a:prstGeom>
          <a:noFill/>
        </p:spPr>
        <p:txBody>
          <a:bodyPr wrap="none" rtlCol="0">
            <a:spAutoFit/>
          </a:bodyPr>
          <a:lstStyle/>
          <a:p>
            <a:pPr algn="ctr"/>
            <a:r>
              <a:rPr lang="en-US" sz="1600" dirty="0">
                <a:solidFill>
                  <a:schemeClr val="bg1"/>
                </a:solidFill>
              </a:rPr>
              <a:t>2021 GLM Annual Science Meeting </a:t>
            </a:r>
            <a:r>
              <a:rPr lang="mr-IN" sz="1600" dirty="0">
                <a:solidFill>
                  <a:schemeClr val="bg1"/>
                </a:solidFill>
              </a:rPr>
              <a:t>–</a:t>
            </a:r>
            <a:r>
              <a:rPr lang="en-US" sz="1600" dirty="0">
                <a:solidFill>
                  <a:schemeClr val="bg1"/>
                </a:solidFill>
              </a:rPr>
              <a:t> 21-23 September 2021</a:t>
            </a:r>
            <a:endParaRPr lang="pt-BR" sz="1600" dirty="0">
              <a:solidFill>
                <a:schemeClr val="bg1"/>
              </a:solidFill>
            </a:endParaRPr>
          </a:p>
        </p:txBody>
      </p:sp>
      <p:sp>
        <p:nvSpPr>
          <p:cNvPr id="10" name="Espaço Reservado para Número de Slide 9"/>
          <p:cNvSpPr>
            <a:spLocks noGrp="1"/>
          </p:cNvSpPr>
          <p:nvPr>
            <p:ph type="sldNum" sz="quarter" idx="12"/>
          </p:nvPr>
        </p:nvSpPr>
        <p:spPr/>
        <p:txBody>
          <a:bodyPr/>
          <a:lstStyle/>
          <a:p>
            <a:fld id="{0B53ADF5-2FA0-4A27-9BCB-13EC59A8B6CA}" type="slidenum">
              <a:rPr lang="pt-BR" smtClean="0"/>
              <a:pPr/>
              <a:t>1</a:t>
            </a:fld>
            <a:endParaRPr lang="pt-BR"/>
          </a:p>
        </p:txBody>
      </p:sp>
      <p:pic>
        <p:nvPicPr>
          <p:cNvPr id="8"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7793" y="5643578"/>
            <a:ext cx="1530978" cy="1088935"/>
          </a:xfrm>
          <a:prstGeom prst="rect">
            <a:avLst/>
          </a:prstGeom>
        </p:spPr>
      </p:pic>
      <p:pic>
        <p:nvPicPr>
          <p:cNvPr id="11" name="Imagem 10" descr="INPE_transparente.png"/>
          <p:cNvPicPr>
            <a:picLocks noChangeAspect="1"/>
          </p:cNvPicPr>
          <p:nvPr/>
        </p:nvPicPr>
        <p:blipFill>
          <a:blip r:embed="rId4" cstate="print"/>
          <a:stretch>
            <a:fillRect/>
          </a:stretch>
        </p:blipFill>
        <p:spPr>
          <a:xfrm>
            <a:off x="357158" y="5643578"/>
            <a:ext cx="1214446" cy="975505"/>
          </a:xfrm>
          <a:prstGeom prst="rect">
            <a:avLst/>
          </a:prstGeom>
        </p:spPr>
      </p:pic>
      <p:pic>
        <p:nvPicPr>
          <p:cNvPr id="7" name="Picture 6">
            <a:extLst>
              <a:ext uri="{FF2B5EF4-FFF2-40B4-BE49-F238E27FC236}">
                <a16:creationId xmlns:a16="http://schemas.microsoft.com/office/drawing/2014/main" id="{20F0BAA8-9F6D-A742-AACD-F9B79069D6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0589" y="5532217"/>
            <a:ext cx="1568291" cy="1140575"/>
          </a:xfrm>
          <a:prstGeom prst="rect">
            <a:avLst/>
          </a:prstGeom>
        </p:spPr>
      </p:pic>
    </p:spTree>
    <p:extLst>
      <p:ext uri="{BB962C8B-B14F-4D97-AF65-F5344CB8AC3E}">
        <p14:creationId xmlns:p14="http://schemas.microsoft.com/office/powerpoint/2010/main" val="152325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3FAED-0F21-FD4D-9868-63107A4BE4BE}"/>
              </a:ext>
            </a:extLst>
          </p:cNvPr>
          <p:cNvSpPr>
            <a:spLocks noGrp="1"/>
          </p:cNvSpPr>
          <p:nvPr>
            <p:ph type="title"/>
          </p:nvPr>
        </p:nvSpPr>
        <p:spPr/>
        <p:txBody>
          <a:bodyPr/>
          <a:lstStyle/>
          <a:p>
            <a:r>
              <a:rPr lang="en-US" dirty="0"/>
              <a:t>Preliminary </a:t>
            </a:r>
            <a:r>
              <a:rPr lang="en-US" b="1" dirty="0"/>
              <a:t>RESULTS</a:t>
            </a:r>
            <a:endParaRPr lang="en-US" dirty="0"/>
          </a:p>
        </p:txBody>
      </p:sp>
      <p:sp>
        <p:nvSpPr>
          <p:cNvPr id="3" name="Content Placeholder 2">
            <a:extLst>
              <a:ext uri="{FF2B5EF4-FFF2-40B4-BE49-F238E27FC236}">
                <a16:creationId xmlns:a16="http://schemas.microsoft.com/office/drawing/2014/main" id="{FE738FF6-760E-C542-B825-90D63231508D}"/>
              </a:ext>
            </a:extLst>
          </p:cNvPr>
          <p:cNvSpPr>
            <a:spLocks noGrp="1"/>
          </p:cNvSpPr>
          <p:nvPr>
            <p:ph idx="1"/>
          </p:nvPr>
        </p:nvSpPr>
        <p:spPr>
          <a:xfrm>
            <a:off x="457200" y="1600200"/>
            <a:ext cx="8229600" cy="532656"/>
          </a:xfrm>
        </p:spPr>
        <p:txBody>
          <a:bodyPr/>
          <a:lstStyle/>
          <a:p>
            <a:r>
              <a:rPr lang="en-US" b="1" dirty="0"/>
              <a:t>Flash Rate Density </a:t>
            </a:r>
            <a:r>
              <a:rPr lang="en-US" dirty="0"/>
              <a:t>– by </a:t>
            </a:r>
            <a:r>
              <a:rPr lang="en-US" b="1" u="sng" dirty="0"/>
              <a:t>time</a:t>
            </a:r>
            <a:r>
              <a:rPr lang="en-US" dirty="0"/>
              <a:t>, 2020:</a:t>
            </a:r>
          </a:p>
        </p:txBody>
      </p:sp>
      <p:sp>
        <p:nvSpPr>
          <p:cNvPr id="4" name="Slide Number Placeholder 3">
            <a:extLst>
              <a:ext uri="{FF2B5EF4-FFF2-40B4-BE49-F238E27FC236}">
                <a16:creationId xmlns:a16="http://schemas.microsoft.com/office/drawing/2014/main" id="{4B6C73FE-7F75-A341-A351-5026B0388B41}"/>
              </a:ext>
            </a:extLst>
          </p:cNvPr>
          <p:cNvSpPr>
            <a:spLocks noGrp="1"/>
          </p:cNvSpPr>
          <p:nvPr>
            <p:ph type="sldNum" sz="quarter" idx="12"/>
          </p:nvPr>
        </p:nvSpPr>
        <p:spPr/>
        <p:txBody>
          <a:bodyPr/>
          <a:lstStyle/>
          <a:p>
            <a:fld id="{0B53ADF5-2FA0-4A27-9BCB-13EC59A8B6CA}" type="slidenum">
              <a:rPr lang="pt-BR" smtClean="0">
                <a:solidFill>
                  <a:srgbClr val="292934"/>
                </a:solidFill>
              </a:rPr>
              <a:pPr/>
              <a:t>10</a:t>
            </a:fld>
            <a:endParaRPr lang="pt-BR">
              <a:solidFill>
                <a:srgbClr val="292934"/>
              </a:solidFill>
            </a:endParaRPr>
          </a:p>
        </p:txBody>
      </p:sp>
      <p:pic>
        <p:nvPicPr>
          <p:cNvPr id="8" name="Picture 7">
            <a:extLst>
              <a:ext uri="{FF2B5EF4-FFF2-40B4-BE49-F238E27FC236}">
                <a16:creationId xmlns:a16="http://schemas.microsoft.com/office/drawing/2014/main" id="{3B6D31B6-AD56-934D-BD21-3EE80762D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2440" y="2492896"/>
            <a:ext cx="514397" cy="3292140"/>
          </a:xfrm>
          <a:prstGeom prst="rect">
            <a:avLst/>
          </a:prstGeom>
        </p:spPr>
      </p:pic>
      <p:pic>
        <p:nvPicPr>
          <p:cNvPr id="23" name="Picture 22">
            <a:extLst>
              <a:ext uri="{FF2B5EF4-FFF2-40B4-BE49-F238E27FC236}">
                <a16:creationId xmlns:a16="http://schemas.microsoft.com/office/drawing/2014/main" id="{C6E1F1F2-E9B2-0549-A417-830FAA46B1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77" y="2430681"/>
            <a:ext cx="2880000" cy="1843200"/>
          </a:xfrm>
          <a:prstGeom prst="rect">
            <a:avLst/>
          </a:prstGeom>
        </p:spPr>
      </p:pic>
      <p:pic>
        <p:nvPicPr>
          <p:cNvPr id="25" name="Picture 24">
            <a:extLst>
              <a:ext uri="{FF2B5EF4-FFF2-40B4-BE49-F238E27FC236}">
                <a16:creationId xmlns:a16="http://schemas.microsoft.com/office/drawing/2014/main" id="{4899F610-C165-FA46-BA30-DA8BD2C59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3738" y="2422657"/>
            <a:ext cx="2880000" cy="1843200"/>
          </a:xfrm>
          <a:prstGeom prst="rect">
            <a:avLst/>
          </a:prstGeom>
        </p:spPr>
      </p:pic>
      <p:pic>
        <p:nvPicPr>
          <p:cNvPr id="27" name="Picture 26">
            <a:extLst>
              <a:ext uri="{FF2B5EF4-FFF2-40B4-BE49-F238E27FC236}">
                <a16:creationId xmlns:a16="http://schemas.microsoft.com/office/drawing/2014/main" id="{5A8B02EA-871C-4B42-A847-B577AF72C0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7567" y="2410138"/>
            <a:ext cx="2880000" cy="1843200"/>
          </a:xfrm>
          <a:prstGeom prst="rect">
            <a:avLst/>
          </a:prstGeom>
        </p:spPr>
      </p:pic>
      <p:pic>
        <p:nvPicPr>
          <p:cNvPr id="29" name="Picture 28">
            <a:extLst>
              <a:ext uri="{FF2B5EF4-FFF2-40B4-BE49-F238E27FC236}">
                <a16:creationId xmlns:a16="http://schemas.microsoft.com/office/drawing/2014/main" id="{257A6D6F-79BB-E14B-A8EA-478396DD1A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67" y="4190421"/>
            <a:ext cx="2844000" cy="1820160"/>
          </a:xfrm>
          <a:prstGeom prst="rect">
            <a:avLst/>
          </a:prstGeom>
        </p:spPr>
      </p:pic>
      <p:pic>
        <p:nvPicPr>
          <p:cNvPr id="31" name="Picture 30">
            <a:extLst>
              <a:ext uri="{FF2B5EF4-FFF2-40B4-BE49-F238E27FC236}">
                <a16:creationId xmlns:a16="http://schemas.microsoft.com/office/drawing/2014/main" id="{AB688A25-CB89-E345-AE36-38446ADC03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567" y="4170579"/>
            <a:ext cx="2844000" cy="1820160"/>
          </a:xfrm>
          <a:prstGeom prst="rect">
            <a:avLst/>
          </a:prstGeom>
        </p:spPr>
      </p:pic>
      <p:pic>
        <p:nvPicPr>
          <p:cNvPr id="35" name="Picture 34">
            <a:extLst>
              <a:ext uri="{FF2B5EF4-FFF2-40B4-BE49-F238E27FC236}">
                <a16:creationId xmlns:a16="http://schemas.microsoft.com/office/drawing/2014/main" id="{11DF0E73-20F0-8642-BE79-C5C9954395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3567" y="4170579"/>
            <a:ext cx="2844000" cy="1820160"/>
          </a:xfrm>
          <a:prstGeom prst="rect">
            <a:avLst/>
          </a:prstGeom>
        </p:spPr>
      </p:pic>
      <p:sp>
        <p:nvSpPr>
          <p:cNvPr id="36" name="TextBox 35">
            <a:extLst>
              <a:ext uri="{FF2B5EF4-FFF2-40B4-BE49-F238E27FC236}">
                <a16:creationId xmlns:a16="http://schemas.microsoft.com/office/drawing/2014/main" id="{659F3292-9429-FB49-8246-ADDD7EB0B371}"/>
              </a:ext>
            </a:extLst>
          </p:cNvPr>
          <p:cNvSpPr txBox="1"/>
          <p:nvPr/>
        </p:nvSpPr>
        <p:spPr>
          <a:xfrm>
            <a:off x="255468" y="2444646"/>
            <a:ext cx="915635" cy="369332"/>
          </a:xfrm>
          <a:prstGeom prst="rect">
            <a:avLst/>
          </a:prstGeom>
          <a:noFill/>
        </p:spPr>
        <p:txBody>
          <a:bodyPr wrap="none" rtlCol="0">
            <a:spAutoFit/>
          </a:bodyPr>
          <a:lstStyle/>
          <a:p>
            <a:r>
              <a:rPr lang="en-US" b="1" dirty="0">
                <a:latin typeface="Arial Black" panose="020B0604020202020204" pitchFamily="34" charset="0"/>
                <a:cs typeface="Arial Black" panose="020B0604020202020204" pitchFamily="34" charset="0"/>
              </a:rPr>
              <a:t>00–03</a:t>
            </a:r>
          </a:p>
        </p:txBody>
      </p:sp>
      <p:sp>
        <p:nvSpPr>
          <p:cNvPr id="37" name="TextBox 36">
            <a:extLst>
              <a:ext uri="{FF2B5EF4-FFF2-40B4-BE49-F238E27FC236}">
                <a16:creationId xmlns:a16="http://schemas.microsoft.com/office/drawing/2014/main" id="{4A7AE0FB-CF36-6D48-ABEF-D4FF4F087031}"/>
              </a:ext>
            </a:extLst>
          </p:cNvPr>
          <p:cNvSpPr txBox="1"/>
          <p:nvPr/>
        </p:nvSpPr>
        <p:spPr>
          <a:xfrm>
            <a:off x="3120403" y="2443045"/>
            <a:ext cx="915635" cy="369332"/>
          </a:xfrm>
          <a:prstGeom prst="rect">
            <a:avLst/>
          </a:prstGeom>
          <a:noFill/>
        </p:spPr>
        <p:txBody>
          <a:bodyPr wrap="none" rtlCol="0">
            <a:spAutoFit/>
          </a:bodyPr>
          <a:lstStyle/>
          <a:p>
            <a:r>
              <a:rPr lang="en-US" b="1" dirty="0">
                <a:latin typeface="Arial Black" panose="020B0604020202020204" pitchFamily="34" charset="0"/>
                <a:cs typeface="Arial Black" panose="020B0604020202020204" pitchFamily="34" charset="0"/>
              </a:rPr>
              <a:t>04–07</a:t>
            </a:r>
          </a:p>
        </p:txBody>
      </p:sp>
      <p:sp>
        <p:nvSpPr>
          <p:cNvPr id="38" name="TextBox 37">
            <a:extLst>
              <a:ext uri="{FF2B5EF4-FFF2-40B4-BE49-F238E27FC236}">
                <a16:creationId xmlns:a16="http://schemas.microsoft.com/office/drawing/2014/main" id="{440D2D34-7885-2A4C-AB78-50CAC1CAD57E}"/>
              </a:ext>
            </a:extLst>
          </p:cNvPr>
          <p:cNvSpPr txBox="1"/>
          <p:nvPr/>
        </p:nvSpPr>
        <p:spPr>
          <a:xfrm>
            <a:off x="238445" y="4174446"/>
            <a:ext cx="915635" cy="369332"/>
          </a:xfrm>
          <a:prstGeom prst="rect">
            <a:avLst/>
          </a:prstGeom>
          <a:noFill/>
        </p:spPr>
        <p:txBody>
          <a:bodyPr wrap="none" rtlCol="0">
            <a:spAutoFit/>
          </a:bodyPr>
          <a:lstStyle/>
          <a:p>
            <a:r>
              <a:rPr lang="en-US" b="1" dirty="0">
                <a:latin typeface="Arial Black" panose="020B0604020202020204" pitchFamily="34" charset="0"/>
                <a:cs typeface="Arial Black" panose="020B0604020202020204" pitchFamily="34" charset="0"/>
              </a:rPr>
              <a:t>12–15</a:t>
            </a:r>
          </a:p>
        </p:txBody>
      </p:sp>
      <p:sp>
        <p:nvSpPr>
          <p:cNvPr id="39" name="TextBox 38">
            <a:extLst>
              <a:ext uri="{FF2B5EF4-FFF2-40B4-BE49-F238E27FC236}">
                <a16:creationId xmlns:a16="http://schemas.microsoft.com/office/drawing/2014/main" id="{A68CC390-9FA3-DD44-AF0F-A87A43E87D56}"/>
              </a:ext>
            </a:extLst>
          </p:cNvPr>
          <p:cNvSpPr txBox="1"/>
          <p:nvPr/>
        </p:nvSpPr>
        <p:spPr>
          <a:xfrm>
            <a:off x="5903403" y="2443045"/>
            <a:ext cx="915635" cy="369332"/>
          </a:xfrm>
          <a:prstGeom prst="rect">
            <a:avLst/>
          </a:prstGeom>
          <a:noFill/>
        </p:spPr>
        <p:txBody>
          <a:bodyPr wrap="none" rtlCol="0">
            <a:spAutoFit/>
          </a:bodyPr>
          <a:lstStyle/>
          <a:p>
            <a:r>
              <a:rPr lang="en-US" b="1" dirty="0">
                <a:latin typeface="Arial Black" panose="020B0604020202020204" pitchFamily="34" charset="0"/>
                <a:cs typeface="Arial Black" panose="020B0604020202020204" pitchFamily="34" charset="0"/>
              </a:rPr>
              <a:t>08–11</a:t>
            </a:r>
          </a:p>
        </p:txBody>
      </p:sp>
      <p:sp>
        <p:nvSpPr>
          <p:cNvPr id="40" name="TextBox 39">
            <a:extLst>
              <a:ext uri="{FF2B5EF4-FFF2-40B4-BE49-F238E27FC236}">
                <a16:creationId xmlns:a16="http://schemas.microsoft.com/office/drawing/2014/main" id="{D892271A-7B95-E74D-8FC0-ED9B0105E82D}"/>
              </a:ext>
            </a:extLst>
          </p:cNvPr>
          <p:cNvSpPr txBox="1"/>
          <p:nvPr/>
        </p:nvSpPr>
        <p:spPr>
          <a:xfrm>
            <a:off x="3088318" y="4174446"/>
            <a:ext cx="915635" cy="369332"/>
          </a:xfrm>
          <a:prstGeom prst="rect">
            <a:avLst/>
          </a:prstGeom>
          <a:noFill/>
        </p:spPr>
        <p:txBody>
          <a:bodyPr wrap="none" rtlCol="0">
            <a:spAutoFit/>
          </a:bodyPr>
          <a:lstStyle/>
          <a:p>
            <a:r>
              <a:rPr lang="en-US" b="1" dirty="0">
                <a:latin typeface="Arial Black" panose="020B0604020202020204" pitchFamily="34" charset="0"/>
                <a:cs typeface="Arial Black" panose="020B0604020202020204" pitchFamily="34" charset="0"/>
              </a:rPr>
              <a:t>16–19</a:t>
            </a:r>
          </a:p>
        </p:txBody>
      </p:sp>
      <p:sp>
        <p:nvSpPr>
          <p:cNvPr id="41" name="TextBox 40">
            <a:extLst>
              <a:ext uri="{FF2B5EF4-FFF2-40B4-BE49-F238E27FC236}">
                <a16:creationId xmlns:a16="http://schemas.microsoft.com/office/drawing/2014/main" id="{5EB07DE7-C238-8442-B22A-E1B061B7A33C}"/>
              </a:ext>
            </a:extLst>
          </p:cNvPr>
          <p:cNvSpPr txBox="1"/>
          <p:nvPr/>
        </p:nvSpPr>
        <p:spPr>
          <a:xfrm>
            <a:off x="5871318" y="4174446"/>
            <a:ext cx="877163" cy="369332"/>
          </a:xfrm>
          <a:prstGeom prst="rect">
            <a:avLst/>
          </a:prstGeom>
          <a:noFill/>
        </p:spPr>
        <p:txBody>
          <a:bodyPr wrap="none" rtlCol="0">
            <a:spAutoFit/>
          </a:bodyPr>
          <a:lstStyle/>
          <a:p>
            <a:r>
              <a:rPr lang="en-US" b="1" dirty="0">
                <a:latin typeface="Arial Black" panose="020B0604020202020204" pitchFamily="34" charset="0"/>
                <a:cs typeface="Arial Black" panose="020B0604020202020204" pitchFamily="34" charset="0"/>
              </a:rPr>
              <a:t>20-23</a:t>
            </a:r>
          </a:p>
        </p:txBody>
      </p:sp>
    </p:spTree>
    <p:extLst>
      <p:ext uri="{BB962C8B-B14F-4D97-AF65-F5344CB8AC3E}">
        <p14:creationId xmlns:p14="http://schemas.microsoft.com/office/powerpoint/2010/main" val="2996133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3FAED-0F21-FD4D-9868-63107A4BE4BE}"/>
              </a:ext>
            </a:extLst>
          </p:cNvPr>
          <p:cNvSpPr>
            <a:spLocks noGrp="1"/>
          </p:cNvSpPr>
          <p:nvPr>
            <p:ph type="title"/>
          </p:nvPr>
        </p:nvSpPr>
        <p:spPr/>
        <p:txBody>
          <a:bodyPr/>
          <a:lstStyle/>
          <a:p>
            <a:r>
              <a:rPr lang="en-US" dirty="0"/>
              <a:t>Preliminary </a:t>
            </a:r>
            <a:r>
              <a:rPr lang="en-US" b="1" dirty="0"/>
              <a:t>RESULTS</a:t>
            </a:r>
            <a:endParaRPr lang="en-US" dirty="0"/>
          </a:p>
        </p:txBody>
      </p:sp>
      <p:sp>
        <p:nvSpPr>
          <p:cNvPr id="3" name="Content Placeholder 2">
            <a:extLst>
              <a:ext uri="{FF2B5EF4-FFF2-40B4-BE49-F238E27FC236}">
                <a16:creationId xmlns:a16="http://schemas.microsoft.com/office/drawing/2014/main" id="{FE738FF6-760E-C542-B825-90D63231508D}"/>
              </a:ext>
            </a:extLst>
          </p:cNvPr>
          <p:cNvSpPr>
            <a:spLocks noGrp="1"/>
          </p:cNvSpPr>
          <p:nvPr>
            <p:ph idx="1"/>
          </p:nvPr>
        </p:nvSpPr>
        <p:spPr>
          <a:xfrm>
            <a:off x="457200" y="1600200"/>
            <a:ext cx="8229600" cy="532656"/>
          </a:xfrm>
        </p:spPr>
        <p:txBody>
          <a:bodyPr/>
          <a:lstStyle/>
          <a:p>
            <a:r>
              <a:rPr lang="en-US" b="1" dirty="0"/>
              <a:t>Flash Rate Density </a:t>
            </a:r>
            <a:r>
              <a:rPr lang="en-US" dirty="0"/>
              <a:t>– by </a:t>
            </a:r>
            <a:r>
              <a:rPr lang="en-US" b="1" u="sng" dirty="0"/>
              <a:t>time</a:t>
            </a:r>
            <a:r>
              <a:rPr lang="en-US" dirty="0"/>
              <a:t>, 2020:</a:t>
            </a:r>
          </a:p>
        </p:txBody>
      </p:sp>
      <p:sp>
        <p:nvSpPr>
          <p:cNvPr id="4" name="Slide Number Placeholder 3">
            <a:extLst>
              <a:ext uri="{FF2B5EF4-FFF2-40B4-BE49-F238E27FC236}">
                <a16:creationId xmlns:a16="http://schemas.microsoft.com/office/drawing/2014/main" id="{4B6C73FE-7F75-A341-A351-5026B0388B41}"/>
              </a:ext>
            </a:extLst>
          </p:cNvPr>
          <p:cNvSpPr>
            <a:spLocks noGrp="1"/>
          </p:cNvSpPr>
          <p:nvPr>
            <p:ph type="sldNum" sz="quarter" idx="12"/>
          </p:nvPr>
        </p:nvSpPr>
        <p:spPr/>
        <p:txBody>
          <a:bodyPr/>
          <a:lstStyle/>
          <a:p>
            <a:fld id="{0B53ADF5-2FA0-4A27-9BCB-13EC59A8B6CA}" type="slidenum">
              <a:rPr lang="pt-BR" smtClean="0">
                <a:solidFill>
                  <a:srgbClr val="292934"/>
                </a:solidFill>
              </a:rPr>
              <a:pPr/>
              <a:t>11</a:t>
            </a:fld>
            <a:endParaRPr lang="pt-BR">
              <a:solidFill>
                <a:srgbClr val="292934"/>
              </a:solidFill>
            </a:endParaRPr>
          </a:p>
        </p:txBody>
      </p:sp>
      <p:pic>
        <p:nvPicPr>
          <p:cNvPr id="8" name="Picture 7">
            <a:extLst>
              <a:ext uri="{FF2B5EF4-FFF2-40B4-BE49-F238E27FC236}">
                <a16:creationId xmlns:a16="http://schemas.microsoft.com/office/drawing/2014/main" id="{3B6D31B6-AD56-934D-BD21-3EE80762D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2440" y="2492896"/>
            <a:ext cx="514397" cy="3292140"/>
          </a:xfrm>
          <a:prstGeom prst="rect">
            <a:avLst/>
          </a:prstGeom>
        </p:spPr>
      </p:pic>
      <p:pic>
        <p:nvPicPr>
          <p:cNvPr id="23" name="Picture 22">
            <a:extLst>
              <a:ext uri="{FF2B5EF4-FFF2-40B4-BE49-F238E27FC236}">
                <a16:creationId xmlns:a16="http://schemas.microsoft.com/office/drawing/2014/main" id="{C6E1F1F2-E9B2-0549-A417-830FAA46B1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77" y="2430681"/>
            <a:ext cx="2880000" cy="1843200"/>
          </a:xfrm>
          <a:prstGeom prst="rect">
            <a:avLst/>
          </a:prstGeom>
        </p:spPr>
      </p:pic>
      <p:pic>
        <p:nvPicPr>
          <p:cNvPr id="25" name="Picture 24">
            <a:extLst>
              <a:ext uri="{FF2B5EF4-FFF2-40B4-BE49-F238E27FC236}">
                <a16:creationId xmlns:a16="http://schemas.microsoft.com/office/drawing/2014/main" id="{4899F610-C165-FA46-BA30-DA8BD2C59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3738" y="2422657"/>
            <a:ext cx="2880000" cy="1843200"/>
          </a:xfrm>
          <a:prstGeom prst="rect">
            <a:avLst/>
          </a:prstGeom>
        </p:spPr>
      </p:pic>
      <p:pic>
        <p:nvPicPr>
          <p:cNvPr id="27" name="Picture 26">
            <a:extLst>
              <a:ext uri="{FF2B5EF4-FFF2-40B4-BE49-F238E27FC236}">
                <a16:creationId xmlns:a16="http://schemas.microsoft.com/office/drawing/2014/main" id="{5A8B02EA-871C-4B42-A847-B577AF72C0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7567" y="2410138"/>
            <a:ext cx="2880000" cy="1843200"/>
          </a:xfrm>
          <a:prstGeom prst="rect">
            <a:avLst/>
          </a:prstGeom>
        </p:spPr>
      </p:pic>
      <p:pic>
        <p:nvPicPr>
          <p:cNvPr id="29" name="Picture 28">
            <a:extLst>
              <a:ext uri="{FF2B5EF4-FFF2-40B4-BE49-F238E27FC236}">
                <a16:creationId xmlns:a16="http://schemas.microsoft.com/office/drawing/2014/main" id="{257A6D6F-79BB-E14B-A8EA-478396DD1A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67" y="4190421"/>
            <a:ext cx="2844000" cy="1820160"/>
          </a:xfrm>
          <a:prstGeom prst="rect">
            <a:avLst/>
          </a:prstGeom>
        </p:spPr>
      </p:pic>
      <p:pic>
        <p:nvPicPr>
          <p:cNvPr id="31" name="Picture 30">
            <a:extLst>
              <a:ext uri="{FF2B5EF4-FFF2-40B4-BE49-F238E27FC236}">
                <a16:creationId xmlns:a16="http://schemas.microsoft.com/office/drawing/2014/main" id="{AB688A25-CB89-E345-AE36-38446ADC03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567" y="4170579"/>
            <a:ext cx="2844000" cy="1820160"/>
          </a:xfrm>
          <a:prstGeom prst="rect">
            <a:avLst/>
          </a:prstGeom>
        </p:spPr>
      </p:pic>
      <p:pic>
        <p:nvPicPr>
          <p:cNvPr id="35" name="Picture 34">
            <a:extLst>
              <a:ext uri="{FF2B5EF4-FFF2-40B4-BE49-F238E27FC236}">
                <a16:creationId xmlns:a16="http://schemas.microsoft.com/office/drawing/2014/main" id="{11DF0E73-20F0-8642-BE79-C5C9954395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3567" y="4170579"/>
            <a:ext cx="2844000" cy="1820160"/>
          </a:xfrm>
          <a:prstGeom prst="rect">
            <a:avLst/>
          </a:prstGeom>
        </p:spPr>
      </p:pic>
      <p:sp>
        <p:nvSpPr>
          <p:cNvPr id="36" name="TextBox 35">
            <a:extLst>
              <a:ext uri="{FF2B5EF4-FFF2-40B4-BE49-F238E27FC236}">
                <a16:creationId xmlns:a16="http://schemas.microsoft.com/office/drawing/2014/main" id="{659F3292-9429-FB49-8246-ADDD7EB0B371}"/>
              </a:ext>
            </a:extLst>
          </p:cNvPr>
          <p:cNvSpPr txBox="1"/>
          <p:nvPr/>
        </p:nvSpPr>
        <p:spPr>
          <a:xfrm>
            <a:off x="255468" y="2444646"/>
            <a:ext cx="915635" cy="369332"/>
          </a:xfrm>
          <a:prstGeom prst="rect">
            <a:avLst/>
          </a:prstGeom>
          <a:noFill/>
        </p:spPr>
        <p:txBody>
          <a:bodyPr wrap="none" rtlCol="0">
            <a:spAutoFit/>
          </a:bodyPr>
          <a:lstStyle/>
          <a:p>
            <a:r>
              <a:rPr lang="en-US" b="1" dirty="0">
                <a:latin typeface="Arial Black" panose="020B0604020202020204" pitchFamily="34" charset="0"/>
                <a:cs typeface="Arial Black" panose="020B0604020202020204" pitchFamily="34" charset="0"/>
              </a:rPr>
              <a:t>00–03</a:t>
            </a:r>
          </a:p>
        </p:txBody>
      </p:sp>
      <p:sp>
        <p:nvSpPr>
          <p:cNvPr id="37" name="TextBox 36">
            <a:extLst>
              <a:ext uri="{FF2B5EF4-FFF2-40B4-BE49-F238E27FC236}">
                <a16:creationId xmlns:a16="http://schemas.microsoft.com/office/drawing/2014/main" id="{4A7AE0FB-CF36-6D48-ABEF-D4FF4F087031}"/>
              </a:ext>
            </a:extLst>
          </p:cNvPr>
          <p:cNvSpPr txBox="1"/>
          <p:nvPr/>
        </p:nvSpPr>
        <p:spPr>
          <a:xfrm>
            <a:off x="3120403" y="2443045"/>
            <a:ext cx="915635" cy="369332"/>
          </a:xfrm>
          <a:prstGeom prst="rect">
            <a:avLst/>
          </a:prstGeom>
          <a:noFill/>
        </p:spPr>
        <p:txBody>
          <a:bodyPr wrap="none" rtlCol="0">
            <a:spAutoFit/>
          </a:bodyPr>
          <a:lstStyle/>
          <a:p>
            <a:r>
              <a:rPr lang="en-US" b="1" dirty="0">
                <a:latin typeface="Arial Black" panose="020B0604020202020204" pitchFamily="34" charset="0"/>
                <a:cs typeface="Arial Black" panose="020B0604020202020204" pitchFamily="34" charset="0"/>
              </a:rPr>
              <a:t>04–07</a:t>
            </a:r>
          </a:p>
        </p:txBody>
      </p:sp>
      <p:sp>
        <p:nvSpPr>
          <p:cNvPr id="38" name="TextBox 37">
            <a:extLst>
              <a:ext uri="{FF2B5EF4-FFF2-40B4-BE49-F238E27FC236}">
                <a16:creationId xmlns:a16="http://schemas.microsoft.com/office/drawing/2014/main" id="{440D2D34-7885-2A4C-AB78-50CAC1CAD57E}"/>
              </a:ext>
            </a:extLst>
          </p:cNvPr>
          <p:cNvSpPr txBox="1"/>
          <p:nvPr/>
        </p:nvSpPr>
        <p:spPr>
          <a:xfrm>
            <a:off x="238445" y="4174446"/>
            <a:ext cx="915635" cy="369332"/>
          </a:xfrm>
          <a:prstGeom prst="rect">
            <a:avLst/>
          </a:prstGeom>
          <a:noFill/>
        </p:spPr>
        <p:txBody>
          <a:bodyPr wrap="none" rtlCol="0">
            <a:spAutoFit/>
          </a:bodyPr>
          <a:lstStyle/>
          <a:p>
            <a:r>
              <a:rPr lang="en-US" b="1" dirty="0">
                <a:latin typeface="Arial Black" panose="020B0604020202020204" pitchFamily="34" charset="0"/>
                <a:cs typeface="Arial Black" panose="020B0604020202020204" pitchFamily="34" charset="0"/>
              </a:rPr>
              <a:t>12–15</a:t>
            </a:r>
          </a:p>
        </p:txBody>
      </p:sp>
      <p:sp>
        <p:nvSpPr>
          <p:cNvPr id="39" name="TextBox 38">
            <a:extLst>
              <a:ext uri="{FF2B5EF4-FFF2-40B4-BE49-F238E27FC236}">
                <a16:creationId xmlns:a16="http://schemas.microsoft.com/office/drawing/2014/main" id="{A68CC390-9FA3-DD44-AF0F-A87A43E87D56}"/>
              </a:ext>
            </a:extLst>
          </p:cNvPr>
          <p:cNvSpPr txBox="1"/>
          <p:nvPr/>
        </p:nvSpPr>
        <p:spPr>
          <a:xfrm>
            <a:off x="5903403" y="2443045"/>
            <a:ext cx="915635" cy="369332"/>
          </a:xfrm>
          <a:prstGeom prst="rect">
            <a:avLst/>
          </a:prstGeom>
          <a:noFill/>
        </p:spPr>
        <p:txBody>
          <a:bodyPr wrap="none" rtlCol="0">
            <a:spAutoFit/>
          </a:bodyPr>
          <a:lstStyle/>
          <a:p>
            <a:r>
              <a:rPr lang="en-US" b="1" dirty="0">
                <a:latin typeface="Arial Black" panose="020B0604020202020204" pitchFamily="34" charset="0"/>
                <a:cs typeface="Arial Black" panose="020B0604020202020204" pitchFamily="34" charset="0"/>
              </a:rPr>
              <a:t>08–11</a:t>
            </a:r>
          </a:p>
        </p:txBody>
      </p:sp>
      <p:sp>
        <p:nvSpPr>
          <p:cNvPr id="40" name="TextBox 39">
            <a:extLst>
              <a:ext uri="{FF2B5EF4-FFF2-40B4-BE49-F238E27FC236}">
                <a16:creationId xmlns:a16="http://schemas.microsoft.com/office/drawing/2014/main" id="{D892271A-7B95-E74D-8FC0-ED9B0105E82D}"/>
              </a:ext>
            </a:extLst>
          </p:cNvPr>
          <p:cNvSpPr txBox="1"/>
          <p:nvPr/>
        </p:nvSpPr>
        <p:spPr>
          <a:xfrm>
            <a:off x="3088318" y="4174446"/>
            <a:ext cx="915635" cy="369332"/>
          </a:xfrm>
          <a:prstGeom prst="rect">
            <a:avLst/>
          </a:prstGeom>
          <a:noFill/>
        </p:spPr>
        <p:txBody>
          <a:bodyPr wrap="none" rtlCol="0">
            <a:spAutoFit/>
          </a:bodyPr>
          <a:lstStyle/>
          <a:p>
            <a:r>
              <a:rPr lang="en-US" b="1" dirty="0">
                <a:latin typeface="Arial Black" panose="020B0604020202020204" pitchFamily="34" charset="0"/>
                <a:cs typeface="Arial Black" panose="020B0604020202020204" pitchFamily="34" charset="0"/>
              </a:rPr>
              <a:t>16–19</a:t>
            </a:r>
          </a:p>
        </p:txBody>
      </p:sp>
      <p:sp>
        <p:nvSpPr>
          <p:cNvPr id="41" name="TextBox 40">
            <a:extLst>
              <a:ext uri="{FF2B5EF4-FFF2-40B4-BE49-F238E27FC236}">
                <a16:creationId xmlns:a16="http://schemas.microsoft.com/office/drawing/2014/main" id="{5EB07DE7-C238-8442-B22A-E1B061B7A33C}"/>
              </a:ext>
            </a:extLst>
          </p:cNvPr>
          <p:cNvSpPr txBox="1"/>
          <p:nvPr/>
        </p:nvSpPr>
        <p:spPr>
          <a:xfrm>
            <a:off x="5871318" y="4174446"/>
            <a:ext cx="877163" cy="369332"/>
          </a:xfrm>
          <a:prstGeom prst="rect">
            <a:avLst/>
          </a:prstGeom>
          <a:noFill/>
        </p:spPr>
        <p:txBody>
          <a:bodyPr wrap="none" rtlCol="0">
            <a:spAutoFit/>
          </a:bodyPr>
          <a:lstStyle/>
          <a:p>
            <a:r>
              <a:rPr lang="en-US" b="1" dirty="0">
                <a:latin typeface="Arial Black" panose="020B0604020202020204" pitchFamily="34" charset="0"/>
                <a:cs typeface="Arial Black" panose="020B0604020202020204" pitchFamily="34" charset="0"/>
              </a:rPr>
              <a:t>20-23</a:t>
            </a:r>
          </a:p>
        </p:txBody>
      </p:sp>
    </p:spTree>
    <p:extLst>
      <p:ext uri="{BB962C8B-B14F-4D97-AF65-F5344CB8AC3E}">
        <p14:creationId xmlns:p14="http://schemas.microsoft.com/office/powerpoint/2010/main" val="2725876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3FAED-0F21-FD4D-9868-63107A4BE4BE}"/>
              </a:ext>
            </a:extLst>
          </p:cNvPr>
          <p:cNvSpPr>
            <a:spLocks noGrp="1"/>
          </p:cNvSpPr>
          <p:nvPr>
            <p:ph type="title"/>
          </p:nvPr>
        </p:nvSpPr>
        <p:spPr/>
        <p:txBody>
          <a:bodyPr/>
          <a:lstStyle/>
          <a:p>
            <a:r>
              <a:rPr lang="en-US" dirty="0"/>
              <a:t>Preliminary </a:t>
            </a:r>
            <a:r>
              <a:rPr lang="en-US" b="1" dirty="0"/>
              <a:t>RESULTS</a:t>
            </a:r>
            <a:endParaRPr lang="en-US" dirty="0"/>
          </a:p>
        </p:txBody>
      </p:sp>
      <p:sp>
        <p:nvSpPr>
          <p:cNvPr id="3" name="Content Placeholder 2">
            <a:extLst>
              <a:ext uri="{FF2B5EF4-FFF2-40B4-BE49-F238E27FC236}">
                <a16:creationId xmlns:a16="http://schemas.microsoft.com/office/drawing/2014/main" id="{FE738FF6-760E-C542-B825-90D63231508D}"/>
              </a:ext>
            </a:extLst>
          </p:cNvPr>
          <p:cNvSpPr>
            <a:spLocks noGrp="1"/>
          </p:cNvSpPr>
          <p:nvPr>
            <p:ph idx="1"/>
          </p:nvPr>
        </p:nvSpPr>
        <p:spPr>
          <a:xfrm>
            <a:off x="457200" y="1600200"/>
            <a:ext cx="8229600" cy="532656"/>
          </a:xfrm>
        </p:spPr>
        <p:txBody>
          <a:bodyPr/>
          <a:lstStyle/>
          <a:p>
            <a:r>
              <a:rPr lang="en-US" b="1" dirty="0"/>
              <a:t>Time of </a:t>
            </a:r>
            <a:r>
              <a:rPr lang="en-US" b="1" u="sng" dirty="0"/>
              <a:t>maximum</a:t>
            </a:r>
            <a:r>
              <a:rPr lang="en-US" b="1" dirty="0"/>
              <a:t> </a:t>
            </a:r>
            <a:r>
              <a:rPr lang="en-US" dirty="0"/>
              <a:t>Flash Rate Density - entire year, 2020:</a:t>
            </a:r>
          </a:p>
        </p:txBody>
      </p:sp>
      <p:sp>
        <p:nvSpPr>
          <p:cNvPr id="4" name="Slide Number Placeholder 3">
            <a:extLst>
              <a:ext uri="{FF2B5EF4-FFF2-40B4-BE49-F238E27FC236}">
                <a16:creationId xmlns:a16="http://schemas.microsoft.com/office/drawing/2014/main" id="{4B6C73FE-7F75-A341-A351-5026B0388B41}"/>
              </a:ext>
            </a:extLst>
          </p:cNvPr>
          <p:cNvSpPr>
            <a:spLocks noGrp="1"/>
          </p:cNvSpPr>
          <p:nvPr>
            <p:ph type="sldNum" sz="quarter" idx="12"/>
          </p:nvPr>
        </p:nvSpPr>
        <p:spPr/>
        <p:txBody>
          <a:bodyPr/>
          <a:lstStyle/>
          <a:p>
            <a:fld id="{0B53ADF5-2FA0-4A27-9BCB-13EC59A8B6CA}" type="slidenum">
              <a:rPr lang="pt-BR" smtClean="0">
                <a:solidFill>
                  <a:srgbClr val="292934"/>
                </a:solidFill>
              </a:rPr>
              <a:pPr/>
              <a:t>12</a:t>
            </a:fld>
            <a:endParaRPr lang="pt-BR">
              <a:solidFill>
                <a:srgbClr val="292934"/>
              </a:solidFill>
            </a:endParaRPr>
          </a:p>
        </p:txBody>
      </p:sp>
      <p:pic>
        <p:nvPicPr>
          <p:cNvPr id="7" name="Picture 6">
            <a:extLst>
              <a:ext uri="{FF2B5EF4-FFF2-40B4-BE49-F238E27FC236}">
                <a16:creationId xmlns:a16="http://schemas.microsoft.com/office/drawing/2014/main" id="{14BB370C-8225-B64C-9EDB-85686141A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9" y="2047887"/>
            <a:ext cx="7128790" cy="4562425"/>
          </a:xfrm>
          <a:prstGeom prst="rect">
            <a:avLst/>
          </a:prstGeom>
        </p:spPr>
      </p:pic>
      <p:pic>
        <p:nvPicPr>
          <p:cNvPr id="9" name="Picture 8">
            <a:extLst>
              <a:ext uri="{FF2B5EF4-FFF2-40B4-BE49-F238E27FC236}">
                <a16:creationId xmlns:a16="http://schemas.microsoft.com/office/drawing/2014/main" id="{B4ECCB30-92A2-9342-AFCE-86A75FB1D4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9894" y="2078719"/>
            <a:ext cx="638529" cy="4086585"/>
          </a:xfrm>
          <a:prstGeom prst="rect">
            <a:avLst/>
          </a:prstGeom>
        </p:spPr>
      </p:pic>
    </p:spTree>
    <p:extLst>
      <p:ext uri="{BB962C8B-B14F-4D97-AF65-F5344CB8AC3E}">
        <p14:creationId xmlns:p14="http://schemas.microsoft.com/office/powerpoint/2010/main" val="4191136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2A8618-B981-E54C-8500-F68A46F1F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2047887"/>
            <a:ext cx="7128790" cy="4562425"/>
          </a:xfrm>
          <a:prstGeom prst="rect">
            <a:avLst/>
          </a:prstGeom>
        </p:spPr>
      </p:pic>
      <p:pic>
        <p:nvPicPr>
          <p:cNvPr id="13" name="Picture 12">
            <a:extLst>
              <a:ext uri="{FF2B5EF4-FFF2-40B4-BE49-F238E27FC236}">
                <a16:creationId xmlns:a16="http://schemas.microsoft.com/office/drawing/2014/main" id="{E03A8B7A-FC45-6D4F-8032-9A92F154A7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8800" y="2072786"/>
            <a:ext cx="635000" cy="4064000"/>
          </a:xfrm>
          <a:prstGeom prst="rect">
            <a:avLst/>
          </a:prstGeom>
        </p:spPr>
      </p:pic>
      <p:sp>
        <p:nvSpPr>
          <p:cNvPr id="2" name="Title 1">
            <a:extLst>
              <a:ext uri="{FF2B5EF4-FFF2-40B4-BE49-F238E27FC236}">
                <a16:creationId xmlns:a16="http://schemas.microsoft.com/office/drawing/2014/main" id="{F593FAED-0F21-FD4D-9868-63107A4BE4BE}"/>
              </a:ext>
            </a:extLst>
          </p:cNvPr>
          <p:cNvSpPr>
            <a:spLocks noGrp="1"/>
          </p:cNvSpPr>
          <p:nvPr>
            <p:ph type="title"/>
          </p:nvPr>
        </p:nvSpPr>
        <p:spPr/>
        <p:txBody>
          <a:bodyPr/>
          <a:lstStyle/>
          <a:p>
            <a:r>
              <a:rPr lang="en-US" dirty="0"/>
              <a:t>Preliminary </a:t>
            </a:r>
            <a:r>
              <a:rPr lang="en-US" b="1" dirty="0"/>
              <a:t>RESULTS</a:t>
            </a:r>
            <a:endParaRPr lang="en-US" dirty="0"/>
          </a:p>
        </p:txBody>
      </p:sp>
      <p:sp>
        <p:nvSpPr>
          <p:cNvPr id="3" name="Content Placeholder 2">
            <a:extLst>
              <a:ext uri="{FF2B5EF4-FFF2-40B4-BE49-F238E27FC236}">
                <a16:creationId xmlns:a16="http://schemas.microsoft.com/office/drawing/2014/main" id="{FE738FF6-760E-C542-B825-90D63231508D}"/>
              </a:ext>
            </a:extLst>
          </p:cNvPr>
          <p:cNvSpPr>
            <a:spLocks noGrp="1"/>
          </p:cNvSpPr>
          <p:nvPr>
            <p:ph idx="1"/>
          </p:nvPr>
        </p:nvSpPr>
        <p:spPr>
          <a:xfrm>
            <a:off x="457200" y="1600200"/>
            <a:ext cx="8229600" cy="532656"/>
          </a:xfrm>
        </p:spPr>
        <p:txBody>
          <a:bodyPr/>
          <a:lstStyle/>
          <a:p>
            <a:r>
              <a:rPr lang="en-US" dirty="0"/>
              <a:t>Looking over rivers, and tributaries “basins” near Manaus:</a:t>
            </a:r>
          </a:p>
        </p:txBody>
      </p:sp>
      <p:sp>
        <p:nvSpPr>
          <p:cNvPr id="4" name="Slide Number Placeholder 3">
            <a:extLst>
              <a:ext uri="{FF2B5EF4-FFF2-40B4-BE49-F238E27FC236}">
                <a16:creationId xmlns:a16="http://schemas.microsoft.com/office/drawing/2014/main" id="{4B6C73FE-7F75-A341-A351-5026B0388B41}"/>
              </a:ext>
            </a:extLst>
          </p:cNvPr>
          <p:cNvSpPr>
            <a:spLocks noGrp="1"/>
          </p:cNvSpPr>
          <p:nvPr>
            <p:ph type="sldNum" sz="quarter" idx="12"/>
          </p:nvPr>
        </p:nvSpPr>
        <p:spPr/>
        <p:txBody>
          <a:bodyPr/>
          <a:lstStyle/>
          <a:p>
            <a:fld id="{0B53ADF5-2FA0-4A27-9BCB-13EC59A8B6CA}" type="slidenum">
              <a:rPr lang="pt-BR" smtClean="0">
                <a:solidFill>
                  <a:srgbClr val="292934"/>
                </a:solidFill>
              </a:rPr>
              <a:pPr/>
              <a:t>13</a:t>
            </a:fld>
            <a:endParaRPr lang="pt-BR">
              <a:solidFill>
                <a:srgbClr val="292934"/>
              </a:solidFill>
            </a:endParaRPr>
          </a:p>
        </p:txBody>
      </p:sp>
      <p:pic>
        <p:nvPicPr>
          <p:cNvPr id="9" name="Picture 8">
            <a:extLst>
              <a:ext uri="{FF2B5EF4-FFF2-40B4-BE49-F238E27FC236}">
                <a16:creationId xmlns:a16="http://schemas.microsoft.com/office/drawing/2014/main" id="{C296338A-4024-064C-81F9-03288A30A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1726" y="2636912"/>
            <a:ext cx="2760305" cy="1656183"/>
          </a:xfrm>
          <a:prstGeom prst="rect">
            <a:avLst/>
          </a:prstGeom>
        </p:spPr>
      </p:pic>
      <p:sp>
        <p:nvSpPr>
          <p:cNvPr id="11" name="Rectangle 10">
            <a:extLst>
              <a:ext uri="{FF2B5EF4-FFF2-40B4-BE49-F238E27FC236}">
                <a16:creationId xmlns:a16="http://schemas.microsoft.com/office/drawing/2014/main" id="{F5414522-6CB6-B243-9345-6AC3FEF490BF}"/>
              </a:ext>
            </a:extLst>
          </p:cNvPr>
          <p:cNvSpPr/>
          <p:nvPr/>
        </p:nvSpPr>
        <p:spPr>
          <a:xfrm>
            <a:off x="2411759" y="2636912"/>
            <a:ext cx="2780272" cy="165618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5">
            <a:extLst>
              <a:ext uri="{FF2B5EF4-FFF2-40B4-BE49-F238E27FC236}">
                <a16:creationId xmlns:a16="http://schemas.microsoft.com/office/drawing/2014/main" id="{1C766699-47BB-6340-A21D-D143616812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2696" y="2009286"/>
            <a:ext cx="1193800" cy="4191000"/>
          </a:xfrm>
          <a:prstGeom prst="rect">
            <a:avLst/>
          </a:prstGeom>
        </p:spPr>
      </p:pic>
      <p:sp>
        <p:nvSpPr>
          <p:cNvPr id="16" name="5-Point Star 15">
            <a:extLst>
              <a:ext uri="{FF2B5EF4-FFF2-40B4-BE49-F238E27FC236}">
                <a16:creationId xmlns:a16="http://schemas.microsoft.com/office/drawing/2014/main" id="{0C0224F2-F475-784E-93E4-0BDA60A9B5CC}"/>
              </a:ext>
            </a:extLst>
          </p:cNvPr>
          <p:cNvSpPr/>
          <p:nvPr/>
        </p:nvSpPr>
        <p:spPr>
          <a:xfrm>
            <a:off x="3073786" y="3248979"/>
            <a:ext cx="388081" cy="43204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9971181F-2B29-B746-9591-06689EA01569}"/>
              </a:ext>
            </a:extLst>
          </p:cNvPr>
          <p:cNvGrpSpPr/>
          <p:nvPr/>
        </p:nvGrpSpPr>
        <p:grpSpPr>
          <a:xfrm>
            <a:off x="7842696" y="1452625"/>
            <a:ext cx="1116960" cy="455352"/>
            <a:chOff x="7842696" y="1452625"/>
            <a:chExt cx="1116960" cy="455352"/>
          </a:xfrm>
        </p:grpSpPr>
        <p:sp>
          <p:nvSpPr>
            <p:cNvPr id="17" name="5-Point Star 16">
              <a:extLst>
                <a:ext uri="{FF2B5EF4-FFF2-40B4-BE49-F238E27FC236}">
                  <a16:creationId xmlns:a16="http://schemas.microsoft.com/office/drawing/2014/main" id="{D961D260-55BC-EB4F-BEF0-A06C64A85A77}"/>
                </a:ext>
              </a:extLst>
            </p:cNvPr>
            <p:cNvSpPr/>
            <p:nvPr/>
          </p:nvSpPr>
          <p:spPr>
            <a:xfrm>
              <a:off x="7842696" y="1452625"/>
              <a:ext cx="388081" cy="43204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D69BB0A-F471-8645-9C4A-3A651D35FAB3}"/>
                </a:ext>
              </a:extLst>
            </p:cNvPr>
            <p:cNvSpPr txBox="1"/>
            <p:nvPr/>
          </p:nvSpPr>
          <p:spPr>
            <a:xfrm>
              <a:off x="8138597" y="1600200"/>
              <a:ext cx="821059" cy="307777"/>
            </a:xfrm>
            <a:prstGeom prst="rect">
              <a:avLst/>
            </a:prstGeom>
            <a:noFill/>
          </p:spPr>
          <p:txBody>
            <a:bodyPr wrap="none" rtlCol="0">
              <a:spAutoFit/>
            </a:bodyPr>
            <a:lstStyle/>
            <a:p>
              <a:r>
                <a:rPr lang="en-US" sz="1400" dirty="0"/>
                <a:t>Manaus</a:t>
              </a:r>
            </a:p>
          </p:txBody>
        </p:sp>
      </p:grpSp>
    </p:spTree>
    <p:extLst>
      <p:ext uri="{BB962C8B-B14F-4D97-AF65-F5344CB8AC3E}">
        <p14:creationId xmlns:p14="http://schemas.microsoft.com/office/powerpoint/2010/main" val="199792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par>
                                <p:cTn id="13" presetID="18" presetClass="entr" presetSubtype="12"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strips(down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p:tgtEl>
                                          <p:spTgt spid="19"/>
                                        </p:tgtEl>
                                        <p:attrNameLst>
                                          <p:attrName>ppt_y</p:attrName>
                                        </p:attrNameLst>
                                      </p:cBhvr>
                                      <p:tavLst>
                                        <p:tav tm="0">
                                          <p:val>
                                            <p:strVal val="#ppt_y+#ppt_h*1.125000"/>
                                          </p:val>
                                        </p:tav>
                                        <p:tav tm="100000">
                                          <p:val>
                                            <p:strVal val="#ppt_y"/>
                                          </p:val>
                                        </p:tav>
                                      </p:tavLst>
                                    </p:anim>
                                    <p:animEffect transition="in" filter="wipe(up)">
                                      <p:cBhvr>
                                        <p:cTn id="21" dur="500"/>
                                        <p:tgtEl>
                                          <p:spTgt spid="19"/>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p:tgtEl>
                                          <p:spTgt spid="16"/>
                                        </p:tgtEl>
                                        <p:attrNameLst>
                                          <p:attrName>ppt_y</p:attrName>
                                        </p:attrNameLst>
                                      </p:cBhvr>
                                      <p:tavLst>
                                        <p:tav tm="0">
                                          <p:val>
                                            <p:strVal val="#ppt_y+#ppt_h*1.125000"/>
                                          </p:val>
                                        </p:tav>
                                        <p:tav tm="100000">
                                          <p:val>
                                            <p:strVal val="#ppt_y"/>
                                          </p:val>
                                        </p:tav>
                                      </p:tavLst>
                                    </p:anim>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053A5-7174-6949-954D-B45026CC7D8D}"/>
              </a:ext>
            </a:extLst>
          </p:cNvPr>
          <p:cNvSpPr>
            <a:spLocks noGrp="1"/>
          </p:cNvSpPr>
          <p:nvPr>
            <p:ph type="title"/>
          </p:nvPr>
        </p:nvSpPr>
        <p:spPr/>
        <p:txBody>
          <a:bodyPr/>
          <a:lstStyle/>
          <a:p>
            <a:r>
              <a:rPr lang="en-US" dirty="0"/>
              <a:t>Preliminary </a:t>
            </a:r>
            <a:r>
              <a:rPr lang="en-US" b="1" dirty="0"/>
              <a:t>RESULTS</a:t>
            </a:r>
          </a:p>
        </p:txBody>
      </p:sp>
      <p:sp>
        <p:nvSpPr>
          <p:cNvPr id="4" name="Slide Number Placeholder 3">
            <a:extLst>
              <a:ext uri="{FF2B5EF4-FFF2-40B4-BE49-F238E27FC236}">
                <a16:creationId xmlns:a16="http://schemas.microsoft.com/office/drawing/2014/main" id="{B8041D9F-A1D6-084F-929D-1574D0BD35C8}"/>
              </a:ext>
            </a:extLst>
          </p:cNvPr>
          <p:cNvSpPr>
            <a:spLocks noGrp="1"/>
          </p:cNvSpPr>
          <p:nvPr>
            <p:ph type="sldNum" sz="quarter" idx="12"/>
          </p:nvPr>
        </p:nvSpPr>
        <p:spPr/>
        <p:txBody>
          <a:bodyPr/>
          <a:lstStyle/>
          <a:p>
            <a:fld id="{0B53ADF5-2FA0-4A27-9BCB-13EC59A8B6CA}" type="slidenum">
              <a:rPr lang="pt-BR" smtClean="0">
                <a:solidFill>
                  <a:srgbClr val="292934"/>
                </a:solidFill>
              </a:rPr>
              <a:pPr/>
              <a:t>14</a:t>
            </a:fld>
            <a:endParaRPr lang="pt-BR">
              <a:solidFill>
                <a:srgbClr val="292934"/>
              </a:solidFill>
            </a:endParaRPr>
          </a:p>
        </p:txBody>
      </p:sp>
      <p:pic>
        <p:nvPicPr>
          <p:cNvPr id="8" name="Picture 7">
            <a:extLst>
              <a:ext uri="{FF2B5EF4-FFF2-40B4-BE49-F238E27FC236}">
                <a16:creationId xmlns:a16="http://schemas.microsoft.com/office/drawing/2014/main" id="{65CCAD39-1932-DB4A-97EE-B0A9F2009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6029536"/>
            <a:ext cx="6667500" cy="660400"/>
          </a:xfrm>
          <a:prstGeom prst="rect">
            <a:avLst/>
          </a:prstGeom>
        </p:spPr>
      </p:pic>
      <p:grpSp>
        <p:nvGrpSpPr>
          <p:cNvPr id="11" name="Group 10">
            <a:extLst>
              <a:ext uri="{FF2B5EF4-FFF2-40B4-BE49-F238E27FC236}">
                <a16:creationId xmlns:a16="http://schemas.microsoft.com/office/drawing/2014/main" id="{DB0DCAC6-7202-C344-B6F6-65EFEBCC02BB}"/>
              </a:ext>
            </a:extLst>
          </p:cNvPr>
          <p:cNvGrpSpPr/>
          <p:nvPr/>
        </p:nvGrpSpPr>
        <p:grpSpPr>
          <a:xfrm>
            <a:off x="323528" y="4293096"/>
            <a:ext cx="2780272" cy="1656183"/>
            <a:chOff x="2411759" y="2636912"/>
            <a:chExt cx="2780272" cy="1656183"/>
          </a:xfrm>
        </p:grpSpPr>
        <p:pic>
          <p:nvPicPr>
            <p:cNvPr id="9" name="Picture 8">
              <a:extLst>
                <a:ext uri="{FF2B5EF4-FFF2-40B4-BE49-F238E27FC236}">
                  <a16:creationId xmlns:a16="http://schemas.microsoft.com/office/drawing/2014/main" id="{2411EB22-A6DE-CA46-82A2-1A5033FD34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1726" y="2636912"/>
              <a:ext cx="2760305" cy="1656183"/>
            </a:xfrm>
            <a:prstGeom prst="rect">
              <a:avLst/>
            </a:prstGeom>
          </p:spPr>
        </p:pic>
        <p:sp>
          <p:nvSpPr>
            <p:cNvPr id="10" name="Rectangle 9">
              <a:extLst>
                <a:ext uri="{FF2B5EF4-FFF2-40B4-BE49-F238E27FC236}">
                  <a16:creationId xmlns:a16="http://schemas.microsoft.com/office/drawing/2014/main" id="{58D9320B-858A-8B4D-9F4B-5E1CFCA63D19}"/>
                </a:ext>
              </a:extLst>
            </p:cNvPr>
            <p:cNvSpPr/>
            <p:nvPr/>
          </p:nvSpPr>
          <p:spPr>
            <a:xfrm>
              <a:off x="2411759" y="2636912"/>
              <a:ext cx="2780272" cy="165618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E1B87B6E-F971-334B-A114-C5B07C1D7D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8208" y="2082974"/>
            <a:ext cx="5328592" cy="3996444"/>
          </a:xfrm>
          <a:prstGeom prst="rect">
            <a:avLst/>
          </a:prstGeom>
        </p:spPr>
      </p:pic>
      <p:sp>
        <p:nvSpPr>
          <p:cNvPr id="21" name="Content Placeholder 2">
            <a:extLst>
              <a:ext uri="{FF2B5EF4-FFF2-40B4-BE49-F238E27FC236}">
                <a16:creationId xmlns:a16="http://schemas.microsoft.com/office/drawing/2014/main" id="{C43C61FB-BCE0-BD41-A342-BB3007846974}"/>
              </a:ext>
            </a:extLst>
          </p:cNvPr>
          <p:cNvSpPr>
            <a:spLocks noGrp="1"/>
          </p:cNvSpPr>
          <p:nvPr>
            <p:ph idx="1"/>
          </p:nvPr>
        </p:nvSpPr>
        <p:spPr>
          <a:xfrm>
            <a:off x="457200" y="1600200"/>
            <a:ext cx="8229600" cy="532656"/>
          </a:xfrm>
        </p:spPr>
        <p:txBody>
          <a:bodyPr/>
          <a:lstStyle/>
          <a:p>
            <a:r>
              <a:rPr lang="en-US" dirty="0"/>
              <a:t>Looking over rivers, and tributaries “basins” near Manaus:</a:t>
            </a:r>
          </a:p>
        </p:txBody>
      </p:sp>
      <p:pic>
        <p:nvPicPr>
          <p:cNvPr id="22" name="Picture 21">
            <a:extLst>
              <a:ext uri="{FF2B5EF4-FFF2-40B4-BE49-F238E27FC236}">
                <a16:creationId xmlns:a16="http://schemas.microsoft.com/office/drawing/2014/main" id="{355566F4-6782-A84B-8FB1-1610A265BE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495" y="4268879"/>
            <a:ext cx="2760306" cy="1704616"/>
          </a:xfrm>
          <a:prstGeom prst="rect">
            <a:avLst/>
          </a:prstGeom>
        </p:spPr>
      </p:pic>
      <p:sp>
        <p:nvSpPr>
          <p:cNvPr id="23" name="Rectangle 22">
            <a:extLst>
              <a:ext uri="{FF2B5EF4-FFF2-40B4-BE49-F238E27FC236}">
                <a16:creationId xmlns:a16="http://schemas.microsoft.com/office/drawing/2014/main" id="{01B47E1C-3743-2D4A-B342-453D5D60A5EB}"/>
              </a:ext>
            </a:extLst>
          </p:cNvPr>
          <p:cNvSpPr/>
          <p:nvPr/>
        </p:nvSpPr>
        <p:spPr>
          <a:xfrm>
            <a:off x="1120788" y="2464725"/>
            <a:ext cx="1368152" cy="360040"/>
          </a:xfrm>
          <a:prstGeom prst="rect">
            <a:avLst/>
          </a:prstGeom>
          <a:solidFill>
            <a:srgbClr val="00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Negro_River</a:t>
            </a:r>
            <a:endParaRPr lang="en-US" sz="1400" dirty="0">
              <a:solidFill>
                <a:schemeClr val="tx1"/>
              </a:solidFill>
            </a:endParaRPr>
          </a:p>
        </p:txBody>
      </p:sp>
      <p:sp>
        <p:nvSpPr>
          <p:cNvPr id="24" name="Rectangle 23">
            <a:extLst>
              <a:ext uri="{FF2B5EF4-FFF2-40B4-BE49-F238E27FC236}">
                <a16:creationId xmlns:a16="http://schemas.microsoft.com/office/drawing/2014/main" id="{C9324C79-26E5-D14F-B635-D8233543B628}"/>
              </a:ext>
            </a:extLst>
          </p:cNvPr>
          <p:cNvSpPr/>
          <p:nvPr/>
        </p:nvSpPr>
        <p:spPr>
          <a:xfrm>
            <a:off x="1120788" y="2966943"/>
            <a:ext cx="1368152" cy="360040"/>
          </a:xfrm>
          <a:prstGeom prst="rect">
            <a:avLst/>
          </a:prstGeom>
          <a:solidFill>
            <a:srgbClr val="38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Amazon_River</a:t>
            </a:r>
            <a:endParaRPr lang="en-US" sz="1400" dirty="0">
              <a:solidFill>
                <a:schemeClr val="tx1"/>
              </a:solidFill>
            </a:endParaRPr>
          </a:p>
        </p:txBody>
      </p:sp>
      <p:sp>
        <p:nvSpPr>
          <p:cNvPr id="25" name="Rectangle 24">
            <a:extLst>
              <a:ext uri="{FF2B5EF4-FFF2-40B4-BE49-F238E27FC236}">
                <a16:creationId xmlns:a16="http://schemas.microsoft.com/office/drawing/2014/main" id="{5EB8DF9A-29AD-5241-BF45-8B8D7F585536}"/>
              </a:ext>
            </a:extLst>
          </p:cNvPr>
          <p:cNvSpPr/>
          <p:nvPr/>
        </p:nvSpPr>
        <p:spPr>
          <a:xfrm>
            <a:off x="1120788" y="3449717"/>
            <a:ext cx="1368152" cy="360040"/>
          </a:xfrm>
          <a:prstGeom prst="rect">
            <a:avLst/>
          </a:prstGeom>
          <a:solidFill>
            <a:srgbClr val="0700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rPr>
              <a:t>Uatumã_River</a:t>
            </a:r>
            <a:endParaRPr lang="en-US" sz="1400" dirty="0">
              <a:solidFill>
                <a:schemeClr val="bg1"/>
              </a:solidFill>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19E4806-28B2-144A-85E9-D01BB024EBEC}"/>
                  </a:ext>
                </a:extLst>
              </p:cNvPr>
              <p:cNvSpPr txBox="1"/>
              <p:nvPr/>
            </p:nvSpPr>
            <p:spPr>
              <a:xfrm>
                <a:off x="5743473" y="687531"/>
                <a:ext cx="2351093" cy="5808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𝐹𝑅𝐷</m:t>
                      </m:r>
                      <m:r>
                        <a:rPr lang="en-US" b="0" i="1" smtClean="0">
                          <a:latin typeface="Cambria Math" panose="02040503050406030204" pitchFamily="18" charset="0"/>
                        </a:rPr>
                        <m:t>=</m:t>
                      </m:r>
                      <m:f>
                        <m:fPr>
                          <m:ctrlPr>
                            <a:rPr lang="en-US" b="0" i="1" smtClean="0">
                              <a:latin typeface="Cambria Math" panose="02040503050406030204" pitchFamily="18" charset="0"/>
                            </a:rPr>
                          </m:ctrlPr>
                        </m:fPr>
                        <m:num>
                          <m:nary>
                            <m:naryPr>
                              <m:chr m:val="∑"/>
                              <m:subHide m:val="on"/>
                              <m:supHide m:val="on"/>
                              <m:ctrlPr>
                                <a:rPr lang="en-US" b="0" i="1" smtClean="0">
                                  <a:latin typeface="Cambria Math" panose="02040503050406030204" pitchFamily="18" charset="0"/>
                                </a:rPr>
                              </m:ctrlPr>
                            </m:naryPr>
                            <m:sub/>
                            <m:sup/>
                            <m:e>
                              <m:r>
                                <a:rPr lang="en-US" b="0" i="1" smtClean="0">
                                  <a:latin typeface="Cambria Math" panose="02040503050406030204" pitchFamily="18" charset="0"/>
                                </a:rPr>
                                <m:t>𝐹𝑙𝑎𝑠h</m:t>
                              </m:r>
                              <m:r>
                                <a:rPr lang="en-US" b="0" i="1" smtClean="0">
                                  <a:latin typeface="Cambria Math" panose="02040503050406030204" pitchFamily="18" charset="0"/>
                                </a:rPr>
                                <m:t> </m:t>
                              </m:r>
                              <m:r>
                                <a:rPr lang="en-US" b="0" i="1" smtClean="0">
                                  <a:latin typeface="Cambria Math" panose="02040503050406030204" pitchFamily="18" charset="0"/>
                                </a:rPr>
                                <m:t>𝑐𝑜𝑢𝑛𝑡𝑠</m:t>
                              </m:r>
                            </m:e>
                          </m:nary>
                        </m:num>
                        <m:den>
                          <m:nary>
                            <m:naryPr>
                              <m:chr m:val="∑"/>
                              <m:subHide m:val="on"/>
                              <m:supHide m:val="on"/>
                              <m:ctrlPr>
                                <a:rPr lang="en-US" b="0" i="1" smtClean="0">
                                  <a:latin typeface="Cambria Math" panose="02040503050406030204" pitchFamily="18" charset="0"/>
                                </a:rPr>
                              </m:ctrlPr>
                            </m:naryPr>
                            <m:sub/>
                            <m:sup/>
                            <m:e>
                              <m:r>
                                <a:rPr lang="en-US" b="0" i="1" smtClean="0">
                                  <a:latin typeface="Cambria Math" panose="02040503050406030204" pitchFamily="18" charset="0"/>
                                </a:rPr>
                                <m:t>𝐴𝑟𝑒𝑎</m:t>
                              </m:r>
                            </m:e>
                          </m:nary>
                          <m:nary>
                            <m:naryPr>
                              <m:chr m:val="∑"/>
                              <m:subHide m:val="on"/>
                              <m:supHide m:val="on"/>
                              <m:ctrlPr>
                                <a:rPr lang="en-US" b="0" i="1" smtClean="0">
                                  <a:latin typeface="Cambria Math" panose="02040503050406030204" pitchFamily="18" charset="0"/>
                                </a:rPr>
                              </m:ctrlPr>
                            </m:naryPr>
                            <m:sub/>
                            <m:sup/>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e>
                          </m:nary>
                        </m:den>
                      </m:f>
                    </m:oMath>
                  </m:oMathPara>
                </a14:m>
                <a:endParaRPr lang="en-US" dirty="0"/>
              </a:p>
            </p:txBody>
          </p:sp>
        </mc:Choice>
        <mc:Fallback xmlns="">
          <p:sp>
            <p:nvSpPr>
              <p:cNvPr id="16" name="TextBox 15">
                <a:extLst>
                  <a:ext uri="{FF2B5EF4-FFF2-40B4-BE49-F238E27FC236}">
                    <a16:creationId xmlns:a16="http://schemas.microsoft.com/office/drawing/2014/main" id="{719E4806-28B2-144A-85E9-D01BB024EBEC}"/>
                  </a:ext>
                </a:extLst>
              </p:cNvPr>
              <p:cNvSpPr txBox="1">
                <a:spLocks noRot="1" noChangeAspect="1" noMove="1" noResize="1" noEditPoints="1" noAdjustHandles="1" noChangeArrowheads="1" noChangeShapeType="1" noTextEdit="1"/>
              </p:cNvSpPr>
              <p:nvPr/>
            </p:nvSpPr>
            <p:spPr>
              <a:xfrm>
                <a:off x="5743473" y="687531"/>
                <a:ext cx="2351093" cy="580800"/>
              </a:xfrm>
              <a:prstGeom prst="rect">
                <a:avLst/>
              </a:prstGeom>
              <a:blipFill>
                <a:blip r:embed="rId7"/>
                <a:stretch>
                  <a:fillRect l="-1075" t="-78723" r="-1075" b="-114894"/>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3282710F-93A0-EC43-A1EF-3A25B5A0C92A}"/>
              </a:ext>
            </a:extLst>
          </p:cNvPr>
          <p:cNvSpPr/>
          <p:nvPr/>
        </p:nvSpPr>
        <p:spPr>
          <a:xfrm>
            <a:off x="7458146" y="1021459"/>
            <a:ext cx="426222" cy="273484"/>
          </a:xfrm>
          <a:prstGeom prst="rect">
            <a:avLst/>
          </a:prstGeom>
          <a:noFill/>
          <a:ln>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F45EB4A-979B-5B44-80ED-8B5D2EBF3ADA}"/>
              </a:ext>
            </a:extLst>
          </p:cNvPr>
          <p:cNvSpPr/>
          <p:nvPr/>
        </p:nvSpPr>
        <p:spPr>
          <a:xfrm>
            <a:off x="6635991" y="1021459"/>
            <a:ext cx="744321" cy="273483"/>
          </a:xfrm>
          <a:prstGeom prst="rect">
            <a:avLst/>
          </a:prstGeom>
          <a:noFill/>
          <a:ln>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D936AEC-3A6B-F042-BB84-0F76F903D960}"/>
              </a:ext>
            </a:extLst>
          </p:cNvPr>
          <p:cNvSpPr txBox="1"/>
          <p:nvPr/>
        </p:nvSpPr>
        <p:spPr>
          <a:xfrm>
            <a:off x="5767883" y="1274475"/>
            <a:ext cx="1513556" cy="276999"/>
          </a:xfrm>
          <a:prstGeom prst="rect">
            <a:avLst/>
          </a:prstGeom>
          <a:noFill/>
        </p:spPr>
        <p:txBody>
          <a:bodyPr wrap="none" rtlCol="0">
            <a:spAutoFit/>
          </a:bodyPr>
          <a:lstStyle/>
          <a:p>
            <a:r>
              <a:rPr lang="en-US" sz="1200" dirty="0">
                <a:solidFill>
                  <a:schemeClr val="tx2"/>
                </a:solidFill>
              </a:rPr>
              <a:t>whole river or basin</a:t>
            </a:r>
          </a:p>
        </p:txBody>
      </p:sp>
      <p:sp>
        <p:nvSpPr>
          <p:cNvPr id="26" name="TextBox 25">
            <a:extLst>
              <a:ext uri="{FF2B5EF4-FFF2-40B4-BE49-F238E27FC236}">
                <a16:creationId xmlns:a16="http://schemas.microsoft.com/office/drawing/2014/main" id="{3BB2125F-B0EC-CC47-A674-66109D141E77}"/>
              </a:ext>
            </a:extLst>
          </p:cNvPr>
          <p:cNvSpPr txBox="1"/>
          <p:nvPr/>
        </p:nvSpPr>
        <p:spPr>
          <a:xfrm>
            <a:off x="7574460" y="1294942"/>
            <a:ext cx="1489510" cy="276999"/>
          </a:xfrm>
          <a:prstGeom prst="rect">
            <a:avLst/>
          </a:prstGeom>
          <a:noFill/>
        </p:spPr>
        <p:txBody>
          <a:bodyPr wrap="none" rtlCol="0">
            <a:spAutoFit/>
          </a:bodyPr>
          <a:lstStyle/>
          <a:p>
            <a:r>
              <a:rPr lang="en-US" sz="1200" u="sng" dirty="0">
                <a:solidFill>
                  <a:schemeClr val="tx2"/>
                </a:solidFill>
              </a:rPr>
              <a:t>month</a:t>
            </a:r>
            <a:r>
              <a:rPr lang="en-US" sz="1200" dirty="0">
                <a:solidFill>
                  <a:schemeClr val="tx2"/>
                </a:solidFill>
              </a:rPr>
              <a:t> over all year</a:t>
            </a:r>
          </a:p>
        </p:txBody>
      </p:sp>
      <p:sp>
        <p:nvSpPr>
          <p:cNvPr id="27" name="Rectangle 26">
            <a:extLst>
              <a:ext uri="{FF2B5EF4-FFF2-40B4-BE49-F238E27FC236}">
                <a16:creationId xmlns:a16="http://schemas.microsoft.com/office/drawing/2014/main" id="{272A8208-183F-6B4A-AEC1-4B78C6FD6C82}"/>
              </a:ext>
            </a:extLst>
          </p:cNvPr>
          <p:cNvSpPr/>
          <p:nvPr/>
        </p:nvSpPr>
        <p:spPr>
          <a:xfrm>
            <a:off x="6511633" y="689590"/>
            <a:ext cx="1582933" cy="273483"/>
          </a:xfrm>
          <a:prstGeom prst="rect">
            <a:avLst/>
          </a:prstGeom>
          <a:noFill/>
          <a:ln>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AFEA14E-CC2D-124C-B991-E6228EE2CBC6}"/>
              </a:ext>
            </a:extLst>
          </p:cNvPr>
          <p:cNvSpPr txBox="1"/>
          <p:nvPr/>
        </p:nvSpPr>
        <p:spPr>
          <a:xfrm>
            <a:off x="5722425" y="412590"/>
            <a:ext cx="3159839" cy="276999"/>
          </a:xfrm>
          <a:prstGeom prst="rect">
            <a:avLst/>
          </a:prstGeom>
          <a:noFill/>
        </p:spPr>
        <p:txBody>
          <a:bodyPr wrap="none" rtlCol="0">
            <a:spAutoFit/>
          </a:bodyPr>
          <a:lstStyle/>
          <a:p>
            <a:r>
              <a:rPr lang="en-US" sz="1200" dirty="0">
                <a:solidFill>
                  <a:schemeClr val="tx2"/>
                </a:solidFill>
              </a:rPr>
              <a:t>whole river or basin and </a:t>
            </a:r>
            <a:r>
              <a:rPr lang="en-US" sz="1200" u="sng" dirty="0">
                <a:solidFill>
                  <a:schemeClr val="tx2"/>
                </a:solidFill>
              </a:rPr>
              <a:t>month</a:t>
            </a:r>
            <a:r>
              <a:rPr lang="en-US" sz="1200" dirty="0">
                <a:solidFill>
                  <a:schemeClr val="tx2"/>
                </a:solidFill>
              </a:rPr>
              <a:t> over all year</a:t>
            </a:r>
          </a:p>
        </p:txBody>
      </p:sp>
    </p:spTree>
    <p:extLst>
      <p:ext uri="{BB962C8B-B14F-4D97-AF65-F5344CB8AC3E}">
        <p14:creationId xmlns:p14="http://schemas.microsoft.com/office/powerpoint/2010/main" val="349909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par>
                                <p:cTn id="14" presetID="9"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053A5-7174-6949-954D-B45026CC7D8D}"/>
              </a:ext>
            </a:extLst>
          </p:cNvPr>
          <p:cNvSpPr>
            <a:spLocks noGrp="1"/>
          </p:cNvSpPr>
          <p:nvPr>
            <p:ph type="title"/>
          </p:nvPr>
        </p:nvSpPr>
        <p:spPr/>
        <p:txBody>
          <a:bodyPr/>
          <a:lstStyle/>
          <a:p>
            <a:r>
              <a:rPr lang="en-US" dirty="0"/>
              <a:t>Preliminary </a:t>
            </a:r>
            <a:r>
              <a:rPr lang="en-US" b="1" dirty="0"/>
              <a:t>RESULTS</a:t>
            </a:r>
          </a:p>
        </p:txBody>
      </p:sp>
      <p:sp>
        <p:nvSpPr>
          <p:cNvPr id="4" name="Slide Number Placeholder 3">
            <a:extLst>
              <a:ext uri="{FF2B5EF4-FFF2-40B4-BE49-F238E27FC236}">
                <a16:creationId xmlns:a16="http://schemas.microsoft.com/office/drawing/2014/main" id="{B8041D9F-A1D6-084F-929D-1574D0BD35C8}"/>
              </a:ext>
            </a:extLst>
          </p:cNvPr>
          <p:cNvSpPr>
            <a:spLocks noGrp="1"/>
          </p:cNvSpPr>
          <p:nvPr>
            <p:ph type="sldNum" sz="quarter" idx="12"/>
          </p:nvPr>
        </p:nvSpPr>
        <p:spPr/>
        <p:txBody>
          <a:bodyPr/>
          <a:lstStyle/>
          <a:p>
            <a:fld id="{0B53ADF5-2FA0-4A27-9BCB-13EC59A8B6CA}" type="slidenum">
              <a:rPr lang="pt-BR" smtClean="0">
                <a:solidFill>
                  <a:srgbClr val="292934"/>
                </a:solidFill>
              </a:rPr>
              <a:pPr/>
              <a:t>15</a:t>
            </a:fld>
            <a:endParaRPr lang="pt-BR">
              <a:solidFill>
                <a:srgbClr val="292934"/>
              </a:solidFill>
            </a:endParaRPr>
          </a:p>
        </p:txBody>
      </p:sp>
      <p:pic>
        <p:nvPicPr>
          <p:cNvPr id="8" name="Picture 7">
            <a:extLst>
              <a:ext uri="{FF2B5EF4-FFF2-40B4-BE49-F238E27FC236}">
                <a16:creationId xmlns:a16="http://schemas.microsoft.com/office/drawing/2014/main" id="{65CCAD39-1932-DB4A-97EE-B0A9F2009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6029536"/>
            <a:ext cx="6667500" cy="660400"/>
          </a:xfrm>
          <a:prstGeom prst="rect">
            <a:avLst/>
          </a:prstGeom>
        </p:spPr>
      </p:pic>
      <p:grpSp>
        <p:nvGrpSpPr>
          <p:cNvPr id="11" name="Group 10">
            <a:extLst>
              <a:ext uri="{FF2B5EF4-FFF2-40B4-BE49-F238E27FC236}">
                <a16:creationId xmlns:a16="http://schemas.microsoft.com/office/drawing/2014/main" id="{DB0DCAC6-7202-C344-B6F6-65EFEBCC02BB}"/>
              </a:ext>
            </a:extLst>
          </p:cNvPr>
          <p:cNvGrpSpPr/>
          <p:nvPr/>
        </p:nvGrpSpPr>
        <p:grpSpPr>
          <a:xfrm>
            <a:off x="323528" y="4293096"/>
            <a:ext cx="2780272" cy="1656183"/>
            <a:chOff x="2411759" y="2636912"/>
            <a:chExt cx="2780272" cy="1656183"/>
          </a:xfrm>
        </p:grpSpPr>
        <p:pic>
          <p:nvPicPr>
            <p:cNvPr id="9" name="Picture 8">
              <a:extLst>
                <a:ext uri="{FF2B5EF4-FFF2-40B4-BE49-F238E27FC236}">
                  <a16:creationId xmlns:a16="http://schemas.microsoft.com/office/drawing/2014/main" id="{2411EB22-A6DE-CA46-82A2-1A5033FD34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1726" y="2636912"/>
              <a:ext cx="2760305" cy="1656183"/>
            </a:xfrm>
            <a:prstGeom prst="rect">
              <a:avLst/>
            </a:prstGeom>
          </p:spPr>
        </p:pic>
        <p:sp>
          <p:nvSpPr>
            <p:cNvPr id="10" name="Rectangle 9">
              <a:extLst>
                <a:ext uri="{FF2B5EF4-FFF2-40B4-BE49-F238E27FC236}">
                  <a16:creationId xmlns:a16="http://schemas.microsoft.com/office/drawing/2014/main" id="{58D9320B-858A-8B4D-9F4B-5E1CFCA63D19}"/>
                </a:ext>
              </a:extLst>
            </p:cNvPr>
            <p:cNvSpPr/>
            <p:nvPr/>
          </p:nvSpPr>
          <p:spPr>
            <a:xfrm>
              <a:off x="2411759" y="2636912"/>
              <a:ext cx="2780272" cy="165618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E1B87B6E-F971-334B-A114-C5B07C1D7D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8208" y="2082974"/>
            <a:ext cx="5328592" cy="3996444"/>
          </a:xfrm>
          <a:prstGeom prst="rect">
            <a:avLst/>
          </a:prstGeom>
        </p:spPr>
      </p:pic>
      <p:sp>
        <p:nvSpPr>
          <p:cNvPr id="21" name="Content Placeholder 2">
            <a:extLst>
              <a:ext uri="{FF2B5EF4-FFF2-40B4-BE49-F238E27FC236}">
                <a16:creationId xmlns:a16="http://schemas.microsoft.com/office/drawing/2014/main" id="{C43C61FB-BCE0-BD41-A342-BB3007846974}"/>
              </a:ext>
            </a:extLst>
          </p:cNvPr>
          <p:cNvSpPr>
            <a:spLocks noGrp="1"/>
          </p:cNvSpPr>
          <p:nvPr>
            <p:ph idx="1"/>
          </p:nvPr>
        </p:nvSpPr>
        <p:spPr>
          <a:xfrm>
            <a:off x="457200" y="1600200"/>
            <a:ext cx="8229600" cy="532656"/>
          </a:xfrm>
        </p:spPr>
        <p:txBody>
          <a:bodyPr/>
          <a:lstStyle/>
          <a:p>
            <a:r>
              <a:rPr lang="en-US" dirty="0"/>
              <a:t>Looking over rivers, and tributaries “basins” near Manaus:</a:t>
            </a:r>
          </a:p>
        </p:txBody>
      </p:sp>
      <p:pic>
        <p:nvPicPr>
          <p:cNvPr id="5" name="Picture 4">
            <a:extLst>
              <a:ext uri="{FF2B5EF4-FFF2-40B4-BE49-F238E27FC236}">
                <a16:creationId xmlns:a16="http://schemas.microsoft.com/office/drawing/2014/main" id="{54FAC7B2-27AF-EF4A-B5A1-F5B7B84F89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495" y="4268879"/>
            <a:ext cx="2760306" cy="1704616"/>
          </a:xfrm>
          <a:prstGeom prst="rect">
            <a:avLst/>
          </a:prstGeom>
        </p:spPr>
      </p:pic>
      <p:sp>
        <p:nvSpPr>
          <p:cNvPr id="15" name="Rectangle 14">
            <a:extLst>
              <a:ext uri="{FF2B5EF4-FFF2-40B4-BE49-F238E27FC236}">
                <a16:creationId xmlns:a16="http://schemas.microsoft.com/office/drawing/2014/main" id="{4D4141AD-88CC-CB4A-8B5F-A523E95131FC}"/>
              </a:ext>
            </a:extLst>
          </p:cNvPr>
          <p:cNvSpPr/>
          <p:nvPr/>
        </p:nvSpPr>
        <p:spPr>
          <a:xfrm>
            <a:off x="1120788" y="2464725"/>
            <a:ext cx="1368152" cy="360040"/>
          </a:xfrm>
          <a:prstGeom prst="rect">
            <a:avLst/>
          </a:prstGeom>
          <a:solidFill>
            <a:srgbClr val="00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Negro_River</a:t>
            </a:r>
            <a:endParaRPr lang="en-US" sz="1400" dirty="0">
              <a:solidFill>
                <a:schemeClr val="tx1"/>
              </a:solidFill>
            </a:endParaRPr>
          </a:p>
        </p:txBody>
      </p:sp>
      <p:sp>
        <p:nvSpPr>
          <p:cNvPr id="16" name="Rectangle 15">
            <a:extLst>
              <a:ext uri="{FF2B5EF4-FFF2-40B4-BE49-F238E27FC236}">
                <a16:creationId xmlns:a16="http://schemas.microsoft.com/office/drawing/2014/main" id="{90BAB79C-14F1-D645-A738-93FF270D3E20}"/>
              </a:ext>
            </a:extLst>
          </p:cNvPr>
          <p:cNvSpPr/>
          <p:nvPr/>
        </p:nvSpPr>
        <p:spPr>
          <a:xfrm>
            <a:off x="1120788" y="2966943"/>
            <a:ext cx="1368152" cy="360040"/>
          </a:xfrm>
          <a:prstGeom prst="rect">
            <a:avLst/>
          </a:prstGeom>
          <a:solidFill>
            <a:srgbClr val="38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Amazon_River</a:t>
            </a:r>
            <a:endParaRPr lang="en-US" sz="1400" dirty="0">
              <a:solidFill>
                <a:schemeClr val="tx1"/>
              </a:solidFill>
            </a:endParaRPr>
          </a:p>
        </p:txBody>
      </p:sp>
      <p:sp>
        <p:nvSpPr>
          <p:cNvPr id="17" name="Rectangle 16">
            <a:extLst>
              <a:ext uri="{FF2B5EF4-FFF2-40B4-BE49-F238E27FC236}">
                <a16:creationId xmlns:a16="http://schemas.microsoft.com/office/drawing/2014/main" id="{78E5C27E-A143-3C47-AC6C-0BC11AF05D11}"/>
              </a:ext>
            </a:extLst>
          </p:cNvPr>
          <p:cNvSpPr/>
          <p:nvPr/>
        </p:nvSpPr>
        <p:spPr>
          <a:xfrm>
            <a:off x="1120788" y="3449717"/>
            <a:ext cx="1368152" cy="360040"/>
          </a:xfrm>
          <a:prstGeom prst="rect">
            <a:avLst/>
          </a:prstGeom>
          <a:solidFill>
            <a:srgbClr val="0700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rPr>
              <a:t>Uatumã_River</a:t>
            </a:r>
            <a:endParaRPr lang="en-US" sz="1400" dirty="0">
              <a:solidFill>
                <a:schemeClr val="bg1"/>
              </a:solidFill>
            </a:endParaRPr>
          </a:p>
        </p:txBody>
      </p:sp>
      <p:sp>
        <p:nvSpPr>
          <p:cNvPr id="7" name="Down Arrow 6">
            <a:extLst>
              <a:ext uri="{FF2B5EF4-FFF2-40B4-BE49-F238E27FC236}">
                <a16:creationId xmlns:a16="http://schemas.microsoft.com/office/drawing/2014/main" id="{DF43BDE9-70C5-974C-BDD3-D29685920DD9}"/>
              </a:ext>
            </a:extLst>
          </p:cNvPr>
          <p:cNvSpPr/>
          <p:nvPr/>
        </p:nvSpPr>
        <p:spPr>
          <a:xfrm>
            <a:off x="8172400" y="4149080"/>
            <a:ext cx="216024" cy="585722"/>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own Arrow 17">
            <a:extLst>
              <a:ext uri="{FF2B5EF4-FFF2-40B4-BE49-F238E27FC236}">
                <a16:creationId xmlns:a16="http://schemas.microsoft.com/office/drawing/2014/main" id="{D525E220-13C8-7A4C-91C2-93676F15BB9A}"/>
              </a:ext>
            </a:extLst>
          </p:cNvPr>
          <p:cNvSpPr/>
          <p:nvPr/>
        </p:nvSpPr>
        <p:spPr>
          <a:xfrm>
            <a:off x="2051720" y="3865797"/>
            <a:ext cx="216024" cy="545259"/>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a:extLst>
              <a:ext uri="{FF2B5EF4-FFF2-40B4-BE49-F238E27FC236}">
                <a16:creationId xmlns:a16="http://schemas.microsoft.com/office/drawing/2014/main" id="{D9A1DE49-6C82-6D45-9778-C1B6A381F8A3}"/>
              </a:ext>
            </a:extLst>
          </p:cNvPr>
          <p:cNvSpPr/>
          <p:nvPr/>
        </p:nvSpPr>
        <p:spPr>
          <a:xfrm>
            <a:off x="873572" y="4206890"/>
            <a:ext cx="216024" cy="54525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a:extLst>
              <a:ext uri="{FF2B5EF4-FFF2-40B4-BE49-F238E27FC236}">
                <a16:creationId xmlns:a16="http://schemas.microsoft.com/office/drawing/2014/main" id="{2BFEB223-80B9-D243-8356-07A99C4338EB}"/>
              </a:ext>
            </a:extLst>
          </p:cNvPr>
          <p:cNvSpPr/>
          <p:nvPr/>
        </p:nvSpPr>
        <p:spPr>
          <a:xfrm>
            <a:off x="349442" y="4479519"/>
            <a:ext cx="216024" cy="545259"/>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a:extLst>
              <a:ext uri="{FF2B5EF4-FFF2-40B4-BE49-F238E27FC236}">
                <a16:creationId xmlns:a16="http://schemas.microsoft.com/office/drawing/2014/main" id="{E4AE226F-9BAC-7F49-B2A7-E67A19A09350}"/>
              </a:ext>
            </a:extLst>
          </p:cNvPr>
          <p:cNvSpPr/>
          <p:nvPr/>
        </p:nvSpPr>
        <p:spPr>
          <a:xfrm>
            <a:off x="657548" y="5183627"/>
            <a:ext cx="216024" cy="545259"/>
          </a:xfrm>
          <a:prstGeom prst="downArrow">
            <a:avLst/>
          </a:prstGeom>
          <a:solidFill>
            <a:srgbClr val="FF33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a:extLst>
              <a:ext uri="{FF2B5EF4-FFF2-40B4-BE49-F238E27FC236}">
                <a16:creationId xmlns:a16="http://schemas.microsoft.com/office/drawing/2014/main" id="{273E73F6-82F9-DD4F-99BF-7EB472E0C1D1}"/>
              </a:ext>
            </a:extLst>
          </p:cNvPr>
          <p:cNvSpPr/>
          <p:nvPr/>
        </p:nvSpPr>
        <p:spPr>
          <a:xfrm>
            <a:off x="6883794" y="2289313"/>
            <a:ext cx="216024" cy="54525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a:extLst>
              <a:ext uri="{FF2B5EF4-FFF2-40B4-BE49-F238E27FC236}">
                <a16:creationId xmlns:a16="http://schemas.microsoft.com/office/drawing/2014/main" id="{F37F3EB1-15E7-684E-A6A2-5C65BB647ABB}"/>
              </a:ext>
            </a:extLst>
          </p:cNvPr>
          <p:cNvSpPr/>
          <p:nvPr/>
        </p:nvSpPr>
        <p:spPr>
          <a:xfrm>
            <a:off x="7065415" y="2209056"/>
            <a:ext cx="216024" cy="545259"/>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a:extLst>
              <a:ext uri="{FF2B5EF4-FFF2-40B4-BE49-F238E27FC236}">
                <a16:creationId xmlns:a16="http://schemas.microsoft.com/office/drawing/2014/main" id="{9E2F3F2D-19DD-C44D-99DC-D4B8C7DDA8BC}"/>
              </a:ext>
            </a:extLst>
          </p:cNvPr>
          <p:cNvSpPr/>
          <p:nvPr/>
        </p:nvSpPr>
        <p:spPr>
          <a:xfrm>
            <a:off x="7134221" y="1892855"/>
            <a:ext cx="216024" cy="545259"/>
          </a:xfrm>
          <a:prstGeom prst="downArrow">
            <a:avLst/>
          </a:prstGeom>
          <a:solidFill>
            <a:srgbClr val="FF33F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a:extLst>
              <a:ext uri="{FF2B5EF4-FFF2-40B4-BE49-F238E27FC236}">
                <a16:creationId xmlns:a16="http://schemas.microsoft.com/office/drawing/2014/main" id="{AAD3D984-245C-F649-B9E1-EE02974569B7}"/>
              </a:ext>
            </a:extLst>
          </p:cNvPr>
          <p:cNvSpPr/>
          <p:nvPr/>
        </p:nvSpPr>
        <p:spPr>
          <a:xfrm>
            <a:off x="8460432" y="4081196"/>
            <a:ext cx="216024" cy="585722"/>
          </a:xfrm>
          <a:prstGeom prst="downArrow">
            <a:avLst/>
          </a:prstGeom>
          <a:solidFill>
            <a:srgbClr val="00F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Down Arrow 28">
            <a:extLst>
              <a:ext uri="{FF2B5EF4-FFF2-40B4-BE49-F238E27FC236}">
                <a16:creationId xmlns:a16="http://schemas.microsoft.com/office/drawing/2014/main" id="{3D042F98-20A6-3442-B431-F3C5BC1DEB76}"/>
              </a:ext>
            </a:extLst>
          </p:cNvPr>
          <p:cNvSpPr/>
          <p:nvPr/>
        </p:nvSpPr>
        <p:spPr>
          <a:xfrm>
            <a:off x="3894878" y="4097742"/>
            <a:ext cx="216024" cy="585722"/>
          </a:xfrm>
          <a:prstGeom prst="downArrow">
            <a:avLst/>
          </a:prstGeom>
          <a:solidFill>
            <a:srgbClr val="00F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D7A2C5A-CC9A-EF41-A60B-D7196837D052}"/>
                  </a:ext>
                </a:extLst>
              </p:cNvPr>
              <p:cNvSpPr txBox="1"/>
              <p:nvPr/>
            </p:nvSpPr>
            <p:spPr>
              <a:xfrm>
                <a:off x="5743473" y="687531"/>
                <a:ext cx="2351093" cy="5808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𝐹𝑅𝐷</m:t>
                      </m:r>
                      <m:r>
                        <a:rPr lang="en-US" b="0" i="1" smtClean="0">
                          <a:latin typeface="Cambria Math" panose="02040503050406030204" pitchFamily="18" charset="0"/>
                        </a:rPr>
                        <m:t>=</m:t>
                      </m:r>
                      <m:f>
                        <m:fPr>
                          <m:ctrlPr>
                            <a:rPr lang="en-US" b="0" i="1" smtClean="0">
                              <a:latin typeface="Cambria Math" panose="02040503050406030204" pitchFamily="18" charset="0"/>
                            </a:rPr>
                          </m:ctrlPr>
                        </m:fPr>
                        <m:num>
                          <m:nary>
                            <m:naryPr>
                              <m:chr m:val="∑"/>
                              <m:subHide m:val="on"/>
                              <m:supHide m:val="on"/>
                              <m:ctrlPr>
                                <a:rPr lang="en-US" b="0" i="1" smtClean="0">
                                  <a:latin typeface="Cambria Math" panose="02040503050406030204" pitchFamily="18" charset="0"/>
                                </a:rPr>
                              </m:ctrlPr>
                            </m:naryPr>
                            <m:sub/>
                            <m:sup/>
                            <m:e>
                              <m:r>
                                <a:rPr lang="en-US" b="0" i="1" smtClean="0">
                                  <a:latin typeface="Cambria Math" panose="02040503050406030204" pitchFamily="18" charset="0"/>
                                </a:rPr>
                                <m:t>𝐹𝑙𝑎𝑠h</m:t>
                              </m:r>
                              <m:r>
                                <a:rPr lang="en-US" b="0" i="1" smtClean="0">
                                  <a:latin typeface="Cambria Math" panose="02040503050406030204" pitchFamily="18" charset="0"/>
                                </a:rPr>
                                <m:t> </m:t>
                              </m:r>
                              <m:r>
                                <a:rPr lang="en-US" b="0" i="1" smtClean="0">
                                  <a:latin typeface="Cambria Math" panose="02040503050406030204" pitchFamily="18" charset="0"/>
                                </a:rPr>
                                <m:t>𝑐𝑜𝑢𝑛𝑡𝑠</m:t>
                              </m:r>
                            </m:e>
                          </m:nary>
                        </m:num>
                        <m:den>
                          <m:nary>
                            <m:naryPr>
                              <m:chr m:val="∑"/>
                              <m:subHide m:val="on"/>
                              <m:supHide m:val="on"/>
                              <m:ctrlPr>
                                <a:rPr lang="en-US" b="0" i="1" smtClean="0">
                                  <a:latin typeface="Cambria Math" panose="02040503050406030204" pitchFamily="18" charset="0"/>
                                </a:rPr>
                              </m:ctrlPr>
                            </m:naryPr>
                            <m:sub/>
                            <m:sup/>
                            <m:e>
                              <m:r>
                                <a:rPr lang="en-US" b="0" i="1" smtClean="0">
                                  <a:latin typeface="Cambria Math" panose="02040503050406030204" pitchFamily="18" charset="0"/>
                                </a:rPr>
                                <m:t>𝐴𝑟𝑒𝑎</m:t>
                              </m:r>
                            </m:e>
                          </m:nary>
                          <m:nary>
                            <m:naryPr>
                              <m:chr m:val="∑"/>
                              <m:subHide m:val="on"/>
                              <m:supHide m:val="on"/>
                              <m:ctrlPr>
                                <a:rPr lang="en-US" b="0" i="1" smtClean="0">
                                  <a:latin typeface="Cambria Math" panose="02040503050406030204" pitchFamily="18" charset="0"/>
                                </a:rPr>
                              </m:ctrlPr>
                            </m:naryPr>
                            <m:sub/>
                            <m:sup/>
                            <m:e>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𝑡</m:t>
                              </m:r>
                            </m:e>
                          </m:nary>
                        </m:den>
                      </m:f>
                    </m:oMath>
                  </m:oMathPara>
                </a14:m>
                <a:endParaRPr lang="en-US" dirty="0"/>
              </a:p>
            </p:txBody>
          </p:sp>
        </mc:Choice>
        <mc:Fallback xmlns="">
          <p:sp>
            <p:nvSpPr>
              <p:cNvPr id="30" name="TextBox 29">
                <a:extLst>
                  <a:ext uri="{FF2B5EF4-FFF2-40B4-BE49-F238E27FC236}">
                    <a16:creationId xmlns:a16="http://schemas.microsoft.com/office/drawing/2014/main" id="{2D7A2C5A-CC9A-EF41-A60B-D7196837D052}"/>
                  </a:ext>
                </a:extLst>
              </p:cNvPr>
              <p:cNvSpPr txBox="1">
                <a:spLocks noRot="1" noChangeAspect="1" noMove="1" noResize="1" noEditPoints="1" noAdjustHandles="1" noChangeArrowheads="1" noChangeShapeType="1" noTextEdit="1"/>
              </p:cNvSpPr>
              <p:nvPr/>
            </p:nvSpPr>
            <p:spPr>
              <a:xfrm>
                <a:off x="5743473" y="687531"/>
                <a:ext cx="2351093" cy="580800"/>
              </a:xfrm>
              <a:prstGeom prst="rect">
                <a:avLst/>
              </a:prstGeom>
              <a:blipFill>
                <a:blip r:embed="rId7"/>
                <a:stretch>
                  <a:fillRect l="-1075" t="-78723" r="-1075" b="-114894"/>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C5BFD8FC-5551-414F-94E0-CFA14CEF589A}"/>
              </a:ext>
            </a:extLst>
          </p:cNvPr>
          <p:cNvSpPr/>
          <p:nvPr/>
        </p:nvSpPr>
        <p:spPr>
          <a:xfrm>
            <a:off x="7458146" y="1021459"/>
            <a:ext cx="426222" cy="273484"/>
          </a:xfrm>
          <a:prstGeom prst="rect">
            <a:avLst/>
          </a:prstGeom>
          <a:noFill/>
          <a:ln>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B39CB9D-39B1-8048-8FF8-4538BAF61B3D}"/>
              </a:ext>
            </a:extLst>
          </p:cNvPr>
          <p:cNvSpPr/>
          <p:nvPr/>
        </p:nvSpPr>
        <p:spPr>
          <a:xfrm>
            <a:off x="6635991" y="1021459"/>
            <a:ext cx="744321" cy="273483"/>
          </a:xfrm>
          <a:prstGeom prst="rect">
            <a:avLst/>
          </a:prstGeom>
          <a:noFill/>
          <a:ln>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91AD374-F660-4041-9E05-28F1A1054A3C}"/>
              </a:ext>
            </a:extLst>
          </p:cNvPr>
          <p:cNvSpPr txBox="1"/>
          <p:nvPr/>
        </p:nvSpPr>
        <p:spPr>
          <a:xfrm>
            <a:off x="5767883" y="1274475"/>
            <a:ext cx="1513556" cy="276999"/>
          </a:xfrm>
          <a:prstGeom prst="rect">
            <a:avLst/>
          </a:prstGeom>
          <a:noFill/>
        </p:spPr>
        <p:txBody>
          <a:bodyPr wrap="none" rtlCol="0">
            <a:spAutoFit/>
          </a:bodyPr>
          <a:lstStyle/>
          <a:p>
            <a:r>
              <a:rPr lang="en-US" sz="1200" dirty="0">
                <a:solidFill>
                  <a:schemeClr val="tx2"/>
                </a:solidFill>
              </a:rPr>
              <a:t>whole river or basin</a:t>
            </a:r>
          </a:p>
        </p:txBody>
      </p:sp>
      <p:sp>
        <p:nvSpPr>
          <p:cNvPr id="32" name="TextBox 31">
            <a:extLst>
              <a:ext uri="{FF2B5EF4-FFF2-40B4-BE49-F238E27FC236}">
                <a16:creationId xmlns:a16="http://schemas.microsoft.com/office/drawing/2014/main" id="{AEA76189-C0D7-364B-98EC-B855BE7AA1B4}"/>
              </a:ext>
            </a:extLst>
          </p:cNvPr>
          <p:cNvSpPr txBox="1"/>
          <p:nvPr/>
        </p:nvSpPr>
        <p:spPr>
          <a:xfrm>
            <a:off x="7574460" y="1294942"/>
            <a:ext cx="1369286" cy="276999"/>
          </a:xfrm>
          <a:prstGeom prst="rect">
            <a:avLst/>
          </a:prstGeom>
          <a:noFill/>
        </p:spPr>
        <p:txBody>
          <a:bodyPr wrap="none" rtlCol="0">
            <a:spAutoFit/>
          </a:bodyPr>
          <a:lstStyle/>
          <a:p>
            <a:r>
              <a:rPr lang="en-US" sz="1200" u="sng" dirty="0">
                <a:solidFill>
                  <a:schemeClr val="tx2"/>
                </a:solidFill>
              </a:rPr>
              <a:t>hour</a:t>
            </a:r>
            <a:r>
              <a:rPr lang="en-US" sz="1200" dirty="0">
                <a:solidFill>
                  <a:schemeClr val="tx2"/>
                </a:solidFill>
              </a:rPr>
              <a:t> over all year</a:t>
            </a:r>
          </a:p>
        </p:txBody>
      </p:sp>
      <p:sp>
        <p:nvSpPr>
          <p:cNvPr id="33" name="Rectangle 32">
            <a:extLst>
              <a:ext uri="{FF2B5EF4-FFF2-40B4-BE49-F238E27FC236}">
                <a16:creationId xmlns:a16="http://schemas.microsoft.com/office/drawing/2014/main" id="{25139E1D-3AAA-8445-A2E2-2A27634FB815}"/>
              </a:ext>
            </a:extLst>
          </p:cNvPr>
          <p:cNvSpPr/>
          <p:nvPr/>
        </p:nvSpPr>
        <p:spPr>
          <a:xfrm>
            <a:off x="6511633" y="689590"/>
            <a:ext cx="1582933" cy="273483"/>
          </a:xfrm>
          <a:prstGeom prst="rect">
            <a:avLst/>
          </a:prstGeom>
          <a:noFill/>
          <a:ln>
            <a:solidFill>
              <a:schemeClr val="tx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0846C48E-D942-4D45-A559-95953832747A}"/>
              </a:ext>
            </a:extLst>
          </p:cNvPr>
          <p:cNvSpPr txBox="1"/>
          <p:nvPr/>
        </p:nvSpPr>
        <p:spPr>
          <a:xfrm>
            <a:off x="5722425" y="412590"/>
            <a:ext cx="3039615" cy="276999"/>
          </a:xfrm>
          <a:prstGeom prst="rect">
            <a:avLst/>
          </a:prstGeom>
          <a:noFill/>
        </p:spPr>
        <p:txBody>
          <a:bodyPr wrap="none" rtlCol="0">
            <a:spAutoFit/>
          </a:bodyPr>
          <a:lstStyle/>
          <a:p>
            <a:r>
              <a:rPr lang="en-US" sz="1200" dirty="0">
                <a:solidFill>
                  <a:schemeClr val="tx2"/>
                </a:solidFill>
              </a:rPr>
              <a:t>whole river or basin and </a:t>
            </a:r>
            <a:r>
              <a:rPr lang="en-US" sz="1200" u="sng" dirty="0">
                <a:solidFill>
                  <a:schemeClr val="tx2"/>
                </a:solidFill>
              </a:rPr>
              <a:t>hour</a:t>
            </a:r>
            <a:r>
              <a:rPr lang="en-US" sz="1200" dirty="0">
                <a:solidFill>
                  <a:schemeClr val="tx2"/>
                </a:solidFill>
              </a:rPr>
              <a:t> over all year</a:t>
            </a:r>
          </a:p>
        </p:txBody>
      </p:sp>
      <p:sp>
        <p:nvSpPr>
          <p:cNvPr id="35" name="Down Arrow 34">
            <a:extLst>
              <a:ext uri="{FF2B5EF4-FFF2-40B4-BE49-F238E27FC236}">
                <a16:creationId xmlns:a16="http://schemas.microsoft.com/office/drawing/2014/main" id="{9FB8E3B2-DFB8-1D44-9538-2D46AFF110BE}"/>
              </a:ext>
            </a:extLst>
          </p:cNvPr>
          <p:cNvSpPr/>
          <p:nvPr/>
        </p:nvSpPr>
        <p:spPr>
          <a:xfrm>
            <a:off x="6685892" y="3495474"/>
            <a:ext cx="216024" cy="585722"/>
          </a:xfrm>
          <a:prstGeom prst="downArrow">
            <a:avLst/>
          </a:prstGeom>
          <a:solidFill>
            <a:srgbClr val="00F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Down Arrow 35">
            <a:extLst>
              <a:ext uri="{FF2B5EF4-FFF2-40B4-BE49-F238E27FC236}">
                <a16:creationId xmlns:a16="http://schemas.microsoft.com/office/drawing/2014/main" id="{C79FAD1C-681E-AC48-A13D-26A3654542C0}"/>
              </a:ext>
            </a:extLst>
          </p:cNvPr>
          <p:cNvSpPr/>
          <p:nvPr/>
        </p:nvSpPr>
        <p:spPr>
          <a:xfrm>
            <a:off x="819873" y="4441941"/>
            <a:ext cx="216024" cy="585722"/>
          </a:xfrm>
          <a:prstGeom prst="downArrow">
            <a:avLst/>
          </a:prstGeom>
          <a:solidFill>
            <a:srgbClr val="00F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Down Arrow 36">
            <a:extLst>
              <a:ext uri="{FF2B5EF4-FFF2-40B4-BE49-F238E27FC236}">
                <a16:creationId xmlns:a16="http://schemas.microsoft.com/office/drawing/2014/main" id="{3E51BC5F-608D-AB4B-A791-70CA0CBFC165}"/>
              </a:ext>
            </a:extLst>
          </p:cNvPr>
          <p:cNvSpPr/>
          <p:nvPr/>
        </p:nvSpPr>
        <p:spPr>
          <a:xfrm>
            <a:off x="1220884" y="4268879"/>
            <a:ext cx="216024" cy="585722"/>
          </a:xfrm>
          <a:prstGeom prst="downArrow">
            <a:avLst/>
          </a:prstGeom>
          <a:solidFill>
            <a:srgbClr val="0700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Down Arrow 37">
            <a:extLst>
              <a:ext uri="{FF2B5EF4-FFF2-40B4-BE49-F238E27FC236}">
                <a16:creationId xmlns:a16="http://schemas.microsoft.com/office/drawing/2014/main" id="{96EF4BFB-E5B7-1C45-AD53-052ED696607C}"/>
              </a:ext>
            </a:extLst>
          </p:cNvPr>
          <p:cNvSpPr/>
          <p:nvPr/>
        </p:nvSpPr>
        <p:spPr>
          <a:xfrm>
            <a:off x="4573272" y="4375316"/>
            <a:ext cx="216024" cy="585722"/>
          </a:xfrm>
          <a:prstGeom prst="downArrow">
            <a:avLst/>
          </a:prstGeom>
          <a:solidFill>
            <a:srgbClr val="07007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440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p:tgtEl>
                                          <p:spTgt spid="23"/>
                                        </p:tgtEl>
                                        <p:attrNameLst>
                                          <p:attrName>ppt_y</p:attrName>
                                        </p:attrNameLst>
                                      </p:cBhvr>
                                      <p:tavLst>
                                        <p:tav tm="0">
                                          <p:val>
                                            <p:strVal val="#ppt_y+#ppt_h*1.125000"/>
                                          </p:val>
                                        </p:tav>
                                        <p:tav tm="100000">
                                          <p:val>
                                            <p:strVal val="#ppt_y"/>
                                          </p:val>
                                        </p:tav>
                                      </p:tavLst>
                                    </p:anim>
                                    <p:animEffect transition="in" filter="wipe(up)">
                                      <p:cBhvr>
                                        <p:cTn id="12" dur="500"/>
                                        <p:tgtEl>
                                          <p:spTgt spid="23"/>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p:tgtEl>
                                          <p:spTgt spid="24"/>
                                        </p:tgtEl>
                                        <p:attrNameLst>
                                          <p:attrName>ppt_y</p:attrName>
                                        </p:attrNameLst>
                                      </p:cBhvr>
                                      <p:tavLst>
                                        <p:tav tm="0">
                                          <p:val>
                                            <p:strVal val="#ppt_y+#ppt_h*1.125000"/>
                                          </p:val>
                                        </p:tav>
                                        <p:tav tm="100000">
                                          <p:val>
                                            <p:strVal val="#ppt_y"/>
                                          </p:val>
                                        </p:tav>
                                      </p:tavLst>
                                    </p:anim>
                                    <p:animEffect transition="in" filter="wipe(up)">
                                      <p:cBhvr>
                                        <p:cTn id="16" dur="500"/>
                                        <p:tgtEl>
                                          <p:spTgt spid="24"/>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p:tgtEl>
                                          <p:spTgt spid="26"/>
                                        </p:tgtEl>
                                        <p:attrNameLst>
                                          <p:attrName>ppt_y</p:attrName>
                                        </p:attrNameLst>
                                      </p:cBhvr>
                                      <p:tavLst>
                                        <p:tav tm="0">
                                          <p:val>
                                            <p:strVal val="#ppt_y+#ppt_h*1.125000"/>
                                          </p:val>
                                        </p:tav>
                                        <p:tav tm="100000">
                                          <p:val>
                                            <p:strVal val="#ppt_y"/>
                                          </p:val>
                                        </p:tav>
                                      </p:tavLst>
                                    </p:anim>
                                    <p:animEffect transition="in" filter="wipe(up)">
                                      <p:cBhvr>
                                        <p:cTn id="20" dur="500"/>
                                        <p:tgtEl>
                                          <p:spTgt spid="26"/>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p:tgtEl>
                                          <p:spTgt spid="25"/>
                                        </p:tgtEl>
                                        <p:attrNameLst>
                                          <p:attrName>ppt_y</p:attrName>
                                        </p:attrNameLst>
                                      </p:cBhvr>
                                      <p:tavLst>
                                        <p:tav tm="0">
                                          <p:val>
                                            <p:strVal val="#ppt_y+#ppt_h*1.125000"/>
                                          </p:val>
                                        </p:tav>
                                        <p:tav tm="100000">
                                          <p:val>
                                            <p:strVal val="#ppt_y"/>
                                          </p:val>
                                        </p:tav>
                                      </p:tavLst>
                                    </p:anim>
                                    <p:animEffect transition="in" filter="wipe(up)">
                                      <p:cBhvr>
                                        <p:cTn id="24" dur="500"/>
                                        <p:tgtEl>
                                          <p:spTgt spid="25"/>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p:tgtEl>
                                          <p:spTgt spid="27"/>
                                        </p:tgtEl>
                                        <p:attrNameLst>
                                          <p:attrName>ppt_y</p:attrName>
                                        </p:attrNameLst>
                                      </p:cBhvr>
                                      <p:tavLst>
                                        <p:tav tm="0">
                                          <p:val>
                                            <p:strVal val="#ppt_y+#ppt_h*1.125000"/>
                                          </p:val>
                                        </p:tav>
                                        <p:tav tm="100000">
                                          <p:val>
                                            <p:strVal val="#ppt_y"/>
                                          </p:val>
                                        </p:tav>
                                      </p:tavLst>
                                    </p:anim>
                                    <p:animEffect transition="in" filter="wipe(up)">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p:tgtEl>
                                          <p:spTgt spid="18"/>
                                        </p:tgtEl>
                                        <p:attrNameLst>
                                          <p:attrName>ppt_y</p:attrName>
                                        </p:attrNameLst>
                                      </p:cBhvr>
                                      <p:tavLst>
                                        <p:tav tm="0">
                                          <p:val>
                                            <p:strVal val="#ppt_y+#ppt_h*1.125000"/>
                                          </p:val>
                                        </p:tav>
                                        <p:tav tm="100000">
                                          <p:val>
                                            <p:strVal val="#ppt_y"/>
                                          </p:val>
                                        </p:tav>
                                      </p:tavLst>
                                    </p:anim>
                                    <p:animEffect transition="in" filter="wipe(up)">
                                      <p:cBhvr>
                                        <p:cTn id="34" dur="500"/>
                                        <p:tgtEl>
                                          <p:spTgt spid="18"/>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p:tgtEl>
                                          <p:spTgt spid="7"/>
                                        </p:tgtEl>
                                        <p:attrNameLst>
                                          <p:attrName>ppt_y</p:attrName>
                                        </p:attrNameLst>
                                      </p:cBhvr>
                                      <p:tavLst>
                                        <p:tav tm="0">
                                          <p:val>
                                            <p:strVal val="#ppt_y+#ppt_h*1.125000"/>
                                          </p:val>
                                        </p:tav>
                                        <p:tav tm="100000">
                                          <p:val>
                                            <p:strVal val="#ppt_y"/>
                                          </p:val>
                                        </p:tav>
                                      </p:tavLst>
                                    </p:anim>
                                    <p:animEffect transition="in" filter="wipe(up)">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p:tgtEl>
                                          <p:spTgt spid="36"/>
                                        </p:tgtEl>
                                        <p:attrNameLst>
                                          <p:attrName>ppt_y</p:attrName>
                                        </p:attrNameLst>
                                      </p:cBhvr>
                                      <p:tavLst>
                                        <p:tav tm="0">
                                          <p:val>
                                            <p:strVal val="#ppt_y+#ppt_h*1.125000"/>
                                          </p:val>
                                        </p:tav>
                                        <p:tav tm="100000">
                                          <p:val>
                                            <p:strVal val="#ppt_y"/>
                                          </p:val>
                                        </p:tav>
                                      </p:tavLst>
                                    </p:anim>
                                    <p:animEffect transition="in" filter="wipe(up)">
                                      <p:cBhvr>
                                        <p:cTn id="44" dur="500"/>
                                        <p:tgtEl>
                                          <p:spTgt spid="36"/>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p:tgtEl>
                                          <p:spTgt spid="29"/>
                                        </p:tgtEl>
                                        <p:attrNameLst>
                                          <p:attrName>ppt_y</p:attrName>
                                        </p:attrNameLst>
                                      </p:cBhvr>
                                      <p:tavLst>
                                        <p:tav tm="0">
                                          <p:val>
                                            <p:strVal val="#ppt_y+#ppt_h*1.125000"/>
                                          </p:val>
                                        </p:tav>
                                        <p:tav tm="100000">
                                          <p:val>
                                            <p:strVal val="#ppt_y"/>
                                          </p:val>
                                        </p:tav>
                                      </p:tavLst>
                                    </p:anim>
                                    <p:animEffect transition="in" filter="wipe(up)">
                                      <p:cBhvr>
                                        <p:cTn id="48" dur="500"/>
                                        <p:tgtEl>
                                          <p:spTgt spid="29"/>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p:tgtEl>
                                          <p:spTgt spid="35"/>
                                        </p:tgtEl>
                                        <p:attrNameLst>
                                          <p:attrName>ppt_y</p:attrName>
                                        </p:attrNameLst>
                                      </p:cBhvr>
                                      <p:tavLst>
                                        <p:tav tm="0">
                                          <p:val>
                                            <p:strVal val="#ppt_y+#ppt_h*1.125000"/>
                                          </p:val>
                                        </p:tav>
                                        <p:tav tm="100000">
                                          <p:val>
                                            <p:strVal val="#ppt_y"/>
                                          </p:val>
                                        </p:tav>
                                      </p:tavLst>
                                    </p:anim>
                                    <p:animEffect transition="in" filter="wipe(up)">
                                      <p:cBhvr>
                                        <p:cTn id="52" dur="500"/>
                                        <p:tgtEl>
                                          <p:spTgt spid="35"/>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p:tgtEl>
                                          <p:spTgt spid="28"/>
                                        </p:tgtEl>
                                        <p:attrNameLst>
                                          <p:attrName>ppt_y</p:attrName>
                                        </p:attrNameLst>
                                      </p:cBhvr>
                                      <p:tavLst>
                                        <p:tav tm="0">
                                          <p:val>
                                            <p:strVal val="#ppt_y+#ppt_h*1.125000"/>
                                          </p:val>
                                        </p:tav>
                                        <p:tav tm="100000">
                                          <p:val>
                                            <p:strVal val="#ppt_y"/>
                                          </p:val>
                                        </p:tav>
                                      </p:tavLst>
                                    </p:anim>
                                    <p:animEffect transition="in" filter="wipe(up)">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additive="base">
                                        <p:cTn id="61" dur="500"/>
                                        <p:tgtEl>
                                          <p:spTgt spid="37"/>
                                        </p:tgtEl>
                                        <p:attrNameLst>
                                          <p:attrName>ppt_y</p:attrName>
                                        </p:attrNameLst>
                                      </p:cBhvr>
                                      <p:tavLst>
                                        <p:tav tm="0">
                                          <p:val>
                                            <p:strVal val="#ppt_y+#ppt_h*1.125000"/>
                                          </p:val>
                                        </p:tav>
                                        <p:tav tm="100000">
                                          <p:val>
                                            <p:strVal val="#ppt_y"/>
                                          </p:val>
                                        </p:tav>
                                      </p:tavLst>
                                    </p:anim>
                                    <p:animEffect transition="in" filter="wipe(up)">
                                      <p:cBhvr>
                                        <p:cTn id="62" dur="500"/>
                                        <p:tgtEl>
                                          <p:spTgt spid="37"/>
                                        </p:tgtEl>
                                      </p:cBhvr>
                                    </p:animEffect>
                                  </p:childTnLst>
                                </p:cTn>
                              </p:par>
                              <p:par>
                                <p:cTn id="63" presetID="12" presetClass="entr" presetSubtype="4"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 calcmode="lin" valueType="num">
                                      <p:cBhvr additive="base">
                                        <p:cTn id="65" dur="500"/>
                                        <p:tgtEl>
                                          <p:spTgt spid="38"/>
                                        </p:tgtEl>
                                        <p:attrNameLst>
                                          <p:attrName>ppt_y</p:attrName>
                                        </p:attrNameLst>
                                      </p:cBhvr>
                                      <p:tavLst>
                                        <p:tav tm="0">
                                          <p:val>
                                            <p:strVal val="#ppt_y+#ppt_h*1.125000"/>
                                          </p:val>
                                        </p:tav>
                                        <p:tav tm="100000">
                                          <p:val>
                                            <p:strVal val="#ppt_y"/>
                                          </p:val>
                                        </p:tav>
                                      </p:tavLst>
                                    </p:anim>
                                    <p:animEffect transition="in" filter="wipe(up)">
                                      <p:cBhvr>
                                        <p:cTn id="6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22" grpId="0" animBg="1"/>
      <p:bldP spid="23" grpId="0" animBg="1"/>
      <p:bldP spid="24" grpId="0" animBg="1"/>
      <p:bldP spid="25" grpId="0" animBg="1"/>
      <p:bldP spid="26" grpId="0" animBg="1"/>
      <p:bldP spid="27" grpId="0" animBg="1"/>
      <p:bldP spid="28" grpId="0" animBg="1"/>
      <p:bldP spid="29" grpId="0" animBg="1"/>
      <p:bldP spid="35" grpId="0" animBg="1"/>
      <p:bldP spid="36" grpId="0" animBg="1"/>
      <p:bldP spid="37"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EFA4B-ABD5-1A47-83EB-F88CFBD24A81}"/>
              </a:ext>
            </a:extLst>
          </p:cNvPr>
          <p:cNvSpPr>
            <a:spLocks noGrp="1"/>
          </p:cNvSpPr>
          <p:nvPr>
            <p:ph type="title"/>
          </p:nvPr>
        </p:nvSpPr>
        <p:spPr/>
        <p:txBody>
          <a:bodyPr/>
          <a:lstStyle/>
          <a:p>
            <a:r>
              <a:rPr lang="en-US" dirty="0"/>
              <a:t>Preliminary </a:t>
            </a:r>
            <a:r>
              <a:rPr lang="en-US" b="1" u="sng" dirty="0"/>
              <a:t>CONCLUSIONS</a:t>
            </a:r>
          </a:p>
        </p:txBody>
      </p:sp>
      <p:sp>
        <p:nvSpPr>
          <p:cNvPr id="3" name="Content Placeholder 2">
            <a:extLst>
              <a:ext uri="{FF2B5EF4-FFF2-40B4-BE49-F238E27FC236}">
                <a16:creationId xmlns:a16="http://schemas.microsoft.com/office/drawing/2014/main" id="{EFE8B883-BDDA-2B42-9AE1-DA5FEB2AF82D}"/>
              </a:ext>
            </a:extLst>
          </p:cNvPr>
          <p:cNvSpPr>
            <a:spLocks noGrp="1"/>
          </p:cNvSpPr>
          <p:nvPr>
            <p:ph idx="1"/>
          </p:nvPr>
        </p:nvSpPr>
        <p:spPr>
          <a:xfrm>
            <a:off x="457200" y="1600200"/>
            <a:ext cx="8229600" cy="4876800"/>
          </a:xfrm>
        </p:spPr>
        <p:txBody>
          <a:bodyPr/>
          <a:lstStyle/>
          <a:p>
            <a:r>
              <a:rPr lang="en-US" sz="2000" dirty="0"/>
              <a:t>We can see a clear sign of deep convection delineating the rivers.</a:t>
            </a:r>
          </a:p>
          <a:p>
            <a:pPr lvl="1"/>
            <a:r>
              <a:rPr lang="en-US" sz="1800" dirty="0"/>
              <a:t>Flood inundation from </a:t>
            </a:r>
            <a:r>
              <a:rPr lang="en-US" sz="1800" dirty="0" err="1">
                <a:solidFill>
                  <a:srgbClr val="FF33FE"/>
                </a:solidFill>
              </a:rPr>
              <a:t>Trombetas</a:t>
            </a:r>
            <a:r>
              <a:rPr lang="en-US" sz="1800" dirty="0">
                <a:solidFill>
                  <a:srgbClr val="FF33FE"/>
                </a:solidFill>
              </a:rPr>
              <a:t> River </a:t>
            </a:r>
            <a:r>
              <a:rPr lang="en-US" sz="1800" dirty="0"/>
              <a:t>show nighttime enhanced lightning activity</a:t>
            </a:r>
          </a:p>
          <a:p>
            <a:r>
              <a:rPr lang="en-US" sz="2000" b="1" dirty="0"/>
              <a:t>FUTURE</a:t>
            </a:r>
            <a:r>
              <a:rPr lang="en-US" sz="2000" dirty="0"/>
              <a:t>: We need to access the </a:t>
            </a:r>
            <a:r>
              <a:rPr lang="en-US" sz="2000" b="1" u="sng" dirty="0"/>
              <a:t>seasonal impact on the diurnal cycle</a:t>
            </a:r>
            <a:r>
              <a:rPr lang="en-US" sz="2000" dirty="0"/>
              <a:t>, including </a:t>
            </a:r>
            <a:r>
              <a:rPr lang="en-US" sz="2000" b="1" u="sng" dirty="0"/>
              <a:t>inundation</a:t>
            </a:r>
            <a:r>
              <a:rPr lang="en-US" sz="2000" dirty="0"/>
              <a:t>.</a:t>
            </a:r>
          </a:p>
          <a:p>
            <a:endParaRPr lang="en-US" sz="2200" dirty="0"/>
          </a:p>
        </p:txBody>
      </p:sp>
      <p:sp>
        <p:nvSpPr>
          <p:cNvPr id="4" name="Slide Number Placeholder 3">
            <a:extLst>
              <a:ext uri="{FF2B5EF4-FFF2-40B4-BE49-F238E27FC236}">
                <a16:creationId xmlns:a16="http://schemas.microsoft.com/office/drawing/2014/main" id="{5575C614-6DB1-6B4F-9C2F-7B0578565AB2}"/>
              </a:ext>
            </a:extLst>
          </p:cNvPr>
          <p:cNvSpPr>
            <a:spLocks noGrp="1"/>
          </p:cNvSpPr>
          <p:nvPr>
            <p:ph type="sldNum" sz="quarter" idx="12"/>
          </p:nvPr>
        </p:nvSpPr>
        <p:spPr/>
        <p:txBody>
          <a:bodyPr/>
          <a:lstStyle/>
          <a:p>
            <a:fld id="{0B53ADF5-2FA0-4A27-9BCB-13EC59A8B6CA}" type="slidenum">
              <a:rPr lang="pt-BR" smtClean="0">
                <a:solidFill>
                  <a:srgbClr val="292934"/>
                </a:solidFill>
              </a:rPr>
              <a:pPr/>
              <a:t>16</a:t>
            </a:fld>
            <a:endParaRPr lang="pt-BR">
              <a:solidFill>
                <a:srgbClr val="292934"/>
              </a:solidFill>
            </a:endParaRPr>
          </a:p>
        </p:txBody>
      </p:sp>
      <p:pic>
        <p:nvPicPr>
          <p:cNvPr id="6" name="Picture 5">
            <a:extLst>
              <a:ext uri="{FF2B5EF4-FFF2-40B4-BE49-F238E27FC236}">
                <a16:creationId xmlns:a16="http://schemas.microsoft.com/office/drawing/2014/main" id="{D008C1B2-CEAF-A442-8AE9-85AFE5983325}"/>
              </a:ext>
            </a:extLst>
          </p:cNvPr>
          <p:cNvPicPr>
            <a:picLocks noChangeAspect="1"/>
          </p:cNvPicPr>
          <p:nvPr/>
        </p:nvPicPr>
        <p:blipFill rotWithShape="1">
          <a:blip r:embed="rId3">
            <a:extLst>
              <a:ext uri="{28A0092B-C50C-407E-A947-70E740481C1C}">
                <a14:useLocalDpi xmlns:a14="http://schemas.microsoft.com/office/drawing/2010/main" val="0"/>
              </a:ext>
            </a:extLst>
          </a:blip>
          <a:srcRect l="32323" t="12911" r="28677" b="50788"/>
          <a:stretch/>
        </p:blipFill>
        <p:spPr>
          <a:xfrm>
            <a:off x="251520" y="3731916"/>
            <a:ext cx="4248475" cy="2530779"/>
          </a:xfrm>
          <a:prstGeom prst="rect">
            <a:avLst/>
          </a:prstGeom>
          <a:ln w="57150">
            <a:solidFill>
              <a:schemeClr val="tx1"/>
            </a:solidFill>
          </a:ln>
        </p:spPr>
      </p:pic>
      <p:pic>
        <p:nvPicPr>
          <p:cNvPr id="18" name="Picture 17">
            <a:extLst>
              <a:ext uri="{FF2B5EF4-FFF2-40B4-BE49-F238E27FC236}">
                <a16:creationId xmlns:a16="http://schemas.microsoft.com/office/drawing/2014/main" id="{9CEA9EDB-1393-8C42-93DB-074C3E3EDA9A}"/>
              </a:ext>
            </a:extLst>
          </p:cNvPr>
          <p:cNvPicPr>
            <a:picLocks noChangeAspect="1"/>
          </p:cNvPicPr>
          <p:nvPr/>
        </p:nvPicPr>
        <p:blipFill rotWithShape="1">
          <a:blip r:embed="rId4">
            <a:extLst>
              <a:ext uri="{28A0092B-C50C-407E-A947-70E740481C1C}">
                <a14:useLocalDpi xmlns:a14="http://schemas.microsoft.com/office/drawing/2010/main" val="0"/>
              </a:ext>
            </a:extLst>
          </a:blip>
          <a:srcRect l="32603" t="13517" r="28676" b="50789"/>
          <a:stretch/>
        </p:blipFill>
        <p:spPr>
          <a:xfrm>
            <a:off x="4658196" y="3724026"/>
            <a:ext cx="4303064" cy="2538669"/>
          </a:xfrm>
          <a:prstGeom prst="rect">
            <a:avLst/>
          </a:prstGeom>
          <a:ln w="57150">
            <a:solidFill>
              <a:schemeClr val="tx1"/>
            </a:solidFill>
          </a:ln>
        </p:spPr>
      </p:pic>
      <p:sp>
        <p:nvSpPr>
          <p:cNvPr id="20" name="Rectangle 19">
            <a:extLst>
              <a:ext uri="{FF2B5EF4-FFF2-40B4-BE49-F238E27FC236}">
                <a16:creationId xmlns:a16="http://schemas.microsoft.com/office/drawing/2014/main" id="{A176DA3C-6C24-2B48-9EEB-E34FB475A40A}"/>
              </a:ext>
            </a:extLst>
          </p:cNvPr>
          <p:cNvSpPr/>
          <p:nvPr/>
        </p:nvSpPr>
        <p:spPr>
          <a:xfrm rot="18842759">
            <a:off x="7317713" y="5629631"/>
            <a:ext cx="756189" cy="406359"/>
          </a:xfrm>
          <a:prstGeom prst="rect">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4B130D4-A1C0-3B4D-9DC5-775C6C21BAA5}"/>
              </a:ext>
            </a:extLst>
          </p:cNvPr>
          <p:cNvSpPr/>
          <p:nvPr/>
        </p:nvSpPr>
        <p:spPr>
          <a:xfrm rot="2794164">
            <a:off x="5555356" y="4612986"/>
            <a:ext cx="756189" cy="406359"/>
          </a:xfrm>
          <a:prstGeom prst="rect">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B18469C-8DB3-B341-AA72-724BF4A237BE}"/>
              </a:ext>
            </a:extLst>
          </p:cNvPr>
          <p:cNvSpPr/>
          <p:nvPr/>
        </p:nvSpPr>
        <p:spPr>
          <a:xfrm rot="2794164">
            <a:off x="5906205" y="4490629"/>
            <a:ext cx="1009344" cy="342723"/>
          </a:xfrm>
          <a:prstGeom prst="rect">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2AAAA39-BF69-3C4C-BC71-0C9E7E380266}"/>
              </a:ext>
            </a:extLst>
          </p:cNvPr>
          <p:cNvSpPr/>
          <p:nvPr/>
        </p:nvSpPr>
        <p:spPr>
          <a:xfrm rot="2794164">
            <a:off x="6755309" y="3886843"/>
            <a:ext cx="1342586" cy="650598"/>
          </a:xfrm>
          <a:prstGeom prst="rect">
            <a:avLst/>
          </a:prstGeom>
          <a:noFill/>
          <a:ln>
            <a:solidFill>
              <a:srgbClr val="FF33F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7FFF2FFE-D5B0-9D4B-9576-BD205843D5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216" y="6342101"/>
            <a:ext cx="4080590" cy="408059"/>
          </a:xfrm>
          <a:prstGeom prst="rect">
            <a:avLst/>
          </a:prstGeom>
        </p:spPr>
      </p:pic>
      <p:pic>
        <p:nvPicPr>
          <p:cNvPr id="29" name="Picture 28">
            <a:extLst>
              <a:ext uri="{FF2B5EF4-FFF2-40B4-BE49-F238E27FC236}">
                <a16:creationId xmlns:a16="http://schemas.microsoft.com/office/drawing/2014/main" id="{76077EC0-CFC7-FE40-9130-0BB2ECF1E4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7340" y="6350394"/>
            <a:ext cx="4056118" cy="405612"/>
          </a:xfrm>
          <a:prstGeom prst="rect">
            <a:avLst/>
          </a:prstGeom>
        </p:spPr>
      </p:pic>
      <p:sp>
        <p:nvSpPr>
          <p:cNvPr id="30" name="Rectangle 29">
            <a:extLst>
              <a:ext uri="{FF2B5EF4-FFF2-40B4-BE49-F238E27FC236}">
                <a16:creationId xmlns:a16="http://schemas.microsoft.com/office/drawing/2014/main" id="{0078E20F-5CB5-D242-9F96-9D51D882590D}"/>
              </a:ext>
            </a:extLst>
          </p:cNvPr>
          <p:cNvSpPr/>
          <p:nvPr/>
        </p:nvSpPr>
        <p:spPr>
          <a:xfrm rot="18842759">
            <a:off x="2882696" y="5654199"/>
            <a:ext cx="756189" cy="406359"/>
          </a:xfrm>
          <a:prstGeom prst="rect">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651AD8A-3829-E449-8151-A17FC2057A12}"/>
              </a:ext>
            </a:extLst>
          </p:cNvPr>
          <p:cNvSpPr/>
          <p:nvPr/>
        </p:nvSpPr>
        <p:spPr>
          <a:xfrm rot="2794164">
            <a:off x="1120339" y="4637554"/>
            <a:ext cx="756189" cy="406359"/>
          </a:xfrm>
          <a:prstGeom prst="rect">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3AB18C9-9331-284F-B043-929E1D4BEEEA}"/>
              </a:ext>
            </a:extLst>
          </p:cNvPr>
          <p:cNvSpPr/>
          <p:nvPr/>
        </p:nvSpPr>
        <p:spPr>
          <a:xfrm rot="2794164">
            <a:off x="1471188" y="4515197"/>
            <a:ext cx="1009344" cy="342723"/>
          </a:xfrm>
          <a:prstGeom prst="rect">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305603A-11D2-B444-96FB-8BB1EB60EF71}"/>
              </a:ext>
            </a:extLst>
          </p:cNvPr>
          <p:cNvSpPr/>
          <p:nvPr/>
        </p:nvSpPr>
        <p:spPr>
          <a:xfrm rot="2794164">
            <a:off x="2320292" y="3911411"/>
            <a:ext cx="1342586" cy="650598"/>
          </a:xfrm>
          <a:prstGeom prst="rect">
            <a:avLst/>
          </a:prstGeom>
          <a:noFill/>
          <a:ln>
            <a:solidFill>
              <a:srgbClr val="FF33F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4" name="Rectangle 33">
            <a:extLst>
              <a:ext uri="{FF2B5EF4-FFF2-40B4-BE49-F238E27FC236}">
                <a16:creationId xmlns:a16="http://schemas.microsoft.com/office/drawing/2014/main" id="{1887DCF5-5B67-4947-BC14-06B05B818AFC}"/>
              </a:ext>
            </a:extLst>
          </p:cNvPr>
          <p:cNvSpPr/>
          <p:nvPr/>
        </p:nvSpPr>
        <p:spPr>
          <a:xfrm rot="2794164">
            <a:off x="425756" y="5446572"/>
            <a:ext cx="756189" cy="765451"/>
          </a:xfrm>
          <a:prstGeom prst="rect">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D424B32-4661-B74D-83D9-37BA7A4D6DDB}"/>
              </a:ext>
            </a:extLst>
          </p:cNvPr>
          <p:cNvSpPr/>
          <p:nvPr/>
        </p:nvSpPr>
        <p:spPr>
          <a:xfrm rot="2794164">
            <a:off x="4865450" y="5461585"/>
            <a:ext cx="756189" cy="765451"/>
          </a:xfrm>
          <a:prstGeom prst="rect">
            <a:avLst/>
          </a:prstGeom>
          <a:no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3364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2936"/>
            <a:ext cx="8229600" cy="990600"/>
          </a:xfrm>
        </p:spPr>
        <p:txBody>
          <a:bodyPr>
            <a:noAutofit/>
          </a:bodyPr>
          <a:lstStyle/>
          <a:p>
            <a:r>
              <a:rPr lang="en-US" sz="4800" b="1" dirty="0"/>
              <a:t>Future data collection of interest</a:t>
            </a:r>
          </a:p>
        </p:txBody>
      </p:sp>
      <p:sp>
        <p:nvSpPr>
          <p:cNvPr id="4" name="Slide Number Placeholder 3"/>
          <p:cNvSpPr>
            <a:spLocks noGrp="1"/>
          </p:cNvSpPr>
          <p:nvPr>
            <p:ph type="sldNum" sz="quarter" idx="12"/>
          </p:nvPr>
        </p:nvSpPr>
        <p:spPr/>
        <p:txBody>
          <a:bodyPr/>
          <a:lstStyle/>
          <a:p>
            <a:fld id="{0B53ADF5-2FA0-4A27-9BCB-13EC59A8B6CA}" type="slidenum">
              <a:rPr lang="pt-BR" smtClean="0"/>
              <a:pPr/>
              <a:t>17</a:t>
            </a:fld>
            <a:endParaRPr lang="pt-BR"/>
          </a:p>
        </p:txBody>
      </p:sp>
    </p:spTree>
    <p:extLst>
      <p:ext uri="{BB962C8B-B14F-4D97-AF65-F5344CB8AC3E}">
        <p14:creationId xmlns:p14="http://schemas.microsoft.com/office/powerpoint/2010/main" val="730692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sz="5400" b="1" dirty="0"/>
              <a:t>A</a:t>
            </a:r>
            <a:r>
              <a:rPr lang="en-US" dirty="0"/>
              <a:t>mazon </a:t>
            </a:r>
            <a:r>
              <a:rPr lang="en-US" sz="5400" b="1" dirty="0"/>
              <a:t>T</a:t>
            </a:r>
            <a:r>
              <a:rPr lang="en-US" dirty="0"/>
              <a:t>all </a:t>
            </a:r>
            <a:r>
              <a:rPr lang="en-US" sz="5400" b="1" dirty="0"/>
              <a:t>T</a:t>
            </a:r>
            <a:r>
              <a:rPr lang="en-US" dirty="0"/>
              <a:t>ower </a:t>
            </a:r>
            <a:r>
              <a:rPr lang="en-US" sz="5400" b="1" dirty="0"/>
              <a:t>O</a:t>
            </a:r>
            <a:r>
              <a:rPr lang="en-US" dirty="0"/>
              <a:t>bservatory</a:t>
            </a:r>
          </a:p>
        </p:txBody>
      </p:sp>
      <p:sp>
        <p:nvSpPr>
          <p:cNvPr id="3" name="Content Placeholder 2"/>
          <p:cNvSpPr>
            <a:spLocks noGrp="1"/>
          </p:cNvSpPr>
          <p:nvPr>
            <p:ph idx="1"/>
          </p:nvPr>
        </p:nvSpPr>
        <p:spPr>
          <a:xfrm>
            <a:off x="457200" y="1600200"/>
            <a:ext cx="5050904" cy="2096443"/>
          </a:xfrm>
        </p:spPr>
        <p:txBody>
          <a:bodyPr>
            <a:normAutofit fontScale="92500" lnSpcReduction="20000"/>
          </a:bodyPr>
          <a:lstStyle/>
          <a:p>
            <a:r>
              <a:rPr lang="en-US" dirty="0"/>
              <a:t>Pristine remote site in the heart of the Amazon:</a:t>
            </a:r>
          </a:p>
          <a:p>
            <a:pPr lvl="1"/>
            <a:r>
              <a:rPr lang="en-US" dirty="0"/>
              <a:t>One 325 m tall tower </a:t>
            </a:r>
          </a:p>
          <a:p>
            <a:pPr lvl="1"/>
            <a:r>
              <a:rPr lang="en-US" dirty="0"/>
              <a:t>Four 80 m towers</a:t>
            </a:r>
          </a:p>
          <a:p>
            <a:pPr lvl="1"/>
            <a:r>
              <a:rPr lang="en-US" dirty="0"/>
              <a:t>Provide </a:t>
            </a:r>
            <a:r>
              <a:rPr lang="en-US" b="1" dirty="0">
                <a:solidFill>
                  <a:schemeClr val="tx2"/>
                </a:solidFill>
              </a:rPr>
              <a:t>long-term measurements (20+ years) </a:t>
            </a:r>
            <a:r>
              <a:rPr lang="en-US" dirty="0"/>
              <a:t>of biogeochemical and atmospheric conditions</a:t>
            </a:r>
          </a:p>
        </p:txBody>
      </p:sp>
      <p:sp>
        <p:nvSpPr>
          <p:cNvPr id="4" name="Slide Number Placeholder 3"/>
          <p:cNvSpPr>
            <a:spLocks noGrp="1"/>
          </p:cNvSpPr>
          <p:nvPr>
            <p:ph type="sldNum" sz="quarter" idx="12"/>
          </p:nvPr>
        </p:nvSpPr>
        <p:spPr/>
        <p:txBody>
          <a:bodyPr/>
          <a:lstStyle/>
          <a:p>
            <a:fld id="{0B53ADF5-2FA0-4A27-9BCB-13EC59A8B6CA}" type="slidenum">
              <a:rPr lang="pt-BR" smtClean="0"/>
              <a:pPr/>
              <a:t>18</a:t>
            </a:fld>
            <a:endParaRPr lang="pt-BR"/>
          </a:p>
        </p:txBody>
      </p:sp>
      <p:pic>
        <p:nvPicPr>
          <p:cNvPr id="5" name="Imagem 2"/>
          <p:cNvPicPr/>
          <p:nvPr/>
        </p:nvPicPr>
        <p:blipFill>
          <a:blip r:embed="rId3" cstate="print"/>
          <a:srcRect/>
          <a:stretch>
            <a:fillRect/>
          </a:stretch>
        </p:blipFill>
        <p:spPr bwMode="auto">
          <a:xfrm>
            <a:off x="5774799" y="1338272"/>
            <a:ext cx="2952328" cy="2480692"/>
          </a:xfrm>
          <a:prstGeom prst="rect">
            <a:avLst/>
          </a:prstGeom>
          <a:noFill/>
          <a:ln w="9525">
            <a:noFill/>
            <a:miter lim="800000"/>
            <a:headEnd/>
            <a:tailEnd/>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289" y="3922331"/>
            <a:ext cx="4119216" cy="2715967"/>
          </a:xfrm>
          <a:prstGeom prst="rect">
            <a:avLst/>
          </a:prstGeom>
          <a:ln w="57150">
            <a:solidFill>
              <a:schemeClr val="accent4"/>
            </a:solidFill>
          </a:ln>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0632" r="36163"/>
          <a:stretch/>
        </p:blipFill>
        <p:spPr>
          <a:xfrm>
            <a:off x="114101" y="4476316"/>
            <a:ext cx="1450504" cy="2213620"/>
          </a:xfrm>
          <a:prstGeom prst="rect">
            <a:avLst/>
          </a:prstGeom>
          <a:ln w="57150">
            <a:solidFill>
              <a:schemeClr val="accent4"/>
            </a:solidFill>
          </a:ln>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5684" r="4673"/>
          <a:stretch/>
        </p:blipFill>
        <p:spPr>
          <a:xfrm>
            <a:off x="4832025" y="3908887"/>
            <a:ext cx="3995686" cy="2715224"/>
          </a:xfrm>
          <a:prstGeom prst="rect">
            <a:avLst/>
          </a:prstGeom>
          <a:ln w="57150">
            <a:solidFill>
              <a:schemeClr val="accent4"/>
            </a:solidFill>
          </a:ln>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r="9958" b="3086"/>
          <a:stretch/>
        </p:blipFill>
        <p:spPr>
          <a:xfrm>
            <a:off x="4617995" y="4476316"/>
            <a:ext cx="1424164" cy="2213620"/>
          </a:xfrm>
          <a:prstGeom prst="rect">
            <a:avLst/>
          </a:prstGeom>
          <a:ln w="57150">
            <a:solidFill>
              <a:schemeClr val="accent4"/>
            </a:solidFill>
          </a:ln>
        </p:spPr>
      </p:pic>
      <p:sp>
        <p:nvSpPr>
          <p:cNvPr id="16" name="TextBox 15"/>
          <p:cNvSpPr txBox="1"/>
          <p:nvPr/>
        </p:nvSpPr>
        <p:spPr>
          <a:xfrm>
            <a:off x="3131840" y="3908887"/>
            <a:ext cx="1326004" cy="369332"/>
          </a:xfrm>
          <a:prstGeom prst="rect">
            <a:avLst/>
          </a:prstGeom>
          <a:noFill/>
        </p:spPr>
        <p:txBody>
          <a:bodyPr wrap="none" rtlCol="0">
            <a:spAutoFit/>
          </a:bodyPr>
          <a:lstStyle/>
          <a:p>
            <a:r>
              <a:rPr lang="en-US" b="1">
                <a:solidFill>
                  <a:schemeClr val="accent4"/>
                </a:solidFill>
              </a:rPr>
              <a:t>80m tower</a:t>
            </a:r>
          </a:p>
        </p:txBody>
      </p:sp>
      <p:sp>
        <p:nvSpPr>
          <p:cNvPr id="17" name="TextBox 16"/>
          <p:cNvSpPr txBox="1"/>
          <p:nvPr/>
        </p:nvSpPr>
        <p:spPr>
          <a:xfrm>
            <a:off x="7374116" y="3861048"/>
            <a:ext cx="1518364" cy="369332"/>
          </a:xfrm>
          <a:prstGeom prst="rect">
            <a:avLst/>
          </a:prstGeom>
          <a:noFill/>
        </p:spPr>
        <p:txBody>
          <a:bodyPr wrap="none" rtlCol="0">
            <a:spAutoFit/>
          </a:bodyPr>
          <a:lstStyle/>
          <a:p>
            <a:r>
              <a:rPr lang="en-US" b="1">
                <a:solidFill>
                  <a:schemeClr val="accent4"/>
                </a:solidFill>
              </a:rPr>
              <a:t>325 m </a:t>
            </a:r>
            <a:r>
              <a:rPr lang="en-US" b="1" dirty="0">
                <a:solidFill>
                  <a:schemeClr val="accent4"/>
                </a:solidFill>
              </a:rPr>
              <a:t>tower</a:t>
            </a: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5864" y="0"/>
            <a:ext cx="1478136" cy="793311"/>
          </a:xfrm>
          <a:prstGeom prst="rect">
            <a:avLst/>
          </a:prstGeom>
        </p:spPr>
      </p:pic>
    </p:spTree>
    <p:extLst>
      <p:ext uri="{BB962C8B-B14F-4D97-AF65-F5344CB8AC3E}">
        <p14:creationId xmlns:p14="http://schemas.microsoft.com/office/powerpoint/2010/main" val="1930961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7E438-FBB6-B941-80D0-A2E36EF99A29}"/>
              </a:ext>
            </a:extLst>
          </p:cNvPr>
          <p:cNvSpPr>
            <a:spLocks noGrp="1"/>
          </p:cNvSpPr>
          <p:nvPr>
            <p:ph type="title"/>
          </p:nvPr>
        </p:nvSpPr>
        <p:spPr/>
        <p:txBody>
          <a:bodyPr/>
          <a:lstStyle/>
          <a:p>
            <a:r>
              <a:rPr lang="en-US" dirty="0"/>
              <a:t>The </a:t>
            </a:r>
            <a:r>
              <a:rPr lang="en-US" sz="5400" b="1" dirty="0"/>
              <a:t>A</a:t>
            </a:r>
            <a:r>
              <a:rPr lang="en-US" dirty="0"/>
              <a:t>mazon </a:t>
            </a:r>
            <a:r>
              <a:rPr lang="en-US" sz="5400" b="1" dirty="0"/>
              <a:t>T</a:t>
            </a:r>
            <a:r>
              <a:rPr lang="en-US" dirty="0"/>
              <a:t>all </a:t>
            </a:r>
            <a:r>
              <a:rPr lang="en-US" sz="5400" b="1" dirty="0"/>
              <a:t>T</a:t>
            </a:r>
            <a:r>
              <a:rPr lang="en-US" dirty="0"/>
              <a:t>ower </a:t>
            </a:r>
            <a:r>
              <a:rPr lang="en-US" sz="5400" b="1" dirty="0"/>
              <a:t>O</a:t>
            </a:r>
            <a:r>
              <a:rPr lang="en-US" dirty="0"/>
              <a:t>bservatory</a:t>
            </a:r>
          </a:p>
        </p:txBody>
      </p:sp>
      <p:sp>
        <p:nvSpPr>
          <p:cNvPr id="4" name="Slide Number Placeholder 3">
            <a:extLst>
              <a:ext uri="{FF2B5EF4-FFF2-40B4-BE49-F238E27FC236}">
                <a16:creationId xmlns:a16="http://schemas.microsoft.com/office/drawing/2014/main" id="{D23BB4AA-1D2F-D24D-B936-37AE2E849553}"/>
              </a:ext>
            </a:extLst>
          </p:cNvPr>
          <p:cNvSpPr>
            <a:spLocks noGrp="1"/>
          </p:cNvSpPr>
          <p:nvPr>
            <p:ph type="sldNum" sz="quarter" idx="12"/>
          </p:nvPr>
        </p:nvSpPr>
        <p:spPr/>
        <p:txBody>
          <a:bodyPr/>
          <a:lstStyle/>
          <a:p>
            <a:fld id="{0B53ADF5-2FA0-4A27-9BCB-13EC59A8B6CA}" type="slidenum">
              <a:rPr lang="pt-BR" smtClean="0"/>
              <a:pPr/>
              <a:t>19</a:t>
            </a:fld>
            <a:endParaRPr lang="pt-BR"/>
          </a:p>
        </p:txBody>
      </p:sp>
      <p:pic>
        <p:nvPicPr>
          <p:cNvPr id="6" name="Picture 5">
            <a:extLst>
              <a:ext uri="{FF2B5EF4-FFF2-40B4-BE49-F238E27FC236}">
                <a16:creationId xmlns:a16="http://schemas.microsoft.com/office/drawing/2014/main" id="{01E18E99-5BAC-0F43-A63B-31BC176C0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3864" y="1855091"/>
            <a:ext cx="7620000" cy="4292600"/>
          </a:xfrm>
          <a:prstGeom prst="rect">
            <a:avLst/>
          </a:prstGeom>
        </p:spPr>
      </p:pic>
      <p:sp>
        <p:nvSpPr>
          <p:cNvPr id="7" name="Content Placeholder 2">
            <a:extLst>
              <a:ext uri="{FF2B5EF4-FFF2-40B4-BE49-F238E27FC236}">
                <a16:creationId xmlns:a16="http://schemas.microsoft.com/office/drawing/2014/main" id="{2AD970B5-CFD3-5E46-B187-8EE73D8BD43C}"/>
              </a:ext>
            </a:extLst>
          </p:cNvPr>
          <p:cNvSpPr>
            <a:spLocks noGrp="1"/>
          </p:cNvSpPr>
          <p:nvPr>
            <p:ph idx="1"/>
          </p:nvPr>
        </p:nvSpPr>
        <p:spPr>
          <a:xfrm>
            <a:off x="4139952" y="1700808"/>
            <a:ext cx="4752528" cy="4752528"/>
          </a:xfrm>
          <a:solidFill>
            <a:schemeClr val="bg1"/>
          </a:solidFill>
        </p:spPr>
        <p:txBody>
          <a:bodyPr>
            <a:normAutofit/>
          </a:bodyPr>
          <a:lstStyle/>
          <a:p>
            <a:pPr lvl="1"/>
            <a:r>
              <a:rPr lang="en-US" sz="2400" b="1" u="sng" dirty="0">
                <a:solidFill>
                  <a:schemeClr val="tx2"/>
                </a:solidFill>
              </a:rPr>
              <a:t>Tall &amp; 80m Towers</a:t>
            </a:r>
            <a:r>
              <a:rPr lang="en-US" sz="2400" b="1" dirty="0">
                <a:solidFill>
                  <a:schemeClr val="tx2"/>
                </a:solidFill>
              </a:rPr>
              <a:t> </a:t>
            </a:r>
            <a:r>
              <a:rPr lang="en-US" sz="2400" dirty="0"/>
              <a:t>– Vertical profiles of trace gases and aerosols:</a:t>
            </a:r>
          </a:p>
          <a:p>
            <a:pPr lvl="2"/>
            <a:r>
              <a:rPr lang="en-US" sz="2000" dirty="0"/>
              <a:t>CO</a:t>
            </a:r>
            <a:r>
              <a:rPr lang="en-US" sz="2000" baseline="-25000" dirty="0"/>
              <a:t>2</a:t>
            </a:r>
            <a:r>
              <a:rPr lang="en-US" sz="2000" dirty="0"/>
              <a:t>, CO, CH</a:t>
            </a:r>
            <a:r>
              <a:rPr lang="en-US" sz="2000" baseline="-25000" dirty="0"/>
              <a:t>4</a:t>
            </a:r>
            <a:r>
              <a:rPr lang="en-US" sz="2000" dirty="0"/>
              <a:t>, O</a:t>
            </a:r>
            <a:r>
              <a:rPr lang="en-US" sz="2000" baseline="-25000" dirty="0"/>
              <a:t>3</a:t>
            </a:r>
            <a:r>
              <a:rPr lang="en-US" sz="2000" dirty="0"/>
              <a:t> </a:t>
            </a:r>
            <a:r>
              <a:rPr lang="mr-IN" sz="2000" dirty="0"/>
              <a:t>–</a:t>
            </a:r>
            <a:r>
              <a:rPr lang="en-US" sz="2000" dirty="0"/>
              <a:t> continuously at 5 to 8 heights</a:t>
            </a:r>
          </a:p>
          <a:p>
            <a:pPr lvl="2"/>
            <a:r>
              <a:rPr lang="en-US" sz="2000" dirty="0"/>
              <a:t>Additional gases species (e.g., </a:t>
            </a:r>
            <a:r>
              <a:rPr lang="en-US" sz="2000" b="1" dirty="0">
                <a:solidFill>
                  <a:schemeClr val="tx2"/>
                </a:solidFill>
              </a:rPr>
              <a:t>VOC, NO, NO</a:t>
            </a:r>
            <a:r>
              <a:rPr lang="en-US" sz="2000" b="1" baseline="-25000" dirty="0">
                <a:solidFill>
                  <a:schemeClr val="tx2"/>
                </a:solidFill>
              </a:rPr>
              <a:t>2</a:t>
            </a:r>
            <a:r>
              <a:rPr lang="en-US" sz="2000" dirty="0"/>
              <a:t>, OH reactivity) – IOPs</a:t>
            </a:r>
          </a:p>
          <a:p>
            <a:pPr lvl="3"/>
            <a:r>
              <a:rPr lang="en-US" sz="1800" dirty="0" err="1">
                <a:solidFill>
                  <a:schemeClr val="tx2"/>
                </a:solidFill>
              </a:rPr>
              <a:t>LNOx</a:t>
            </a:r>
            <a:r>
              <a:rPr lang="en-US" sz="1800" dirty="0">
                <a:solidFill>
                  <a:schemeClr val="tx2"/>
                </a:solidFill>
              </a:rPr>
              <a:t> isotopes (NEW!)</a:t>
            </a:r>
          </a:p>
          <a:p>
            <a:pPr lvl="4"/>
            <a:r>
              <a:rPr lang="en-US" sz="1600" b="1" i="1" dirty="0">
                <a:solidFill>
                  <a:schemeClr val="tx2"/>
                </a:solidFill>
              </a:rPr>
              <a:t>How </a:t>
            </a:r>
            <a:r>
              <a:rPr lang="en-US" sz="1600" b="1" i="1" dirty="0" err="1">
                <a:solidFill>
                  <a:schemeClr val="tx2"/>
                </a:solidFill>
              </a:rPr>
              <a:t>LNOx</a:t>
            </a:r>
            <a:r>
              <a:rPr lang="en-US" sz="1600" b="1" i="1" dirty="0">
                <a:solidFill>
                  <a:schemeClr val="tx2"/>
                </a:solidFill>
              </a:rPr>
              <a:t> contribute to the formation of Secondary Organic Aerosol? </a:t>
            </a:r>
          </a:p>
          <a:p>
            <a:pPr lvl="2"/>
            <a:r>
              <a:rPr lang="en-US" sz="2000" dirty="0"/>
              <a:t>Aerosols (scattering, absorption, number and size distributions, chemical composition, CCNs, hygroscopicity)</a:t>
            </a:r>
          </a:p>
        </p:txBody>
      </p:sp>
      <p:sp>
        <p:nvSpPr>
          <p:cNvPr id="8" name="Rectangle 7">
            <a:extLst>
              <a:ext uri="{FF2B5EF4-FFF2-40B4-BE49-F238E27FC236}">
                <a16:creationId xmlns:a16="http://schemas.microsoft.com/office/drawing/2014/main" id="{ED16FB7B-2CF0-FD42-986F-5AEC043D3504}"/>
              </a:ext>
            </a:extLst>
          </p:cNvPr>
          <p:cNvSpPr/>
          <p:nvPr/>
        </p:nvSpPr>
        <p:spPr>
          <a:xfrm>
            <a:off x="323528" y="5640814"/>
            <a:ext cx="3699859" cy="523220"/>
          </a:xfrm>
          <a:prstGeom prst="rect">
            <a:avLst/>
          </a:prstGeom>
        </p:spPr>
        <p:txBody>
          <a:bodyPr wrap="none">
            <a:spAutoFit/>
          </a:bodyPr>
          <a:lstStyle/>
          <a:p>
            <a:r>
              <a:rPr lang="en-US" sz="2800" b="1" dirty="0">
                <a:solidFill>
                  <a:schemeClr val="bg1"/>
                </a:solidFill>
                <a:latin typeface="Arial Black" panose="020B0604020202020204" pitchFamily="34" charset="0"/>
                <a:cs typeface="Arial Black" panose="020B0604020202020204" pitchFamily="34" charset="0"/>
              </a:rPr>
              <a:t>Tall Tower (325m)</a:t>
            </a:r>
          </a:p>
        </p:txBody>
      </p:sp>
    </p:spTree>
    <p:extLst>
      <p:ext uri="{BB962C8B-B14F-4D97-AF65-F5344CB8AC3E}">
        <p14:creationId xmlns:p14="http://schemas.microsoft.com/office/powerpoint/2010/main" val="1493619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EADA1-3A92-BA4A-AA76-2270A0EED755}"/>
              </a:ext>
            </a:extLst>
          </p:cNvPr>
          <p:cNvSpPr>
            <a:spLocks noGrp="1"/>
          </p:cNvSpPr>
          <p:nvPr>
            <p:ph type="title"/>
          </p:nvPr>
        </p:nvSpPr>
        <p:spPr/>
        <p:txBody>
          <a:bodyPr/>
          <a:lstStyle/>
          <a:p>
            <a:r>
              <a:rPr lang="en-US" dirty="0"/>
              <a:t>River breezes in the Amazon </a:t>
            </a:r>
          </a:p>
        </p:txBody>
      </p:sp>
      <p:sp>
        <p:nvSpPr>
          <p:cNvPr id="3" name="Content Placeholder 2">
            <a:extLst>
              <a:ext uri="{FF2B5EF4-FFF2-40B4-BE49-F238E27FC236}">
                <a16:creationId xmlns:a16="http://schemas.microsoft.com/office/drawing/2014/main" id="{18CA4A0A-FE14-A04E-ADDB-6A6F0DFB6EA3}"/>
              </a:ext>
            </a:extLst>
          </p:cNvPr>
          <p:cNvSpPr>
            <a:spLocks noGrp="1"/>
          </p:cNvSpPr>
          <p:nvPr>
            <p:ph idx="1"/>
          </p:nvPr>
        </p:nvSpPr>
        <p:spPr/>
        <p:txBody>
          <a:bodyPr/>
          <a:lstStyle/>
          <a:p>
            <a:r>
              <a:rPr lang="en-US" dirty="0"/>
              <a:t>The Amazon region comprises huge water bodies such as the Amazon, Negro, </a:t>
            </a:r>
            <a:r>
              <a:rPr lang="en-US" dirty="0" err="1"/>
              <a:t>Solimões</a:t>
            </a:r>
            <a:r>
              <a:rPr lang="en-US" dirty="0"/>
              <a:t>, and </a:t>
            </a:r>
            <a:r>
              <a:rPr lang="en-US" dirty="0" err="1"/>
              <a:t>Tapajós</a:t>
            </a:r>
            <a:r>
              <a:rPr lang="en-US" dirty="0"/>
              <a:t> Rivers.</a:t>
            </a:r>
          </a:p>
          <a:p>
            <a:endParaRPr lang="en-US" dirty="0"/>
          </a:p>
        </p:txBody>
      </p:sp>
      <p:sp>
        <p:nvSpPr>
          <p:cNvPr id="4" name="Slide Number Placeholder 3">
            <a:extLst>
              <a:ext uri="{FF2B5EF4-FFF2-40B4-BE49-F238E27FC236}">
                <a16:creationId xmlns:a16="http://schemas.microsoft.com/office/drawing/2014/main" id="{6C714EB5-5285-CB43-A729-8FAB4872A197}"/>
              </a:ext>
            </a:extLst>
          </p:cNvPr>
          <p:cNvSpPr>
            <a:spLocks noGrp="1"/>
          </p:cNvSpPr>
          <p:nvPr>
            <p:ph type="sldNum" sz="quarter" idx="12"/>
          </p:nvPr>
        </p:nvSpPr>
        <p:spPr/>
        <p:txBody>
          <a:bodyPr/>
          <a:lstStyle/>
          <a:p>
            <a:fld id="{0B53ADF5-2FA0-4A27-9BCB-13EC59A8B6CA}" type="slidenum">
              <a:rPr lang="pt-BR" smtClean="0">
                <a:solidFill>
                  <a:srgbClr val="292934"/>
                </a:solidFill>
              </a:rPr>
              <a:pPr/>
              <a:t>2</a:t>
            </a:fld>
            <a:endParaRPr lang="pt-BR">
              <a:solidFill>
                <a:srgbClr val="292934"/>
              </a:solidFill>
            </a:endParaRPr>
          </a:p>
        </p:txBody>
      </p:sp>
      <p:pic>
        <p:nvPicPr>
          <p:cNvPr id="6" name="Picture 5">
            <a:extLst>
              <a:ext uri="{FF2B5EF4-FFF2-40B4-BE49-F238E27FC236}">
                <a16:creationId xmlns:a16="http://schemas.microsoft.com/office/drawing/2014/main" id="{94FE86C1-5169-304D-847F-BBDAFC894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420888"/>
            <a:ext cx="4203879" cy="4203879"/>
          </a:xfrm>
          <a:prstGeom prst="rect">
            <a:avLst/>
          </a:prstGeom>
        </p:spPr>
      </p:pic>
      <p:sp>
        <p:nvSpPr>
          <p:cNvPr id="15" name="Rectangle 14">
            <a:extLst>
              <a:ext uri="{FF2B5EF4-FFF2-40B4-BE49-F238E27FC236}">
                <a16:creationId xmlns:a16="http://schemas.microsoft.com/office/drawing/2014/main" id="{F10E724A-AD0A-1442-AFE0-516E4A201C90}"/>
              </a:ext>
            </a:extLst>
          </p:cNvPr>
          <p:cNvSpPr/>
          <p:nvPr/>
        </p:nvSpPr>
        <p:spPr>
          <a:xfrm>
            <a:off x="2699792" y="4133217"/>
            <a:ext cx="504056" cy="321568"/>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28A0B660-8F75-0B4F-9E34-FCF754C71BF7}"/>
              </a:ext>
            </a:extLst>
          </p:cNvPr>
          <p:cNvGrpSpPr/>
          <p:nvPr/>
        </p:nvGrpSpPr>
        <p:grpSpPr>
          <a:xfrm>
            <a:off x="2699792" y="3298353"/>
            <a:ext cx="5688632" cy="2416921"/>
            <a:chOff x="3059832" y="3386224"/>
            <a:chExt cx="5688632" cy="2416921"/>
          </a:xfrm>
        </p:grpSpPr>
        <p:cxnSp>
          <p:nvCxnSpPr>
            <p:cNvPr id="17" name="Straight Connector 16">
              <a:extLst>
                <a:ext uri="{FF2B5EF4-FFF2-40B4-BE49-F238E27FC236}">
                  <a16:creationId xmlns:a16="http://schemas.microsoft.com/office/drawing/2014/main" id="{24C95517-7B82-6F47-8BEE-56BDBC3A8EF6}"/>
                </a:ext>
              </a:extLst>
            </p:cNvPr>
            <p:cNvCxnSpPr>
              <a:cxnSpLocks/>
            </p:cNvCxnSpPr>
            <p:nvPr/>
          </p:nvCxnSpPr>
          <p:spPr>
            <a:xfrm>
              <a:off x="3059832" y="4542656"/>
              <a:ext cx="2141014" cy="1260489"/>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B021B1-C6CD-3F45-96A6-48672F121F3C}"/>
                </a:ext>
              </a:extLst>
            </p:cNvPr>
            <p:cNvCxnSpPr>
              <a:cxnSpLocks/>
            </p:cNvCxnSpPr>
            <p:nvPr/>
          </p:nvCxnSpPr>
          <p:spPr>
            <a:xfrm flipV="1">
              <a:off x="3059832" y="3386224"/>
              <a:ext cx="2141014" cy="834864"/>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A5AE573-3600-934C-8A2A-6409D6332BDD}"/>
                </a:ext>
              </a:extLst>
            </p:cNvPr>
            <p:cNvCxnSpPr>
              <a:cxnSpLocks/>
            </p:cNvCxnSpPr>
            <p:nvPr/>
          </p:nvCxnSpPr>
          <p:spPr>
            <a:xfrm flipV="1">
              <a:off x="3563888" y="3418250"/>
              <a:ext cx="5184576" cy="802838"/>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71A26D3-0723-1E44-B5CC-431521EFD22E}"/>
                </a:ext>
              </a:extLst>
            </p:cNvPr>
            <p:cNvCxnSpPr>
              <a:cxnSpLocks/>
            </p:cNvCxnSpPr>
            <p:nvPr/>
          </p:nvCxnSpPr>
          <p:spPr>
            <a:xfrm>
              <a:off x="3563888" y="4526340"/>
              <a:ext cx="5184576" cy="1276805"/>
            </a:xfrm>
            <a:prstGeom prst="line">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B05423D-85B9-A942-8A85-E9E923DB73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846" y="3434567"/>
              <a:ext cx="3528392" cy="2352261"/>
            </a:xfrm>
            <a:prstGeom prst="rect">
              <a:avLst/>
            </a:prstGeom>
            <a:noFill/>
            <a:ln w="76200">
              <a:solidFill>
                <a:schemeClr val="tx2"/>
              </a:solidFill>
            </a:ln>
          </p:spPr>
        </p:pic>
      </p:grpSp>
    </p:spTree>
    <p:extLst>
      <p:ext uri="{BB962C8B-B14F-4D97-AF65-F5344CB8AC3E}">
        <p14:creationId xmlns:p14="http://schemas.microsoft.com/office/powerpoint/2010/main" val="338869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p:cTn id="11" dur="500" fill="hold"/>
                                        <p:tgtEl>
                                          <p:spTgt spid="31"/>
                                        </p:tgtEl>
                                        <p:attrNameLst>
                                          <p:attrName>ppt_w</p:attrName>
                                        </p:attrNameLst>
                                      </p:cBhvr>
                                      <p:tavLst>
                                        <p:tav tm="0">
                                          <p:val>
                                            <p:fltVal val="0"/>
                                          </p:val>
                                        </p:tav>
                                        <p:tav tm="100000">
                                          <p:val>
                                            <p:strVal val="#ppt_w"/>
                                          </p:val>
                                        </p:tav>
                                      </p:tavLst>
                                    </p:anim>
                                    <p:anim calcmode="lin" valueType="num">
                                      <p:cBhvr>
                                        <p:cTn id="12" dur="500" fill="hold"/>
                                        <p:tgtEl>
                                          <p:spTgt spid="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sz="5400" b="1" dirty="0"/>
              <a:t>A</a:t>
            </a:r>
            <a:r>
              <a:rPr lang="en-US" dirty="0"/>
              <a:t>mazon </a:t>
            </a:r>
            <a:r>
              <a:rPr lang="en-US" sz="5400" b="1" dirty="0"/>
              <a:t>T</a:t>
            </a:r>
            <a:r>
              <a:rPr lang="en-US" dirty="0"/>
              <a:t>all </a:t>
            </a:r>
            <a:r>
              <a:rPr lang="en-US" sz="5400" b="1" dirty="0"/>
              <a:t>T</a:t>
            </a:r>
            <a:r>
              <a:rPr lang="en-US" dirty="0"/>
              <a:t>ower </a:t>
            </a:r>
            <a:r>
              <a:rPr lang="en-US" sz="5400" b="1" dirty="0"/>
              <a:t>O</a:t>
            </a:r>
            <a:r>
              <a:rPr lang="en-US" dirty="0"/>
              <a:t>bservatory</a:t>
            </a:r>
          </a:p>
        </p:txBody>
      </p:sp>
      <p:sp>
        <p:nvSpPr>
          <p:cNvPr id="4" name="Slide Number Placeholder 3"/>
          <p:cNvSpPr>
            <a:spLocks noGrp="1"/>
          </p:cNvSpPr>
          <p:nvPr>
            <p:ph type="sldNum" sz="quarter" idx="12"/>
          </p:nvPr>
        </p:nvSpPr>
        <p:spPr/>
        <p:txBody>
          <a:bodyPr/>
          <a:lstStyle/>
          <a:p>
            <a:fld id="{0B53ADF5-2FA0-4A27-9BCB-13EC59A8B6CA}" type="slidenum">
              <a:rPr lang="pt-BR" smtClean="0"/>
              <a:pPr/>
              <a:t>20</a:t>
            </a:fld>
            <a:endParaRPr lang="pt-B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5864" y="0"/>
            <a:ext cx="1478136" cy="793311"/>
          </a:xfrm>
          <a:prstGeom prst="rect">
            <a:avLst/>
          </a:prstGeom>
        </p:spPr>
      </p:pic>
      <p:pic>
        <p:nvPicPr>
          <p:cNvPr id="8" name="CAMPINA - Areal View - 2020-10">
            <a:hlinkClick r:id="" action="ppaction://media"/>
            <a:extLst>
              <a:ext uri="{FF2B5EF4-FFF2-40B4-BE49-F238E27FC236}">
                <a16:creationId xmlns:a16="http://schemas.microsoft.com/office/drawing/2014/main" id="{E649E493-A1B8-F548-96E5-5C2FDA35CFB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0169" y="1661996"/>
            <a:ext cx="8383661" cy="4715809"/>
          </a:xfrm>
          <a:prstGeom prst="rect">
            <a:avLst/>
          </a:prstGeom>
        </p:spPr>
      </p:pic>
      <p:sp>
        <p:nvSpPr>
          <p:cNvPr id="9" name="Rectangle 8">
            <a:extLst>
              <a:ext uri="{FF2B5EF4-FFF2-40B4-BE49-F238E27FC236}">
                <a16:creationId xmlns:a16="http://schemas.microsoft.com/office/drawing/2014/main" id="{5A5C6A4F-EADA-E84D-935A-84306317316A}"/>
              </a:ext>
            </a:extLst>
          </p:cNvPr>
          <p:cNvSpPr/>
          <p:nvPr/>
        </p:nvSpPr>
        <p:spPr>
          <a:xfrm>
            <a:off x="468288" y="1690679"/>
            <a:ext cx="2876108" cy="523220"/>
          </a:xfrm>
          <a:prstGeom prst="rect">
            <a:avLst/>
          </a:prstGeom>
        </p:spPr>
        <p:txBody>
          <a:bodyPr wrap="none">
            <a:spAutoFit/>
          </a:bodyPr>
          <a:lstStyle/>
          <a:p>
            <a:r>
              <a:rPr lang="en-US" sz="2800" b="1" dirty="0">
                <a:solidFill>
                  <a:schemeClr val="bg1"/>
                </a:solidFill>
                <a:latin typeface="Arial Black" panose="020B0604020202020204" pitchFamily="34" charset="0"/>
                <a:cs typeface="Arial Black" panose="020B0604020202020204" pitchFamily="34" charset="0"/>
              </a:rPr>
              <a:t>Campina site </a:t>
            </a:r>
          </a:p>
        </p:txBody>
      </p:sp>
    </p:spTree>
    <p:extLst>
      <p:ext uri="{BB962C8B-B14F-4D97-AF65-F5344CB8AC3E}">
        <p14:creationId xmlns:p14="http://schemas.microsoft.com/office/powerpoint/2010/main" val="358768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2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B53ADF5-2FA0-4A27-9BCB-13EC59A8B6CA}" type="slidenum">
              <a:rPr lang="pt-BR" smtClean="0"/>
              <a:pPr/>
              <a:t>21</a:t>
            </a:fld>
            <a:endParaRPr lang="pt-BR"/>
          </a:p>
        </p:txBody>
      </p:sp>
      <p:sp>
        <p:nvSpPr>
          <p:cNvPr id="13" name="Title 1"/>
          <p:cNvSpPr>
            <a:spLocks noGrp="1"/>
          </p:cNvSpPr>
          <p:nvPr>
            <p:ph type="title"/>
          </p:nvPr>
        </p:nvSpPr>
        <p:spPr>
          <a:xfrm>
            <a:off x="457200" y="533400"/>
            <a:ext cx="8229600" cy="990600"/>
          </a:xfrm>
        </p:spPr>
        <p:txBody>
          <a:bodyPr>
            <a:normAutofit fontScale="90000"/>
          </a:bodyPr>
          <a:lstStyle/>
          <a:p>
            <a:r>
              <a:rPr lang="en-US" b="1" dirty="0"/>
              <a:t>TUPÃ</a:t>
            </a:r>
            <a:r>
              <a:rPr lang="en-US" dirty="0"/>
              <a:t> - </a:t>
            </a:r>
            <a:r>
              <a:rPr lang="en-US" b="1" dirty="0" err="1"/>
              <a:t>T</a:t>
            </a:r>
            <a:r>
              <a:rPr lang="en-US" dirty="0" err="1"/>
              <a:t>h</a:t>
            </a:r>
            <a:r>
              <a:rPr lang="en-US" b="1" dirty="0" err="1"/>
              <a:t>U</a:t>
            </a:r>
            <a:r>
              <a:rPr lang="en-US" dirty="0" err="1"/>
              <a:t>nderstorm</a:t>
            </a:r>
            <a:r>
              <a:rPr lang="en-US" dirty="0"/>
              <a:t>, </a:t>
            </a:r>
            <a:r>
              <a:rPr lang="en-US" b="1" dirty="0"/>
              <a:t>P</a:t>
            </a:r>
            <a:r>
              <a:rPr lang="en-US" dirty="0"/>
              <a:t>recipitation and </a:t>
            </a:r>
            <a:r>
              <a:rPr lang="en-US" b="1" dirty="0"/>
              <a:t>A</a:t>
            </a:r>
            <a:r>
              <a:rPr lang="en-US" dirty="0"/>
              <a:t>erosol interactions </a:t>
            </a:r>
            <a:r>
              <a:rPr lang="en-US" b="1" dirty="0"/>
              <a:t>(2022-2027)</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1674318"/>
            <a:ext cx="6382518" cy="5180210"/>
          </a:xfrm>
          <a:prstGeom prst="rect">
            <a:avLst/>
          </a:prstGeom>
          <a:noFill/>
          <a:ln w="57150">
            <a:noFill/>
          </a:ln>
        </p:spPr>
      </p:pic>
      <p:sp>
        <p:nvSpPr>
          <p:cNvPr id="15" name="TextBox 14"/>
          <p:cNvSpPr txBox="1"/>
          <p:nvPr/>
        </p:nvSpPr>
        <p:spPr>
          <a:xfrm>
            <a:off x="263181" y="2204864"/>
            <a:ext cx="1716531" cy="4124206"/>
          </a:xfrm>
          <a:prstGeom prst="rect">
            <a:avLst/>
          </a:prstGeom>
          <a:solidFill>
            <a:srgbClr val="294329"/>
          </a:solidFill>
        </p:spPr>
        <p:txBody>
          <a:bodyPr wrap="square" rtlCol="0">
            <a:spAutoFit/>
          </a:bodyPr>
          <a:lstStyle/>
          <a:p>
            <a:r>
              <a:rPr lang="en-US" b="1" dirty="0">
                <a:solidFill>
                  <a:schemeClr val="accent5">
                    <a:lumMod val="40000"/>
                    <a:lumOff val="60000"/>
                  </a:schemeClr>
                </a:solidFill>
              </a:rPr>
              <a:t>ATTO tower </a:t>
            </a:r>
            <a:r>
              <a:rPr lang="en-US" sz="1600" dirty="0">
                <a:solidFill>
                  <a:schemeClr val="accent5">
                    <a:lumMod val="40000"/>
                    <a:lumOff val="60000"/>
                  </a:schemeClr>
                </a:solidFill>
              </a:rPr>
              <a:t>(aerosols, chemistry, </a:t>
            </a:r>
            <a:r>
              <a:rPr lang="en-US" sz="1600" dirty="0" err="1">
                <a:solidFill>
                  <a:schemeClr val="accent5">
                    <a:lumMod val="40000"/>
                    <a:lumOff val="60000"/>
                  </a:schemeClr>
                </a:solidFill>
              </a:rPr>
              <a:t>lidar</a:t>
            </a:r>
            <a:r>
              <a:rPr lang="en-US" sz="1600" dirty="0">
                <a:solidFill>
                  <a:schemeClr val="accent5">
                    <a:lumMod val="40000"/>
                    <a:lumOff val="60000"/>
                  </a:schemeClr>
                </a:solidFill>
              </a:rPr>
              <a:t>, RWP, </a:t>
            </a:r>
            <a:r>
              <a:rPr lang="en-US" sz="1600" dirty="0" err="1">
                <a:solidFill>
                  <a:schemeClr val="accent5">
                    <a:lumMod val="40000"/>
                    <a:lumOff val="60000"/>
                  </a:schemeClr>
                </a:solidFill>
              </a:rPr>
              <a:t>Ka</a:t>
            </a:r>
            <a:r>
              <a:rPr lang="en-US" sz="1600" dirty="0">
                <a:solidFill>
                  <a:schemeClr val="accent5">
                    <a:lumMod val="40000"/>
                    <a:lumOff val="60000"/>
                  </a:schemeClr>
                </a:solidFill>
              </a:rPr>
              <a:t>-band, MP3000, </a:t>
            </a:r>
            <a:r>
              <a:rPr lang="en-US" sz="1600" dirty="0" err="1">
                <a:solidFill>
                  <a:schemeClr val="accent5">
                    <a:lumMod val="40000"/>
                    <a:lumOff val="60000"/>
                  </a:schemeClr>
                </a:solidFill>
              </a:rPr>
              <a:t>etc</a:t>
            </a:r>
            <a:r>
              <a:rPr lang="en-US" sz="1600" dirty="0">
                <a:solidFill>
                  <a:schemeClr val="accent5">
                    <a:lumMod val="40000"/>
                    <a:lumOff val="60000"/>
                  </a:schemeClr>
                </a:solidFill>
              </a:rPr>
              <a:t>)</a:t>
            </a:r>
          </a:p>
          <a:p>
            <a:endParaRPr lang="en-US" b="1" dirty="0">
              <a:solidFill>
                <a:srgbClr val="00B0F0"/>
              </a:solidFill>
            </a:endParaRPr>
          </a:p>
          <a:p>
            <a:r>
              <a:rPr lang="en-US" b="1" dirty="0">
                <a:solidFill>
                  <a:srgbClr val="00B0F0"/>
                </a:solidFill>
              </a:rPr>
              <a:t>XPOL radar</a:t>
            </a:r>
          </a:p>
          <a:p>
            <a:endParaRPr lang="en-US" b="1" dirty="0">
              <a:solidFill>
                <a:schemeClr val="bg1"/>
              </a:solidFill>
            </a:endParaRPr>
          </a:p>
          <a:p>
            <a:r>
              <a:rPr lang="en-US" b="1" dirty="0">
                <a:solidFill>
                  <a:schemeClr val="bg1"/>
                </a:solidFill>
              </a:rPr>
              <a:t>S-band radar</a:t>
            </a:r>
          </a:p>
          <a:p>
            <a:endParaRPr lang="en-US" b="1" dirty="0">
              <a:solidFill>
                <a:srgbClr val="FFFF00"/>
              </a:solidFill>
            </a:endParaRPr>
          </a:p>
          <a:p>
            <a:r>
              <a:rPr lang="en-US" b="1" dirty="0">
                <a:solidFill>
                  <a:srgbClr val="FFFF00"/>
                </a:solidFill>
              </a:rPr>
              <a:t>LMA network</a:t>
            </a:r>
          </a:p>
          <a:p>
            <a:endParaRPr lang="en-US" b="1" dirty="0">
              <a:solidFill>
                <a:srgbClr val="FF9300"/>
              </a:solidFill>
            </a:endParaRPr>
          </a:p>
          <a:p>
            <a:r>
              <a:rPr lang="en-US" b="1" dirty="0">
                <a:solidFill>
                  <a:srgbClr val="FF9300"/>
                </a:solidFill>
              </a:rPr>
              <a:t>LLS short-baseline LF network</a:t>
            </a:r>
          </a:p>
        </p:txBody>
      </p:sp>
    </p:spTree>
    <p:extLst>
      <p:ext uri="{BB962C8B-B14F-4D97-AF65-F5344CB8AC3E}">
        <p14:creationId xmlns:p14="http://schemas.microsoft.com/office/powerpoint/2010/main" val="1408389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93F96C-6F38-A646-9C62-D80BBE1700BF}"/>
              </a:ext>
            </a:extLst>
          </p:cNvPr>
          <p:cNvPicPr>
            <a:picLocks noChangeAspect="1"/>
          </p:cNvPicPr>
          <p:nvPr/>
        </p:nvPicPr>
        <p:blipFill rotWithShape="1">
          <a:blip r:embed="rId3">
            <a:extLst>
              <a:ext uri="{28A0092B-C50C-407E-A947-70E740481C1C}">
                <a14:useLocalDpi xmlns:a14="http://schemas.microsoft.com/office/drawing/2010/main" val="0"/>
              </a:ext>
            </a:extLst>
          </a:blip>
          <a:srcRect l="14634" r="12195"/>
          <a:stretch/>
        </p:blipFill>
        <p:spPr>
          <a:xfrm>
            <a:off x="0" y="13207"/>
            <a:ext cx="9144000" cy="7029400"/>
          </a:xfrm>
          <a:prstGeom prst="rect">
            <a:avLst/>
          </a:prstGeom>
        </p:spPr>
      </p:pic>
      <p:sp>
        <p:nvSpPr>
          <p:cNvPr id="3" name="Content Placeholder 2"/>
          <p:cNvSpPr>
            <a:spLocks noGrp="1"/>
          </p:cNvSpPr>
          <p:nvPr>
            <p:ph idx="1"/>
          </p:nvPr>
        </p:nvSpPr>
        <p:spPr>
          <a:xfrm>
            <a:off x="0" y="2276872"/>
            <a:ext cx="6545731" cy="1840038"/>
          </a:xfrm>
        </p:spPr>
        <p:txBody>
          <a:bodyPr>
            <a:normAutofit/>
          </a:bodyPr>
          <a:lstStyle/>
          <a:p>
            <a:pPr marL="0" indent="0" algn="ctr">
              <a:buNone/>
            </a:pPr>
            <a:r>
              <a:rPr lang="en-US" sz="8800" b="1" dirty="0">
                <a:ln w="28575">
                  <a:solidFill>
                    <a:schemeClr val="bg1"/>
                  </a:solidFill>
                </a:ln>
                <a:solidFill>
                  <a:schemeClr val="tx2"/>
                </a:solidFill>
              </a:rPr>
              <a:t>Thank you!</a:t>
            </a:r>
          </a:p>
        </p:txBody>
      </p:sp>
      <p:sp>
        <p:nvSpPr>
          <p:cNvPr id="4" name="Slide Number Placeholder 3"/>
          <p:cNvSpPr>
            <a:spLocks noGrp="1"/>
          </p:cNvSpPr>
          <p:nvPr>
            <p:ph type="sldNum" sz="quarter" idx="12"/>
          </p:nvPr>
        </p:nvSpPr>
        <p:spPr/>
        <p:txBody>
          <a:bodyPr/>
          <a:lstStyle/>
          <a:p>
            <a:fld id="{0B53ADF5-2FA0-4A27-9BCB-13EC59A8B6CA}" type="slidenum">
              <a:rPr lang="pt-BR" smtClean="0"/>
              <a:pPr/>
              <a:t>22</a:t>
            </a:fld>
            <a:endParaRPr lang="pt-B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5657550"/>
            <a:ext cx="812238" cy="745109"/>
          </a:xfrm>
          <a:prstGeom prst="rect">
            <a:avLst/>
          </a:prstGeom>
        </p:spPr>
      </p:pic>
      <p:pic>
        <p:nvPicPr>
          <p:cNvPr id="16" name="Picture 15">
            <a:extLst>
              <a:ext uri="{FF2B5EF4-FFF2-40B4-BE49-F238E27FC236}">
                <a16:creationId xmlns:a16="http://schemas.microsoft.com/office/drawing/2014/main" id="{74947E6B-12BD-F347-96BF-93B713BDEF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833" y="5763065"/>
            <a:ext cx="1989201" cy="440789"/>
          </a:xfrm>
          <a:prstGeom prst="rect">
            <a:avLst/>
          </a:prstGeom>
        </p:spPr>
      </p:pic>
      <p:pic>
        <p:nvPicPr>
          <p:cNvPr id="20" name="Picture 19">
            <a:extLst>
              <a:ext uri="{FF2B5EF4-FFF2-40B4-BE49-F238E27FC236}">
                <a16:creationId xmlns:a16="http://schemas.microsoft.com/office/drawing/2014/main" id="{B584223E-FAF4-3645-90A7-CD82F75F98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9879" y="5763065"/>
            <a:ext cx="1699007" cy="537560"/>
          </a:xfrm>
          <a:prstGeom prst="rect">
            <a:avLst/>
          </a:prstGeom>
        </p:spPr>
      </p:pic>
      <p:pic>
        <p:nvPicPr>
          <p:cNvPr id="6" name="Picture 5">
            <a:extLst>
              <a:ext uri="{FF2B5EF4-FFF2-40B4-BE49-F238E27FC236}">
                <a16:creationId xmlns:a16="http://schemas.microsoft.com/office/drawing/2014/main" id="{3AEE7CF5-E307-FB4A-BA5B-D94E293D3B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58" y="-10187"/>
            <a:ext cx="3113382" cy="1556691"/>
          </a:xfrm>
          <a:prstGeom prst="rect">
            <a:avLst/>
          </a:prstGeom>
        </p:spPr>
      </p:pic>
      <p:sp>
        <p:nvSpPr>
          <p:cNvPr id="7" name="Rectangle 6">
            <a:extLst>
              <a:ext uri="{FF2B5EF4-FFF2-40B4-BE49-F238E27FC236}">
                <a16:creationId xmlns:a16="http://schemas.microsoft.com/office/drawing/2014/main" id="{D076DCAD-895B-AB4B-800F-DE8D7E252E6B}"/>
              </a:ext>
            </a:extLst>
          </p:cNvPr>
          <p:cNvSpPr/>
          <p:nvPr/>
        </p:nvSpPr>
        <p:spPr>
          <a:xfrm>
            <a:off x="1063069" y="4001939"/>
            <a:ext cx="4572000" cy="1015663"/>
          </a:xfrm>
          <a:prstGeom prst="rect">
            <a:avLst/>
          </a:prstGeom>
        </p:spPr>
        <p:txBody>
          <a:bodyPr>
            <a:spAutoFit/>
          </a:bodyPr>
          <a:lstStyle/>
          <a:p>
            <a:pPr algn="ctr"/>
            <a:r>
              <a:rPr lang="en-US" sz="2000" dirty="0">
                <a:solidFill>
                  <a:schemeClr val="bg1"/>
                </a:solidFill>
                <a:hlinkClick r:id="rId8">
                  <a:extLst>
                    <a:ext uri="{A12FA001-AC4F-418D-AE19-62706E023703}">
                      <ahyp:hlinkClr xmlns:ahyp="http://schemas.microsoft.com/office/drawing/2018/hyperlinkcolor" val="tx"/>
                    </a:ext>
                  </a:extLst>
                </a:hlinkClick>
              </a:rPr>
              <a:t>https://www.attoproject.org/</a:t>
            </a:r>
          </a:p>
          <a:p>
            <a:pPr algn="ctr"/>
            <a:r>
              <a:rPr lang="en-US" sz="2000" dirty="0">
                <a:solidFill>
                  <a:schemeClr val="bg1"/>
                </a:solidFill>
                <a:hlinkClick r:id="rId8">
                  <a:extLst>
                    <a:ext uri="{A12FA001-AC4F-418D-AE19-62706E023703}">
                      <ahyp:hlinkClr xmlns:ahyp="http://schemas.microsoft.com/office/drawing/2018/hyperlinkcolor" val="tx"/>
                    </a:ext>
                  </a:extLst>
                </a:hlinkClick>
              </a:rPr>
              <a:t> </a:t>
            </a:r>
          </a:p>
          <a:p>
            <a:pPr algn="ctr"/>
            <a:r>
              <a:rPr lang="en-US" sz="2000" dirty="0">
                <a:solidFill>
                  <a:schemeClr val="bg1"/>
                </a:solidFill>
                <a:hlinkClick r:id="rId9">
                  <a:extLst>
                    <a:ext uri="{A12FA001-AC4F-418D-AE19-62706E023703}">
                      <ahyp:hlinkClr xmlns:ahyp="http://schemas.microsoft.com/office/drawing/2018/hyperlinkcolor" val="tx"/>
                    </a:ext>
                  </a:extLst>
                </a:hlinkClick>
              </a:rPr>
              <a:t>https://youtu.be/ZIV2K4JRtOA</a:t>
            </a:r>
            <a:r>
              <a:rPr lang="en-US" sz="2000" dirty="0">
                <a:solidFill>
                  <a:schemeClr val="bg1"/>
                </a:solidFill>
              </a:rPr>
              <a:t> </a:t>
            </a:r>
          </a:p>
        </p:txBody>
      </p:sp>
    </p:spTree>
    <p:extLst>
      <p:ext uri="{BB962C8B-B14F-4D97-AF65-F5344CB8AC3E}">
        <p14:creationId xmlns:p14="http://schemas.microsoft.com/office/powerpoint/2010/main" val="1906292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4F14D-ABFB-7941-8223-93CC29E264CE}"/>
              </a:ext>
            </a:extLst>
          </p:cNvPr>
          <p:cNvSpPr>
            <a:spLocks noGrp="1"/>
          </p:cNvSpPr>
          <p:nvPr>
            <p:ph type="title"/>
          </p:nvPr>
        </p:nvSpPr>
        <p:spPr/>
        <p:txBody>
          <a:bodyPr/>
          <a:lstStyle/>
          <a:p>
            <a:r>
              <a:rPr lang="en-US" dirty="0"/>
              <a:t>River breezes in the Amazon </a:t>
            </a:r>
          </a:p>
        </p:txBody>
      </p:sp>
      <p:pic>
        <p:nvPicPr>
          <p:cNvPr id="6" name="Content Placeholder 5">
            <a:extLst>
              <a:ext uri="{FF2B5EF4-FFF2-40B4-BE49-F238E27FC236}">
                <a16:creationId xmlns:a16="http://schemas.microsoft.com/office/drawing/2014/main" id="{645DEA4C-CB34-3943-A06B-2D5286D69B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2560" y="1405991"/>
            <a:ext cx="8298879" cy="5116602"/>
          </a:xfrm>
        </p:spPr>
      </p:pic>
      <p:sp>
        <p:nvSpPr>
          <p:cNvPr id="4" name="Slide Number Placeholder 3">
            <a:extLst>
              <a:ext uri="{FF2B5EF4-FFF2-40B4-BE49-F238E27FC236}">
                <a16:creationId xmlns:a16="http://schemas.microsoft.com/office/drawing/2014/main" id="{EC02D522-D538-8E43-AEC1-91849F7B0ED6}"/>
              </a:ext>
            </a:extLst>
          </p:cNvPr>
          <p:cNvSpPr>
            <a:spLocks noGrp="1"/>
          </p:cNvSpPr>
          <p:nvPr>
            <p:ph type="sldNum" sz="quarter" idx="12"/>
          </p:nvPr>
        </p:nvSpPr>
        <p:spPr/>
        <p:txBody>
          <a:bodyPr/>
          <a:lstStyle/>
          <a:p>
            <a:fld id="{0B53ADF5-2FA0-4A27-9BCB-13EC59A8B6CA}" type="slidenum">
              <a:rPr lang="pt-BR" smtClean="0">
                <a:solidFill>
                  <a:srgbClr val="292934"/>
                </a:solidFill>
              </a:rPr>
              <a:pPr/>
              <a:t>3</a:t>
            </a:fld>
            <a:endParaRPr lang="pt-BR">
              <a:solidFill>
                <a:srgbClr val="292934"/>
              </a:solidFill>
            </a:endParaRPr>
          </a:p>
        </p:txBody>
      </p:sp>
      <p:sp>
        <p:nvSpPr>
          <p:cNvPr id="3" name="TextBox 2">
            <a:extLst>
              <a:ext uri="{FF2B5EF4-FFF2-40B4-BE49-F238E27FC236}">
                <a16:creationId xmlns:a16="http://schemas.microsoft.com/office/drawing/2014/main" id="{CA892516-3FA9-DC43-87A8-F7BBCFF6C994}"/>
              </a:ext>
            </a:extLst>
          </p:cNvPr>
          <p:cNvSpPr txBox="1"/>
          <p:nvPr/>
        </p:nvSpPr>
        <p:spPr>
          <a:xfrm>
            <a:off x="5416703" y="1490326"/>
            <a:ext cx="3339376" cy="646331"/>
          </a:xfrm>
          <a:prstGeom prst="rect">
            <a:avLst/>
          </a:prstGeom>
          <a:noFill/>
        </p:spPr>
        <p:txBody>
          <a:bodyPr wrap="none" rtlCol="0">
            <a:spAutoFit/>
          </a:bodyPr>
          <a:lstStyle/>
          <a:p>
            <a:r>
              <a:rPr lang="en-US" b="1" dirty="0">
                <a:solidFill>
                  <a:srgbClr val="FFFF00"/>
                </a:solidFill>
              </a:rPr>
              <a:t>2020-08-27 0930 to 2230 UTC</a:t>
            </a:r>
          </a:p>
          <a:p>
            <a:pPr algn="r"/>
            <a:r>
              <a:rPr lang="en-US" b="1" dirty="0">
                <a:solidFill>
                  <a:srgbClr val="FFFF00"/>
                </a:solidFill>
              </a:rPr>
              <a:t>[0530 to 1830 LST] </a:t>
            </a:r>
          </a:p>
        </p:txBody>
      </p:sp>
    </p:spTree>
    <p:extLst>
      <p:ext uri="{BB962C8B-B14F-4D97-AF65-F5344CB8AC3E}">
        <p14:creationId xmlns:p14="http://schemas.microsoft.com/office/powerpoint/2010/main" val="3476205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4F14D-ABFB-7941-8223-93CC29E264CE}"/>
              </a:ext>
            </a:extLst>
          </p:cNvPr>
          <p:cNvSpPr>
            <a:spLocks noGrp="1"/>
          </p:cNvSpPr>
          <p:nvPr>
            <p:ph type="title"/>
          </p:nvPr>
        </p:nvSpPr>
        <p:spPr/>
        <p:txBody>
          <a:bodyPr/>
          <a:lstStyle/>
          <a:p>
            <a:r>
              <a:rPr lang="en-US" dirty="0"/>
              <a:t>River breezes in the Amazon </a:t>
            </a:r>
          </a:p>
        </p:txBody>
      </p:sp>
      <p:pic>
        <p:nvPicPr>
          <p:cNvPr id="6" name="Content Placeholder 5">
            <a:extLst>
              <a:ext uri="{FF2B5EF4-FFF2-40B4-BE49-F238E27FC236}">
                <a16:creationId xmlns:a16="http://schemas.microsoft.com/office/drawing/2014/main" id="{645DEA4C-CB34-3943-A06B-2D5286D69B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2560" y="1405991"/>
            <a:ext cx="8298879" cy="5116602"/>
          </a:xfrm>
        </p:spPr>
      </p:pic>
      <p:sp>
        <p:nvSpPr>
          <p:cNvPr id="4" name="Slide Number Placeholder 3">
            <a:extLst>
              <a:ext uri="{FF2B5EF4-FFF2-40B4-BE49-F238E27FC236}">
                <a16:creationId xmlns:a16="http://schemas.microsoft.com/office/drawing/2014/main" id="{EC02D522-D538-8E43-AEC1-91849F7B0ED6}"/>
              </a:ext>
            </a:extLst>
          </p:cNvPr>
          <p:cNvSpPr>
            <a:spLocks noGrp="1"/>
          </p:cNvSpPr>
          <p:nvPr>
            <p:ph type="sldNum" sz="quarter" idx="12"/>
          </p:nvPr>
        </p:nvSpPr>
        <p:spPr/>
        <p:txBody>
          <a:bodyPr/>
          <a:lstStyle/>
          <a:p>
            <a:fld id="{0B53ADF5-2FA0-4A27-9BCB-13EC59A8B6CA}" type="slidenum">
              <a:rPr lang="pt-BR" smtClean="0">
                <a:solidFill>
                  <a:srgbClr val="292934"/>
                </a:solidFill>
              </a:rPr>
              <a:pPr/>
              <a:t>4</a:t>
            </a:fld>
            <a:endParaRPr lang="pt-BR">
              <a:solidFill>
                <a:srgbClr val="292934"/>
              </a:solidFill>
            </a:endParaRPr>
          </a:p>
        </p:txBody>
      </p:sp>
      <p:sp>
        <p:nvSpPr>
          <p:cNvPr id="3" name="TextBox 2">
            <a:extLst>
              <a:ext uri="{FF2B5EF4-FFF2-40B4-BE49-F238E27FC236}">
                <a16:creationId xmlns:a16="http://schemas.microsoft.com/office/drawing/2014/main" id="{CA892516-3FA9-DC43-87A8-F7BBCFF6C994}"/>
              </a:ext>
            </a:extLst>
          </p:cNvPr>
          <p:cNvSpPr txBox="1"/>
          <p:nvPr/>
        </p:nvSpPr>
        <p:spPr>
          <a:xfrm>
            <a:off x="5416703" y="1490326"/>
            <a:ext cx="3339376" cy="646331"/>
          </a:xfrm>
          <a:prstGeom prst="rect">
            <a:avLst/>
          </a:prstGeom>
          <a:noFill/>
        </p:spPr>
        <p:txBody>
          <a:bodyPr wrap="none" rtlCol="0">
            <a:spAutoFit/>
          </a:bodyPr>
          <a:lstStyle/>
          <a:p>
            <a:r>
              <a:rPr lang="en-US" b="1" dirty="0">
                <a:solidFill>
                  <a:srgbClr val="FFFF00"/>
                </a:solidFill>
              </a:rPr>
              <a:t>2020-08-27 0930 to 2230 UTC</a:t>
            </a:r>
          </a:p>
          <a:p>
            <a:pPr algn="r"/>
            <a:r>
              <a:rPr lang="en-US" b="1" dirty="0">
                <a:solidFill>
                  <a:srgbClr val="FFFF00"/>
                </a:solidFill>
              </a:rPr>
              <a:t>[0530 to 1830 LST] </a:t>
            </a:r>
          </a:p>
        </p:txBody>
      </p:sp>
      <p:pic>
        <p:nvPicPr>
          <p:cNvPr id="9" name="Picture 8">
            <a:extLst>
              <a:ext uri="{FF2B5EF4-FFF2-40B4-BE49-F238E27FC236}">
                <a16:creationId xmlns:a16="http://schemas.microsoft.com/office/drawing/2014/main" id="{AEA99C05-3E17-E94E-8193-D48982F901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560" y="1416855"/>
            <a:ext cx="8303341" cy="5119353"/>
          </a:xfrm>
          <a:prstGeom prst="rect">
            <a:avLst/>
          </a:prstGeom>
        </p:spPr>
      </p:pic>
      <p:sp>
        <p:nvSpPr>
          <p:cNvPr id="5" name="TextBox 4">
            <a:extLst>
              <a:ext uri="{FF2B5EF4-FFF2-40B4-BE49-F238E27FC236}">
                <a16:creationId xmlns:a16="http://schemas.microsoft.com/office/drawing/2014/main" id="{7485D923-7E86-9247-8BF2-49068F84399A}"/>
              </a:ext>
            </a:extLst>
          </p:cNvPr>
          <p:cNvSpPr txBox="1"/>
          <p:nvPr/>
        </p:nvSpPr>
        <p:spPr>
          <a:xfrm rot="2815891">
            <a:off x="7634577" y="2326742"/>
            <a:ext cx="1056700" cy="369332"/>
          </a:xfrm>
          <a:prstGeom prst="rect">
            <a:avLst/>
          </a:prstGeom>
          <a:noFill/>
        </p:spPr>
        <p:txBody>
          <a:bodyPr wrap="none" rtlCol="0">
            <a:spAutoFit/>
          </a:bodyPr>
          <a:lstStyle/>
          <a:p>
            <a:r>
              <a:rPr lang="en-US" b="1" dirty="0">
                <a:solidFill>
                  <a:srgbClr val="FFFF00"/>
                </a:solidFill>
              </a:rPr>
              <a:t>COAST</a:t>
            </a:r>
            <a:r>
              <a:rPr lang="en-US" dirty="0">
                <a:solidFill>
                  <a:srgbClr val="FFFF00"/>
                </a:solidFill>
              </a:rPr>
              <a:t> </a:t>
            </a:r>
          </a:p>
        </p:txBody>
      </p:sp>
      <p:sp>
        <p:nvSpPr>
          <p:cNvPr id="7" name="TextBox 6">
            <a:extLst>
              <a:ext uri="{FF2B5EF4-FFF2-40B4-BE49-F238E27FC236}">
                <a16:creationId xmlns:a16="http://schemas.microsoft.com/office/drawing/2014/main" id="{F28AC2DC-712C-9243-8507-2C7EDB3B1758}"/>
              </a:ext>
            </a:extLst>
          </p:cNvPr>
          <p:cNvSpPr txBox="1"/>
          <p:nvPr/>
        </p:nvSpPr>
        <p:spPr>
          <a:xfrm>
            <a:off x="974675" y="3217574"/>
            <a:ext cx="1189749" cy="307777"/>
          </a:xfrm>
          <a:prstGeom prst="rect">
            <a:avLst/>
          </a:prstGeom>
          <a:noFill/>
        </p:spPr>
        <p:txBody>
          <a:bodyPr wrap="none" rtlCol="0">
            <a:spAutoFit/>
          </a:bodyPr>
          <a:lstStyle/>
          <a:p>
            <a:r>
              <a:rPr lang="en-US" sz="1400" dirty="0">
                <a:solidFill>
                  <a:srgbClr val="FFFF00"/>
                </a:solidFill>
              </a:rPr>
              <a:t>Negro River </a:t>
            </a:r>
          </a:p>
        </p:txBody>
      </p:sp>
      <p:cxnSp>
        <p:nvCxnSpPr>
          <p:cNvPr id="11" name="Straight Arrow Connector 10">
            <a:extLst>
              <a:ext uri="{FF2B5EF4-FFF2-40B4-BE49-F238E27FC236}">
                <a16:creationId xmlns:a16="http://schemas.microsoft.com/office/drawing/2014/main" id="{F2BADD66-C8A3-324F-BBDA-88E9CDB70374}"/>
              </a:ext>
            </a:extLst>
          </p:cNvPr>
          <p:cNvCxnSpPr>
            <a:cxnSpLocks/>
            <a:stCxn id="7" idx="2"/>
          </p:cNvCxnSpPr>
          <p:nvPr/>
        </p:nvCxnSpPr>
        <p:spPr>
          <a:xfrm>
            <a:off x="1569550" y="3525351"/>
            <a:ext cx="1253913" cy="52969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7272D79-E79B-7C4F-BD6F-72AF5A71FC8E}"/>
              </a:ext>
            </a:extLst>
          </p:cNvPr>
          <p:cNvSpPr txBox="1"/>
          <p:nvPr/>
        </p:nvSpPr>
        <p:spPr>
          <a:xfrm>
            <a:off x="5580112" y="4823872"/>
            <a:ext cx="1318951" cy="307777"/>
          </a:xfrm>
          <a:prstGeom prst="rect">
            <a:avLst/>
          </a:prstGeom>
          <a:noFill/>
        </p:spPr>
        <p:txBody>
          <a:bodyPr wrap="none" rtlCol="0">
            <a:spAutoFit/>
          </a:bodyPr>
          <a:lstStyle/>
          <a:p>
            <a:r>
              <a:rPr lang="en-US" sz="1400" dirty="0" err="1">
                <a:solidFill>
                  <a:srgbClr val="FFFF00"/>
                </a:solidFill>
              </a:rPr>
              <a:t>Tapajós</a:t>
            </a:r>
            <a:r>
              <a:rPr lang="en-US" sz="1400" dirty="0">
                <a:solidFill>
                  <a:srgbClr val="FFFF00"/>
                </a:solidFill>
              </a:rPr>
              <a:t> River </a:t>
            </a:r>
          </a:p>
        </p:txBody>
      </p:sp>
      <p:cxnSp>
        <p:nvCxnSpPr>
          <p:cNvPr id="13" name="Straight Arrow Connector 12">
            <a:extLst>
              <a:ext uri="{FF2B5EF4-FFF2-40B4-BE49-F238E27FC236}">
                <a16:creationId xmlns:a16="http://schemas.microsoft.com/office/drawing/2014/main" id="{6132AFE8-4253-CB44-8106-4DF56D7AE200}"/>
              </a:ext>
            </a:extLst>
          </p:cNvPr>
          <p:cNvCxnSpPr>
            <a:cxnSpLocks/>
          </p:cNvCxnSpPr>
          <p:nvPr/>
        </p:nvCxnSpPr>
        <p:spPr>
          <a:xfrm flipH="1" flipV="1">
            <a:off x="5292080" y="4365104"/>
            <a:ext cx="792088" cy="360040"/>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5B09E3B-CF20-5B41-81BE-8792EE0522B3}"/>
              </a:ext>
            </a:extLst>
          </p:cNvPr>
          <p:cNvSpPr txBox="1"/>
          <p:nvPr/>
        </p:nvSpPr>
        <p:spPr>
          <a:xfrm>
            <a:off x="1763827" y="2935167"/>
            <a:ext cx="1210588" cy="307777"/>
          </a:xfrm>
          <a:prstGeom prst="rect">
            <a:avLst/>
          </a:prstGeom>
          <a:noFill/>
        </p:spPr>
        <p:txBody>
          <a:bodyPr wrap="none" rtlCol="0">
            <a:spAutoFit/>
          </a:bodyPr>
          <a:lstStyle/>
          <a:p>
            <a:r>
              <a:rPr lang="en-US" sz="1400" dirty="0" err="1">
                <a:solidFill>
                  <a:srgbClr val="FFFF00"/>
                </a:solidFill>
              </a:rPr>
              <a:t>Balbina</a:t>
            </a:r>
            <a:r>
              <a:rPr lang="en-US" sz="1400" dirty="0">
                <a:solidFill>
                  <a:srgbClr val="FFFF00"/>
                </a:solidFill>
              </a:rPr>
              <a:t> Dam</a:t>
            </a:r>
          </a:p>
        </p:txBody>
      </p:sp>
      <p:sp>
        <p:nvSpPr>
          <p:cNvPr id="19" name="TextBox 18">
            <a:extLst>
              <a:ext uri="{FF2B5EF4-FFF2-40B4-BE49-F238E27FC236}">
                <a16:creationId xmlns:a16="http://schemas.microsoft.com/office/drawing/2014/main" id="{E68201EF-3591-7944-B118-76D2AFFF168F}"/>
              </a:ext>
            </a:extLst>
          </p:cNvPr>
          <p:cNvSpPr txBox="1"/>
          <p:nvPr/>
        </p:nvSpPr>
        <p:spPr>
          <a:xfrm>
            <a:off x="3055445" y="2750737"/>
            <a:ext cx="1279517" cy="307777"/>
          </a:xfrm>
          <a:prstGeom prst="rect">
            <a:avLst/>
          </a:prstGeom>
          <a:noFill/>
        </p:spPr>
        <p:txBody>
          <a:bodyPr wrap="none" rtlCol="0">
            <a:spAutoFit/>
          </a:bodyPr>
          <a:lstStyle/>
          <a:p>
            <a:r>
              <a:rPr lang="en-US" sz="1400" dirty="0" err="1">
                <a:solidFill>
                  <a:srgbClr val="FFFF00"/>
                </a:solidFill>
              </a:rPr>
              <a:t>Uatumã</a:t>
            </a:r>
            <a:r>
              <a:rPr lang="en-US" sz="1400" dirty="0">
                <a:solidFill>
                  <a:srgbClr val="FFFF00"/>
                </a:solidFill>
              </a:rPr>
              <a:t> River</a:t>
            </a:r>
          </a:p>
        </p:txBody>
      </p:sp>
      <p:sp>
        <p:nvSpPr>
          <p:cNvPr id="20" name="TextBox 19">
            <a:extLst>
              <a:ext uri="{FF2B5EF4-FFF2-40B4-BE49-F238E27FC236}">
                <a16:creationId xmlns:a16="http://schemas.microsoft.com/office/drawing/2014/main" id="{D5ACC603-2A9F-4442-8E47-33E255625CB2}"/>
              </a:ext>
            </a:extLst>
          </p:cNvPr>
          <p:cNvSpPr txBox="1"/>
          <p:nvPr/>
        </p:nvSpPr>
        <p:spPr>
          <a:xfrm>
            <a:off x="3225533" y="4883737"/>
            <a:ext cx="1309974" cy="307777"/>
          </a:xfrm>
          <a:prstGeom prst="rect">
            <a:avLst/>
          </a:prstGeom>
          <a:noFill/>
        </p:spPr>
        <p:txBody>
          <a:bodyPr wrap="none" rtlCol="0">
            <a:spAutoFit/>
          </a:bodyPr>
          <a:lstStyle/>
          <a:p>
            <a:r>
              <a:rPr lang="en-US" sz="1400" dirty="0">
                <a:solidFill>
                  <a:srgbClr val="FFFF00"/>
                </a:solidFill>
              </a:rPr>
              <a:t>Amazon River</a:t>
            </a:r>
          </a:p>
        </p:txBody>
      </p:sp>
      <p:cxnSp>
        <p:nvCxnSpPr>
          <p:cNvPr id="21" name="Straight Arrow Connector 20">
            <a:extLst>
              <a:ext uri="{FF2B5EF4-FFF2-40B4-BE49-F238E27FC236}">
                <a16:creationId xmlns:a16="http://schemas.microsoft.com/office/drawing/2014/main" id="{10BD5BD6-6D04-7F40-ABFD-9653D7B2BD2A}"/>
              </a:ext>
            </a:extLst>
          </p:cNvPr>
          <p:cNvCxnSpPr>
            <a:cxnSpLocks/>
          </p:cNvCxnSpPr>
          <p:nvPr/>
        </p:nvCxnSpPr>
        <p:spPr>
          <a:xfrm>
            <a:off x="2510334" y="3253808"/>
            <a:ext cx="746225" cy="27154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67EE2CF-90B5-584E-84EC-D6F52B3BAB53}"/>
              </a:ext>
            </a:extLst>
          </p:cNvPr>
          <p:cNvCxnSpPr>
            <a:cxnSpLocks/>
            <a:stCxn id="19" idx="2"/>
          </p:cNvCxnSpPr>
          <p:nvPr/>
        </p:nvCxnSpPr>
        <p:spPr>
          <a:xfrm>
            <a:off x="3695204" y="3058514"/>
            <a:ext cx="25436" cy="78863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9560682-9A39-EC44-B863-B028137A1E88}"/>
              </a:ext>
            </a:extLst>
          </p:cNvPr>
          <p:cNvSpPr txBox="1"/>
          <p:nvPr/>
        </p:nvSpPr>
        <p:spPr>
          <a:xfrm>
            <a:off x="4294153" y="2559831"/>
            <a:ext cx="1500475" cy="307777"/>
          </a:xfrm>
          <a:prstGeom prst="rect">
            <a:avLst/>
          </a:prstGeom>
          <a:noFill/>
        </p:spPr>
        <p:txBody>
          <a:bodyPr wrap="none" rtlCol="0">
            <a:spAutoFit/>
          </a:bodyPr>
          <a:lstStyle/>
          <a:p>
            <a:r>
              <a:rPr lang="en-US" sz="1400" dirty="0" err="1">
                <a:solidFill>
                  <a:srgbClr val="FFFF00"/>
                </a:solidFill>
              </a:rPr>
              <a:t>Trombetas</a:t>
            </a:r>
            <a:r>
              <a:rPr lang="en-US" sz="1400" dirty="0">
                <a:solidFill>
                  <a:srgbClr val="FFFF00"/>
                </a:solidFill>
              </a:rPr>
              <a:t> River</a:t>
            </a:r>
          </a:p>
        </p:txBody>
      </p:sp>
      <p:cxnSp>
        <p:nvCxnSpPr>
          <p:cNvPr id="30" name="Straight Arrow Connector 29">
            <a:extLst>
              <a:ext uri="{FF2B5EF4-FFF2-40B4-BE49-F238E27FC236}">
                <a16:creationId xmlns:a16="http://schemas.microsoft.com/office/drawing/2014/main" id="{7741EC4F-3209-B648-AFDC-668537EFB258}"/>
              </a:ext>
            </a:extLst>
          </p:cNvPr>
          <p:cNvCxnSpPr>
            <a:cxnSpLocks/>
          </p:cNvCxnSpPr>
          <p:nvPr/>
        </p:nvCxnSpPr>
        <p:spPr>
          <a:xfrm>
            <a:off x="4994001" y="2935167"/>
            <a:ext cx="0" cy="61042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9AB2D92-788A-5D46-B989-612198A0C447}"/>
              </a:ext>
            </a:extLst>
          </p:cNvPr>
          <p:cNvSpPr txBox="1"/>
          <p:nvPr/>
        </p:nvSpPr>
        <p:spPr>
          <a:xfrm>
            <a:off x="6822356" y="4494844"/>
            <a:ext cx="1160895" cy="307777"/>
          </a:xfrm>
          <a:prstGeom prst="rect">
            <a:avLst/>
          </a:prstGeom>
          <a:noFill/>
        </p:spPr>
        <p:txBody>
          <a:bodyPr wrap="none" rtlCol="0">
            <a:spAutoFit/>
          </a:bodyPr>
          <a:lstStyle/>
          <a:p>
            <a:r>
              <a:rPr lang="en-US" sz="1400" dirty="0">
                <a:solidFill>
                  <a:srgbClr val="FFFF00"/>
                </a:solidFill>
              </a:rPr>
              <a:t>Xingu River </a:t>
            </a:r>
          </a:p>
        </p:txBody>
      </p:sp>
      <p:cxnSp>
        <p:nvCxnSpPr>
          <p:cNvPr id="35" name="Straight Arrow Connector 34">
            <a:extLst>
              <a:ext uri="{FF2B5EF4-FFF2-40B4-BE49-F238E27FC236}">
                <a16:creationId xmlns:a16="http://schemas.microsoft.com/office/drawing/2014/main" id="{20F090AC-6019-4147-9822-A30F8A5A532F}"/>
              </a:ext>
            </a:extLst>
          </p:cNvPr>
          <p:cNvCxnSpPr>
            <a:cxnSpLocks/>
            <a:stCxn id="34" idx="0"/>
          </p:cNvCxnSpPr>
          <p:nvPr/>
        </p:nvCxnSpPr>
        <p:spPr>
          <a:xfrm flipH="1" flipV="1">
            <a:off x="6690348" y="3913526"/>
            <a:ext cx="712456" cy="58131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F2EFC1E-897A-8F48-A817-7BC55EFF35E2}"/>
              </a:ext>
            </a:extLst>
          </p:cNvPr>
          <p:cNvSpPr txBox="1"/>
          <p:nvPr/>
        </p:nvSpPr>
        <p:spPr>
          <a:xfrm>
            <a:off x="480171" y="4312841"/>
            <a:ext cx="1170513" cy="307777"/>
          </a:xfrm>
          <a:prstGeom prst="rect">
            <a:avLst/>
          </a:prstGeom>
          <a:noFill/>
        </p:spPr>
        <p:txBody>
          <a:bodyPr wrap="none" rtlCol="0">
            <a:spAutoFit/>
          </a:bodyPr>
          <a:lstStyle/>
          <a:p>
            <a:r>
              <a:rPr lang="en-US" sz="1400" dirty="0">
                <a:solidFill>
                  <a:srgbClr val="FFFF00"/>
                </a:solidFill>
              </a:rPr>
              <a:t>Purus River </a:t>
            </a:r>
          </a:p>
        </p:txBody>
      </p:sp>
      <p:cxnSp>
        <p:nvCxnSpPr>
          <p:cNvPr id="39" name="Straight Arrow Connector 38">
            <a:extLst>
              <a:ext uri="{FF2B5EF4-FFF2-40B4-BE49-F238E27FC236}">
                <a16:creationId xmlns:a16="http://schemas.microsoft.com/office/drawing/2014/main" id="{CAE1391B-1EEE-764E-8729-4CEAB2A4FCEE}"/>
              </a:ext>
            </a:extLst>
          </p:cNvPr>
          <p:cNvCxnSpPr>
            <a:cxnSpLocks/>
          </p:cNvCxnSpPr>
          <p:nvPr/>
        </p:nvCxnSpPr>
        <p:spPr>
          <a:xfrm>
            <a:off x="1228609" y="4631482"/>
            <a:ext cx="911371" cy="24650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762E4D5-6BE1-9B46-8796-E55CFDA68412}"/>
              </a:ext>
            </a:extLst>
          </p:cNvPr>
          <p:cNvSpPr txBox="1"/>
          <p:nvPr/>
        </p:nvSpPr>
        <p:spPr>
          <a:xfrm>
            <a:off x="2862507" y="5918612"/>
            <a:ext cx="1348446" cy="307777"/>
          </a:xfrm>
          <a:prstGeom prst="rect">
            <a:avLst/>
          </a:prstGeom>
          <a:noFill/>
        </p:spPr>
        <p:txBody>
          <a:bodyPr wrap="none" rtlCol="0">
            <a:spAutoFit/>
          </a:bodyPr>
          <a:lstStyle/>
          <a:p>
            <a:r>
              <a:rPr lang="en-US" sz="1400" dirty="0">
                <a:solidFill>
                  <a:srgbClr val="FFFF00"/>
                </a:solidFill>
              </a:rPr>
              <a:t>Madeira River </a:t>
            </a:r>
          </a:p>
        </p:txBody>
      </p:sp>
      <p:cxnSp>
        <p:nvCxnSpPr>
          <p:cNvPr id="43" name="Straight Arrow Connector 42">
            <a:extLst>
              <a:ext uri="{FF2B5EF4-FFF2-40B4-BE49-F238E27FC236}">
                <a16:creationId xmlns:a16="http://schemas.microsoft.com/office/drawing/2014/main" id="{7082E2CB-167D-144F-AF37-779340E2C161}"/>
              </a:ext>
            </a:extLst>
          </p:cNvPr>
          <p:cNvCxnSpPr>
            <a:cxnSpLocks/>
          </p:cNvCxnSpPr>
          <p:nvPr/>
        </p:nvCxnSpPr>
        <p:spPr>
          <a:xfrm flipH="1" flipV="1">
            <a:off x="2477064" y="5504463"/>
            <a:ext cx="1014816" cy="37826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60E4DDC-0A12-6144-A5EF-2A5BA358498C}"/>
              </a:ext>
            </a:extLst>
          </p:cNvPr>
          <p:cNvCxnSpPr>
            <a:cxnSpLocks/>
          </p:cNvCxnSpPr>
          <p:nvPr/>
        </p:nvCxnSpPr>
        <p:spPr>
          <a:xfrm flipV="1">
            <a:off x="3880520" y="4312841"/>
            <a:ext cx="0" cy="51103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50C702F-EF16-BA4B-85D7-170A5C27F3E9}"/>
              </a:ext>
            </a:extLst>
          </p:cNvPr>
          <p:cNvSpPr txBox="1"/>
          <p:nvPr/>
        </p:nvSpPr>
        <p:spPr>
          <a:xfrm>
            <a:off x="2543450" y="4617955"/>
            <a:ext cx="1197764" cy="369332"/>
          </a:xfrm>
          <a:prstGeom prst="rect">
            <a:avLst/>
          </a:prstGeom>
          <a:noFill/>
        </p:spPr>
        <p:txBody>
          <a:bodyPr wrap="none" rtlCol="0">
            <a:spAutoFit/>
          </a:bodyPr>
          <a:lstStyle/>
          <a:p>
            <a:r>
              <a:rPr lang="en-US" b="1" dirty="0">
                <a:solidFill>
                  <a:srgbClr val="FFFF00"/>
                </a:solidFill>
              </a:rPr>
              <a:t>MANAUS</a:t>
            </a:r>
          </a:p>
        </p:txBody>
      </p:sp>
      <p:sp>
        <p:nvSpPr>
          <p:cNvPr id="51" name="5-Point Star 50">
            <a:extLst>
              <a:ext uri="{FF2B5EF4-FFF2-40B4-BE49-F238E27FC236}">
                <a16:creationId xmlns:a16="http://schemas.microsoft.com/office/drawing/2014/main" id="{76652D01-AA10-D443-A66E-10E5F8B1DB2D}"/>
              </a:ext>
            </a:extLst>
          </p:cNvPr>
          <p:cNvSpPr/>
          <p:nvPr/>
        </p:nvSpPr>
        <p:spPr>
          <a:xfrm>
            <a:off x="3062530" y="4115036"/>
            <a:ext cx="163003" cy="16442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Arrow Connector 52">
            <a:extLst>
              <a:ext uri="{FF2B5EF4-FFF2-40B4-BE49-F238E27FC236}">
                <a16:creationId xmlns:a16="http://schemas.microsoft.com/office/drawing/2014/main" id="{9E380A64-7C94-2C4B-8756-3FBA65EFAC6D}"/>
              </a:ext>
            </a:extLst>
          </p:cNvPr>
          <p:cNvCxnSpPr>
            <a:cxnSpLocks/>
          </p:cNvCxnSpPr>
          <p:nvPr/>
        </p:nvCxnSpPr>
        <p:spPr>
          <a:xfrm flipH="1" flipV="1">
            <a:off x="3144031" y="4312841"/>
            <a:ext cx="15498" cy="29187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8D3EE53-8FAB-7748-8CD2-A74861B462B6}"/>
              </a:ext>
            </a:extLst>
          </p:cNvPr>
          <p:cNvSpPr txBox="1"/>
          <p:nvPr/>
        </p:nvSpPr>
        <p:spPr>
          <a:xfrm>
            <a:off x="6162720" y="1487575"/>
            <a:ext cx="2480166" cy="646331"/>
          </a:xfrm>
          <a:prstGeom prst="rect">
            <a:avLst/>
          </a:prstGeom>
          <a:noFill/>
        </p:spPr>
        <p:txBody>
          <a:bodyPr wrap="none" rtlCol="0">
            <a:spAutoFit/>
          </a:bodyPr>
          <a:lstStyle/>
          <a:p>
            <a:pPr algn="r"/>
            <a:r>
              <a:rPr lang="en-US" b="1" dirty="0">
                <a:solidFill>
                  <a:srgbClr val="FFFF00"/>
                </a:solidFill>
              </a:rPr>
              <a:t>2020-08-27 1600 UTC</a:t>
            </a:r>
          </a:p>
          <a:p>
            <a:pPr algn="r"/>
            <a:r>
              <a:rPr lang="en-US" b="1" dirty="0">
                <a:solidFill>
                  <a:srgbClr val="FFFF00"/>
                </a:solidFill>
              </a:rPr>
              <a:t>[1200 LST] </a:t>
            </a:r>
          </a:p>
        </p:txBody>
      </p:sp>
    </p:spTree>
    <p:extLst>
      <p:ext uri="{BB962C8B-B14F-4D97-AF65-F5344CB8AC3E}">
        <p14:creationId xmlns:p14="http://schemas.microsoft.com/office/powerpoint/2010/main" val="3691224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7735-FA7B-A04F-9139-F8E6C81E2D02}"/>
              </a:ext>
            </a:extLst>
          </p:cNvPr>
          <p:cNvSpPr>
            <a:spLocks noGrp="1"/>
          </p:cNvSpPr>
          <p:nvPr>
            <p:ph type="title"/>
          </p:nvPr>
        </p:nvSpPr>
        <p:spPr/>
        <p:txBody>
          <a:bodyPr/>
          <a:lstStyle/>
          <a:p>
            <a:r>
              <a:rPr lang="en-US" dirty="0"/>
              <a:t>Objective</a:t>
            </a:r>
          </a:p>
        </p:txBody>
      </p:sp>
      <p:sp>
        <p:nvSpPr>
          <p:cNvPr id="3" name="Content Placeholder 2">
            <a:extLst>
              <a:ext uri="{FF2B5EF4-FFF2-40B4-BE49-F238E27FC236}">
                <a16:creationId xmlns:a16="http://schemas.microsoft.com/office/drawing/2014/main" id="{9D7E7C37-58D5-7043-90E4-4E45304995AD}"/>
              </a:ext>
            </a:extLst>
          </p:cNvPr>
          <p:cNvSpPr>
            <a:spLocks noGrp="1"/>
          </p:cNvSpPr>
          <p:nvPr>
            <p:ph idx="1"/>
          </p:nvPr>
        </p:nvSpPr>
        <p:spPr>
          <a:xfrm>
            <a:off x="457200" y="1600200"/>
            <a:ext cx="8229600" cy="1756792"/>
          </a:xfrm>
        </p:spPr>
        <p:txBody>
          <a:bodyPr/>
          <a:lstStyle/>
          <a:p>
            <a:r>
              <a:rPr lang="en-US" dirty="0"/>
              <a:t>We use </a:t>
            </a:r>
            <a:r>
              <a:rPr lang="en-US" strike="sngStrike" dirty="0"/>
              <a:t>TRMM, STARNET and </a:t>
            </a:r>
            <a:r>
              <a:rPr lang="en-US" dirty="0"/>
              <a:t>GOES-16 satellite data to show that specific rivers have an important and determinant role in the development of deep convection and very high flash rate density along the Amazon basin.</a:t>
            </a:r>
          </a:p>
        </p:txBody>
      </p:sp>
      <p:sp>
        <p:nvSpPr>
          <p:cNvPr id="4" name="Slide Number Placeholder 3">
            <a:extLst>
              <a:ext uri="{FF2B5EF4-FFF2-40B4-BE49-F238E27FC236}">
                <a16:creationId xmlns:a16="http://schemas.microsoft.com/office/drawing/2014/main" id="{40AF1299-338E-EF48-B6C4-9E5184E22F33}"/>
              </a:ext>
            </a:extLst>
          </p:cNvPr>
          <p:cNvSpPr>
            <a:spLocks noGrp="1"/>
          </p:cNvSpPr>
          <p:nvPr>
            <p:ph type="sldNum" sz="quarter" idx="12"/>
          </p:nvPr>
        </p:nvSpPr>
        <p:spPr/>
        <p:txBody>
          <a:bodyPr/>
          <a:lstStyle/>
          <a:p>
            <a:fld id="{0B53ADF5-2FA0-4A27-9BCB-13EC59A8B6CA}" type="slidenum">
              <a:rPr lang="pt-BR" smtClean="0">
                <a:solidFill>
                  <a:srgbClr val="292934"/>
                </a:solidFill>
              </a:rPr>
              <a:pPr/>
              <a:t>5</a:t>
            </a:fld>
            <a:endParaRPr lang="pt-BR">
              <a:solidFill>
                <a:srgbClr val="292934"/>
              </a:solidFill>
            </a:endParaRPr>
          </a:p>
        </p:txBody>
      </p:sp>
      <p:sp>
        <p:nvSpPr>
          <p:cNvPr id="5" name="Title 1">
            <a:extLst>
              <a:ext uri="{FF2B5EF4-FFF2-40B4-BE49-F238E27FC236}">
                <a16:creationId xmlns:a16="http://schemas.microsoft.com/office/drawing/2014/main" id="{70969EBB-04FE-864F-AB2A-98C000C99433}"/>
              </a:ext>
            </a:extLst>
          </p:cNvPr>
          <p:cNvSpPr txBox="1">
            <a:spLocks/>
          </p:cNvSpPr>
          <p:nvPr/>
        </p:nvSpPr>
        <p:spPr>
          <a:xfrm>
            <a:off x="519659" y="3234127"/>
            <a:ext cx="8229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Calibri" pitchFamily="34" charset="0"/>
                <a:ea typeface="+mj-ea"/>
                <a:cs typeface="Calibri" pitchFamily="34" charset="0"/>
              </a:defRPr>
            </a:lvl1pPr>
          </a:lstStyle>
          <a:p>
            <a:r>
              <a:rPr lang="en-US" dirty="0"/>
              <a:t>Data &amp; Methodology</a:t>
            </a:r>
          </a:p>
        </p:txBody>
      </p:sp>
      <p:sp>
        <p:nvSpPr>
          <p:cNvPr id="6" name="Content Placeholder 2">
            <a:extLst>
              <a:ext uri="{FF2B5EF4-FFF2-40B4-BE49-F238E27FC236}">
                <a16:creationId xmlns:a16="http://schemas.microsoft.com/office/drawing/2014/main" id="{EADBB42B-1AA9-E242-9EDD-7E56716B5ACF}"/>
              </a:ext>
            </a:extLst>
          </p:cNvPr>
          <p:cNvSpPr txBox="1">
            <a:spLocks/>
          </p:cNvSpPr>
          <p:nvPr/>
        </p:nvSpPr>
        <p:spPr>
          <a:xfrm>
            <a:off x="553639" y="4365104"/>
            <a:ext cx="8229600" cy="216024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Calibri" pitchFamily="34" charset="0"/>
                <a:ea typeface="+mn-ea"/>
                <a:cs typeface="Calibri" pitchFamily="34" charset="0"/>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Calibri" pitchFamily="34" charset="0"/>
                <a:ea typeface="+mn-ea"/>
                <a:cs typeface="Calibri" pitchFamily="34" charset="0"/>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Calibri" pitchFamily="34" charset="0"/>
                <a:ea typeface="+mn-ea"/>
                <a:cs typeface="Calibri" pitchFamily="34" charset="0"/>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Calibri" pitchFamily="34" charset="0"/>
                <a:ea typeface="+mn-ea"/>
                <a:cs typeface="Calibri" pitchFamily="34" charset="0"/>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Calibri" pitchFamily="34" charset="0"/>
                <a:ea typeface="+mn-ea"/>
                <a:cs typeface="Calibri" pitchFamily="34" charset="0"/>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a:t>GOES-16 </a:t>
            </a:r>
            <a:r>
              <a:rPr lang="en-US" dirty="0">
                <a:solidFill>
                  <a:schemeClr val="tx2"/>
                </a:solidFill>
              </a:rPr>
              <a:t>GLM</a:t>
            </a:r>
            <a:r>
              <a:rPr lang="en-US" dirty="0"/>
              <a:t> data</a:t>
            </a:r>
          </a:p>
          <a:p>
            <a:pPr lvl="1"/>
            <a:r>
              <a:rPr lang="en-US" strike="sngStrike" dirty="0"/>
              <a:t>2018, 2019, </a:t>
            </a:r>
            <a:r>
              <a:rPr lang="en-US" dirty="0">
                <a:solidFill>
                  <a:schemeClr val="tx2"/>
                </a:solidFill>
              </a:rPr>
              <a:t>2020</a:t>
            </a:r>
          </a:p>
          <a:p>
            <a:r>
              <a:rPr lang="en-US" dirty="0"/>
              <a:t>Composite maps and cycles by whole </a:t>
            </a:r>
            <a:r>
              <a:rPr lang="en-US" dirty="0">
                <a:solidFill>
                  <a:schemeClr val="tx2"/>
                </a:solidFill>
              </a:rPr>
              <a:t>year</a:t>
            </a:r>
            <a:r>
              <a:rPr lang="en-US" dirty="0"/>
              <a:t>, </a:t>
            </a:r>
            <a:r>
              <a:rPr lang="en-US" dirty="0">
                <a:solidFill>
                  <a:schemeClr val="tx2"/>
                </a:solidFill>
              </a:rPr>
              <a:t>season</a:t>
            </a:r>
            <a:r>
              <a:rPr lang="en-US" dirty="0"/>
              <a:t>, </a:t>
            </a:r>
            <a:r>
              <a:rPr lang="en-US" dirty="0">
                <a:solidFill>
                  <a:schemeClr val="tx2"/>
                </a:solidFill>
              </a:rPr>
              <a:t>month</a:t>
            </a:r>
            <a:r>
              <a:rPr lang="en-US" dirty="0"/>
              <a:t> and </a:t>
            </a:r>
            <a:r>
              <a:rPr lang="en-US" dirty="0">
                <a:solidFill>
                  <a:schemeClr val="tx2"/>
                </a:solidFill>
              </a:rPr>
              <a:t>local solar time </a:t>
            </a:r>
            <a:r>
              <a:rPr lang="en-US" dirty="0"/>
              <a:t>(LST)</a:t>
            </a:r>
          </a:p>
          <a:p>
            <a:pPr lvl="1"/>
            <a:r>
              <a:rPr lang="en-US" dirty="0"/>
              <a:t>whole Amazon Basin, over rivers, and tributaries “basins”</a:t>
            </a:r>
          </a:p>
        </p:txBody>
      </p:sp>
    </p:spTree>
    <p:extLst>
      <p:ext uri="{BB962C8B-B14F-4D97-AF65-F5344CB8AC3E}">
        <p14:creationId xmlns:p14="http://schemas.microsoft.com/office/powerpoint/2010/main" val="1046958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3FAED-0F21-FD4D-9868-63107A4BE4BE}"/>
              </a:ext>
            </a:extLst>
          </p:cNvPr>
          <p:cNvSpPr>
            <a:spLocks noGrp="1"/>
          </p:cNvSpPr>
          <p:nvPr>
            <p:ph type="title"/>
          </p:nvPr>
        </p:nvSpPr>
        <p:spPr/>
        <p:txBody>
          <a:bodyPr/>
          <a:lstStyle/>
          <a:p>
            <a:r>
              <a:rPr lang="en-US" dirty="0"/>
              <a:t>Preliminary </a:t>
            </a:r>
            <a:r>
              <a:rPr lang="en-US" b="1" dirty="0"/>
              <a:t>RESULTS</a:t>
            </a:r>
          </a:p>
        </p:txBody>
      </p:sp>
      <p:sp>
        <p:nvSpPr>
          <p:cNvPr id="3" name="Content Placeholder 2">
            <a:extLst>
              <a:ext uri="{FF2B5EF4-FFF2-40B4-BE49-F238E27FC236}">
                <a16:creationId xmlns:a16="http://schemas.microsoft.com/office/drawing/2014/main" id="{FE738FF6-760E-C542-B825-90D63231508D}"/>
              </a:ext>
            </a:extLst>
          </p:cNvPr>
          <p:cNvSpPr>
            <a:spLocks noGrp="1"/>
          </p:cNvSpPr>
          <p:nvPr>
            <p:ph idx="1"/>
          </p:nvPr>
        </p:nvSpPr>
        <p:spPr>
          <a:xfrm>
            <a:off x="457200" y="1600200"/>
            <a:ext cx="8229600" cy="532656"/>
          </a:xfrm>
        </p:spPr>
        <p:txBody>
          <a:bodyPr/>
          <a:lstStyle/>
          <a:p>
            <a:r>
              <a:rPr lang="en-US" b="1" dirty="0"/>
              <a:t>Flash Rate Density </a:t>
            </a:r>
            <a:r>
              <a:rPr lang="en-US" dirty="0"/>
              <a:t>- entire year, 2020:</a:t>
            </a:r>
          </a:p>
        </p:txBody>
      </p:sp>
      <p:sp>
        <p:nvSpPr>
          <p:cNvPr id="4" name="Slide Number Placeholder 3">
            <a:extLst>
              <a:ext uri="{FF2B5EF4-FFF2-40B4-BE49-F238E27FC236}">
                <a16:creationId xmlns:a16="http://schemas.microsoft.com/office/drawing/2014/main" id="{4B6C73FE-7F75-A341-A351-5026B0388B41}"/>
              </a:ext>
            </a:extLst>
          </p:cNvPr>
          <p:cNvSpPr>
            <a:spLocks noGrp="1"/>
          </p:cNvSpPr>
          <p:nvPr>
            <p:ph type="sldNum" sz="quarter" idx="12"/>
          </p:nvPr>
        </p:nvSpPr>
        <p:spPr/>
        <p:txBody>
          <a:bodyPr/>
          <a:lstStyle/>
          <a:p>
            <a:fld id="{0B53ADF5-2FA0-4A27-9BCB-13EC59A8B6CA}" type="slidenum">
              <a:rPr lang="pt-BR" smtClean="0">
                <a:solidFill>
                  <a:srgbClr val="292934"/>
                </a:solidFill>
              </a:rPr>
              <a:pPr/>
              <a:t>6</a:t>
            </a:fld>
            <a:endParaRPr lang="pt-BR">
              <a:solidFill>
                <a:srgbClr val="292934"/>
              </a:solidFill>
            </a:endParaRPr>
          </a:p>
        </p:txBody>
      </p:sp>
      <p:pic>
        <p:nvPicPr>
          <p:cNvPr id="9" name="Picture 8">
            <a:extLst>
              <a:ext uri="{FF2B5EF4-FFF2-40B4-BE49-F238E27FC236}">
                <a16:creationId xmlns:a16="http://schemas.microsoft.com/office/drawing/2014/main" id="{A33E4919-0FF4-0145-8F86-6BFCD852F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9" y="2047887"/>
            <a:ext cx="7128790" cy="4562426"/>
          </a:xfrm>
          <a:prstGeom prst="rect">
            <a:avLst/>
          </a:prstGeom>
        </p:spPr>
      </p:pic>
      <p:pic>
        <p:nvPicPr>
          <p:cNvPr id="10" name="Picture 9">
            <a:extLst>
              <a:ext uri="{FF2B5EF4-FFF2-40B4-BE49-F238E27FC236}">
                <a16:creationId xmlns:a16="http://schemas.microsoft.com/office/drawing/2014/main" id="{5EAA63F2-79D8-FF4F-AB8B-756553495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4865" y="2072786"/>
            <a:ext cx="635000" cy="4064000"/>
          </a:xfrm>
          <a:prstGeom prst="rect">
            <a:avLst/>
          </a:prstGeom>
        </p:spPr>
      </p:pic>
    </p:spTree>
    <p:extLst>
      <p:ext uri="{BB962C8B-B14F-4D97-AF65-F5344CB8AC3E}">
        <p14:creationId xmlns:p14="http://schemas.microsoft.com/office/powerpoint/2010/main" val="3664788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3FAED-0F21-FD4D-9868-63107A4BE4BE}"/>
              </a:ext>
            </a:extLst>
          </p:cNvPr>
          <p:cNvSpPr>
            <a:spLocks noGrp="1"/>
          </p:cNvSpPr>
          <p:nvPr>
            <p:ph type="title"/>
          </p:nvPr>
        </p:nvSpPr>
        <p:spPr/>
        <p:txBody>
          <a:bodyPr/>
          <a:lstStyle/>
          <a:p>
            <a:r>
              <a:rPr lang="en-US" dirty="0"/>
              <a:t>Preliminary </a:t>
            </a:r>
            <a:r>
              <a:rPr lang="en-US" b="1" dirty="0"/>
              <a:t>RESULTS</a:t>
            </a:r>
            <a:endParaRPr lang="en-US" dirty="0"/>
          </a:p>
        </p:txBody>
      </p:sp>
      <p:sp>
        <p:nvSpPr>
          <p:cNvPr id="3" name="Content Placeholder 2">
            <a:extLst>
              <a:ext uri="{FF2B5EF4-FFF2-40B4-BE49-F238E27FC236}">
                <a16:creationId xmlns:a16="http://schemas.microsoft.com/office/drawing/2014/main" id="{FE738FF6-760E-C542-B825-90D63231508D}"/>
              </a:ext>
            </a:extLst>
          </p:cNvPr>
          <p:cNvSpPr>
            <a:spLocks noGrp="1"/>
          </p:cNvSpPr>
          <p:nvPr>
            <p:ph idx="1"/>
          </p:nvPr>
        </p:nvSpPr>
        <p:spPr>
          <a:xfrm>
            <a:off x="457200" y="1600200"/>
            <a:ext cx="8229600" cy="532656"/>
          </a:xfrm>
        </p:spPr>
        <p:txBody>
          <a:bodyPr/>
          <a:lstStyle/>
          <a:p>
            <a:r>
              <a:rPr lang="en-US" b="1" dirty="0"/>
              <a:t>Flash Rate Density </a:t>
            </a:r>
            <a:r>
              <a:rPr lang="en-US" dirty="0"/>
              <a:t>- entire year, 2020:</a:t>
            </a:r>
          </a:p>
        </p:txBody>
      </p:sp>
      <p:sp>
        <p:nvSpPr>
          <p:cNvPr id="4" name="Slide Number Placeholder 3">
            <a:extLst>
              <a:ext uri="{FF2B5EF4-FFF2-40B4-BE49-F238E27FC236}">
                <a16:creationId xmlns:a16="http://schemas.microsoft.com/office/drawing/2014/main" id="{4B6C73FE-7F75-A341-A351-5026B0388B41}"/>
              </a:ext>
            </a:extLst>
          </p:cNvPr>
          <p:cNvSpPr>
            <a:spLocks noGrp="1"/>
          </p:cNvSpPr>
          <p:nvPr>
            <p:ph type="sldNum" sz="quarter" idx="12"/>
          </p:nvPr>
        </p:nvSpPr>
        <p:spPr/>
        <p:txBody>
          <a:bodyPr/>
          <a:lstStyle/>
          <a:p>
            <a:fld id="{0B53ADF5-2FA0-4A27-9BCB-13EC59A8B6CA}" type="slidenum">
              <a:rPr lang="pt-BR" smtClean="0">
                <a:solidFill>
                  <a:srgbClr val="292934"/>
                </a:solidFill>
              </a:rPr>
              <a:pPr/>
              <a:t>7</a:t>
            </a:fld>
            <a:endParaRPr lang="pt-BR">
              <a:solidFill>
                <a:srgbClr val="292934"/>
              </a:solidFill>
            </a:endParaRPr>
          </a:p>
        </p:txBody>
      </p:sp>
      <p:pic>
        <p:nvPicPr>
          <p:cNvPr id="7" name="Picture 6">
            <a:extLst>
              <a:ext uri="{FF2B5EF4-FFF2-40B4-BE49-F238E27FC236}">
                <a16:creationId xmlns:a16="http://schemas.microsoft.com/office/drawing/2014/main" id="{30037E86-2991-5847-98A8-ABD7367DE2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2047887"/>
            <a:ext cx="7128792" cy="4562426"/>
          </a:xfrm>
          <a:prstGeom prst="rect">
            <a:avLst/>
          </a:prstGeom>
        </p:spPr>
      </p:pic>
      <p:pic>
        <p:nvPicPr>
          <p:cNvPr id="8" name="Picture 7">
            <a:extLst>
              <a:ext uri="{FF2B5EF4-FFF2-40B4-BE49-F238E27FC236}">
                <a16:creationId xmlns:a16="http://schemas.microsoft.com/office/drawing/2014/main" id="{3B6D31B6-AD56-934D-BD21-3EE80762D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4865" y="2072786"/>
            <a:ext cx="635000" cy="4064000"/>
          </a:xfrm>
          <a:prstGeom prst="rect">
            <a:avLst/>
          </a:prstGeom>
        </p:spPr>
      </p:pic>
      <p:sp>
        <p:nvSpPr>
          <p:cNvPr id="9" name="TextBox 8">
            <a:extLst>
              <a:ext uri="{FF2B5EF4-FFF2-40B4-BE49-F238E27FC236}">
                <a16:creationId xmlns:a16="http://schemas.microsoft.com/office/drawing/2014/main" id="{784334FE-C7F4-1D4F-96E6-8C294CD7C51A}"/>
              </a:ext>
            </a:extLst>
          </p:cNvPr>
          <p:cNvSpPr txBox="1"/>
          <p:nvPr/>
        </p:nvSpPr>
        <p:spPr>
          <a:xfrm>
            <a:off x="1630481" y="2546826"/>
            <a:ext cx="1404552" cy="338554"/>
          </a:xfrm>
          <a:prstGeom prst="rect">
            <a:avLst/>
          </a:prstGeom>
          <a:noFill/>
        </p:spPr>
        <p:txBody>
          <a:bodyPr wrap="none" rtlCol="0">
            <a:spAutoFit/>
          </a:bodyPr>
          <a:lstStyle/>
          <a:p>
            <a:r>
              <a:rPr lang="en-US" sz="1600" b="1" dirty="0"/>
              <a:t>Negro River </a:t>
            </a:r>
          </a:p>
        </p:txBody>
      </p:sp>
      <p:cxnSp>
        <p:nvCxnSpPr>
          <p:cNvPr id="10" name="Straight Arrow Connector 9">
            <a:extLst>
              <a:ext uri="{FF2B5EF4-FFF2-40B4-BE49-F238E27FC236}">
                <a16:creationId xmlns:a16="http://schemas.microsoft.com/office/drawing/2014/main" id="{45C5C676-EC38-A044-8452-52C3E5EA3BD9}"/>
              </a:ext>
            </a:extLst>
          </p:cNvPr>
          <p:cNvCxnSpPr>
            <a:cxnSpLocks/>
          </p:cNvCxnSpPr>
          <p:nvPr/>
        </p:nvCxnSpPr>
        <p:spPr>
          <a:xfrm>
            <a:off x="2423031" y="2896161"/>
            <a:ext cx="1253913" cy="52969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0CAC57C-D917-494B-B08E-C7C947796AE2}"/>
              </a:ext>
            </a:extLst>
          </p:cNvPr>
          <p:cNvSpPr txBox="1"/>
          <p:nvPr/>
        </p:nvSpPr>
        <p:spPr>
          <a:xfrm>
            <a:off x="2572976" y="2180843"/>
            <a:ext cx="1426994" cy="338554"/>
          </a:xfrm>
          <a:prstGeom prst="rect">
            <a:avLst/>
          </a:prstGeom>
          <a:noFill/>
        </p:spPr>
        <p:txBody>
          <a:bodyPr wrap="none" rtlCol="0">
            <a:spAutoFit/>
          </a:bodyPr>
          <a:lstStyle/>
          <a:p>
            <a:r>
              <a:rPr lang="en-US" sz="1600" b="1" dirty="0" err="1"/>
              <a:t>Balbina</a:t>
            </a:r>
            <a:r>
              <a:rPr lang="en-US" sz="1600" b="1" dirty="0"/>
              <a:t> Dam</a:t>
            </a:r>
          </a:p>
        </p:txBody>
      </p:sp>
      <p:sp>
        <p:nvSpPr>
          <p:cNvPr id="12" name="TextBox 11">
            <a:extLst>
              <a:ext uri="{FF2B5EF4-FFF2-40B4-BE49-F238E27FC236}">
                <a16:creationId xmlns:a16="http://schemas.microsoft.com/office/drawing/2014/main" id="{7A4808BD-0F41-C440-BD07-62947E38D60B}"/>
              </a:ext>
            </a:extLst>
          </p:cNvPr>
          <p:cNvSpPr txBox="1"/>
          <p:nvPr/>
        </p:nvSpPr>
        <p:spPr>
          <a:xfrm>
            <a:off x="3615203" y="2416460"/>
            <a:ext cx="1507144" cy="338554"/>
          </a:xfrm>
          <a:prstGeom prst="rect">
            <a:avLst/>
          </a:prstGeom>
          <a:noFill/>
        </p:spPr>
        <p:txBody>
          <a:bodyPr wrap="none" rtlCol="0">
            <a:spAutoFit/>
          </a:bodyPr>
          <a:lstStyle/>
          <a:p>
            <a:r>
              <a:rPr lang="en-US" sz="1600" b="1" dirty="0" err="1"/>
              <a:t>Uatumã</a:t>
            </a:r>
            <a:r>
              <a:rPr lang="en-US" sz="1600" b="1" dirty="0"/>
              <a:t> River</a:t>
            </a:r>
          </a:p>
        </p:txBody>
      </p:sp>
      <p:sp>
        <p:nvSpPr>
          <p:cNvPr id="13" name="TextBox 12">
            <a:extLst>
              <a:ext uri="{FF2B5EF4-FFF2-40B4-BE49-F238E27FC236}">
                <a16:creationId xmlns:a16="http://schemas.microsoft.com/office/drawing/2014/main" id="{B8420D0C-EE71-1E48-A77C-C1721C1DB6B5}"/>
              </a:ext>
            </a:extLst>
          </p:cNvPr>
          <p:cNvSpPr txBox="1"/>
          <p:nvPr/>
        </p:nvSpPr>
        <p:spPr>
          <a:xfrm>
            <a:off x="4052467" y="4113710"/>
            <a:ext cx="1552028" cy="338554"/>
          </a:xfrm>
          <a:prstGeom prst="rect">
            <a:avLst/>
          </a:prstGeom>
          <a:noFill/>
        </p:spPr>
        <p:txBody>
          <a:bodyPr wrap="none" rtlCol="0">
            <a:spAutoFit/>
          </a:bodyPr>
          <a:lstStyle/>
          <a:p>
            <a:r>
              <a:rPr lang="en-US" sz="1600" b="1" dirty="0"/>
              <a:t>Amazon River</a:t>
            </a:r>
          </a:p>
        </p:txBody>
      </p:sp>
      <p:cxnSp>
        <p:nvCxnSpPr>
          <p:cNvPr id="14" name="Straight Arrow Connector 13">
            <a:extLst>
              <a:ext uri="{FF2B5EF4-FFF2-40B4-BE49-F238E27FC236}">
                <a16:creationId xmlns:a16="http://schemas.microsoft.com/office/drawing/2014/main" id="{F40D7C44-12DD-EC42-B8E0-3BC37221057B}"/>
              </a:ext>
            </a:extLst>
          </p:cNvPr>
          <p:cNvCxnSpPr>
            <a:cxnSpLocks/>
          </p:cNvCxnSpPr>
          <p:nvPr/>
        </p:nvCxnSpPr>
        <p:spPr>
          <a:xfrm>
            <a:off x="4295520" y="2775440"/>
            <a:ext cx="0" cy="59085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24CC9A8-AFB7-A748-BB7A-CA7CBDD10E21}"/>
              </a:ext>
            </a:extLst>
          </p:cNvPr>
          <p:cNvCxnSpPr>
            <a:cxnSpLocks/>
          </p:cNvCxnSpPr>
          <p:nvPr/>
        </p:nvCxnSpPr>
        <p:spPr>
          <a:xfrm>
            <a:off x="3343886" y="2580543"/>
            <a:ext cx="578522" cy="55090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5582F88-0DDE-784B-B44C-1A0A78164D0B}"/>
              </a:ext>
            </a:extLst>
          </p:cNvPr>
          <p:cNvSpPr txBox="1"/>
          <p:nvPr/>
        </p:nvSpPr>
        <p:spPr>
          <a:xfrm>
            <a:off x="4972729" y="2146795"/>
            <a:ext cx="1792350" cy="338554"/>
          </a:xfrm>
          <a:prstGeom prst="rect">
            <a:avLst/>
          </a:prstGeom>
          <a:noFill/>
        </p:spPr>
        <p:txBody>
          <a:bodyPr wrap="none" rtlCol="0">
            <a:spAutoFit/>
          </a:bodyPr>
          <a:lstStyle/>
          <a:p>
            <a:r>
              <a:rPr lang="en-US" sz="1600" b="1" dirty="0" err="1"/>
              <a:t>Trombetas</a:t>
            </a:r>
            <a:r>
              <a:rPr lang="en-US" sz="1600" b="1" dirty="0"/>
              <a:t> River</a:t>
            </a:r>
          </a:p>
        </p:txBody>
      </p:sp>
      <p:cxnSp>
        <p:nvCxnSpPr>
          <p:cNvPr id="17" name="Straight Arrow Connector 16">
            <a:extLst>
              <a:ext uri="{FF2B5EF4-FFF2-40B4-BE49-F238E27FC236}">
                <a16:creationId xmlns:a16="http://schemas.microsoft.com/office/drawing/2014/main" id="{E1937D8E-B597-2643-A9FF-95D6AD36C4B2}"/>
              </a:ext>
            </a:extLst>
          </p:cNvPr>
          <p:cNvCxnSpPr>
            <a:cxnSpLocks/>
          </p:cNvCxnSpPr>
          <p:nvPr/>
        </p:nvCxnSpPr>
        <p:spPr>
          <a:xfrm flipH="1">
            <a:off x="4932040" y="2488299"/>
            <a:ext cx="613629" cy="5267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69BAE63-8303-224F-9674-188BF7661185}"/>
              </a:ext>
            </a:extLst>
          </p:cNvPr>
          <p:cNvCxnSpPr>
            <a:cxnSpLocks/>
          </p:cNvCxnSpPr>
          <p:nvPr/>
        </p:nvCxnSpPr>
        <p:spPr>
          <a:xfrm flipV="1">
            <a:off x="4283350" y="3604004"/>
            <a:ext cx="0" cy="5110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1423B23-BB64-064E-AE57-B14671DF4005}"/>
              </a:ext>
            </a:extLst>
          </p:cNvPr>
          <p:cNvSpPr txBox="1"/>
          <p:nvPr/>
        </p:nvSpPr>
        <p:spPr>
          <a:xfrm>
            <a:off x="2854703" y="3656470"/>
            <a:ext cx="1197764" cy="369332"/>
          </a:xfrm>
          <a:prstGeom prst="rect">
            <a:avLst/>
          </a:prstGeom>
          <a:noFill/>
        </p:spPr>
        <p:txBody>
          <a:bodyPr wrap="none" rtlCol="0">
            <a:spAutoFit/>
          </a:bodyPr>
          <a:lstStyle/>
          <a:p>
            <a:r>
              <a:rPr lang="en-US" b="1" dirty="0"/>
              <a:t>MANAUS</a:t>
            </a:r>
          </a:p>
        </p:txBody>
      </p:sp>
      <p:sp>
        <p:nvSpPr>
          <p:cNvPr id="20" name="5-Point Star 19">
            <a:extLst>
              <a:ext uri="{FF2B5EF4-FFF2-40B4-BE49-F238E27FC236}">
                <a16:creationId xmlns:a16="http://schemas.microsoft.com/office/drawing/2014/main" id="{793BC297-A1DD-0344-8DF2-6E7AFD66D0FB}"/>
              </a:ext>
            </a:extLst>
          </p:cNvPr>
          <p:cNvSpPr/>
          <p:nvPr/>
        </p:nvSpPr>
        <p:spPr>
          <a:xfrm flipH="1">
            <a:off x="3802215" y="3429000"/>
            <a:ext cx="193721" cy="240170"/>
          </a:xfrm>
          <a:prstGeom prst="star5">
            <a:avLst>
              <a:gd name="adj" fmla="val 15864"/>
              <a:gd name="hf" fmla="val 105146"/>
              <a:gd name="vf" fmla="val 11055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1" name="Straight Arrow Connector 20">
            <a:extLst>
              <a:ext uri="{FF2B5EF4-FFF2-40B4-BE49-F238E27FC236}">
                <a16:creationId xmlns:a16="http://schemas.microsoft.com/office/drawing/2014/main" id="{7F2687A4-C92D-4840-9CDA-14E8796EF40C}"/>
              </a:ext>
            </a:extLst>
          </p:cNvPr>
          <p:cNvCxnSpPr>
            <a:cxnSpLocks/>
          </p:cNvCxnSpPr>
          <p:nvPr/>
        </p:nvCxnSpPr>
        <p:spPr>
          <a:xfrm flipH="1" flipV="1">
            <a:off x="3997512" y="3683651"/>
            <a:ext cx="15498" cy="2918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146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par>
                                <p:cTn id="20" presetID="9"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par>
                                <p:cTn id="23" presetID="9"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ssolve">
                                      <p:cBhvr>
                                        <p:cTn id="28" dur="500"/>
                                        <p:tgtEl>
                                          <p:spTgt spid="16"/>
                                        </p:tgtEl>
                                      </p:cBhvr>
                                    </p:animEffect>
                                  </p:childTnLst>
                                </p:cTn>
                              </p:par>
                              <p:par>
                                <p:cTn id="29" presetID="9"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500"/>
                                        <p:tgtEl>
                                          <p:spTgt spid="17"/>
                                        </p:tgtEl>
                                      </p:cBhvr>
                                    </p:animEffect>
                                  </p:childTnLst>
                                </p:cTn>
                              </p:par>
                              <p:par>
                                <p:cTn id="32" presetID="9"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dissolve">
                                      <p:cBhvr>
                                        <p:cTn id="34" dur="500"/>
                                        <p:tgtEl>
                                          <p:spTgt spid="18"/>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dissolve">
                                      <p:cBhvr>
                                        <p:cTn id="37" dur="500"/>
                                        <p:tgtEl>
                                          <p:spTgt spid="19"/>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dissolve">
                                      <p:cBhvr>
                                        <p:cTn id="40" dur="500"/>
                                        <p:tgtEl>
                                          <p:spTgt spid="20"/>
                                        </p:tgtEl>
                                      </p:cBhvr>
                                    </p:animEffect>
                                  </p:childTnLst>
                                </p:cTn>
                              </p:par>
                              <p:par>
                                <p:cTn id="41" presetID="9"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dissolv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6" grpId="0"/>
      <p:bldP spid="19"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3FAED-0F21-FD4D-9868-63107A4BE4BE}"/>
              </a:ext>
            </a:extLst>
          </p:cNvPr>
          <p:cNvSpPr>
            <a:spLocks noGrp="1"/>
          </p:cNvSpPr>
          <p:nvPr>
            <p:ph type="title"/>
          </p:nvPr>
        </p:nvSpPr>
        <p:spPr/>
        <p:txBody>
          <a:bodyPr/>
          <a:lstStyle/>
          <a:p>
            <a:r>
              <a:rPr lang="en-US" dirty="0"/>
              <a:t>Preliminary </a:t>
            </a:r>
            <a:r>
              <a:rPr lang="en-US" b="1" dirty="0"/>
              <a:t>RESULTS</a:t>
            </a:r>
            <a:endParaRPr lang="en-US" dirty="0"/>
          </a:p>
        </p:txBody>
      </p:sp>
      <p:sp>
        <p:nvSpPr>
          <p:cNvPr id="3" name="Content Placeholder 2">
            <a:extLst>
              <a:ext uri="{FF2B5EF4-FFF2-40B4-BE49-F238E27FC236}">
                <a16:creationId xmlns:a16="http://schemas.microsoft.com/office/drawing/2014/main" id="{FE738FF6-760E-C542-B825-90D63231508D}"/>
              </a:ext>
            </a:extLst>
          </p:cNvPr>
          <p:cNvSpPr>
            <a:spLocks noGrp="1"/>
          </p:cNvSpPr>
          <p:nvPr>
            <p:ph idx="1"/>
          </p:nvPr>
        </p:nvSpPr>
        <p:spPr>
          <a:xfrm>
            <a:off x="457200" y="1600200"/>
            <a:ext cx="8229600" cy="532656"/>
          </a:xfrm>
        </p:spPr>
        <p:txBody>
          <a:bodyPr/>
          <a:lstStyle/>
          <a:p>
            <a:r>
              <a:rPr lang="en-US" b="1" dirty="0"/>
              <a:t>Flash Rate Density </a:t>
            </a:r>
            <a:r>
              <a:rPr lang="en-US" dirty="0"/>
              <a:t>– by </a:t>
            </a:r>
            <a:r>
              <a:rPr lang="en-US" b="1" u="sng" dirty="0"/>
              <a:t>season</a:t>
            </a:r>
            <a:r>
              <a:rPr lang="en-US" dirty="0"/>
              <a:t>, 2020:</a:t>
            </a:r>
          </a:p>
        </p:txBody>
      </p:sp>
      <p:sp>
        <p:nvSpPr>
          <p:cNvPr id="4" name="Slide Number Placeholder 3">
            <a:extLst>
              <a:ext uri="{FF2B5EF4-FFF2-40B4-BE49-F238E27FC236}">
                <a16:creationId xmlns:a16="http://schemas.microsoft.com/office/drawing/2014/main" id="{4B6C73FE-7F75-A341-A351-5026B0388B41}"/>
              </a:ext>
            </a:extLst>
          </p:cNvPr>
          <p:cNvSpPr>
            <a:spLocks noGrp="1"/>
          </p:cNvSpPr>
          <p:nvPr>
            <p:ph type="sldNum" sz="quarter" idx="12"/>
          </p:nvPr>
        </p:nvSpPr>
        <p:spPr/>
        <p:txBody>
          <a:bodyPr/>
          <a:lstStyle/>
          <a:p>
            <a:fld id="{0B53ADF5-2FA0-4A27-9BCB-13EC59A8B6CA}" type="slidenum">
              <a:rPr lang="pt-BR" smtClean="0">
                <a:solidFill>
                  <a:srgbClr val="292934"/>
                </a:solidFill>
              </a:rPr>
              <a:pPr/>
              <a:t>8</a:t>
            </a:fld>
            <a:endParaRPr lang="pt-BR">
              <a:solidFill>
                <a:srgbClr val="292934"/>
              </a:solidFill>
            </a:endParaRPr>
          </a:p>
        </p:txBody>
      </p:sp>
      <p:pic>
        <p:nvPicPr>
          <p:cNvPr id="8" name="Picture 7">
            <a:extLst>
              <a:ext uri="{FF2B5EF4-FFF2-40B4-BE49-F238E27FC236}">
                <a16:creationId xmlns:a16="http://schemas.microsoft.com/office/drawing/2014/main" id="{3B6D31B6-AD56-934D-BD21-3EE80762DC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3464" y="2321494"/>
            <a:ext cx="635000" cy="4064000"/>
          </a:xfrm>
          <a:prstGeom prst="rect">
            <a:avLst/>
          </a:prstGeom>
        </p:spPr>
      </p:pic>
      <p:pic>
        <p:nvPicPr>
          <p:cNvPr id="16" name="Picture 15">
            <a:extLst>
              <a:ext uri="{FF2B5EF4-FFF2-40B4-BE49-F238E27FC236}">
                <a16:creationId xmlns:a16="http://schemas.microsoft.com/office/drawing/2014/main" id="{186F37AB-C8D0-D04C-9639-DF3D06A8D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079" y="2060848"/>
            <a:ext cx="3780000" cy="2419200"/>
          </a:xfrm>
          <a:prstGeom prst="rect">
            <a:avLst/>
          </a:prstGeom>
        </p:spPr>
      </p:pic>
      <p:pic>
        <p:nvPicPr>
          <p:cNvPr id="18" name="Picture 17">
            <a:extLst>
              <a:ext uri="{FF2B5EF4-FFF2-40B4-BE49-F238E27FC236}">
                <a16:creationId xmlns:a16="http://schemas.microsoft.com/office/drawing/2014/main" id="{D3FD317E-6A9F-4640-AF8B-9AF9A84B24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7566" y="2060848"/>
            <a:ext cx="3780000" cy="2419200"/>
          </a:xfrm>
          <a:prstGeom prst="rect">
            <a:avLst/>
          </a:prstGeom>
        </p:spPr>
      </p:pic>
      <p:pic>
        <p:nvPicPr>
          <p:cNvPr id="20" name="Picture 19">
            <a:extLst>
              <a:ext uri="{FF2B5EF4-FFF2-40B4-BE49-F238E27FC236}">
                <a16:creationId xmlns:a16="http://schemas.microsoft.com/office/drawing/2014/main" id="{536351A9-6A0A-C14F-ADBD-550DB5BC6A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592" y="4328760"/>
            <a:ext cx="3780000" cy="2419200"/>
          </a:xfrm>
          <a:prstGeom prst="rect">
            <a:avLst/>
          </a:prstGeom>
        </p:spPr>
      </p:pic>
      <p:pic>
        <p:nvPicPr>
          <p:cNvPr id="22" name="Picture 21">
            <a:extLst>
              <a:ext uri="{FF2B5EF4-FFF2-40B4-BE49-F238E27FC236}">
                <a16:creationId xmlns:a16="http://schemas.microsoft.com/office/drawing/2014/main" id="{AFE55216-3DA6-FE40-B5BC-75961003E1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15515" y="4328760"/>
            <a:ext cx="3780000" cy="2419200"/>
          </a:xfrm>
          <a:prstGeom prst="rect">
            <a:avLst/>
          </a:prstGeom>
        </p:spPr>
      </p:pic>
      <p:sp>
        <p:nvSpPr>
          <p:cNvPr id="10" name="TextBox 9">
            <a:extLst>
              <a:ext uri="{FF2B5EF4-FFF2-40B4-BE49-F238E27FC236}">
                <a16:creationId xmlns:a16="http://schemas.microsoft.com/office/drawing/2014/main" id="{0C93F66B-C8B8-574C-9D09-16938BC87040}"/>
              </a:ext>
            </a:extLst>
          </p:cNvPr>
          <p:cNvSpPr txBox="1"/>
          <p:nvPr/>
        </p:nvSpPr>
        <p:spPr>
          <a:xfrm>
            <a:off x="755576" y="2103958"/>
            <a:ext cx="671979" cy="369332"/>
          </a:xfrm>
          <a:prstGeom prst="rect">
            <a:avLst/>
          </a:prstGeom>
          <a:noFill/>
        </p:spPr>
        <p:txBody>
          <a:bodyPr wrap="none" rtlCol="0">
            <a:spAutoFit/>
          </a:bodyPr>
          <a:lstStyle/>
          <a:p>
            <a:r>
              <a:rPr lang="en-US" b="1" dirty="0">
                <a:latin typeface="Arial Black" panose="020B0604020202020204" pitchFamily="34" charset="0"/>
                <a:cs typeface="Arial Black" panose="020B0604020202020204" pitchFamily="34" charset="0"/>
              </a:rPr>
              <a:t>DJF</a:t>
            </a:r>
          </a:p>
        </p:txBody>
      </p:sp>
      <p:sp>
        <p:nvSpPr>
          <p:cNvPr id="11" name="TextBox 10">
            <a:extLst>
              <a:ext uri="{FF2B5EF4-FFF2-40B4-BE49-F238E27FC236}">
                <a16:creationId xmlns:a16="http://schemas.microsoft.com/office/drawing/2014/main" id="{D10F1D1F-4150-4B41-A7F5-101C01BC4732}"/>
              </a:ext>
            </a:extLst>
          </p:cNvPr>
          <p:cNvSpPr txBox="1"/>
          <p:nvPr/>
        </p:nvSpPr>
        <p:spPr>
          <a:xfrm>
            <a:off x="4535576" y="2086498"/>
            <a:ext cx="800219" cy="369332"/>
          </a:xfrm>
          <a:prstGeom prst="rect">
            <a:avLst/>
          </a:prstGeom>
          <a:noFill/>
        </p:spPr>
        <p:txBody>
          <a:bodyPr wrap="none" rtlCol="0">
            <a:spAutoFit/>
          </a:bodyPr>
          <a:lstStyle/>
          <a:p>
            <a:r>
              <a:rPr lang="en-US" b="1" dirty="0">
                <a:latin typeface="Arial Black" panose="020B0604020202020204" pitchFamily="34" charset="0"/>
                <a:cs typeface="Arial Black" panose="020B0604020202020204" pitchFamily="34" charset="0"/>
              </a:rPr>
              <a:t>MAM</a:t>
            </a:r>
          </a:p>
        </p:txBody>
      </p:sp>
      <p:sp>
        <p:nvSpPr>
          <p:cNvPr id="12" name="TextBox 11">
            <a:extLst>
              <a:ext uri="{FF2B5EF4-FFF2-40B4-BE49-F238E27FC236}">
                <a16:creationId xmlns:a16="http://schemas.microsoft.com/office/drawing/2014/main" id="{FA859EFA-43E5-A748-A480-8AB0871FF619}"/>
              </a:ext>
            </a:extLst>
          </p:cNvPr>
          <p:cNvSpPr txBox="1"/>
          <p:nvPr/>
        </p:nvSpPr>
        <p:spPr>
          <a:xfrm>
            <a:off x="755576" y="4353494"/>
            <a:ext cx="666016" cy="369332"/>
          </a:xfrm>
          <a:prstGeom prst="rect">
            <a:avLst/>
          </a:prstGeom>
          <a:noFill/>
        </p:spPr>
        <p:txBody>
          <a:bodyPr wrap="none" rtlCol="0">
            <a:spAutoFit/>
          </a:bodyPr>
          <a:lstStyle/>
          <a:p>
            <a:r>
              <a:rPr lang="en-US" b="1" dirty="0">
                <a:latin typeface="Arial Black" panose="020B0604020202020204" pitchFamily="34" charset="0"/>
                <a:cs typeface="Arial Black" panose="020B0604020202020204" pitchFamily="34" charset="0"/>
              </a:rPr>
              <a:t>JJA</a:t>
            </a:r>
          </a:p>
        </p:txBody>
      </p:sp>
      <p:sp>
        <p:nvSpPr>
          <p:cNvPr id="13" name="TextBox 12">
            <a:extLst>
              <a:ext uri="{FF2B5EF4-FFF2-40B4-BE49-F238E27FC236}">
                <a16:creationId xmlns:a16="http://schemas.microsoft.com/office/drawing/2014/main" id="{BA4FE6A5-0F5F-8B43-83B3-C7ED39803501}"/>
              </a:ext>
            </a:extLst>
          </p:cNvPr>
          <p:cNvSpPr txBox="1"/>
          <p:nvPr/>
        </p:nvSpPr>
        <p:spPr>
          <a:xfrm>
            <a:off x="4572481" y="4357048"/>
            <a:ext cx="736099" cy="369332"/>
          </a:xfrm>
          <a:prstGeom prst="rect">
            <a:avLst/>
          </a:prstGeom>
          <a:noFill/>
        </p:spPr>
        <p:txBody>
          <a:bodyPr wrap="none" rtlCol="0">
            <a:spAutoFit/>
          </a:bodyPr>
          <a:lstStyle/>
          <a:p>
            <a:r>
              <a:rPr lang="en-US" b="1" dirty="0">
                <a:latin typeface="Arial Black" panose="020B0604020202020204" pitchFamily="34" charset="0"/>
                <a:cs typeface="Arial Black" panose="020B0604020202020204" pitchFamily="34" charset="0"/>
              </a:rPr>
              <a:t>SON</a:t>
            </a:r>
          </a:p>
        </p:txBody>
      </p:sp>
    </p:spTree>
    <p:extLst>
      <p:ext uri="{BB962C8B-B14F-4D97-AF65-F5344CB8AC3E}">
        <p14:creationId xmlns:p14="http://schemas.microsoft.com/office/powerpoint/2010/main" val="2216808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3FAED-0F21-FD4D-9868-63107A4BE4BE}"/>
              </a:ext>
            </a:extLst>
          </p:cNvPr>
          <p:cNvSpPr>
            <a:spLocks noGrp="1"/>
          </p:cNvSpPr>
          <p:nvPr>
            <p:ph type="title"/>
          </p:nvPr>
        </p:nvSpPr>
        <p:spPr/>
        <p:txBody>
          <a:bodyPr/>
          <a:lstStyle/>
          <a:p>
            <a:r>
              <a:rPr lang="en-US" dirty="0"/>
              <a:t>Preliminary </a:t>
            </a:r>
            <a:r>
              <a:rPr lang="en-US" b="1" dirty="0"/>
              <a:t>RESULTS</a:t>
            </a:r>
            <a:endParaRPr lang="en-US" dirty="0"/>
          </a:p>
        </p:txBody>
      </p:sp>
      <p:sp>
        <p:nvSpPr>
          <p:cNvPr id="3" name="Content Placeholder 2">
            <a:extLst>
              <a:ext uri="{FF2B5EF4-FFF2-40B4-BE49-F238E27FC236}">
                <a16:creationId xmlns:a16="http://schemas.microsoft.com/office/drawing/2014/main" id="{FE738FF6-760E-C542-B825-90D63231508D}"/>
              </a:ext>
            </a:extLst>
          </p:cNvPr>
          <p:cNvSpPr>
            <a:spLocks noGrp="1"/>
          </p:cNvSpPr>
          <p:nvPr>
            <p:ph idx="1"/>
          </p:nvPr>
        </p:nvSpPr>
        <p:spPr>
          <a:xfrm>
            <a:off x="457200" y="1600200"/>
            <a:ext cx="8229600" cy="532656"/>
          </a:xfrm>
        </p:spPr>
        <p:txBody>
          <a:bodyPr/>
          <a:lstStyle/>
          <a:p>
            <a:r>
              <a:rPr lang="en-US" b="1" dirty="0"/>
              <a:t>Month of </a:t>
            </a:r>
            <a:r>
              <a:rPr lang="en-US" b="1" u="sng" dirty="0"/>
              <a:t>maximum</a:t>
            </a:r>
            <a:r>
              <a:rPr lang="en-US" b="1" dirty="0"/>
              <a:t> </a:t>
            </a:r>
            <a:r>
              <a:rPr lang="en-US" dirty="0"/>
              <a:t>Flash Rate Density - entire year, 2020:</a:t>
            </a:r>
          </a:p>
        </p:txBody>
      </p:sp>
      <p:sp>
        <p:nvSpPr>
          <p:cNvPr id="4" name="Slide Number Placeholder 3">
            <a:extLst>
              <a:ext uri="{FF2B5EF4-FFF2-40B4-BE49-F238E27FC236}">
                <a16:creationId xmlns:a16="http://schemas.microsoft.com/office/drawing/2014/main" id="{4B6C73FE-7F75-A341-A351-5026B0388B41}"/>
              </a:ext>
            </a:extLst>
          </p:cNvPr>
          <p:cNvSpPr>
            <a:spLocks noGrp="1"/>
          </p:cNvSpPr>
          <p:nvPr>
            <p:ph type="sldNum" sz="quarter" idx="12"/>
          </p:nvPr>
        </p:nvSpPr>
        <p:spPr/>
        <p:txBody>
          <a:bodyPr/>
          <a:lstStyle/>
          <a:p>
            <a:fld id="{0B53ADF5-2FA0-4A27-9BCB-13EC59A8B6CA}" type="slidenum">
              <a:rPr lang="pt-BR" smtClean="0">
                <a:solidFill>
                  <a:srgbClr val="292934"/>
                </a:solidFill>
              </a:rPr>
              <a:pPr/>
              <a:t>9</a:t>
            </a:fld>
            <a:endParaRPr lang="pt-BR">
              <a:solidFill>
                <a:srgbClr val="292934"/>
              </a:solidFill>
            </a:endParaRPr>
          </a:p>
        </p:txBody>
      </p:sp>
      <p:pic>
        <p:nvPicPr>
          <p:cNvPr id="7" name="Picture 6">
            <a:extLst>
              <a:ext uri="{FF2B5EF4-FFF2-40B4-BE49-F238E27FC236}">
                <a16:creationId xmlns:a16="http://schemas.microsoft.com/office/drawing/2014/main" id="{14BB370C-8225-B64C-9EDB-85686141A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9" y="2047887"/>
            <a:ext cx="7128790" cy="4562426"/>
          </a:xfrm>
          <a:prstGeom prst="rect">
            <a:avLst/>
          </a:prstGeom>
        </p:spPr>
      </p:pic>
      <p:pic>
        <p:nvPicPr>
          <p:cNvPr id="9" name="Picture 8">
            <a:extLst>
              <a:ext uri="{FF2B5EF4-FFF2-40B4-BE49-F238E27FC236}">
                <a16:creationId xmlns:a16="http://schemas.microsoft.com/office/drawing/2014/main" id="{B4ECCB30-92A2-9342-AFCE-86A75FB1D47E}"/>
              </a:ext>
            </a:extLst>
          </p:cNvPr>
          <p:cNvPicPr>
            <a:picLocks noChangeAspect="1"/>
          </p:cNvPicPr>
          <p:nvPr/>
        </p:nvPicPr>
        <p:blipFill rotWithShape="1">
          <a:blip r:embed="rId3">
            <a:extLst>
              <a:ext uri="{28A0092B-C50C-407E-A947-70E740481C1C}">
                <a14:useLocalDpi xmlns:a14="http://schemas.microsoft.com/office/drawing/2010/main" val="0"/>
              </a:ext>
            </a:extLst>
          </a:blip>
          <a:srcRect r="31961"/>
          <a:stretch/>
        </p:blipFill>
        <p:spPr>
          <a:xfrm>
            <a:off x="7812360" y="2047887"/>
            <a:ext cx="432048" cy="4064000"/>
          </a:xfrm>
          <a:prstGeom prst="rect">
            <a:avLst/>
          </a:prstGeom>
        </p:spPr>
      </p:pic>
    </p:spTree>
    <p:extLst>
      <p:ext uri="{BB962C8B-B14F-4D97-AF65-F5344CB8AC3E}">
        <p14:creationId xmlns:p14="http://schemas.microsoft.com/office/powerpoint/2010/main" val="26617930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ilho">
  <a:themeElements>
    <a:clrScheme name="Brilho">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Escritório Clássico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rilho">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1_Brilho">
  <a:themeElements>
    <a:clrScheme name="Brilho">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Escritório Clássico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rilho">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3822</TotalTime>
  <Words>1281</Words>
  <Application>Microsoft Macintosh PowerPoint</Application>
  <PresentationFormat>On-screen Show (4:3)</PresentationFormat>
  <Paragraphs>205</Paragraphs>
  <Slides>22</Slides>
  <Notes>16</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Arial Black</vt:lpstr>
      <vt:lpstr>Calibri</vt:lpstr>
      <vt:lpstr>Cambria Math</vt:lpstr>
      <vt:lpstr>Mangal</vt:lpstr>
      <vt:lpstr>Wingdings</vt:lpstr>
      <vt:lpstr>Brilho</vt:lpstr>
      <vt:lpstr>1_Brilho</vt:lpstr>
      <vt:lpstr>River Breeze over the Amazon Seen from GOES-16 GLM and STARNET</vt:lpstr>
      <vt:lpstr>River breezes in the Amazon </vt:lpstr>
      <vt:lpstr>River breezes in the Amazon </vt:lpstr>
      <vt:lpstr>River breezes in the Amazon </vt:lpstr>
      <vt:lpstr>Objective</vt:lpstr>
      <vt:lpstr>Preliminary RESULTS</vt:lpstr>
      <vt:lpstr>Preliminary RESULTS</vt:lpstr>
      <vt:lpstr>Preliminary RESULTS</vt:lpstr>
      <vt:lpstr>Preliminary RESULTS</vt:lpstr>
      <vt:lpstr>Preliminary RESULTS</vt:lpstr>
      <vt:lpstr>Preliminary RESULTS</vt:lpstr>
      <vt:lpstr>Preliminary RESULTS</vt:lpstr>
      <vt:lpstr>Preliminary RESULTS</vt:lpstr>
      <vt:lpstr>Preliminary RESULTS</vt:lpstr>
      <vt:lpstr>Preliminary RESULTS</vt:lpstr>
      <vt:lpstr>Preliminary CONCLUSIONS</vt:lpstr>
      <vt:lpstr>Future data collection of interest</vt:lpstr>
      <vt:lpstr>The Amazon Tall Tower Observatory</vt:lpstr>
      <vt:lpstr>The Amazon Tall Tower Observatory</vt:lpstr>
      <vt:lpstr>The Amazon Tall Tower Observatory</vt:lpstr>
      <vt:lpstr>TUPÃ - ThUnderstorm, Precipitation and Aerosol interactions (2022-2027)</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Lightning Mapping Array to evaluate the lightning detection signatures at different technologies</dc:title>
  <dc:creator>rachel</dc:creator>
  <cp:lastModifiedBy>Rachel Albrecht</cp:lastModifiedBy>
  <cp:revision>251</cp:revision>
  <dcterms:created xsi:type="dcterms:W3CDTF">2014-06-19T18:44:42Z</dcterms:created>
  <dcterms:modified xsi:type="dcterms:W3CDTF">2021-09-23T18:03:18Z</dcterms:modified>
</cp:coreProperties>
</file>