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61" r:id="rId4"/>
    <p:sldId id="266" r:id="rId5"/>
    <p:sldId id="262" r:id="rId6"/>
    <p:sldId id="271" r:id="rId7"/>
    <p:sldId id="272" r:id="rId8"/>
    <p:sldId id="267" r:id="rId9"/>
    <p:sldId id="268" r:id="rId10"/>
    <p:sldId id="269" r:id="rId11"/>
    <p:sldId id="270" r:id="rId12"/>
    <p:sldId id="258" r:id="rId13"/>
    <p:sldId id="260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CD5"/>
    <a:srgbClr val="40D22B"/>
    <a:srgbClr val="FFA500"/>
    <a:srgbClr val="A5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6"/>
    <p:restoredTop sz="94678"/>
  </p:normalViewPr>
  <p:slideViewPr>
    <p:cSldViewPr snapToGrid="0" snapToObjects="1" showGuides="1">
      <p:cViewPr varScale="1">
        <p:scale>
          <a:sx n="121" d="100"/>
          <a:sy n="121" d="100"/>
        </p:scale>
        <p:origin x="176" y="35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a7466121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a74661214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a74661214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fe00cdd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9fe00cdd2b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9fe00cdd2b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6210381" y="217120"/>
            <a:ext cx="5972652" cy="602380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-1" y="2321859"/>
            <a:ext cx="12183033" cy="1797708"/>
          </a:xfrm>
          <a:prstGeom prst="rect">
            <a:avLst/>
          </a:prstGeom>
          <a:solidFill>
            <a:srgbClr val="D8E2F3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" name="Google Shape;2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90" y="34105"/>
            <a:ext cx="1061319" cy="105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86" y="5758633"/>
            <a:ext cx="1065480" cy="1065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0" y="6535"/>
            <a:ext cx="12192000" cy="1060265"/>
          </a:xfrm>
          <a:prstGeom prst="rect">
            <a:avLst/>
          </a:prstGeom>
          <a:solidFill>
            <a:srgbClr val="D8E2F3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 rot="5400000">
            <a:off x="3585742" y="-1591094"/>
            <a:ext cx="502051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solidFill>
            <a:srgbClr val="D8E2F3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0" y="-4616"/>
            <a:ext cx="12192000" cy="1060265"/>
          </a:xfrm>
          <a:prstGeom prst="rect">
            <a:avLst/>
          </a:prstGeom>
          <a:solidFill>
            <a:srgbClr val="D8E2F3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838200" y="1156448"/>
            <a:ext cx="10515600" cy="502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0" y="2397512"/>
            <a:ext cx="12192000" cy="2164963"/>
          </a:xfrm>
          <a:prstGeom prst="rect">
            <a:avLst/>
          </a:prstGeom>
          <a:solidFill>
            <a:srgbClr val="D8E2F3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0" y="6535"/>
            <a:ext cx="12192000" cy="1060265"/>
          </a:xfrm>
          <a:prstGeom prst="rect">
            <a:avLst/>
          </a:prstGeom>
          <a:solidFill>
            <a:srgbClr val="D8E2F3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838200" y="1148576"/>
            <a:ext cx="5181600" cy="502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2"/>
          </p:nvPr>
        </p:nvSpPr>
        <p:spPr>
          <a:xfrm>
            <a:off x="6172200" y="1148576"/>
            <a:ext cx="5181600" cy="502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0" y="8289"/>
            <a:ext cx="12192000" cy="1325563"/>
          </a:xfrm>
          <a:prstGeom prst="rect">
            <a:avLst/>
          </a:prstGeom>
          <a:solidFill>
            <a:srgbClr val="D8E2F3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839788" y="1413539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839788" y="2237451"/>
            <a:ext cx="5157787" cy="395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3"/>
          </p:nvPr>
        </p:nvSpPr>
        <p:spPr>
          <a:xfrm>
            <a:off x="6172200" y="1413539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4"/>
          </p:nvPr>
        </p:nvSpPr>
        <p:spPr>
          <a:xfrm>
            <a:off x="6172200" y="2237451"/>
            <a:ext cx="5183188" cy="395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0" y="6535"/>
            <a:ext cx="12192000" cy="1060265"/>
          </a:xfrm>
          <a:prstGeom prst="rect">
            <a:avLst/>
          </a:prstGeom>
          <a:solidFill>
            <a:srgbClr val="D8E2F3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solidFill>
            <a:srgbClr val="D8E2F3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solidFill>
            <a:srgbClr val="D8E2F3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0" y="6535"/>
            <a:ext cx="12192000" cy="1060265"/>
          </a:xfrm>
          <a:prstGeom prst="rect">
            <a:avLst/>
          </a:prstGeom>
          <a:solidFill>
            <a:srgbClr val="D8E2F3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156448"/>
            <a:ext cx="10515600" cy="502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2131" y="6202341"/>
            <a:ext cx="554518" cy="5486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ctrTitle"/>
          </p:nvPr>
        </p:nvSpPr>
        <p:spPr>
          <a:xfrm>
            <a:off x="-1" y="2321859"/>
            <a:ext cx="12183033" cy="1797708"/>
          </a:xfrm>
          <a:prstGeom prst="rect">
            <a:avLst/>
          </a:prstGeom>
          <a:solidFill>
            <a:srgbClr val="D8E2F3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dirty="0"/>
              <a:t>GLM Assimilation in the HRRR-DAS ensemble framework</a:t>
            </a:r>
            <a:endParaRPr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7C18A3D-B020-3E4C-9B48-4DA09F4B0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1685"/>
            <a:ext cx="9144000" cy="2937307"/>
          </a:xfrm>
        </p:spPr>
        <p:txBody>
          <a:bodyPr>
            <a:normAutofit/>
          </a:bodyPr>
          <a:lstStyle/>
          <a:p>
            <a:r>
              <a:rPr lang="en-US" dirty="0"/>
              <a:t>Amanda Back 		David Dowell</a:t>
            </a:r>
          </a:p>
          <a:p>
            <a:r>
              <a:rPr lang="en-US" sz="1600" dirty="0"/>
              <a:t>   CIRA/NOAA GSL             	                        NOAA GSL  	</a:t>
            </a:r>
          </a:p>
          <a:p>
            <a:r>
              <a:rPr lang="en-US" dirty="0"/>
              <a:t>Eric </a:t>
            </a:r>
            <a:r>
              <a:rPr lang="en-US" dirty="0" err="1"/>
              <a:t>Bruning</a:t>
            </a:r>
            <a:r>
              <a:rPr lang="en-US" dirty="0"/>
              <a:t> 		Ashley </a:t>
            </a:r>
            <a:r>
              <a:rPr lang="en-US" dirty="0" err="1"/>
              <a:t>Sebok</a:t>
            </a:r>
            <a:r>
              <a:rPr lang="en-US" dirty="0"/>
              <a:t> </a:t>
            </a:r>
          </a:p>
          <a:p>
            <a:r>
              <a:rPr lang="en-US" sz="1600" dirty="0"/>
              <a:t>Texas Tech 		Texas A&amp;M</a:t>
            </a:r>
          </a:p>
          <a:p>
            <a:r>
              <a:rPr lang="en-US" dirty="0"/>
              <a:t>Ming </a:t>
            </a:r>
            <a:r>
              <a:rPr lang="en-US" dirty="0" err="1"/>
              <a:t>Xue</a:t>
            </a:r>
            <a:r>
              <a:rPr lang="en-US" dirty="0"/>
              <a:t> 	Rong Kong</a:t>
            </a:r>
          </a:p>
          <a:p>
            <a:r>
              <a:rPr lang="en-US" sz="1600" dirty="0"/>
              <a:t>OU/CAPS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E2A2-4BDD-B744-94A7-28933B98A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Forecasts assessed against GOES-East GLM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A227-4594-0F45-B2F7-956D56A431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0C2545-3D6B-3D45-BE57-C7ECE6D9A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04"/>
          <a:stretch/>
        </p:blipFill>
        <p:spPr>
          <a:xfrm>
            <a:off x="6096000" y="1151009"/>
            <a:ext cx="5492262" cy="5220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EBFBF7-0710-1945-B082-5CBF2B2B7B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76" y="1055649"/>
            <a:ext cx="5961209" cy="5520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812910-7D8F-F74D-B050-B275385D5D5D}"/>
              </a:ext>
            </a:extLst>
          </p:cNvPr>
          <p:cNvSpPr txBox="1"/>
          <p:nvPr/>
        </p:nvSpPr>
        <p:spPr>
          <a:xfrm>
            <a:off x="-96390" y="627730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(CONUS domain—members’ skill avg. over 17 forecasts)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8360894-6DE3-CB48-AC73-3C0572E15AC3}"/>
              </a:ext>
            </a:extLst>
          </p:cNvPr>
          <p:cNvSpPr txBox="1">
            <a:spLocks/>
          </p:cNvSpPr>
          <p:nvPr/>
        </p:nvSpPr>
        <p:spPr>
          <a:xfrm>
            <a:off x="4151585" y="1532541"/>
            <a:ext cx="4060431" cy="2132135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Conventional + radar + GLM-S</a:t>
            </a:r>
          </a:p>
          <a:p>
            <a:pPr marL="114300" indent="0">
              <a:buNone/>
            </a:pPr>
            <a:r>
              <a:rPr lang="en-US" sz="2000" b="1" dirty="0">
                <a:solidFill>
                  <a:srgbClr val="FFA500"/>
                </a:solidFill>
              </a:rPr>
              <a:t>Conventional + radar</a:t>
            </a:r>
          </a:p>
          <a:p>
            <a:pPr marL="114300" indent="0">
              <a:buNone/>
            </a:pPr>
            <a:r>
              <a:rPr lang="en-US" sz="2000" b="1" dirty="0">
                <a:solidFill>
                  <a:srgbClr val="40D22B"/>
                </a:solidFill>
              </a:rPr>
              <a:t>Conventional + GLM-S</a:t>
            </a:r>
          </a:p>
          <a:p>
            <a:pPr marL="114300" indent="0">
              <a:buNone/>
            </a:pPr>
            <a:r>
              <a:rPr lang="en-US" sz="2000" b="1" dirty="0">
                <a:solidFill>
                  <a:srgbClr val="0000FF"/>
                </a:solidFill>
              </a:rPr>
              <a:t>Conventional + GLM-K</a:t>
            </a:r>
          </a:p>
          <a:p>
            <a:pPr marL="114300" indent="0">
              <a:buNone/>
            </a:pPr>
            <a:r>
              <a:rPr lang="en-US" sz="2000" b="1" dirty="0">
                <a:solidFill>
                  <a:srgbClr val="A500FF"/>
                </a:solidFill>
              </a:rPr>
              <a:t>Conventional only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BB9F7C-DAFE-DA40-8B57-1DB933F95787}"/>
              </a:ext>
            </a:extLst>
          </p:cNvPr>
          <p:cNvSpPr txBox="1"/>
          <p:nvPr/>
        </p:nvSpPr>
        <p:spPr>
          <a:xfrm rot="-2700000">
            <a:off x="9855444" y="2062503"/>
            <a:ext cx="1008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bias =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E61DA-D14E-1942-90FB-D117B0E71269}"/>
              </a:ext>
            </a:extLst>
          </p:cNvPr>
          <p:cNvSpPr txBox="1"/>
          <p:nvPr/>
        </p:nvSpPr>
        <p:spPr>
          <a:xfrm rot="-1560000">
            <a:off x="9713690" y="3862972"/>
            <a:ext cx="130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bias = 0.5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59C8F6-158B-6D4B-A1FC-771DEB673EEC}"/>
              </a:ext>
            </a:extLst>
          </p:cNvPr>
          <p:cNvSpPr txBox="1"/>
          <p:nvPr/>
        </p:nvSpPr>
        <p:spPr>
          <a:xfrm rot="-900000">
            <a:off x="9760582" y="4701172"/>
            <a:ext cx="130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bias = 0.25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D4B634-5054-AC41-B5CA-51965701AC41}"/>
              </a:ext>
            </a:extLst>
          </p:cNvPr>
          <p:cNvSpPr txBox="1"/>
          <p:nvPr/>
        </p:nvSpPr>
        <p:spPr>
          <a:xfrm rot="-3780000">
            <a:off x="2288203" y="2039054"/>
            <a:ext cx="1008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bias =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1351C3-3340-0E4A-A840-0C935EF16A4C}"/>
              </a:ext>
            </a:extLst>
          </p:cNvPr>
          <p:cNvSpPr txBox="1"/>
          <p:nvPr/>
        </p:nvSpPr>
        <p:spPr>
          <a:xfrm rot="-1620000">
            <a:off x="3641139" y="4085712"/>
            <a:ext cx="130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bias = 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8F36C3-9527-254C-B1E9-C23A642B5115}"/>
              </a:ext>
            </a:extLst>
          </p:cNvPr>
          <p:cNvSpPr txBox="1"/>
          <p:nvPr/>
        </p:nvSpPr>
        <p:spPr>
          <a:xfrm rot="-900000">
            <a:off x="3635276" y="4853572"/>
            <a:ext cx="130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bias = 0.25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B9B1FF-C402-204A-BAB0-BEC69FA727A5}"/>
              </a:ext>
            </a:extLst>
          </p:cNvPr>
          <p:cNvSpPr txBox="1"/>
          <p:nvPr/>
        </p:nvSpPr>
        <p:spPr>
          <a:xfrm>
            <a:off x="11164824" y="5376672"/>
            <a:ext cx="130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CSI = 0.1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94137C-B6A7-C247-9376-00150BC7BC4A}"/>
              </a:ext>
            </a:extLst>
          </p:cNvPr>
          <p:cNvSpPr txBox="1"/>
          <p:nvPr/>
        </p:nvSpPr>
        <p:spPr>
          <a:xfrm>
            <a:off x="11164824" y="4919472"/>
            <a:ext cx="130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CSI = 0.2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4EF871-AF3B-6148-9EE8-61517EB72B24}"/>
              </a:ext>
            </a:extLst>
          </p:cNvPr>
          <p:cNvSpPr txBox="1"/>
          <p:nvPr/>
        </p:nvSpPr>
        <p:spPr>
          <a:xfrm>
            <a:off x="11167349" y="4454988"/>
            <a:ext cx="130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CSI = 0.3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656B0F-53DD-2447-8A78-6D287790F066}"/>
              </a:ext>
            </a:extLst>
          </p:cNvPr>
          <p:cNvSpPr txBox="1"/>
          <p:nvPr/>
        </p:nvSpPr>
        <p:spPr>
          <a:xfrm>
            <a:off x="11158960" y="4034381"/>
            <a:ext cx="130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CSI = 0.4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761429-2E3F-FD46-BFD0-17C896A46715}"/>
              </a:ext>
            </a:extLst>
          </p:cNvPr>
          <p:cNvSpPr txBox="1"/>
          <p:nvPr/>
        </p:nvSpPr>
        <p:spPr>
          <a:xfrm>
            <a:off x="11158960" y="3577181"/>
            <a:ext cx="1309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CSI = 0.5</a:t>
            </a:r>
          </a:p>
        </p:txBody>
      </p:sp>
    </p:spTree>
    <p:extLst>
      <p:ext uri="{BB962C8B-B14F-4D97-AF65-F5344CB8AC3E}">
        <p14:creationId xmlns:p14="http://schemas.microsoft.com/office/powerpoint/2010/main" val="166464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54155-6D38-1149-B5BE-93BAFEF2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Forecasts assessed against GOES-East GLM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93B4C-A721-A54D-BD8D-C1FC6287DE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E446A-A370-A347-93BC-5E82667F7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041"/>
          <a:stretch/>
        </p:blipFill>
        <p:spPr>
          <a:xfrm>
            <a:off x="438757" y="1072662"/>
            <a:ext cx="5431249" cy="2901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DE1AD5-6CC2-7245-B1FF-A0F68E777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905"/>
          <a:stretch/>
        </p:blipFill>
        <p:spPr>
          <a:xfrm>
            <a:off x="5999610" y="1107833"/>
            <a:ext cx="5870006" cy="2901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DFB28-7C74-7542-A230-E046ECD36AEC}"/>
              </a:ext>
            </a:extLst>
          </p:cNvPr>
          <p:cNvSpPr txBox="1"/>
          <p:nvPr/>
        </p:nvSpPr>
        <p:spPr>
          <a:xfrm>
            <a:off x="2848708" y="6277302"/>
            <a:ext cx="924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(verification domain excluding most radar </a:t>
            </a:r>
            <a:r>
              <a:rPr lang="en-US" sz="2800" dirty="0" err="1"/>
              <a:t>obs</a:t>
            </a:r>
            <a:r>
              <a:rPr lang="en-US" sz="2800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98D67D-B90B-5B44-A972-C698554A8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970" y="4067713"/>
            <a:ext cx="3262230" cy="2209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81324F-5DDF-5849-9830-1EEC8D2DC66D}"/>
              </a:ext>
            </a:extLst>
          </p:cNvPr>
          <p:cNvSpPr txBox="1"/>
          <p:nvPr/>
        </p:nvSpPr>
        <p:spPr>
          <a:xfrm rot="10800000" flipV="1">
            <a:off x="1327760" y="3972120"/>
            <a:ext cx="4058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members’ CSI vs forecast hour, averaged over 17 forecasts on a radar-excluding domain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42D3B0-4F1E-0B4B-BA65-FB99933C78C5}"/>
              </a:ext>
            </a:extLst>
          </p:cNvPr>
          <p:cNvSpPr txBox="1"/>
          <p:nvPr/>
        </p:nvSpPr>
        <p:spPr>
          <a:xfrm rot="10800000" flipV="1">
            <a:off x="2984937" y="1390298"/>
            <a:ext cx="298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0.25 flashes/min, native grid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76F17D-F13B-A744-8B02-6FFB0A64D595}"/>
              </a:ext>
            </a:extLst>
          </p:cNvPr>
          <p:cNvSpPr txBox="1"/>
          <p:nvPr/>
        </p:nvSpPr>
        <p:spPr>
          <a:xfrm rot="10800000" flipV="1">
            <a:off x="9343696" y="1400696"/>
            <a:ext cx="2535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 flash/min, coarse grid</a:t>
            </a:r>
          </a:p>
        </p:txBody>
      </p:sp>
    </p:spTree>
    <p:extLst>
      <p:ext uri="{BB962C8B-B14F-4D97-AF65-F5344CB8AC3E}">
        <p14:creationId xmlns:p14="http://schemas.microsoft.com/office/powerpoint/2010/main" val="815999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0" y="-4616"/>
            <a:ext cx="12192000" cy="1060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Future work</a:t>
            </a:r>
            <a:endParaRPr dirty="0"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1"/>
          </p:nvPr>
        </p:nvSpPr>
        <p:spPr>
          <a:xfrm>
            <a:off x="838200" y="1600200"/>
            <a:ext cx="10515600" cy="457674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Continue testing ensemble assimilation on other time periods, contrasting and possibly recalibrating operators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Install OU hybrid D.A. capability in HRRRX for further testing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Transition to Rapid Refresh Forecast System (regional UFS component) for implementation</a:t>
            </a:r>
            <a:endParaRPr dirty="0"/>
          </a:p>
        </p:txBody>
      </p:sp>
      <p:sp>
        <p:nvSpPr>
          <p:cNvPr id="110" name="Google Shape;1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5" name="Google Shape;101;p14">
            <a:extLst>
              <a:ext uri="{FF2B5EF4-FFF2-40B4-BE49-F238E27FC236}">
                <a16:creationId xmlns:a16="http://schemas.microsoft.com/office/drawing/2014/main" id="{292A88E7-9107-4844-A30D-7B8BA3E61B7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NOAA Global Systems Laboratory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0" y="-4616"/>
            <a:ext cx="12192000" cy="1060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1950" y="1133250"/>
            <a:ext cx="6801223" cy="514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0" y="-4616"/>
            <a:ext cx="12192000" cy="1060265"/>
          </a:xfrm>
          <a:prstGeom prst="rect">
            <a:avLst/>
          </a:prstGeom>
          <a:solidFill>
            <a:srgbClr val="D8E2F3">
              <a:alpha val="7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/>
              <a:t>Background &amp; methods</a:t>
            </a:r>
            <a:endParaRPr dirty="0"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>
            <a:off x="838200" y="1156448"/>
            <a:ext cx="10344807" cy="502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Demonstrate ensemble development by Kong &amp; </a:t>
            </a:r>
            <a:r>
              <a:rPr lang="en-US" dirty="0" err="1"/>
              <a:t>Xue</a:t>
            </a:r>
            <a:r>
              <a:rPr lang="en-US" dirty="0"/>
              <a:t> in the </a:t>
            </a:r>
            <a:r>
              <a:rPr lang="en-US" b="1" dirty="0"/>
              <a:t>High Resolution Rapid Refresh Ensemble D.A. System</a:t>
            </a:r>
          </a:p>
          <a:p>
            <a:pPr marL="685800" lvl="1" indent="-228600">
              <a:spcBef>
                <a:spcPts val="0"/>
              </a:spcBef>
              <a:buSzPts val="2800"/>
            </a:pPr>
            <a:r>
              <a:rPr lang="en-US" dirty="0"/>
              <a:t>as in HRRRv4, operational Dec. 2020</a:t>
            </a:r>
          </a:p>
          <a:p>
            <a:pPr marL="685800" lvl="1" indent="-228600">
              <a:spcBef>
                <a:spcPts val="0"/>
              </a:spcBef>
              <a:buSzPts val="2800"/>
            </a:pPr>
            <a:r>
              <a:rPr lang="en-US" b="1" dirty="0"/>
              <a:t>CONUS</a:t>
            </a:r>
            <a:r>
              <a:rPr lang="en-US" dirty="0"/>
              <a:t>-encompassing domain at </a:t>
            </a:r>
            <a:r>
              <a:rPr lang="en-US" b="1" dirty="0"/>
              <a:t>3 km </a:t>
            </a:r>
            <a:r>
              <a:rPr lang="en-US" dirty="0"/>
              <a:t>resolution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 dirty="0"/>
              <a:t>Hourly</a:t>
            </a:r>
            <a:r>
              <a:rPr lang="en-US" dirty="0"/>
              <a:t> ensemble </a:t>
            </a:r>
            <a:r>
              <a:rPr lang="en-US" b="1" dirty="0"/>
              <a:t>D.A</a:t>
            </a:r>
            <a:r>
              <a:rPr lang="en-US" dirty="0"/>
              <a:t>. as in operational HRRR-DAS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Relate GLM Flash Extent Density (GOES-16) to </a:t>
            </a:r>
            <a:r>
              <a:rPr lang="en-US" b="1" dirty="0"/>
              <a:t>graupel mass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 dirty="0"/>
              <a:t>Average</a:t>
            </a:r>
            <a:r>
              <a:rPr lang="en-US" dirty="0"/>
              <a:t> observations over </a:t>
            </a:r>
            <a:r>
              <a:rPr lang="en-US" b="1" dirty="0"/>
              <a:t>5 minutes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 dirty="0"/>
              <a:t>Thin </a:t>
            </a:r>
            <a:r>
              <a:rPr lang="en-US" dirty="0"/>
              <a:t>observations</a:t>
            </a:r>
            <a:r>
              <a:rPr lang="en-US" b="1" dirty="0"/>
              <a:t> </a:t>
            </a:r>
            <a:r>
              <a:rPr lang="en-US" dirty="0"/>
              <a:t>to </a:t>
            </a:r>
            <a:r>
              <a:rPr lang="en-US" b="1" dirty="0"/>
              <a:t>group centroids</a:t>
            </a:r>
            <a:r>
              <a:rPr lang="en-US" dirty="0"/>
              <a:t>; </a:t>
            </a:r>
            <a:r>
              <a:rPr lang="en-US" b="1" dirty="0"/>
              <a:t>ignore 0-flash </a:t>
            </a:r>
            <a:r>
              <a:rPr lang="en-US" dirty="0"/>
              <a:t>data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Compare to and combine with </a:t>
            </a:r>
            <a:r>
              <a:rPr lang="en-US" b="1" dirty="0"/>
              <a:t>ensemble radar DA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Evaluate </a:t>
            </a:r>
            <a:r>
              <a:rPr lang="en-US" b="1" dirty="0"/>
              <a:t>reflectivity </a:t>
            </a:r>
            <a:r>
              <a:rPr lang="en-US" dirty="0"/>
              <a:t>and </a:t>
            </a:r>
            <a:r>
              <a:rPr lang="en-US" b="1" dirty="0"/>
              <a:t>lightning forecast skill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NOAA Global Systems Laboratory</a:t>
            </a:r>
            <a:endParaRPr dirty="0"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08180-34BB-5D47-BEAB-0DC4E01FE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operator calibration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C439E-ABE5-8A4D-902B-89092AE3D4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5" name="Google Shape;101;p14">
            <a:extLst>
              <a:ext uri="{FF2B5EF4-FFF2-40B4-BE49-F238E27FC236}">
                <a16:creationId xmlns:a16="http://schemas.microsoft.com/office/drawing/2014/main" id="{C44C16D0-2F05-6645-91EE-1424FEB956B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NOAA Global Systems Laboratory</a:t>
            </a:r>
            <a:endParaRPr dirty="0"/>
          </a:p>
        </p:txBody>
      </p:sp>
      <p:sp>
        <p:nvSpPr>
          <p:cNvPr id="6" name="Google Shape;112;p27">
            <a:extLst>
              <a:ext uri="{FF2B5EF4-FFF2-40B4-BE49-F238E27FC236}">
                <a16:creationId xmlns:a16="http://schemas.microsoft.com/office/drawing/2014/main" id="{C8BC2419-6FBB-5848-8015-D11626B5AB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055649"/>
            <a:ext cx="9824542" cy="5480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600" u="sng" dirty="0"/>
              <a:t>Kong et al. (2020) </a:t>
            </a:r>
            <a:r>
              <a:rPr lang="en-US" sz="1600" u="sng" dirty="0"/>
              <a:t>linear forward operator</a:t>
            </a:r>
            <a:endParaRPr sz="1600" u="sng"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600" dirty="0"/>
              <a:t>FED = C</a:t>
            </a:r>
            <a:r>
              <a:rPr lang="en" sz="1600" baseline="-25000" dirty="0"/>
              <a:t>M</a:t>
            </a:r>
            <a:r>
              <a:rPr lang="en" sz="1600" dirty="0"/>
              <a:t> x 2.088 x 10</a:t>
            </a:r>
            <a:r>
              <a:rPr lang="en" sz="1600" baseline="30000" dirty="0"/>
              <a:t>-8</a:t>
            </a:r>
            <a:r>
              <a:rPr lang="en" sz="1600" dirty="0"/>
              <a:t> x GM = 0.5 x 2.088 x 10</a:t>
            </a:r>
            <a:r>
              <a:rPr lang="en" sz="1600" baseline="30000" dirty="0"/>
              <a:t>-8</a:t>
            </a:r>
            <a:r>
              <a:rPr lang="en" sz="1600" dirty="0"/>
              <a:t> x GM</a:t>
            </a:r>
            <a:endParaRPr sz="1600" dirty="0"/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600" dirty="0"/>
              <a:t>Graupel mass (GM; kg) summed over 15 km x 15 km column</a:t>
            </a:r>
            <a:endParaRPr sz="16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6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600" u="sng" dirty="0" err="1"/>
              <a:t>Sebok</a:t>
            </a:r>
            <a:r>
              <a:rPr lang="en" sz="1600" u="sng" dirty="0"/>
              <a:t> and Back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/>
              <a:t>FED = a + b * tanh(c *(GM-d)) </a:t>
            </a:r>
            <a:endParaRPr sz="1600" dirty="0"/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/>
              <a:t>a = 8.4 flashes minute</a:t>
            </a:r>
            <a:r>
              <a:rPr lang="en" sz="1600" baseline="30000" dirty="0"/>
              <a:t>-1</a:t>
            </a:r>
            <a:endParaRPr sz="1600" dirty="0"/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/>
              <a:t>b = 12.248 flashes minute</a:t>
            </a:r>
            <a:r>
              <a:rPr lang="en" sz="1600" baseline="30000" dirty="0"/>
              <a:t>-1</a:t>
            </a:r>
            <a:endParaRPr sz="1600" baseline="30000" dirty="0"/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/>
              <a:t>c = 5.0 x 10</a:t>
            </a:r>
            <a:r>
              <a:rPr lang="en" sz="1600" baseline="30000" dirty="0"/>
              <a:t>-10</a:t>
            </a:r>
            <a:r>
              <a:rPr lang="en" sz="1600" dirty="0"/>
              <a:t> kg</a:t>
            </a:r>
            <a:r>
              <a:rPr lang="en" sz="1600" baseline="30000" dirty="0"/>
              <a:t>-1</a:t>
            </a:r>
            <a:endParaRPr sz="1600" dirty="0"/>
          </a:p>
          <a:p>
            <a:pPr marL="0" lvl="0" indent="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/>
              <a:t>d = 1.68 x 10</a:t>
            </a:r>
            <a:r>
              <a:rPr lang="en" sz="1600" baseline="30000" dirty="0"/>
              <a:t>9</a:t>
            </a:r>
            <a:r>
              <a:rPr lang="en" sz="1600" dirty="0"/>
              <a:t> kg</a:t>
            </a:r>
            <a:endParaRPr sz="1600" dirty="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600" dirty="0"/>
              <a:t>Maximum parameterized FED: 18 flashes minute</a:t>
            </a:r>
            <a:r>
              <a:rPr lang="en" sz="1600" baseline="30000" dirty="0"/>
              <a:t>-1</a:t>
            </a:r>
            <a:endParaRPr sz="1600" baseline="-25000" dirty="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600" dirty="0"/>
              <a:t>Maximum observed FED: 18 flashes minute</a:t>
            </a:r>
            <a:r>
              <a:rPr lang="en" sz="1600" baseline="30000" dirty="0"/>
              <a:t>-1</a:t>
            </a:r>
            <a:endParaRPr sz="1600" baseline="-25000" dirty="0"/>
          </a:p>
        </p:txBody>
      </p:sp>
      <p:pic>
        <p:nvPicPr>
          <p:cNvPr id="7" name="Google Shape;113;p27">
            <a:extLst>
              <a:ext uri="{FF2B5EF4-FFF2-40B4-BE49-F238E27FC236}">
                <a16:creationId xmlns:a16="http://schemas.microsoft.com/office/drawing/2014/main" id="{9BD063FA-E893-9C4B-9C66-DF89CE79C56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11534" y="2161246"/>
            <a:ext cx="5916433" cy="4539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107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59C68-780D-E644-BF93-8D8489118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fields impacted through covariances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E4318-D392-DB4E-B0F8-8926059A7D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75955-CD71-694B-B4B0-31D903F1A82F}"/>
              </a:ext>
            </a:extLst>
          </p:cNvPr>
          <p:cNvSpPr txBox="1"/>
          <p:nvPr/>
        </p:nvSpPr>
        <p:spPr>
          <a:xfrm>
            <a:off x="1259457" y="1055649"/>
            <a:ext cx="2846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GLM assimilated 6Z 6/22/2020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6032832-360B-CB4E-BC03-800A89FD6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19237" r="62762" b="41455"/>
          <a:stretch/>
        </p:blipFill>
        <p:spPr bwMode="auto">
          <a:xfrm>
            <a:off x="1345719" y="3899855"/>
            <a:ext cx="2752344" cy="232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248B944-227F-3D4D-B6CF-BC5EEC872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3" t="40392"/>
          <a:stretch/>
        </p:blipFill>
        <p:spPr bwMode="auto">
          <a:xfrm>
            <a:off x="4098063" y="3861276"/>
            <a:ext cx="585216" cy="232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E607BF-1A40-F949-A5AA-1743AD1A7B77}"/>
              </a:ext>
            </a:extLst>
          </p:cNvPr>
          <p:cNvSpPr txBox="1"/>
          <p:nvPr/>
        </p:nvSpPr>
        <p:spPr>
          <a:xfrm>
            <a:off x="1411857" y="6263124"/>
            <a:ext cx="2846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Graupel mixing ratio (g/kg), L21</a:t>
            </a:r>
          </a:p>
          <a:p>
            <a:pPr algn="ctr"/>
            <a:r>
              <a:rPr lang="en-US" b="1" dirty="0"/>
              <a:t>increment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5658258-988C-6448-93C2-A77ECB835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19058" r="62488" b="41871"/>
          <a:stretch/>
        </p:blipFill>
        <p:spPr bwMode="auto">
          <a:xfrm>
            <a:off x="4683279" y="3899855"/>
            <a:ext cx="2889504" cy="232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2E310F3-597A-C74B-A85F-4C09D05B6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5" t="41015"/>
          <a:stretch/>
        </p:blipFill>
        <p:spPr bwMode="auto">
          <a:xfrm>
            <a:off x="7607289" y="3861276"/>
            <a:ext cx="640080" cy="231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EC23B7-AE10-924B-8909-3F55A4B07616}"/>
              </a:ext>
            </a:extLst>
          </p:cNvPr>
          <p:cNvSpPr txBox="1"/>
          <p:nvPr/>
        </p:nvSpPr>
        <p:spPr>
          <a:xfrm>
            <a:off x="4945809" y="6242994"/>
            <a:ext cx="2846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Cloud water mixing ratio (g/kg), L21 increment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138ECB6-C7E0-ED49-8B2E-4E23BE632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t="19003" r="62630" b="42272"/>
          <a:stretch/>
        </p:blipFill>
        <p:spPr bwMode="auto">
          <a:xfrm>
            <a:off x="8272387" y="3904317"/>
            <a:ext cx="2885625" cy="23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0E6BB84-EA8C-9346-AB05-6CFEEB4D3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75" t="42363" r="-3922"/>
          <a:stretch/>
        </p:blipFill>
        <p:spPr bwMode="auto">
          <a:xfrm>
            <a:off x="11158012" y="3856442"/>
            <a:ext cx="851153" cy="23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58038D-7553-0D4F-837A-243A7238A51B}"/>
              </a:ext>
            </a:extLst>
          </p:cNvPr>
          <p:cNvSpPr txBox="1"/>
          <p:nvPr/>
        </p:nvSpPr>
        <p:spPr>
          <a:xfrm>
            <a:off x="8410747" y="6205613"/>
            <a:ext cx="2846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Potential temperature (K), L1 increment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6AAB327-029D-E048-ACC5-E0E038F18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19126" r="61917" b="41919"/>
          <a:stretch/>
        </p:blipFill>
        <p:spPr bwMode="auto">
          <a:xfrm>
            <a:off x="4683279" y="1578242"/>
            <a:ext cx="2996409" cy="23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5D19802-327A-2F48-9F94-F2131A527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06" t="41529"/>
          <a:stretch/>
        </p:blipFill>
        <p:spPr bwMode="auto">
          <a:xfrm>
            <a:off x="7593423" y="1591056"/>
            <a:ext cx="640090" cy="23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6E3610-261E-5B48-BCB9-F9D0A922C2F8}"/>
              </a:ext>
            </a:extLst>
          </p:cNvPr>
          <p:cNvSpPr txBox="1"/>
          <p:nvPr/>
        </p:nvSpPr>
        <p:spPr>
          <a:xfrm>
            <a:off x="4908427" y="1064271"/>
            <a:ext cx="2846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Rain water mixing ratio (g/kg), L11 increment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F6A3CE29-BBF0-CD46-BB13-89580E5AA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 t="19382" r="62228" b="41590"/>
          <a:stretch/>
        </p:blipFill>
        <p:spPr bwMode="auto">
          <a:xfrm>
            <a:off x="8272387" y="1587491"/>
            <a:ext cx="2952916" cy="23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F921FAAA-C984-D447-A6D8-7C7177E7F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4" t="41749"/>
          <a:stretch/>
        </p:blipFill>
        <p:spPr bwMode="auto">
          <a:xfrm>
            <a:off x="11199082" y="1587491"/>
            <a:ext cx="561321" cy="232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BDA280-7388-5840-BC16-87C97ABA7FD0}"/>
              </a:ext>
            </a:extLst>
          </p:cNvPr>
          <p:cNvSpPr txBox="1"/>
          <p:nvPr/>
        </p:nvSpPr>
        <p:spPr>
          <a:xfrm>
            <a:off x="8304356" y="1061394"/>
            <a:ext cx="2846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Water vapor mixing ratio (g/kg), L1 increment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F98C2AD-8095-B247-B816-A837A3D50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t="10091" r="57478" b="43272"/>
          <a:stretch/>
        </p:blipFill>
        <p:spPr bwMode="auto">
          <a:xfrm>
            <a:off x="1302718" y="1366141"/>
            <a:ext cx="3127340" cy="25594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02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9B9AF-7B45-BF4C-843F-9B4DB1313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configurations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C405C-33E9-BB43-8458-0B9267EB7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162" y="2010660"/>
            <a:ext cx="5890404" cy="3867803"/>
          </a:xfrm>
        </p:spPr>
        <p:txBody>
          <a:bodyPr/>
          <a:lstStyle/>
          <a:p>
            <a:r>
              <a:rPr lang="en-US" b="1" dirty="0">
                <a:solidFill>
                  <a:srgbClr val="A500FF"/>
                </a:solidFill>
              </a:rPr>
              <a:t>Conventional observations</a:t>
            </a:r>
          </a:p>
          <a:p>
            <a:r>
              <a:rPr lang="en-US" b="1" dirty="0">
                <a:solidFill>
                  <a:srgbClr val="0000FF"/>
                </a:solidFill>
              </a:rPr>
              <a:t>Conventional + GLM-K</a:t>
            </a:r>
          </a:p>
          <a:p>
            <a:r>
              <a:rPr lang="en-US" b="1" dirty="0">
                <a:solidFill>
                  <a:srgbClr val="40D22B"/>
                </a:solidFill>
              </a:rPr>
              <a:t>Conventional + GLM-S</a:t>
            </a:r>
          </a:p>
          <a:p>
            <a:r>
              <a:rPr lang="en-US" b="1" dirty="0">
                <a:solidFill>
                  <a:srgbClr val="FFA500"/>
                </a:solidFill>
              </a:rPr>
              <a:t>Conventional + radar</a:t>
            </a:r>
          </a:p>
          <a:p>
            <a:r>
              <a:rPr lang="en-US" b="1" dirty="0">
                <a:solidFill>
                  <a:srgbClr val="FF0000"/>
                </a:solidFill>
              </a:rPr>
              <a:t>Conventional + radar + GLM-S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553A5-D6F4-EE4B-9544-4B039AB6D1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7752938-3F6D-4B41-9790-784181414C97}"/>
              </a:ext>
            </a:extLst>
          </p:cNvPr>
          <p:cNvSpPr txBox="1">
            <a:spLocks/>
          </p:cNvSpPr>
          <p:nvPr/>
        </p:nvSpPr>
        <p:spPr>
          <a:xfrm>
            <a:off x="6120434" y="2077987"/>
            <a:ext cx="5890404" cy="378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lvl="0" indent="-228600">
              <a:buSzPts val="2800"/>
            </a:pPr>
            <a:r>
              <a:rPr lang="en-US" dirty="0"/>
              <a:t>36 ensemble members cycled hourly</a:t>
            </a:r>
          </a:p>
          <a:p>
            <a:pPr marL="685800" lvl="1" indent="-228600">
              <a:spcBef>
                <a:spcPts val="1000"/>
              </a:spcBef>
              <a:buSzPts val="2800"/>
            </a:pPr>
            <a:r>
              <a:rPr lang="en-US" dirty="0"/>
              <a:t>Also tested 15-minute cadence</a:t>
            </a:r>
          </a:p>
          <a:p>
            <a:pPr marL="228600" lvl="0" indent="-228600">
              <a:buSzPts val="2800"/>
            </a:pPr>
            <a:r>
              <a:rPr lang="en-US" dirty="0"/>
              <a:t>12-hour forecasts launched from 3 members every 3 hours</a:t>
            </a:r>
          </a:p>
          <a:p>
            <a:pPr marL="228600" lvl="0" indent="-228600">
              <a:buSzPts val="2800"/>
            </a:pPr>
            <a:r>
              <a:rPr lang="en-US" dirty="0"/>
              <a:t>Test period 6/22-6/24 2020 (17 forecast </a:t>
            </a:r>
            <a:r>
              <a:rPr lang="en-US" dirty="0" err="1"/>
              <a:t>inits</a:t>
            </a:r>
            <a:r>
              <a:rPr lang="en-US" dirty="0"/>
              <a:t>, cycling between)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29DC5-B591-7349-A176-9CF69BF986CF}"/>
              </a:ext>
            </a:extLst>
          </p:cNvPr>
          <p:cNvSpPr txBox="1"/>
          <p:nvPr/>
        </p:nvSpPr>
        <p:spPr>
          <a:xfrm>
            <a:off x="374371" y="1079950"/>
            <a:ext cx="5503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Observations assimilated (varies across experiments):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CE1720-536B-FE49-B820-114FE5B45111}"/>
              </a:ext>
            </a:extLst>
          </p:cNvPr>
          <p:cNvSpPr txBox="1"/>
          <p:nvPr/>
        </p:nvSpPr>
        <p:spPr>
          <a:xfrm>
            <a:off x="6259354" y="1197180"/>
            <a:ext cx="5503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Other configuration aspects held constant:</a:t>
            </a:r>
          </a:p>
        </p:txBody>
      </p:sp>
      <p:sp>
        <p:nvSpPr>
          <p:cNvPr id="10" name="Google Shape;101;p14">
            <a:extLst>
              <a:ext uri="{FF2B5EF4-FFF2-40B4-BE49-F238E27FC236}">
                <a16:creationId xmlns:a16="http://schemas.microsoft.com/office/drawing/2014/main" id="{AE6368AC-648D-7847-8BBC-CB2A44CF97A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NOAA Global Systems Laboratory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7092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6097ABA2-2B12-CC44-8EE8-A70CFE5DBBD6}"/>
              </a:ext>
            </a:extLst>
          </p:cNvPr>
          <p:cNvSpPr/>
          <p:nvPr/>
        </p:nvSpPr>
        <p:spPr>
          <a:xfrm>
            <a:off x="147776" y="2268415"/>
            <a:ext cx="2718516" cy="3122025"/>
          </a:xfrm>
          <a:prstGeom prst="rect">
            <a:avLst/>
          </a:prstGeom>
          <a:solidFill>
            <a:srgbClr val="FF1C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F693C-F69B-5040-9ABE-2E76DA2B4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GLM impacts in the Gulf of Mexico (17Z, 6/23)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66AA8-54D7-9A46-8C83-3EECC6D36D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B2519BB-C472-2E41-BACE-9D98F2B7F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50000"/>
          <a:stretch/>
        </p:blipFill>
        <p:spPr>
          <a:xfrm>
            <a:off x="3219488" y="1308298"/>
            <a:ext cx="2763296" cy="1632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6090E5-EFA4-BC40-BD0D-0E8540C54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0000"/>
          <a:stretch/>
        </p:blipFill>
        <p:spPr>
          <a:xfrm>
            <a:off x="3219488" y="2941155"/>
            <a:ext cx="2766287" cy="1632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CD353A7-B2D3-4D44-B8EB-95CF3A2EFC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50000"/>
          <a:stretch/>
        </p:blipFill>
        <p:spPr>
          <a:xfrm>
            <a:off x="3219489" y="4574012"/>
            <a:ext cx="2761230" cy="1632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52B899-3647-484F-AA5E-6D18FFD36C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50000"/>
          <a:stretch/>
        </p:blipFill>
        <p:spPr>
          <a:xfrm>
            <a:off x="5980719" y="1308298"/>
            <a:ext cx="2766287" cy="1632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21BB94-FBD5-4843-97AA-3FA7C807FD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50000"/>
          <a:stretch/>
        </p:blipFill>
        <p:spPr>
          <a:xfrm>
            <a:off x="5980719" y="2941155"/>
            <a:ext cx="2771363" cy="1632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18A907-AC90-A04B-9316-9A5063325E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50000"/>
          <a:stretch/>
        </p:blipFill>
        <p:spPr>
          <a:xfrm>
            <a:off x="5980719" y="4574012"/>
            <a:ext cx="2766287" cy="1632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ED8DC3C-5987-2D42-A9AC-F9215D2D05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50000"/>
          <a:stretch/>
        </p:blipFill>
        <p:spPr>
          <a:xfrm>
            <a:off x="8752082" y="1308298"/>
            <a:ext cx="2767453" cy="1632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F73EE35-2EEA-8348-96E2-12CABAA026A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000" t="50000"/>
          <a:stretch/>
        </p:blipFill>
        <p:spPr>
          <a:xfrm>
            <a:off x="8752082" y="2941155"/>
            <a:ext cx="2756154" cy="16268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1D3C123-5F71-C24B-ADE4-259034F3C89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000" t="50000"/>
          <a:stretch/>
        </p:blipFill>
        <p:spPr>
          <a:xfrm>
            <a:off x="8747930" y="4579993"/>
            <a:ext cx="2760306" cy="163285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44AAFF4-B215-5248-950E-1A8B467B775A}"/>
              </a:ext>
            </a:extLst>
          </p:cNvPr>
          <p:cNvCxnSpPr/>
          <p:nvPr/>
        </p:nvCxnSpPr>
        <p:spPr>
          <a:xfrm>
            <a:off x="5949624" y="1295232"/>
            <a:ext cx="0" cy="49083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FA747F6-F581-1C47-AA52-E2BD6256EC52}"/>
              </a:ext>
            </a:extLst>
          </p:cNvPr>
          <p:cNvCxnSpPr/>
          <p:nvPr/>
        </p:nvCxnSpPr>
        <p:spPr>
          <a:xfrm>
            <a:off x="8740727" y="1290876"/>
            <a:ext cx="0" cy="49083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C5E730E-7B8F-9949-82BF-32EE0628BD62}"/>
              </a:ext>
            </a:extLst>
          </p:cNvPr>
          <p:cNvCxnSpPr/>
          <p:nvPr/>
        </p:nvCxnSpPr>
        <p:spPr>
          <a:xfrm>
            <a:off x="11505703" y="1312646"/>
            <a:ext cx="0" cy="49083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4D627C-9FC2-BB40-A9C0-692CE9125277}"/>
              </a:ext>
            </a:extLst>
          </p:cNvPr>
          <p:cNvCxnSpPr/>
          <p:nvPr/>
        </p:nvCxnSpPr>
        <p:spPr>
          <a:xfrm>
            <a:off x="3193523" y="1308461"/>
            <a:ext cx="0" cy="49083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5D68298-E729-334F-804A-3E15D032278F}"/>
              </a:ext>
            </a:extLst>
          </p:cNvPr>
          <p:cNvSpPr txBox="1"/>
          <p:nvPr/>
        </p:nvSpPr>
        <p:spPr>
          <a:xfrm>
            <a:off x="3480744" y="1177667"/>
            <a:ext cx="2103120" cy="307777"/>
          </a:xfrm>
          <a:prstGeom prst="rect">
            <a:avLst/>
          </a:prstGeom>
          <a:solidFill>
            <a:schemeClr val="bg1"/>
          </a:solidFill>
          <a:ln>
            <a:solidFill>
              <a:srgbClr val="A5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A500FF"/>
                </a:solidFill>
              </a:rPr>
              <a:t>CONVENTIONAL DA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478207-AC42-E349-9E1B-FDC7EE4CB278}"/>
              </a:ext>
            </a:extLst>
          </p:cNvPr>
          <p:cNvSpPr txBox="1"/>
          <p:nvPr/>
        </p:nvSpPr>
        <p:spPr>
          <a:xfrm>
            <a:off x="6245720" y="1173312"/>
            <a:ext cx="2103120" cy="307777"/>
          </a:xfrm>
          <a:prstGeom prst="rect">
            <a:avLst/>
          </a:prstGeom>
          <a:solidFill>
            <a:schemeClr val="bg1"/>
          </a:solidFill>
          <a:ln>
            <a:solidFill>
              <a:srgbClr val="FFA5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A500"/>
                </a:solidFill>
              </a:rPr>
              <a:t>CONV + RADAR DA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785D81-FAEC-C944-9424-32CAD6A1F4AF}"/>
              </a:ext>
            </a:extLst>
          </p:cNvPr>
          <p:cNvSpPr txBox="1"/>
          <p:nvPr/>
        </p:nvSpPr>
        <p:spPr>
          <a:xfrm>
            <a:off x="9036818" y="1168958"/>
            <a:ext cx="2103120" cy="307777"/>
          </a:xfrm>
          <a:prstGeom prst="rect">
            <a:avLst/>
          </a:prstGeom>
          <a:solidFill>
            <a:schemeClr val="bg1"/>
          </a:solidFill>
          <a:ln>
            <a:solidFill>
              <a:srgbClr val="40D22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0D22B"/>
                </a:solidFill>
              </a:rPr>
              <a:t>CONV + GLM-S DA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1C3393-B3FA-B54F-9B36-C7176E7BB058}"/>
              </a:ext>
            </a:extLst>
          </p:cNvPr>
          <p:cNvSpPr txBox="1"/>
          <p:nvPr/>
        </p:nvSpPr>
        <p:spPr>
          <a:xfrm rot="-5400000">
            <a:off x="465298" y="3644761"/>
            <a:ext cx="509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rgbClr val="28881F"/>
                </a:solidFill>
              </a:rPr>
              <a:t>2-HOUR CREF FORECASTS </a:t>
            </a:r>
            <a:r>
              <a:rPr lang="en-US" sz="1800" dirty="0">
                <a:solidFill>
                  <a:srgbClr val="28881F"/>
                </a:solidFill>
              </a:rPr>
              <a:t>VALID 17Z, 6/23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57F0A2F-6C57-034F-93CD-7B7150F0A61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1611"/>
          <a:stretch/>
        </p:blipFill>
        <p:spPr>
          <a:xfrm>
            <a:off x="316529" y="2927972"/>
            <a:ext cx="2357302" cy="165202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2111968-65B5-0048-A150-362499335F26}"/>
              </a:ext>
            </a:extLst>
          </p:cNvPr>
          <p:cNvSpPr txBox="1"/>
          <p:nvPr/>
        </p:nvSpPr>
        <p:spPr>
          <a:xfrm>
            <a:off x="320282" y="2584941"/>
            <a:ext cx="235730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MRMS OBSERVATIONS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77950B-3FCE-5A40-B0E2-BBCD7679C113}"/>
              </a:ext>
            </a:extLst>
          </p:cNvPr>
          <p:cNvSpPr txBox="1"/>
          <p:nvPr/>
        </p:nvSpPr>
        <p:spPr>
          <a:xfrm>
            <a:off x="314420" y="4636478"/>
            <a:ext cx="235730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17Z 6/23/2020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2A6B3B-571C-F946-B834-806F8FC123BD}"/>
              </a:ext>
            </a:extLst>
          </p:cNvPr>
          <p:cNvSpPr txBox="1"/>
          <p:nvPr/>
        </p:nvSpPr>
        <p:spPr>
          <a:xfrm>
            <a:off x="3147651" y="6233256"/>
            <a:ext cx="872072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Reflectivity forecasts from 3 ensemble members per experiment, at one valid time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3AF8A54-8433-E84D-91BF-4F6798E3DBD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0850" y="1540103"/>
            <a:ext cx="572460" cy="399768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C5EA44B-6DA2-AD4E-AA83-7EB3AD627774}"/>
              </a:ext>
            </a:extLst>
          </p:cNvPr>
          <p:cNvSpPr txBox="1"/>
          <p:nvPr/>
        </p:nvSpPr>
        <p:spPr>
          <a:xfrm>
            <a:off x="11625530" y="5503982"/>
            <a:ext cx="572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dBZ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1DA4239-F8F1-C244-9EBF-92F41F011319}"/>
              </a:ext>
            </a:extLst>
          </p:cNvPr>
          <p:cNvCxnSpPr/>
          <p:nvPr/>
        </p:nvCxnSpPr>
        <p:spPr>
          <a:xfrm>
            <a:off x="11518088" y="1306952"/>
            <a:ext cx="0" cy="49083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35161C0-FBB8-974D-81E2-FCAAC14D2F83}"/>
              </a:ext>
            </a:extLst>
          </p:cNvPr>
          <p:cNvCxnSpPr/>
          <p:nvPr/>
        </p:nvCxnSpPr>
        <p:spPr>
          <a:xfrm>
            <a:off x="8722135" y="1324537"/>
            <a:ext cx="0" cy="49083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704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EB5F9-03C4-554F-99ED-0BAEC0F5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GLM impacts in the Gulf of Mexico (21Z, 6/22)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CEE88-8901-DE4F-9061-B3FCF6EA45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93D84A-EBFE-EC4C-B7ED-E2F28416F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697" y="1305548"/>
            <a:ext cx="2368452" cy="1666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105727-771C-ED4A-90E4-0CBD3AFAD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652" y="1309292"/>
            <a:ext cx="2368428" cy="1670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2E3A74-69B9-C046-863A-EA94A77AA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237" y="1309894"/>
            <a:ext cx="2379270" cy="1661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056A21-A710-BE43-A741-0B97B9953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7507" y="1309292"/>
            <a:ext cx="2363131" cy="1662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7F92C8-ACBD-B24F-AB1E-E8197AE8E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491" y="2954783"/>
            <a:ext cx="2379270" cy="1663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9995E3-405F-0744-A69D-084C0EED6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049" y="2964319"/>
            <a:ext cx="2379270" cy="1667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7B4AE9-A39A-2A4E-8CE1-0753379B52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8236" y="2964318"/>
            <a:ext cx="2379271" cy="1667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7C9377-AC05-4443-A493-491179B681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9922" y="2962135"/>
            <a:ext cx="2402187" cy="1679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503CD4-A4FE-D942-8B24-896D23F5F2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9440" y="4714896"/>
            <a:ext cx="2368452" cy="1660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554C75-4B4E-D742-BA26-4F28CE30B0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3620" y="4719057"/>
            <a:ext cx="2368296" cy="1666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EF39E0-5A99-6F45-8288-543C1A862A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4714896"/>
            <a:ext cx="2363128" cy="16625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69EEF2-FBFF-1F48-B96A-FF9EF81F9E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83122" y="4709748"/>
            <a:ext cx="2369067" cy="166250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5322B6-B66A-DA46-B39C-70478BC106F2}"/>
              </a:ext>
            </a:extLst>
          </p:cNvPr>
          <p:cNvCxnSpPr>
            <a:cxnSpLocks/>
          </p:cNvCxnSpPr>
          <p:nvPr/>
        </p:nvCxnSpPr>
        <p:spPr>
          <a:xfrm>
            <a:off x="10849872" y="1306952"/>
            <a:ext cx="0" cy="33375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619966-CBCA-D44E-AD57-706F75E858A0}"/>
              </a:ext>
            </a:extLst>
          </p:cNvPr>
          <p:cNvCxnSpPr>
            <a:cxnSpLocks/>
          </p:cNvCxnSpPr>
          <p:nvPr/>
        </p:nvCxnSpPr>
        <p:spPr>
          <a:xfrm>
            <a:off x="8470087" y="1301087"/>
            <a:ext cx="0" cy="33375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DD2A60-359C-6141-937E-9252A1D59D24}"/>
              </a:ext>
            </a:extLst>
          </p:cNvPr>
          <p:cNvCxnSpPr>
            <a:cxnSpLocks/>
          </p:cNvCxnSpPr>
          <p:nvPr/>
        </p:nvCxnSpPr>
        <p:spPr>
          <a:xfrm>
            <a:off x="6090302" y="1295224"/>
            <a:ext cx="0" cy="33375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90931A-412F-B047-85B4-C65589B03FBE}"/>
              </a:ext>
            </a:extLst>
          </p:cNvPr>
          <p:cNvCxnSpPr>
            <a:cxnSpLocks/>
          </p:cNvCxnSpPr>
          <p:nvPr/>
        </p:nvCxnSpPr>
        <p:spPr>
          <a:xfrm>
            <a:off x="3692936" y="1306944"/>
            <a:ext cx="0" cy="33375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BEB7AA-8920-3D4D-ADE2-3F38DEF0D4A0}"/>
              </a:ext>
            </a:extLst>
          </p:cNvPr>
          <p:cNvCxnSpPr>
            <a:cxnSpLocks/>
          </p:cNvCxnSpPr>
          <p:nvPr/>
        </p:nvCxnSpPr>
        <p:spPr>
          <a:xfrm>
            <a:off x="1348321" y="1301079"/>
            <a:ext cx="0" cy="33375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07033E-DD06-E040-A64C-F5AAA531F5EE}"/>
              </a:ext>
            </a:extLst>
          </p:cNvPr>
          <p:cNvCxnSpPr>
            <a:cxnSpLocks/>
          </p:cNvCxnSpPr>
          <p:nvPr/>
        </p:nvCxnSpPr>
        <p:spPr>
          <a:xfrm flipH="1">
            <a:off x="1331043" y="1316020"/>
            <a:ext cx="95294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409BE2A-FA0B-0244-A3CD-B6095420C888}"/>
              </a:ext>
            </a:extLst>
          </p:cNvPr>
          <p:cNvCxnSpPr>
            <a:cxnSpLocks/>
          </p:cNvCxnSpPr>
          <p:nvPr/>
        </p:nvCxnSpPr>
        <p:spPr>
          <a:xfrm flipH="1">
            <a:off x="1342763" y="2945530"/>
            <a:ext cx="95294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98CCF6-CDFD-9E4B-AF2A-6EEB8154186B}"/>
              </a:ext>
            </a:extLst>
          </p:cNvPr>
          <p:cNvCxnSpPr>
            <a:cxnSpLocks/>
          </p:cNvCxnSpPr>
          <p:nvPr/>
        </p:nvCxnSpPr>
        <p:spPr>
          <a:xfrm flipH="1">
            <a:off x="1343333" y="4627792"/>
            <a:ext cx="95294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4887CD-9F84-A543-9559-03CA9C7211F0}"/>
              </a:ext>
            </a:extLst>
          </p:cNvPr>
          <p:cNvCxnSpPr>
            <a:cxnSpLocks/>
          </p:cNvCxnSpPr>
          <p:nvPr/>
        </p:nvCxnSpPr>
        <p:spPr>
          <a:xfrm flipH="1">
            <a:off x="1331614" y="6356948"/>
            <a:ext cx="9529468" cy="222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CD26A90-7F03-2B42-AAE9-0B9682804BC8}"/>
              </a:ext>
            </a:extLst>
          </p:cNvPr>
          <p:cNvCxnSpPr>
            <a:cxnSpLocks/>
          </p:cNvCxnSpPr>
          <p:nvPr/>
        </p:nvCxnSpPr>
        <p:spPr>
          <a:xfrm flipH="1">
            <a:off x="1343336" y="4698133"/>
            <a:ext cx="9529468" cy="222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6E3CA79-A432-4B45-A36B-1E18A4D68B1D}"/>
              </a:ext>
            </a:extLst>
          </p:cNvPr>
          <p:cNvCxnSpPr>
            <a:cxnSpLocks/>
          </p:cNvCxnSpPr>
          <p:nvPr/>
        </p:nvCxnSpPr>
        <p:spPr>
          <a:xfrm>
            <a:off x="1335024" y="4701421"/>
            <a:ext cx="0" cy="16916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2FE6C2-EF38-8B47-A58B-6A66AB602944}"/>
              </a:ext>
            </a:extLst>
          </p:cNvPr>
          <p:cNvCxnSpPr>
            <a:cxnSpLocks/>
          </p:cNvCxnSpPr>
          <p:nvPr/>
        </p:nvCxnSpPr>
        <p:spPr>
          <a:xfrm>
            <a:off x="3694176" y="4725441"/>
            <a:ext cx="0" cy="16411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3C8112E-6B29-F144-8091-CD8A90EB073C}"/>
              </a:ext>
            </a:extLst>
          </p:cNvPr>
          <p:cNvCxnSpPr>
            <a:cxnSpLocks/>
          </p:cNvCxnSpPr>
          <p:nvPr/>
        </p:nvCxnSpPr>
        <p:spPr>
          <a:xfrm>
            <a:off x="6089904" y="4725441"/>
            <a:ext cx="0" cy="16411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9723F7A-B6E9-BA4D-B19D-88E3DCC52CDA}"/>
              </a:ext>
            </a:extLst>
          </p:cNvPr>
          <p:cNvCxnSpPr>
            <a:cxnSpLocks/>
          </p:cNvCxnSpPr>
          <p:nvPr/>
        </p:nvCxnSpPr>
        <p:spPr>
          <a:xfrm>
            <a:off x="8467344" y="4714290"/>
            <a:ext cx="0" cy="16411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BA8B944-8304-FA49-A64B-359F29EA474D}"/>
              </a:ext>
            </a:extLst>
          </p:cNvPr>
          <p:cNvCxnSpPr>
            <a:cxnSpLocks/>
          </p:cNvCxnSpPr>
          <p:nvPr/>
        </p:nvCxnSpPr>
        <p:spPr>
          <a:xfrm>
            <a:off x="10853928" y="4703138"/>
            <a:ext cx="0" cy="16550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12B2393-6F44-8A4B-A5F9-7DBE96578B0A}"/>
              </a:ext>
            </a:extLst>
          </p:cNvPr>
          <p:cNvSpPr txBox="1"/>
          <p:nvPr/>
        </p:nvSpPr>
        <p:spPr>
          <a:xfrm rot="-5400000">
            <a:off x="382621" y="1995579"/>
            <a:ext cx="1664208" cy="261610"/>
          </a:xfrm>
          <a:prstGeom prst="rect">
            <a:avLst/>
          </a:prstGeom>
          <a:solidFill>
            <a:schemeClr val="bg1"/>
          </a:solidFill>
          <a:ln w="19050">
            <a:solidFill>
              <a:srgbClr val="FFA5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A500"/>
                </a:solidFill>
              </a:rPr>
              <a:t>CONV+RADAR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157D3C-BBBA-DD47-872F-67D8573D5022}"/>
              </a:ext>
            </a:extLst>
          </p:cNvPr>
          <p:cNvSpPr txBox="1"/>
          <p:nvPr/>
        </p:nvSpPr>
        <p:spPr>
          <a:xfrm rot="-5400000">
            <a:off x="384048" y="3664838"/>
            <a:ext cx="1664208" cy="2616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</a:rPr>
              <a:t>CONV+RADAR+GLM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9AE2DF-3F7B-9347-AB8E-49CA74B0223D}"/>
              </a:ext>
            </a:extLst>
          </p:cNvPr>
          <p:cNvSpPr txBox="1"/>
          <p:nvPr/>
        </p:nvSpPr>
        <p:spPr>
          <a:xfrm rot="-5400000">
            <a:off x="384048" y="5416371"/>
            <a:ext cx="1664208" cy="261610"/>
          </a:xfrm>
          <a:prstGeom prst="rect">
            <a:avLst/>
          </a:prstGeom>
          <a:solidFill>
            <a:srgbClr val="FF1CD5"/>
          </a:solidFill>
          <a:ln w="19050">
            <a:solidFill>
              <a:srgbClr val="FF1C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GOES-16 FED OBS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B74812-3389-3343-8623-6134EE32FE31}"/>
              </a:ext>
            </a:extLst>
          </p:cNvPr>
          <p:cNvSpPr txBox="1"/>
          <p:nvPr/>
        </p:nvSpPr>
        <p:spPr>
          <a:xfrm rot="-5400000">
            <a:off x="-1780109" y="3547675"/>
            <a:ext cx="472831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Forecast hours 0-3, 1 member per experiment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6E3268-B31D-1943-870E-1776EF79A29E}"/>
              </a:ext>
            </a:extLst>
          </p:cNvPr>
          <p:cNvSpPr txBox="1"/>
          <p:nvPr/>
        </p:nvSpPr>
        <p:spPr>
          <a:xfrm>
            <a:off x="2118731" y="6345046"/>
            <a:ext cx="858644" cy="365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/>
              <a:t>21 Z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0B916A-0784-DC4E-A99D-BCD12ED61DD1}"/>
              </a:ext>
            </a:extLst>
          </p:cNvPr>
          <p:cNvSpPr txBox="1"/>
          <p:nvPr/>
        </p:nvSpPr>
        <p:spPr>
          <a:xfrm>
            <a:off x="4512525" y="6341922"/>
            <a:ext cx="858644" cy="365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/>
              <a:t>22 Z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CB1FC4-B344-4F44-8F5D-7595BBA8A170}"/>
              </a:ext>
            </a:extLst>
          </p:cNvPr>
          <p:cNvSpPr txBox="1"/>
          <p:nvPr/>
        </p:nvSpPr>
        <p:spPr>
          <a:xfrm>
            <a:off x="6895170" y="6341922"/>
            <a:ext cx="858644" cy="365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/>
              <a:t>23 Z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03A9D9-5C78-7D4D-A41D-4CE6865F66A8}"/>
              </a:ext>
            </a:extLst>
          </p:cNvPr>
          <p:cNvSpPr txBox="1"/>
          <p:nvPr/>
        </p:nvSpPr>
        <p:spPr>
          <a:xfrm>
            <a:off x="9422778" y="6330771"/>
            <a:ext cx="858644" cy="365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/>
              <a:t>0 Z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AF173E-F8F1-2747-B39F-8E12E045B48B}"/>
              </a:ext>
            </a:extLst>
          </p:cNvPr>
          <p:cNvSpPr txBox="1"/>
          <p:nvPr/>
        </p:nvSpPr>
        <p:spPr>
          <a:xfrm>
            <a:off x="2036959" y="1011054"/>
            <a:ext cx="95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21Z + 0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9796E8-F679-5146-8053-E37DCE758DE2}"/>
              </a:ext>
            </a:extLst>
          </p:cNvPr>
          <p:cNvSpPr txBox="1"/>
          <p:nvPr/>
        </p:nvSpPr>
        <p:spPr>
          <a:xfrm>
            <a:off x="4486509" y="1014984"/>
            <a:ext cx="95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21Z + 1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9D37072-2423-B24C-B3D3-4501E62FD60C}"/>
              </a:ext>
            </a:extLst>
          </p:cNvPr>
          <p:cNvSpPr txBox="1"/>
          <p:nvPr/>
        </p:nvSpPr>
        <p:spPr>
          <a:xfrm>
            <a:off x="6757640" y="1014984"/>
            <a:ext cx="95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21Z + 2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13CA4D2-568D-3445-B6DA-C33601479E89}"/>
              </a:ext>
            </a:extLst>
          </p:cNvPr>
          <p:cNvSpPr txBox="1"/>
          <p:nvPr/>
        </p:nvSpPr>
        <p:spPr>
          <a:xfrm>
            <a:off x="9207190" y="1011054"/>
            <a:ext cx="95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21Z + 3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262961D-F838-8E4C-A250-D8C5B524E0B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24925" y="1904042"/>
            <a:ext cx="737696" cy="321424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9219901-6708-734D-88AE-E56666C065EB}"/>
              </a:ext>
            </a:extLst>
          </p:cNvPr>
          <p:cNvSpPr txBox="1"/>
          <p:nvPr/>
        </p:nvSpPr>
        <p:spPr>
          <a:xfrm>
            <a:off x="11062048" y="5095987"/>
            <a:ext cx="925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flashes/ minute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484314C-B7F5-9E4E-9EAC-CE29B60E2D0A}"/>
              </a:ext>
            </a:extLst>
          </p:cNvPr>
          <p:cNvSpPr/>
          <p:nvPr/>
        </p:nvSpPr>
        <p:spPr>
          <a:xfrm>
            <a:off x="6332176" y="5828373"/>
            <a:ext cx="562993" cy="489926"/>
          </a:xfrm>
          <a:prstGeom prst="ellipse">
            <a:avLst/>
          </a:prstGeom>
          <a:noFill/>
          <a:ln>
            <a:solidFill>
              <a:srgbClr val="FF1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DF3F106-F321-DB47-8769-AA231A107AC8}"/>
              </a:ext>
            </a:extLst>
          </p:cNvPr>
          <p:cNvSpPr>
            <a:spLocks noChangeAspect="1"/>
          </p:cNvSpPr>
          <p:nvPr/>
        </p:nvSpPr>
        <p:spPr>
          <a:xfrm>
            <a:off x="1622651" y="5891571"/>
            <a:ext cx="461654" cy="401742"/>
          </a:xfrm>
          <a:prstGeom prst="ellipse">
            <a:avLst/>
          </a:prstGeom>
          <a:noFill/>
          <a:ln>
            <a:solidFill>
              <a:srgbClr val="FF1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1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D7ECB-FD53-814F-A606-A6F7F9DDA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Forecasts assessed against radar 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F98C6-AB4F-0748-911B-C733464EBD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582B03-280C-D64F-88F7-05953F071B45}"/>
              </a:ext>
            </a:extLst>
          </p:cNvPr>
          <p:cNvSpPr txBox="1"/>
          <p:nvPr/>
        </p:nvSpPr>
        <p:spPr>
          <a:xfrm>
            <a:off x="521675" y="3657600"/>
            <a:ext cx="3288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Critical Success Index at 35 dBZ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D67CC-168B-9C41-965D-7DA05D8A3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882" y="1078392"/>
            <a:ext cx="6499380" cy="2712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99245F-49EE-9E49-A1AE-A06B20E8CE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73593"/>
            <a:ext cx="6096000" cy="24136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D6C390-8166-F342-B0F6-7FC08465AA02}"/>
              </a:ext>
            </a:extLst>
          </p:cNvPr>
          <p:cNvSpPr txBox="1"/>
          <p:nvPr/>
        </p:nvSpPr>
        <p:spPr>
          <a:xfrm>
            <a:off x="8387862" y="3810000"/>
            <a:ext cx="3593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Probability of Detection at 35 dBZ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FF9252-5DA5-5A47-A0B0-53E16E3B7C61}"/>
              </a:ext>
            </a:extLst>
          </p:cNvPr>
          <p:cNvSpPr txBox="1"/>
          <p:nvPr/>
        </p:nvSpPr>
        <p:spPr>
          <a:xfrm>
            <a:off x="4437183" y="3757246"/>
            <a:ext cx="3288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grids coarsened to 20 km</a:t>
            </a:r>
          </a:p>
        </p:txBody>
      </p:sp>
      <p:sp>
        <p:nvSpPr>
          <p:cNvPr id="13" name="Google Shape;101;p14">
            <a:extLst>
              <a:ext uri="{FF2B5EF4-FFF2-40B4-BE49-F238E27FC236}">
                <a16:creationId xmlns:a16="http://schemas.microsoft.com/office/drawing/2014/main" id="{E412967E-9B12-DF4A-B977-8C8FC295EF7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NOAA Global Systems Laboratory</a:t>
            </a:r>
            <a:endParaRPr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40FA783-3DFE-BD4D-98F2-E212C8B30423}"/>
              </a:ext>
            </a:extLst>
          </p:cNvPr>
          <p:cNvSpPr txBox="1">
            <a:spLocks/>
          </p:cNvSpPr>
          <p:nvPr/>
        </p:nvSpPr>
        <p:spPr>
          <a:xfrm>
            <a:off x="3559345" y="4039389"/>
            <a:ext cx="5292525" cy="2141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sz="2400" b="1">
                <a:solidFill>
                  <a:srgbClr val="FF0000"/>
                </a:solidFill>
              </a:rPr>
              <a:t>Conventional + radar + GLM-S</a:t>
            </a:r>
          </a:p>
          <a:p>
            <a:pPr marL="114300" indent="0">
              <a:buFont typeface="Arial"/>
              <a:buNone/>
            </a:pPr>
            <a:r>
              <a:rPr lang="en-US" sz="2400" b="1">
                <a:solidFill>
                  <a:srgbClr val="FFA500"/>
                </a:solidFill>
              </a:rPr>
              <a:t>Conventional + radar</a:t>
            </a:r>
          </a:p>
          <a:p>
            <a:pPr marL="114300" indent="0">
              <a:buFont typeface="Arial"/>
              <a:buNone/>
            </a:pPr>
            <a:r>
              <a:rPr lang="en-US" sz="2400" b="1">
                <a:solidFill>
                  <a:srgbClr val="40D22B"/>
                </a:solidFill>
              </a:rPr>
              <a:t>Conventional + GLM-S</a:t>
            </a:r>
          </a:p>
          <a:p>
            <a:pPr marL="114300" indent="0">
              <a:buFont typeface="Arial"/>
              <a:buNone/>
            </a:pPr>
            <a:r>
              <a:rPr lang="en-US" sz="2400" b="1">
                <a:solidFill>
                  <a:srgbClr val="0000FF"/>
                </a:solidFill>
              </a:rPr>
              <a:t>Conventional + GLM-K</a:t>
            </a:r>
          </a:p>
          <a:p>
            <a:pPr marL="114300" indent="0">
              <a:buFont typeface="Arial"/>
              <a:buNone/>
            </a:pPr>
            <a:r>
              <a:rPr lang="en-US" sz="2400" b="1">
                <a:solidFill>
                  <a:srgbClr val="A500FF"/>
                </a:solidFill>
              </a:rPr>
              <a:t>Conventional only</a:t>
            </a:r>
            <a:endParaRPr lang="en-US" sz="2400" b="1" dirty="0">
              <a:solidFill>
                <a:srgbClr val="A5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3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D7ECB-FD53-814F-A606-A6F7F9DDA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Forecasts assessed against radar 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F98C6-AB4F-0748-911B-C733464EBD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C073BE-1BFE-0D49-B0E1-252B7658A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4"/>
          <a:stretch/>
        </p:blipFill>
        <p:spPr>
          <a:xfrm>
            <a:off x="0" y="1247545"/>
            <a:ext cx="6095999" cy="2437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6B6AB1-BCB0-2049-A9D2-E8273F8D4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0" r="3923"/>
          <a:stretch/>
        </p:blipFill>
        <p:spPr>
          <a:xfrm>
            <a:off x="5990672" y="1215991"/>
            <a:ext cx="6201328" cy="26306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95AAD4-336A-CB4C-85AC-13D505FC704D}"/>
              </a:ext>
            </a:extLst>
          </p:cNvPr>
          <p:cNvSpPr txBox="1"/>
          <p:nvPr/>
        </p:nvSpPr>
        <p:spPr>
          <a:xfrm>
            <a:off x="351693" y="3655092"/>
            <a:ext cx="25460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1-hour forecasts’ frequency bias on native grid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9F377-253B-A04B-89FA-E87A7ED3B5C6}"/>
              </a:ext>
            </a:extLst>
          </p:cNvPr>
          <p:cNvSpPr txBox="1"/>
          <p:nvPr/>
        </p:nvSpPr>
        <p:spPr>
          <a:xfrm>
            <a:off x="9261231" y="3846649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1-hour forecasts’ CSI on 20 km grid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233CA9-2DEE-2943-B2B6-A321202F4DF4}"/>
              </a:ext>
            </a:extLst>
          </p:cNvPr>
          <p:cNvSpPr txBox="1"/>
          <p:nvPr/>
        </p:nvSpPr>
        <p:spPr>
          <a:xfrm>
            <a:off x="4173413" y="3757246"/>
            <a:ext cx="3862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average skill over 17 forecasts</a:t>
            </a:r>
          </a:p>
        </p:txBody>
      </p:sp>
      <p:sp>
        <p:nvSpPr>
          <p:cNvPr id="13" name="Google Shape;101;p14">
            <a:extLst>
              <a:ext uri="{FF2B5EF4-FFF2-40B4-BE49-F238E27FC236}">
                <a16:creationId xmlns:a16="http://schemas.microsoft.com/office/drawing/2014/main" id="{E192D1A2-4057-8943-90AA-41783D1F63A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NOAA Global Systems Laboratory</a:t>
            </a:r>
            <a:endParaRPr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9AFADD6-C34E-D74B-A872-909075593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9345" y="4039389"/>
            <a:ext cx="5292525" cy="2141010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Conventional + radar + GLM-S</a:t>
            </a:r>
          </a:p>
          <a:p>
            <a:pPr marL="114300" indent="0">
              <a:buNone/>
            </a:pPr>
            <a:r>
              <a:rPr lang="en-US" sz="2400" b="1" dirty="0">
                <a:solidFill>
                  <a:srgbClr val="FFA500"/>
                </a:solidFill>
              </a:rPr>
              <a:t>Conventional + radar</a:t>
            </a:r>
          </a:p>
          <a:p>
            <a:pPr marL="114300" indent="0">
              <a:buNone/>
            </a:pPr>
            <a:r>
              <a:rPr lang="en-US" sz="2400" b="1" dirty="0">
                <a:solidFill>
                  <a:srgbClr val="40D22B"/>
                </a:solidFill>
              </a:rPr>
              <a:t>Conventional + GLM-S</a:t>
            </a:r>
          </a:p>
          <a:p>
            <a:pPr marL="114300" indent="0">
              <a:buNone/>
            </a:pPr>
            <a:r>
              <a:rPr lang="en-US" sz="2400" b="1" dirty="0">
                <a:solidFill>
                  <a:srgbClr val="0000FF"/>
                </a:solidFill>
              </a:rPr>
              <a:t>Conventional + GLM-K</a:t>
            </a:r>
          </a:p>
          <a:p>
            <a:pPr marL="114300" indent="0">
              <a:buNone/>
            </a:pPr>
            <a:r>
              <a:rPr lang="en-US" sz="2400" b="1" dirty="0">
                <a:solidFill>
                  <a:srgbClr val="A500FF"/>
                </a:solidFill>
              </a:rPr>
              <a:t>Conventional only</a:t>
            </a:r>
          </a:p>
        </p:txBody>
      </p:sp>
    </p:spTree>
    <p:extLst>
      <p:ext uri="{BB962C8B-B14F-4D97-AF65-F5344CB8AC3E}">
        <p14:creationId xmlns:p14="http://schemas.microsoft.com/office/powerpoint/2010/main" val="2247617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719</Words>
  <Application>Microsoft Office PowerPoint</Application>
  <PresentationFormat>Widescreen</PresentationFormat>
  <Paragraphs>141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GLM Assimilation in the HRRR-DAS ensemble framework</vt:lpstr>
      <vt:lpstr>Background &amp; methods</vt:lpstr>
      <vt:lpstr>Forward operator calibration</vt:lpstr>
      <vt:lpstr>Other fields impacted through covariances</vt:lpstr>
      <vt:lpstr>Experiment configurations</vt:lpstr>
      <vt:lpstr>GLM impacts in the Gulf of Mexico (17Z, 6/23)</vt:lpstr>
      <vt:lpstr>GLM impacts in the Gulf of Mexico (21Z, 6/22)</vt:lpstr>
      <vt:lpstr>Forecasts assessed against radar observations</vt:lpstr>
      <vt:lpstr>Forecasts assessed against radar observations</vt:lpstr>
      <vt:lpstr>Forecasts assessed against GOES-East GLM</vt:lpstr>
      <vt:lpstr>Forecasts assessed against GOES-East GLM</vt:lpstr>
      <vt:lpstr>Future 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Back,Amanda</cp:lastModifiedBy>
  <cp:revision>15</cp:revision>
  <dcterms:modified xsi:type="dcterms:W3CDTF">2021-09-21T17:41:40Z</dcterms:modified>
</cp:coreProperties>
</file>