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20"/>
  </p:notesMasterIdLst>
  <p:sldIdLst>
    <p:sldId id="393" r:id="rId3"/>
    <p:sldId id="398" r:id="rId4"/>
    <p:sldId id="399" r:id="rId5"/>
    <p:sldId id="395" r:id="rId6"/>
    <p:sldId id="397" r:id="rId7"/>
    <p:sldId id="396" r:id="rId8"/>
    <p:sldId id="401" r:id="rId9"/>
    <p:sldId id="383" r:id="rId10"/>
    <p:sldId id="403" r:id="rId11"/>
    <p:sldId id="400" r:id="rId12"/>
    <p:sldId id="404" r:id="rId13"/>
    <p:sldId id="405" r:id="rId14"/>
    <p:sldId id="406" r:id="rId15"/>
    <p:sldId id="407" r:id="rId16"/>
    <p:sldId id="408" r:id="rId17"/>
    <p:sldId id="409" r:id="rId18"/>
    <p:sldId id="4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Cummins" initials="KC" lastIdx="6" clrIdx="0">
    <p:extLst>
      <p:ext uri="{19B8F6BF-5375-455C-9EA6-DF929625EA0E}">
        <p15:presenceInfo xmlns:p15="http://schemas.microsoft.com/office/powerpoint/2012/main" userId="18b72eda2ec0be54" providerId="Windows Live"/>
      </p:ext>
    </p:extLst>
  </p:cmAuthor>
  <p:cmAuthor id="2" name="Cummins, Kenneth L - (kcummins)" initials="CKL-(" lastIdx="1" clrIdx="1">
    <p:extLst>
      <p:ext uri="{19B8F6BF-5375-455C-9EA6-DF929625EA0E}">
        <p15:presenceInfo xmlns:p15="http://schemas.microsoft.com/office/powerpoint/2012/main" userId="Cummins, Kenneth L - (kcumm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00"/>
    <a:srgbClr val="FF75DB"/>
    <a:srgbClr val="DCDC00"/>
    <a:srgbClr val="82B2D0"/>
    <a:srgbClr val="98B5D8"/>
    <a:srgbClr val="4F81BD"/>
    <a:srgbClr val="82A5D0"/>
    <a:srgbClr val="7099CA"/>
    <a:srgbClr val="138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73" autoAdjust="0"/>
  </p:normalViewPr>
  <p:slideViewPr>
    <p:cSldViewPr>
      <p:cViewPr varScale="1">
        <p:scale>
          <a:sx n="97" d="100"/>
          <a:sy n="97" d="100"/>
        </p:scale>
        <p:origin x="147" y="69"/>
      </p:cViewPr>
      <p:guideLst>
        <p:guide orient="horz" pos="2160"/>
        <p:guide pos="1296"/>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1" d="100"/>
          <a:sy n="71" d="100"/>
        </p:scale>
        <p:origin x="28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Cummins" userId="18b72eda2ec0be54" providerId="LiveId" clId="{0FD54FE8-4CCF-4F90-BA86-335A4750ABCD}"/>
    <pc:docChg chg="undo custSel modSld">
      <pc:chgData name="Kenneth Cummins" userId="18b72eda2ec0be54" providerId="LiveId" clId="{0FD54FE8-4CCF-4F90-BA86-335A4750ABCD}" dt="2021-09-20T19:46:52.624" v="283" actId="14100"/>
      <pc:docMkLst>
        <pc:docMk/>
      </pc:docMkLst>
      <pc:sldChg chg="modNotesTx">
        <pc:chgData name="Kenneth Cummins" userId="18b72eda2ec0be54" providerId="LiveId" clId="{0FD54FE8-4CCF-4F90-BA86-335A4750ABCD}" dt="2021-09-20T19:30:55.984" v="66" actId="6549"/>
        <pc:sldMkLst>
          <pc:docMk/>
          <pc:sldMk cId="2537467873" sldId="393"/>
        </pc:sldMkLst>
      </pc:sldChg>
      <pc:sldChg chg="modSp mod">
        <pc:chgData name="Kenneth Cummins" userId="18b72eda2ec0be54" providerId="LiveId" clId="{0FD54FE8-4CCF-4F90-BA86-335A4750ABCD}" dt="2021-09-20T19:35:59.734" v="135" actId="14100"/>
        <pc:sldMkLst>
          <pc:docMk/>
          <pc:sldMk cId="3358380798" sldId="395"/>
        </pc:sldMkLst>
        <pc:spChg chg="mod">
          <ac:chgData name="Kenneth Cummins" userId="18b72eda2ec0be54" providerId="LiveId" clId="{0FD54FE8-4CCF-4F90-BA86-335A4750ABCD}" dt="2021-09-20T19:34:56.349" v="108" actId="20577"/>
          <ac:spMkLst>
            <pc:docMk/>
            <pc:sldMk cId="3358380798" sldId="395"/>
            <ac:spMk id="7" creationId="{13E36C0F-9D8E-4982-B325-0C2184E42ED7}"/>
          </ac:spMkLst>
        </pc:spChg>
        <pc:spChg chg="mod">
          <ac:chgData name="Kenneth Cummins" userId="18b72eda2ec0be54" providerId="LiveId" clId="{0FD54FE8-4CCF-4F90-BA86-335A4750ABCD}" dt="2021-09-20T19:35:59.734" v="135" actId="14100"/>
          <ac:spMkLst>
            <pc:docMk/>
            <pc:sldMk cId="3358380798" sldId="395"/>
            <ac:spMk id="13" creationId="{837D40B5-1F89-43DF-ABF9-5FBC063A12A1}"/>
          </ac:spMkLst>
        </pc:spChg>
        <pc:spChg chg="mod">
          <ac:chgData name="Kenneth Cummins" userId="18b72eda2ec0be54" providerId="LiveId" clId="{0FD54FE8-4CCF-4F90-BA86-335A4750ABCD}" dt="2021-09-20T19:35:14.550" v="116" actId="20577"/>
          <ac:spMkLst>
            <pc:docMk/>
            <pc:sldMk cId="3358380798" sldId="395"/>
            <ac:spMk id="14" creationId="{CF069A82-5520-40EB-B957-A0417A3A61EC}"/>
          </ac:spMkLst>
        </pc:spChg>
      </pc:sldChg>
      <pc:sldChg chg="modSp mod">
        <pc:chgData name="Kenneth Cummins" userId="18b72eda2ec0be54" providerId="LiveId" clId="{0FD54FE8-4CCF-4F90-BA86-335A4750ABCD}" dt="2021-09-20T19:43:57.465" v="140" actId="14100"/>
        <pc:sldMkLst>
          <pc:docMk/>
          <pc:sldMk cId="2699871948" sldId="396"/>
        </pc:sldMkLst>
        <pc:spChg chg="mod">
          <ac:chgData name="Kenneth Cummins" userId="18b72eda2ec0be54" providerId="LiveId" clId="{0FD54FE8-4CCF-4F90-BA86-335A4750ABCD}" dt="2021-09-20T19:43:57.465" v="140" actId="14100"/>
          <ac:spMkLst>
            <pc:docMk/>
            <pc:sldMk cId="2699871948" sldId="396"/>
            <ac:spMk id="7" creationId="{1603E1C3-5D72-4F5F-B733-E3086C208EA4}"/>
          </ac:spMkLst>
        </pc:spChg>
      </pc:sldChg>
      <pc:sldChg chg="modSp mod">
        <pc:chgData name="Kenneth Cummins" userId="18b72eda2ec0be54" providerId="LiveId" clId="{0FD54FE8-4CCF-4F90-BA86-335A4750ABCD}" dt="2021-09-20T19:43:28.166" v="139" actId="313"/>
        <pc:sldMkLst>
          <pc:docMk/>
          <pc:sldMk cId="320901411" sldId="397"/>
        </pc:sldMkLst>
        <pc:spChg chg="mod">
          <ac:chgData name="Kenneth Cummins" userId="18b72eda2ec0be54" providerId="LiveId" clId="{0FD54FE8-4CCF-4F90-BA86-335A4750ABCD}" dt="2021-09-20T19:43:28.166" v="139" actId="313"/>
          <ac:spMkLst>
            <pc:docMk/>
            <pc:sldMk cId="320901411" sldId="397"/>
            <ac:spMk id="5" creationId="{18C988A8-3395-4690-893F-3D3C42DAF869}"/>
          </ac:spMkLst>
        </pc:spChg>
      </pc:sldChg>
      <pc:sldChg chg="modSp">
        <pc:chgData name="Kenneth Cummins" userId="18b72eda2ec0be54" providerId="LiveId" clId="{0FD54FE8-4CCF-4F90-BA86-335A4750ABCD}" dt="2021-09-19T22:49:05.139" v="3" actId="115"/>
        <pc:sldMkLst>
          <pc:docMk/>
          <pc:sldMk cId="3602580653" sldId="398"/>
        </pc:sldMkLst>
        <pc:spChg chg="mod">
          <ac:chgData name="Kenneth Cummins" userId="18b72eda2ec0be54" providerId="LiveId" clId="{0FD54FE8-4CCF-4F90-BA86-335A4750ABCD}" dt="2021-09-19T22:49:05.139" v="3" actId="115"/>
          <ac:spMkLst>
            <pc:docMk/>
            <pc:sldMk cId="3602580653" sldId="398"/>
            <ac:spMk id="27" creationId="{914C7ABF-8F8F-476B-82D9-8E000236EB6E}"/>
          </ac:spMkLst>
        </pc:spChg>
      </pc:sldChg>
      <pc:sldChg chg="addSp delSp modSp mod modAnim">
        <pc:chgData name="Kenneth Cummins" userId="18b72eda2ec0be54" providerId="LiveId" clId="{0FD54FE8-4CCF-4F90-BA86-335A4750ABCD}" dt="2021-09-20T19:46:52.624" v="283" actId="14100"/>
        <pc:sldMkLst>
          <pc:docMk/>
          <pc:sldMk cId="3588753480" sldId="399"/>
        </pc:sldMkLst>
        <pc:spChg chg="del">
          <ac:chgData name="Kenneth Cummins" userId="18b72eda2ec0be54" providerId="LiveId" clId="{0FD54FE8-4CCF-4F90-BA86-335A4750ABCD}" dt="2021-09-20T19:33:13.381" v="68" actId="478"/>
          <ac:spMkLst>
            <pc:docMk/>
            <pc:sldMk cId="3588753480" sldId="399"/>
            <ac:spMk id="6" creationId="{D21FC0F4-8598-4512-BC63-7D4D3D4F3D28}"/>
          </ac:spMkLst>
        </pc:spChg>
        <pc:spChg chg="mod">
          <ac:chgData name="Kenneth Cummins" userId="18b72eda2ec0be54" providerId="LiveId" clId="{0FD54FE8-4CCF-4F90-BA86-335A4750ABCD}" dt="2021-09-20T19:33:23.910" v="104" actId="1038"/>
          <ac:spMkLst>
            <pc:docMk/>
            <pc:sldMk cId="3588753480" sldId="399"/>
            <ac:spMk id="7" creationId="{398ED670-6C07-41A7-969E-EF2D86650583}"/>
          </ac:spMkLst>
        </pc:spChg>
        <pc:spChg chg="mod">
          <ac:chgData name="Kenneth Cummins" userId="18b72eda2ec0be54" providerId="LiveId" clId="{0FD54FE8-4CCF-4F90-BA86-335A4750ABCD}" dt="2021-09-20T19:33:23.910" v="104" actId="1038"/>
          <ac:spMkLst>
            <pc:docMk/>
            <pc:sldMk cId="3588753480" sldId="399"/>
            <ac:spMk id="8" creationId="{EABEFDAF-C71C-4C3C-9C3E-0B68800F2AC9}"/>
          </ac:spMkLst>
        </pc:spChg>
        <pc:spChg chg="add mod">
          <ac:chgData name="Kenneth Cummins" userId="18b72eda2ec0be54" providerId="LiveId" clId="{0FD54FE8-4CCF-4F90-BA86-335A4750ABCD}" dt="2021-09-20T19:46:01.405" v="164" actId="14100"/>
          <ac:spMkLst>
            <pc:docMk/>
            <pc:sldMk cId="3588753480" sldId="399"/>
            <ac:spMk id="12" creationId="{A034C9E3-79FF-4453-8631-EC8E7E770C90}"/>
          </ac:spMkLst>
        </pc:spChg>
        <pc:spChg chg="add mod">
          <ac:chgData name="Kenneth Cummins" userId="18b72eda2ec0be54" providerId="LiveId" clId="{0FD54FE8-4CCF-4F90-BA86-335A4750ABCD}" dt="2021-09-20T19:46:52.624" v="283" actId="14100"/>
          <ac:spMkLst>
            <pc:docMk/>
            <pc:sldMk cId="3588753480" sldId="399"/>
            <ac:spMk id="19" creationId="{8C315D96-76E1-4FF1-BBEA-2ECF57DB155A}"/>
          </ac:spMkLst>
        </pc:spChg>
        <pc:grpChg chg="mod">
          <ac:chgData name="Kenneth Cummins" userId="18b72eda2ec0be54" providerId="LiveId" clId="{0FD54FE8-4CCF-4F90-BA86-335A4750ABCD}" dt="2021-09-20T19:33:23.910" v="104" actId="1038"/>
          <ac:grpSpMkLst>
            <pc:docMk/>
            <pc:sldMk cId="3588753480" sldId="399"/>
            <ac:grpSpMk id="18" creationId="{C9EB5579-0036-4A99-934C-39314591458B}"/>
          </ac:grpSpMkLst>
        </pc:grpChg>
        <pc:picChg chg="mod">
          <ac:chgData name="Kenneth Cummins" userId="18b72eda2ec0be54" providerId="LiveId" clId="{0FD54FE8-4CCF-4F90-BA86-335A4750ABCD}" dt="2021-09-20T19:33:23.910" v="104" actId="1038"/>
          <ac:picMkLst>
            <pc:docMk/>
            <pc:sldMk cId="3588753480" sldId="399"/>
            <ac:picMk id="3" creationId="{00FBA6F0-3BE1-49DC-A6BF-336D5F61CF85}"/>
          </ac:picMkLst>
        </pc:picChg>
        <pc:picChg chg="del">
          <ac:chgData name="Kenneth Cummins" userId="18b72eda2ec0be54" providerId="LiveId" clId="{0FD54FE8-4CCF-4F90-BA86-335A4750ABCD}" dt="2021-09-20T19:33:10.368" v="67" actId="478"/>
          <ac:picMkLst>
            <pc:docMk/>
            <pc:sldMk cId="3588753480" sldId="399"/>
            <ac:picMk id="4" creationId="{4014BAA3-49A8-4B2E-9852-EFB728C2317C}"/>
          </ac:picMkLst>
        </pc:picChg>
        <pc:picChg chg="mod">
          <ac:chgData name="Kenneth Cummins" userId="18b72eda2ec0be54" providerId="LiveId" clId="{0FD54FE8-4CCF-4F90-BA86-335A4750ABCD}" dt="2021-09-20T19:33:23.910" v="104" actId="1038"/>
          <ac:picMkLst>
            <pc:docMk/>
            <pc:sldMk cId="3588753480" sldId="399"/>
            <ac:picMk id="5" creationId="{ACF07F00-DB00-49DC-95D0-F9777128A759}"/>
          </ac:picMkLst>
        </pc:picChg>
      </pc:sldChg>
      <pc:sldChg chg="modSp mod">
        <pc:chgData name="Kenneth Cummins" userId="18b72eda2ec0be54" providerId="LiveId" clId="{0FD54FE8-4CCF-4F90-BA86-335A4750ABCD}" dt="2021-09-19T22:54:59.168" v="65" actId="20577"/>
        <pc:sldMkLst>
          <pc:docMk/>
          <pc:sldMk cId="4011507853" sldId="401"/>
        </pc:sldMkLst>
        <pc:spChg chg="mod">
          <ac:chgData name="Kenneth Cummins" userId="18b72eda2ec0be54" providerId="LiveId" clId="{0FD54FE8-4CCF-4F90-BA86-335A4750ABCD}" dt="2021-09-19T22:54:59.168" v="65" actId="20577"/>
          <ac:spMkLst>
            <pc:docMk/>
            <pc:sldMk cId="4011507853" sldId="401"/>
            <ac:spMk id="8" creationId="{530C46FE-0146-4E80-A16C-DC92B25F7C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01936-746F-4BD9-80DC-22488FCA9733}"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810F1-BFE6-4B34-820E-30971139070A}" type="slidenum">
              <a:rPr lang="en-US" smtClean="0"/>
              <a:t>‹#›</a:t>
            </a:fld>
            <a:endParaRPr lang="en-US"/>
          </a:p>
        </p:txBody>
      </p:sp>
    </p:spTree>
    <p:extLst>
      <p:ext uri="{BB962C8B-B14F-4D97-AF65-F5344CB8AC3E}">
        <p14:creationId xmlns:p14="http://schemas.microsoft.com/office/powerpoint/2010/main" val="6330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810F1-BFE6-4B34-820E-3097113907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50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take a closer look at modeled performance over north America.</a:t>
            </a:r>
          </a:p>
          <a:p>
            <a:endParaRPr lang="en-US" dirty="0"/>
          </a:p>
          <a:p>
            <a:r>
              <a:rPr lang="en-US" dirty="0"/>
              <a:t>These DE images were produced by employing the best DE estimate from GOES-East and –West. Note that the estimated flash detection is at or below 50% (0.5) in upper plains and south-central Canada during the daytime.</a:t>
            </a:r>
          </a:p>
        </p:txBody>
      </p:sp>
      <p:sp>
        <p:nvSpPr>
          <p:cNvPr id="4" name="Slide Number Placeholder 3"/>
          <p:cNvSpPr>
            <a:spLocks noGrp="1"/>
          </p:cNvSpPr>
          <p:nvPr>
            <p:ph type="sldNum" sz="quarter" idx="5"/>
          </p:nvPr>
        </p:nvSpPr>
        <p:spPr/>
        <p:txBody>
          <a:bodyPr/>
          <a:lstStyle/>
          <a:p>
            <a:fld id="{A31810F1-BFE6-4B34-820E-30971139070A}" type="slidenum">
              <a:rPr lang="en-US" smtClean="0"/>
              <a:t>13</a:t>
            </a:fld>
            <a:endParaRPr lang="en-US"/>
          </a:p>
        </p:txBody>
      </p:sp>
    </p:spTree>
    <p:extLst>
      <p:ext uri="{BB962C8B-B14F-4D97-AF65-F5344CB8AC3E}">
        <p14:creationId xmlns:p14="http://schemas.microsoft.com/office/powerpoint/2010/main" val="201101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GLM detection threshold varies by region and by time-of-day, it would be helpful to have this information when interpreting GLM data in operational settings.</a:t>
            </a:r>
          </a:p>
          <a:p>
            <a:endParaRPr lang="en-US" dirty="0"/>
          </a:p>
          <a:p>
            <a:r>
              <a:rPr lang="en-US" dirty="0"/>
              <a:t>It is possible to compute the detection threshold for each GLM pixel in real-time with 2–5-minute temporal resolution by accumulating statistics from the event energy values reported in the operational L2 dataset. The left panel shows such a calculation for 2-minute intervals over a 6-hour period that includes full daylight, total darkness, as well as the transition period. The median threshold in the region (green line) starts out at about 7 </a:t>
            </a:r>
            <a:r>
              <a:rPr lang="en-US" dirty="0" err="1"/>
              <a:t>fJ</a:t>
            </a:r>
            <a:r>
              <a:rPr lang="en-US" dirty="0"/>
              <a:t> in full daylight and ends-up at about 3 </a:t>
            </a:r>
            <a:r>
              <a:rPr lang="en-US" dirty="0" err="1"/>
              <a:t>fJ</a:t>
            </a:r>
            <a:r>
              <a:rPr lang="en-US" dirty="0"/>
              <a:t> in full darkness after 03 UTC.</a:t>
            </a:r>
          </a:p>
          <a:p>
            <a:endParaRPr lang="en-US" dirty="0"/>
          </a:p>
          <a:p>
            <a:r>
              <a:rPr lang="en-US" dirty="0"/>
              <a:t>GLM flash DE relative to the local Lightning Mapping Array (thick black line) is quite low during daylight hours in this example, but it exceeded 50% after the median threshold reduced to about 3 </a:t>
            </a:r>
            <a:r>
              <a:rPr lang="en-US" dirty="0" err="1"/>
              <a:t>fJ</a:t>
            </a:r>
            <a:r>
              <a:rPr lang="en-US" dirty="0"/>
              <a:t> and the percentage of small flashes reduced to about 20%. The animation on the right panel shows the per-pixel threshold, color-codes between 1 and 7 </a:t>
            </a:r>
            <a:r>
              <a:rPr lang="en-US" dirty="0" err="1"/>
              <a:t>fJ</a:t>
            </a:r>
            <a:r>
              <a:rPr lang="en-US" dirty="0"/>
              <a:t>, in 2-minute periods. The final image in the panel shows the minimum threshold for each pixel for the duration of the storm. </a:t>
            </a:r>
          </a:p>
          <a:p>
            <a:endParaRPr lang="en-US" dirty="0"/>
          </a:p>
          <a:p>
            <a:r>
              <a:rPr lang="en-US" dirty="0"/>
              <a:t>It should be clear that real-time tracking of GLM threshold is both practical and useful</a:t>
            </a:r>
          </a:p>
        </p:txBody>
      </p:sp>
      <p:sp>
        <p:nvSpPr>
          <p:cNvPr id="4" name="Slide Number Placeholder 3"/>
          <p:cNvSpPr>
            <a:spLocks noGrp="1"/>
          </p:cNvSpPr>
          <p:nvPr>
            <p:ph type="sldNum" sz="quarter" idx="5"/>
          </p:nvPr>
        </p:nvSpPr>
        <p:spPr/>
        <p:txBody>
          <a:bodyPr/>
          <a:lstStyle/>
          <a:p>
            <a:fld id="{A31810F1-BFE6-4B34-820E-30971139070A}" type="slidenum">
              <a:rPr lang="en-US" smtClean="0"/>
              <a:t>14</a:t>
            </a:fld>
            <a:endParaRPr lang="en-US"/>
          </a:p>
        </p:txBody>
      </p:sp>
    </p:spTree>
    <p:extLst>
      <p:ext uri="{BB962C8B-B14F-4D97-AF65-F5344CB8AC3E}">
        <p14:creationId xmlns:p14="http://schemas.microsoft.com/office/powerpoint/2010/main" val="370131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17</a:t>
            </a:fld>
            <a:endParaRPr lang="en-US"/>
          </a:p>
        </p:txBody>
      </p:sp>
    </p:spTree>
    <p:extLst>
      <p:ext uri="{BB962C8B-B14F-4D97-AF65-F5344CB8AC3E}">
        <p14:creationId xmlns:p14="http://schemas.microsoft.com/office/powerpoint/2010/main" val="315918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2</a:t>
            </a:fld>
            <a:endParaRPr lang="en-US"/>
          </a:p>
        </p:txBody>
      </p:sp>
    </p:spTree>
    <p:extLst>
      <p:ext uri="{BB962C8B-B14F-4D97-AF65-F5344CB8AC3E}">
        <p14:creationId xmlns:p14="http://schemas.microsoft.com/office/powerpoint/2010/main" val="386777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3</a:t>
            </a:fld>
            <a:endParaRPr lang="en-US"/>
          </a:p>
        </p:txBody>
      </p:sp>
    </p:spTree>
    <p:extLst>
      <p:ext uri="{BB962C8B-B14F-4D97-AF65-F5344CB8AC3E}">
        <p14:creationId xmlns:p14="http://schemas.microsoft.com/office/powerpoint/2010/main" val="375912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4</a:t>
            </a:fld>
            <a:endParaRPr lang="en-US"/>
          </a:p>
        </p:txBody>
      </p:sp>
    </p:spTree>
    <p:extLst>
      <p:ext uri="{BB962C8B-B14F-4D97-AF65-F5344CB8AC3E}">
        <p14:creationId xmlns:p14="http://schemas.microsoft.com/office/powerpoint/2010/main" val="11478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7</a:t>
            </a:fld>
            <a:endParaRPr lang="en-US"/>
          </a:p>
        </p:txBody>
      </p:sp>
    </p:spTree>
    <p:extLst>
      <p:ext uri="{BB962C8B-B14F-4D97-AF65-F5344CB8AC3E}">
        <p14:creationId xmlns:p14="http://schemas.microsoft.com/office/powerpoint/2010/main" val="347739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8</a:t>
            </a:fld>
            <a:endParaRPr lang="en-US"/>
          </a:p>
        </p:txBody>
      </p:sp>
    </p:spTree>
    <p:extLst>
      <p:ext uri="{BB962C8B-B14F-4D97-AF65-F5344CB8AC3E}">
        <p14:creationId xmlns:p14="http://schemas.microsoft.com/office/powerpoint/2010/main" val="252296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10</a:t>
            </a:fld>
            <a:endParaRPr lang="en-US"/>
          </a:p>
        </p:txBody>
      </p:sp>
    </p:spTree>
    <p:extLst>
      <p:ext uri="{BB962C8B-B14F-4D97-AF65-F5344CB8AC3E}">
        <p14:creationId xmlns:p14="http://schemas.microsoft.com/office/powerpoint/2010/main" val="101846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study, the GLM threshold was applied at the EVENT level, so the behavior matches what GLM would do.</a:t>
            </a:r>
          </a:p>
          <a:p>
            <a:endParaRPr lang="en-US" dirty="0"/>
          </a:p>
          <a:p>
            <a:r>
              <a:rPr lang="en-US" dirty="0"/>
              <a:t>The group optical energy Box-plot is, by definition, limited to what GLM sees. Zhang and Cummins show that there are many cloud-top optical sources that have lower energy than GLM’s minimum of about 1.5 </a:t>
            </a:r>
            <a:r>
              <a:rPr lang="en-US" dirty="0" err="1"/>
              <a:t>fJ</a:t>
            </a:r>
            <a:r>
              <a:rPr lang="en-US" dirty="0"/>
              <a:t>.  </a:t>
            </a:r>
          </a:p>
          <a:p>
            <a:endParaRPr lang="en-US" dirty="0"/>
          </a:p>
          <a:p>
            <a:r>
              <a:rPr lang="en-US" dirty="0"/>
              <a:t>Maximum Group Energy was used so that we know something about the brightest group. It would be more-informative to use the maximum event energy in each group, so it can be directly related to GLM detection threshold</a:t>
            </a:r>
          </a:p>
        </p:txBody>
      </p:sp>
      <p:sp>
        <p:nvSpPr>
          <p:cNvPr id="4" name="Slide Number Placeholder 3"/>
          <p:cNvSpPr>
            <a:spLocks noGrp="1"/>
          </p:cNvSpPr>
          <p:nvPr>
            <p:ph type="sldNum" sz="quarter" idx="5"/>
          </p:nvPr>
        </p:nvSpPr>
        <p:spPr/>
        <p:txBody>
          <a:bodyPr/>
          <a:lstStyle/>
          <a:p>
            <a:fld id="{A31810F1-BFE6-4B34-820E-30971139070A}" type="slidenum">
              <a:rPr lang="en-US" smtClean="0"/>
              <a:t>11</a:t>
            </a:fld>
            <a:endParaRPr lang="en-US"/>
          </a:p>
        </p:txBody>
      </p:sp>
    </p:spTree>
    <p:extLst>
      <p:ext uri="{BB962C8B-B14F-4D97-AF65-F5344CB8AC3E}">
        <p14:creationId xmlns:p14="http://schemas.microsoft.com/office/powerpoint/2010/main" val="55366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810F1-BFE6-4B34-820E-30971139070A}" type="slidenum">
              <a:rPr lang="en-US" smtClean="0"/>
              <a:t>12</a:t>
            </a:fld>
            <a:endParaRPr lang="en-US"/>
          </a:p>
        </p:txBody>
      </p:sp>
    </p:spTree>
    <p:extLst>
      <p:ext uri="{BB962C8B-B14F-4D97-AF65-F5344CB8AC3E}">
        <p14:creationId xmlns:p14="http://schemas.microsoft.com/office/powerpoint/2010/main" val="187163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227582AF-D23F-4629-87A8-4BE406BB42BA}" type="datetime1">
              <a:rPr lang="en-US" altLang="en-US" smtClean="0"/>
              <a:t>9/20/2021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pPr/>
              <a:t>‹#›</a:t>
            </a:fld>
            <a:endParaRPr lang="en-US" altLang="en-US"/>
          </a:p>
        </p:txBody>
      </p:sp>
    </p:spTree>
    <p:extLst>
      <p:ext uri="{BB962C8B-B14F-4D97-AF65-F5344CB8AC3E}">
        <p14:creationId xmlns:p14="http://schemas.microsoft.com/office/powerpoint/2010/main" val="314369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37304283-0EAC-4540-AF22-EF03F2A29812}" type="datetime1">
              <a:rPr lang="en-US" altLang="en-US" smtClean="0"/>
              <a:t>9/20/2021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pPr/>
              <a:t>‹#›</a:t>
            </a:fld>
            <a:endParaRPr lang="en-US" altLang="en-US"/>
          </a:p>
        </p:txBody>
      </p:sp>
    </p:spTree>
    <p:extLst>
      <p:ext uri="{BB962C8B-B14F-4D97-AF65-F5344CB8AC3E}">
        <p14:creationId xmlns:p14="http://schemas.microsoft.com/office/powerpoint/2010/main" val="163367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ACF0DD73-E86F-4F93-8A16-EB2B813DFAC0}" type="datetime1">
              <a:rPr lang="en-US" altLang="en-US" smtClean="0"/>
              <a:t>9/20/2021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pPr/>
              <a:t>‹#›</a:t>
            </a:fld>
            <a:endParaRPr lang="en-US" altLang="en-US"/>
          </a:p>
        </p:txBody>
      </p:sp>
    </p:spTree>
    <p:extLst>
      <p:ext uri="{BB962C8B-B14F-4D97-AF65-F5344CB8AC3E}">
        <p14:creationId xmlns:p14="http://schemas.microsoft.com/office/powerpoint/2010/main" val="401373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91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12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614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51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81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93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848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171357AB-AA68-441F-A967-C1A715515460}" type="datetime1">
              <a:rPr lang="en-US" altLang="en-US" smtClean="0"/>
              <a:t>9/20/2021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a:p>
        </p:txBody>
      </p:sp>
    </p:spTree>
    <p:extLst>
      <p:ext uri="{BB962C8B-B14F-4D97-AF65-F5344CB8AC3E}">
        <p14:creationId xmlns:p14="http://schemas.microsoft.com/office/powerpoint/2010/main" val="2690129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81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5785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7214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8570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812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129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9668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983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55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6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2D050087-84FF-43DF-A078-677D81F65ED3}" type="datetime1">
              <a:rPr lang="en-US" altLang="en-US" smtClean="0"/>
              <a:t>9/20/2021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a:p>
        </p:txBody>
      </p:sp>
    </p:spTree>
    <p:extLst>
      <p:ext uri="{BB962C8B-B14F-4D97-AF65-F5344CB8AC3E}">
        <p14:creationId xmlns:p14="http://schemas.microsoft.com/office/powerpoint/2010/main" val="417118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t>9/20/2021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a:p>
        </p:txBody>
      </p:sp>
    </p:spTree>
    <p:extLst>
      <p:ext uri="{BB962C8B-B14F-4D97-AF65-F5344CB8AC3E}">
        <p14:creationId xmlns:p14="http://schemas.microsoft.com/office/powerpoint/2010/main" val="11486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D88285B6-38C8-47B6-9578-1ED8F3AB61E3}" type="datetime1">
              <a:rPr lang="en-US" altLang="en-US" smtClean="0"/>
              <a:t>9/20/2021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pPr/>
              <a:t>‹#›</a:t>
            </a:fld>
            <a:endParaRPr lang="en-US" altLang="en-US"/>
          </a:p>
        </p:txBody>
      </p:sp>
    </p:spTree>
    <p:extLst>
      <p:ext uri="{BB962C8B-B14F-4D97-AF65-F5344CB8AC3E}">
        <p14:creationId xmlns:p14="http://schemas.microsoft.com/office/powerpoint/2010/main" val="4849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941ABC1B-9735-489E-830F-DF59D656C449}" type="datetime1">
              <a:rPr lang="en-US" altLang="en-US" smtClean="0"/>
              <a:t>9/20/2021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pPr/>
              <a:t>‹#›</a:t>
            </a:fld>
            <a:endParaRPr lang="en-US" altLang="en-US"/>
          </a:p>
        </p:txBody>
      </p:sp>
    </p:spTree>
    <p:extLst>
      <p:ext uri="{BB962C8B-B14F-4D97-AF65-F5344CB8AC3E}">
        <p14:creationId xmlns:p14="http://schemas.microsoft.com/office/powerpoint/2010/main" val="359784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17710303-F197-41E0-BA9C-30E6F2FDDE01}" type="datetime1">
              <a:rPr lang="en-US" altLang="en-US" smtClean="0"/>
              <a:t>9/20/2021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a:p>
        </p:txBody>
      </p:sp>
    </p:spTree>
    <p:extLst>
      <p:ext uri="{BB962C8B-B14F-4D97-AF65-F5344CB8AC3E}">
        <p14:creationId xmlns:p14="http://schemas.microsoft.com/office/powerpoint/2010/main" val="160363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5C24C1C-7D93-4B53-9CF2-9F718B4D4792}" type="datetime1">
              <a:rPr lang="en-US" altLang="en-US" smtClean="0"/>
              <a:t>9/20/2021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pPr/>
              <a:t>‹#›</a:t>
            </a:fld>
            <a:endParaRPr lang="en-US" altLang="en-US"/>
          </a:p>
        </p:txBody>
      </p:sp>
    </p:spTree>
    <p:extLst>
      <p:ext uri="{BB962C8B-B14F-4D97-AF65-F5344CB8AC3E}">
        <p14:creationId xmlns:p14="http://schemas.microsoft.com/office/powerpoint/2010/main" val="16658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EB7AC07-572E-40DA-95E9-96CDC64DA6FA}" type="datetime1">
              <a:rPr lang="en-US" altLang="en-US" smtClean="0"/>
              <a:t>9/20/2021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pPr/>
              <a:t>‹#›</a:t>
            </a:fld>
            <a:endParaRPr lang="en-US" altLang="en-US"/>
          </a:p>
        </p:txBody>
      </p:sp>
    </p:spTree>
    <p:extLst>
      <p:ext uri="{BB962C8B-B14F-4D97-AF65-F5344CB8AC3E}">
        <p14:creationId xmlns:p14="http://schemas.microsoft.com/office/powerpoint/2010/main" val="305308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46038"/>
            <a:ext cx="10972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4652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fld id="{B2B8DA43-325E-453D-8C81-A7D6CB17BD75}" type="datetime1">
              <a:rPr lang="en-US" altLang="en-US" smtClean="0"/>
              <a:t>9/20/2021</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a:p>
        </p:txBody>
      </p:sp>
    </p:spTree>
    <p:extLst>
      <p:ext uri="{BB962C8B-B14F-4D97-AF65-F5344CB8AC3E}">
        <p14:creationId xmlns:p14="http://schemas.microsoft.com/office/powerpoint/2010/main" val="41839597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8772680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7315200" cy="2362200"/>
          </a:xfrm>
        </p:spPr>
        <p:txBody>
          <a:bodyPr>
            <a:normAutofit fontScale="90000"/>
          </a:bodyPr>
          <a:lstStyle/>
          <a:p>
            <a:r>
              <a:rPr lang="en-US" sz="3200" dirty="0">
                <a:solidFill>
                  <a:schemeClr val="bg1"/>
                </a:solidFill>
              </a:rPr>
              <a:t>Global patterns of flash optical properties based on long-term </a:t>
            </a:r>
            <a:r>
              <a:rPr lang="en-US" sz="3200" dirty="0" err="1">
                <a:solidFill>
                  <a:schemeClr val="bg1"/>
                </a:solidFill>
              </a:rPr>
              <a:t>iss-lis</a:t>
            </a:r>
            <a:r>
              <a:rPr lang="en-US" sz="3200" dirty="0">
                <a:solidFill>
                  <a:schemeClr val="bg1"/>
                </a:solidFill>
              </a:rPr>
              <a:t> observations</a:t>
            </a:r>
            <a:br>
              <a:rPr lang="en-US" sz="3200" dirty="0">
                <a:solidFill>
                  <a:schemeClr val="bg1"/>
                </a:solidFill>
              </a:rPr>
            </a:br>
            <a:br>
              <a:rPr lang="en-US" dirty="0">
                <a:solidFill>
                  <a:schemeClr val="bg1"/>
                </a:solidFill>
              </a:rPr>
            </a:br>
            <a:endParaRPr lang="en-US" sz="1800" b="1" i="1" dirty="0">
              <a:solidFill>
                <a:schemeClr val="bg1"/>
              </a:solidFill>
            </a:endParaRPr>
          </a:p>
        </p:txBody>
      </p:sp>
      <p:sp>
        <p:nvSpPr>
          <p:cNvPr id="3" name="Subtitle 2"/>
          <p:cNvSpPr>
            <a:spLocks noGrp="1"/>
          </p:cNvSpPr>
          <p:nvPr>
            <p:ph type="subTitle" idx="1"/>
          </p:nvPr>
        </p:nvSpPr>
        <p:spPr>
          <a:xfrm>
            <a:off x="713745" y="2971800"/>
            <a:ext cx="6400800" cy="2362200"/>
          </a:xfrm>
        </p:spPr>
        <p:txBody>
          <a:bodyPr>
            <a:normAutofit/>
          </a:bodyPr>
          <a:lstStyle/>
          <a:p>
            <a:endParaRPr lang="en-US" dirty="0">
              <a:solidFill>
                <a:schemeClr val="tx1"/>
              </a:solidFill>
            </a:endParaRPr>
          </a:p>
          <a:p>
            <a:r>
              <a:rPr lang="en-US" dirty="0">
                <a:solidFill>
                  <a:schemeClr val="tx1"/>
                </a:solidFill>
              </a:rPr>
              <a:t>Ken Cummins</a:t>
            </a:r>
          </a:p>
          <a:p>
            <a:r>
              <a:rPr lang="en-US" dirty="0">
                <a:solidFill>
                  <a:schemeClr val="tx1"/>
                </a:solidFill>
              </a:rPr>
              <a:t>GLM Science Meeting 2021</a:t>
            </a:r>
          </a:p>
        </p:txBody>
      </p:sp>
      <p:pic>
        <p:nvPicPr>
          <p:cNvPr id="4" name="Picture 3" descr="GOES-R_logo.png">
            <a:extLst>
              <a:ext uri="{FF2B5EF4-FFF2-40B4-BE49-F238E27FC236}">
                <a16:creationId xmlns:a16="http://schemas.microsoft.com/office/drawing/2014/main" id="{79B8A1B2-8360-4444-B7A5-AE7879E8F4D6}"/>
              </a:ext>
            </a:extLst>
          </p:cNvPr>
          <p:cNvPicPr>
            <a:picLocks noChangeAspect="1"/>
          </p:cNvPicPr>
          <p:nvPr/>
        </p:nvPicPr>
        <p:blipFill>
          <a:blip r:embed="rId3" cstate="print"/>
          <a:stretch>
            <a:fillRect/>
          </a:stretch>
        </p:blipFill>
        <p:spPr>
          <a:xfrm>
            <a:off x="9296400" y="5105400"/>
            <a:ext cx="2319004" cy="1479177"/>
          </a:xfrm>
          <a:prstGeom prst="rect">
            <a:avLst/>
          </a:prstGeom>
          <a:effectLst/>
        </p:spPr>
      </p:pic>
      <p:pic>
        <p:nvPicPr>
          <p:cNvPr id="5" name="Picture 5" descr="L:\My Documents KensLaptop2011\AMS_ATMO_Poster\UA_Horizontal [Converted].png">
            <a:extLst>
              <a:ext uri="{FF2B5EF4-FFF2-40B4-BE49-F238E27FC236}">
                <a16:creationId xmlns:a16="http://schemas.microsoft.com/office/drawing/2014/main" id="{B7600E2A-2A05-4214-81E7-63E999676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31" y="5753099"/>
            <a:ext cx="2470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6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EA07-B803-4639-BEC4-AF9AB531C87B}"/>
              </a:ext>
            </a:extLst>
          </p:cNvPr>
          <p:cNvSpPr>
            <a:spLocks noGrp="1"/>
          </p:cNvSpPr>
          <p:nvPr>
            <p:ph type="title"/>
          </p:nvPr>
        </p:nvSpPr>
        <p:spPr/>
        <p:txBody>
          <a:bodyPr/>
          <a:lstStyle/>
          <a:p>
            <a:r>
              <a:rPr lang="en-US" dirty="0"/>
              <a:t>Supporting Slides</a:t>
            </a:r>
          </a:p>
        </p:txBody>
      </p:sp>
      <p:sp>
        <p:nvSpPr>
          <p:cNvPr id="4" name="Content Placeholder 3">
            <a:extLst>
              <a:ext uri="{FF2B5EF4-FFF2-40B4-BE49-F238E27FC236}">
                <a16:creationId xmlns:a16="http://schemas.microsoft.com/office/drawing/2014/main" id="{B133E2ED-5404-465D-BED1-151D61BD6A5E}"/>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60678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D68C38-AE06-4315-B56F-E39DD0188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97" y="1524000"/>
            <a:ext cx="3708400" cy="2781300"/>
          </a:xfrm>
          <a:prstGeom prst="rect">
            <a:avLst/>
          </a:prstGeom>
        </p:spPr>
      </p:pic>
      <p:sp>
        <p:nvSpPr>
          <p:cNvPr id="10" name="Title 1">
            <a:extLst>
              <a:ext uri="{FF2B5EF4-FFF2-40B4-BE49-F238E27FC236}">
                <a16:creationId xmlns:a16="http://schemas.microsoft.com/office/drawing/2014/main" id="{108CC44F-65AC-4CF8-A3FF-357773828348}"/>
              </a:ext>
            </a:extLst>
          </p:cNvPr>
          <p:cNvSpPr txBox="1">
            <a:spLocks/>
          </p:cNvSpPr>
          <p:nvPr/>
        </p:nvSpPr>
        <p:spPr>
          <a:xfrm>
            <a:off x="609600" y="4320583"/>
            <a:ext cx="5335588" cy="2284200"/>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00" cap="none" dirty="0"/>
              <a:t>The Box plot (above) shows that short-duration flashes have the smallest “maximum group energy in the flash” values. Therefore they will be lost first when instrument thresholds increases</a:t>
            </a:r>
          </a:p>
          <a:p>
            <a:endParaRPr lang="en-US" sz="2200" cap="none" dirty="0"/>
          </a:p>
          <a:p>
            <a:r>
              <a:rPr lang="en-US" sz="1700" cap="none" dirty="0"/>
              <a:t>Boxes are25</a:t>
            </a:r>
            <a:r>
              <a:rPr lang="en-US" sz="1700" cap="none" baseline="30000" dirty="0"/>
              <a:t>th</a:t>
            </a:r>
            <a:r>
              <a:rPr lang="en-US" sz="1700" cap="none" dirty="0"/>
              <a:t> – 75</a:t>
            </a:r>
            <a:r>
              <a:rPr lang="en-US" sz="1700" cap="none" baseline="30000" dirty="0"/>
              <a:t>th</a:t>
            </a:r>
            <a:r>
              <a:rPr lang="en-US" sz="1700" cap="none" dirty="0"/>
              <a:t> percentiles. Red +’s are extreme values. Note log scale for energy.</a:t>
            </a:r>
          </a:p>
        </p:txBody>
      </p:sp>
      <p:sp>
        <p:nvSpPr>
          <p:cNvPr id="6" name="Title 5">
            <a:extLst>
              <a:ext uri="{FF2B5EF4-FFF2-40B4-BE49-F238E27FC236}">
                <a16:creationId xmlns:a16="http://schemas.microsoft.com/office/drawing/2014/main" id="{F799077F-4665-4182-98E1-656B1EDB0DD0}"/>
              </a:ext>
            </a:extLst>
          </p:cNvPr>
          <p:cNvSpPr>
            <a:spLocks noGrp="1"/>
          </p:cNvSpPr>
          <p:nvPr>
            <p:ph type="title"/>
          </p:nvPr>
        </p:nvSpPr>
        <p:spPr>
          <a:xfrm>
            <a:off x="990600" y="66745"/>
            <a:ext cx="8839200" cy="1507067"/>
          </a:xfrm>
        </p:spPr>
        <p:txBody>
          <a:bodyPr>
            <a:normAutofit fontScale="90000"/>
          </a:bodyPr>
          <a:lstStyle/>
          <a:p>
            <a:r>
              <a:rPr lang="en-US" dirty="0">
                <a:solidFill>
                  <a:schemeClr val="bg1"/>
                </a:solidFill>
              </a:rPr>
              <a:t>Complication: Optical energy depends on flash duration/Size and region</a:t>
            </a:r>
          </a:p>
        </p:txBody>
      </p:sp>
      <p:pic>
        <p:nvPicPr>
          <p:cNvPr id="8" name="Picture 7">
            <a:extLst>
              <a:ext uri="{FF2B5EF4-FFF2-40B4-BE49-F238E27FC236}">
                <a16:creationId xmlns:a16="http://schemas.microsoft.com/office/drawing/2014/main" id="{5304CD8A-93EA-471C-AA31-F624209D9714}"/>
              </a:ext>
            </a:extLst>
          </p:cNvPr>
          <p:cNvPicPr>
            <a:picLocks noChangeAspect="1"/>
          </p:cNvPicPr>
          <p:nvPr/>
        </p:nvPicPr>
        <p:blipFill>
          <a:blip r:embed="rId4"/>
          <a:stretch>
            <a:fillRect/>
          </a:stretch>
        </p:blipFill>
        <p:spPr>
          <a:xfrm>
            <a:off x="7035178" y="1537296"/>
            <a:ext cx="3709022" cy="2784848"/>
          </a:xfrm>
          <a:prstGeom prst="rect">
            <a:avLst/>
          </a:prstGeom>
        </p:spPr>
      </p:pic>
      <p:sp>
        <p:nvSpPr>
          <p:cNvPr id="11" name="Title 1">
            <a:extLst>
              <a:ext uri="{FF2B5EF4-FFF2-40B4-BE49-F238E27FC236}">
                <a16:creationId xmlns:a16="http://schemas.microsoft.com/office/drawing/2014/main" id="{08DF652A-0AF6-408D-B66F-2F8D89E3CE11}"/>
              </a:ext>
            </a:extLst>
          </p:cNvPr>
          <p:cNvSpPr txBox="1">
            <a:spLocks/>
          </p:cNvSpPr>
          <p:nvPr/>
        </p:nvSpPr>
        <p:spPr>
          <a:xfrm>
            <a:off x="6246813" y="4320583"/>
            <a:ext cx="5204439" cy="22842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cap="none" dirty="0"/>
              <a:t>The cumulative curves (above) show that group energy is uniformly lower in Colorado, compared to the southeastern USA</a:t>
            </a:r>
          </a:p>
          <a:p>
            <a:endParaRPr lang="en-US" sz="1800" cap="none" dirty="0"/>
          </a:p>
          <a:p>
            <a:endParaRPr lang="en-US" sz="1800" cap="none" dirty="0"/>
          </a:p>
          <a:p>
            <a:r>
              <a:rPr lang="en-US" sz="1600" cap="none" dirty="0"/>
              <a:t>Median value of about 4.5 </a:t>
            </a:r>
            <a:r>
              <a:rPr lang="en-US" sz="1600" cap="none" dirty="0" err="1"/>
              <a:t>fJ</a:t>
            </a:r>
            <a:r>
              <a:rPr lang="en-US" sz="1600" cap="none" dirty="0"/>
              <a:t> in Colorado, vs. 6.5 </a:t>
            </a:r>
            <a:r>
              <a:rPr lang="en-US" sz="1600" cap="none" dirty="0" err="1"/>
              <a:t>fJ</a:t>
            </a:r>
            <a:r>
              <a:rPr lang="en-US" sz="1600" cap="none" dirty="0"/>
              <a:t> on southeastern USA</a:t>
            </a:r>
          </a:p>
        </p:txBody>
      </p:sp>
    </p:spTree>
    <p:extLst>
      <p:ext uri="{BB962C8B-B14F-4D97-AF65-F5344CB8AC3E}">
        <p14:creationId xmlns:p14="http://schemas.microsoft.com/office/powerpoint/2010/main" val="393651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B5AC-5890-47AB-AD21-40EB2F567888}"/>
              </a:ext>
            </a:extLst>
          </p:cNvPr>
          <p:cNvSpPr>
            <a:spLocks noGrp="1"/>
          </p:cNvSpPr>
          <p:nvPr>
            <p:ph type="title"/>
          </p:nvPr>
        </p:nvSpPr>
        <p:spPr/>
        <p:txBody>
          <a:bodyPr>
            <a:normAutofit/>
          </a:bodyPr>
          <a:lstStyle/>
          <a:p>
            <a:r>
              <a:rPr lang="en-US" sz="2000" cap="none" dirty="0"/>
              <a:t>The specific dependence of flash detection on threshold and flash size depends on the storm (e.g. normal polarity storm in Florida (left) and anomalously electrified storm in Colorado (right)</a:t>
            </a:r>
          </a:p>
        </p:txBody>
      </p:sp>
      <p:pic>
        <p:nvPicPr>
          <p:cNvPr id="5" name="Content Placeholder 4" descr="Chart, histogram&#10;&#10;Description automatically generated">
            <a:extLst>
              <a:ext uri="{FF2B5EF4-FFF2-40B4-BE49-F238E27FC236}">
                <a16:creationId xmlns:a16="http://schemas.microsoft.com/office/drawing/2014/main" id="{5C1BEFF8-1265-4D7B-879A-4544CC1B7EA7}"/>
              </a:ext>
            </a:extLst>
          </p:cNvPr>
          <p:cNvPicPr>
            <a:picLocks noGrp="1" noChangeAspect="1"/>
          </p:cNvPicPr>
          <p:nvPr>
            <p:ph sz="half" idx="13"/>
          </p:nvPr>
        </p:nvPicPr>
        <p:blipFill rotWithShape="1">
          <a:blip r:embed="rId3" cstate="print">
            <a:extLst>
              <a:ext uri="{28A0092B-C50C-407E-A947-70E740481C1C}">
                <a14:useLocalDpi xmlns:a14="http://schemas.microsoft.com/office/drawing/2010/main" val="0"/>
              </a:ext>
            </a:extLst>
          </a:blip>
          <a:srcRect l="7266" r="48806" b="51254"/>
          <a:stretch/>
        </p:blipFill>
        <p:spPr>
          <a:xfrm>
            <a:off x="780345" y="533400"/>
            <a:ext cx="5129035" cy="3767138"/>
          </a:xfrm>
          <a:prstGeom prst="rect">
            <a:avLst/>
          </a:prstGeom>
          <a:effectLst/>
        </p:spPr>
      </p:pic>
      <p:pic>
        <p:nvPicPr>
          <p:cNvPr id="7" name="Content Placeholder 4" descr="Chart, histogram&#10;&#10;Description automatically generated">
            <a:extLst>
              <a:ext uri="{FF2B5EF4-FFF2-40B4-BE49-F238E27FC236}">
                <a16:creationId xmlns:a16="http://schemas.microsoft.com/office/drawing/2014/main" id="{25DF14CC-26C4-4F67-9BE7-6924685DCABB}"/>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1750" r="5443" b="51254"/>
          <a:stretch/>
        </p:blipFill>
        <p:spPr>
          <a:xfrm>
            <a:off x="6354917" y="533400"/>
            <a:ext cx="4987615" cy="3759200"/>
          </a:xfrm>
          <a:prstGeom prst="rect">
            <a:avLst/>
          </a:prstGeom>
          <a:effectLst/>
        </p:spPr>
      </p:pic>
      <p:sp>
        <p:nvSpPr>
          <p:cNvPr id="3" name="TextBox 2">
            <a:extLst>
              <a:ext uri="{FF2B5EF4-FFF2-40B4-BE49-F238E27FC236}">
                <a16:creationId xmlns:a16="http://schemas.microsoft.com/office/drawing/2014/main" id="{F41ECC1C-1CCF-4E8A-975A-E08807470F72}"/>
              </a:ext>
            </a:extLst>
          </p:cNvPr>
          <p:cNvSpPr txBox="1"/>
          <p:nvPr/>
        </p:nvSpPr>
        <p:spPr>
          <a:xfrm>
            <a:off x="7772400" y="1812835"/>
            <a:ext cx="1905000" cy="1200329"/>
          </a:xfrm>
          <a:prstGeom prst="rect">
            <a:avLst/>
          </a:prstGeom>
          <a:noFill/>
        </p:spPr>
        <p:txBody>
          <a:bodyPr wrap="square" rtlCol="0">
            <a:spAutoFit/>
          </a:bodyPr>
          <a:lstStyle/>
          <a:p>
            <a:r>
              <a:rPr lang="en-US" b="1" dirty="0">
                <a:solidFill>
                  <a:srgbClr val="FF0000"/>
                </a:solidFill>
              </a:rPr>
              <a:t>Add plot using local LIS source distribution and flash rate</a:t>
            </a:r>
          </a:p>
        </p:txBody>
      </p:sp>
    </p:spTree>
    <p:extLst>
      <p:ext uri="{BB962C8B-B14F-4D97-AF65-F5344CB8AC3E}">
        <p14:creationId xmlns:p14="http://schemas.microsoft.com/office/powerpoint/2010/main" val="358691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8699-8A83-42E4-A704-C9A25344CA42}"/>
              </a:ext>
            </a:extLst>
          </p:cNvPr>
          <p:cNvSpPr>
            <a:spLocks noGrp="1"/>
          </p:cNvSpPr>
          <p:nvPr>
            <p:ph type="title"/>
          </p:nvPr>
        </p:nvSpPr>
        <p:spPr>
          <a:xfrm>
            <a:off x="685800" y="381000"/>
            <a:ext cx="10058400" cy="983566"/>
          </a:xfrm>
        </p:spPr>
        <p:txBody>
          <a:bodyPr>
            <a:normAutofit fontScale="90000"/>
          </a:bodyPr>
          <a:lstStyle/>
          <a:p>
            <a:r>
              <a:rPr lang="en-US" dirty="0"/>
              <a:t>         What flash de (relative to LIS) can we get</a:t>
            </a:r>
            <a:br>
              <a:rPr lang="en-US" dirty="0"/>
            </a:br>
            <a:r>
              <a:rPr lang="en-US" dirty="0"/>
              <a:t>               with the best of Goes-East and west? </a:t>
            </a:r>
          </a:p>
        </p:txBody>
      </p:sp>
      <p:pic>
        <p:nvPicPr>
          <p:cNvPr id="7" name="Picture 6" descr="A close up of a map&#10;&#10;Description automatically generated">
            <a:extLst>
              <a:ext uri="{FF2B5EF4-FFF2-40B4-BE49-F238E27FC236}">
                <a16:creationId xmlns:a16="http://schemas.microsoft.com/office/drawing/2014/main" id="{116EE533-351F-430C-9DB8-051A2D1D0DB6}"/>
              </a:ext>
            </a:extLst>
          </p:cNvPr>
          <p:cNvPicPr>
            <a:picLocks noChangeAspect="1"/>
          </p:cNvPicPr>
          <p:nvPr/>
        </p:nvPicPr>
        <p:blipFill rotWithShape="1">
          <a:blip r:embed="rId3">
            <a:extLst>
              <a:ext uri="{28A0092B-C50C-407E-A947-70E740481C1C}">
                <a14:useLocalDpi xmlns:a14="http://schemas.microsoft.com/office/drawing/2010/main" val="0"/>
              </a:ext>
            </a:extLst>
          </a:blip>
          <a:srcRect l="9195" t="7996" r="8395" b="9995"/>
          <a:stretch/>
        </p:blipFill>
        <p:spPr>
          <a:xfrm>
            <a:off x="448837" y="1676400"/>
            <a:ext cx="11294326" cy="4495800"/>
          </a:xfrm>
          <a:prstGeom prst="rect">
            <a:avLst/>
          </a:prstGeom>
        </p:spPr>
      </p:pic>
    </p:spTree>
    <p:extLst>
      <p:ext uri="{BB962C8B-B14F-4D97-AF65-F5344CB8AC3E}">
        <p14:creationId xmlns:p14="http://schemas.microsoft.com/office/powerpoint/2010/main" val="25126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B9AE-14B8-40EF-8C47-1A0DE5D2EC20}"/>
              </a:ext>
            </a:extLst>
          </p:cNvPr>
          <p:cNvSpPr>
            <a:spLocks noGrp="1"/>
          </p:cNvSpPr>
          <p:nvPr>
            <p:ph type="title"/>
          </p:nvPr>
        </p:nvSpPr>
        <p:spPr>
          <a:xfrm>
            <a:off x="838200" y="304800"/>
            <a:ext cx="5791200" cy="609600"/>
          </a:xfrm>
        </p:spPr>
        <p:txBody>
          <a:bodyPr>
            <a:normAutofit/>
          </a:bodyPr>
          <a:lstStyle/>
          <a:p>
            <a:r>
              <a:rPr lang="en-US" sz="1800" dirty="0">
                <a:solidFill>
                  <a:schemeClr val="bg1"/>
                </a:solidFill>
              </a:rPr>
              <a:t>Colorado storm day: May 20, 2020</a:t>
            </a:r>
          </a:p>
        </p:txBody>
      </p:sp>
      <p:pic>
        <p:nvPicPr>
          <p:cNvPr id="6" name="20200520-21_g16PixThreshold">
            <a:hlinkClick r:id="" action="ppaction://media"/>
            <a:extLst>
              <a:ext uri="{FF2B5EF4-FFF2-40B4-BE49-F238E27FC236}">
                <a16:creationId xmlns:a16="http://schemas.microsoft.com/office/drawing/2014/main" id="{72B7D40E-DAC7-4D37-A286-7514ACAD1C2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62800" y="838200"/>
            <a:ext cx="4727410" cy="3549780"/>
          </a:xfrm>
          <a:prstGeom prst="rect">
            <a:avLst/>
          </a:prstGeom>
        </p:spPr>
      </p:pic>
      <p:sp>
        <p:nvSpPr>
          <p:cNvPr id="7" name="TextBox 6">
            <a:extLst>
              <a:ext uri="{FF2B5EF4-FFF2-40B4-BE49-F238E27FC236}">
                <a16:creationId xmlns:a16="http://schemas.microsoft.com/office/drawing/2014/main" id="{B239DD2A-8B60-46D7-9A84-DE0BC93FC8A4}"/>
              </a:ext>
            </a:extLst>
          </p:cNvPr>
          <p:cNvSpPr txBox="1"/>
          <p:nvPr/>
        </p:nvSpPr>
        <p:spPr>
          <a:xfrm>
            <a:off x="7240505" y="424934"/>
            <a:ext cx="4572000" cy="369332"/>
          </a:xfrm>
          <a:prstGeom prst="rect">
            <a:avLst/>
          </a:prstGeom>
          <a:noFill/>
        </p:spPr>
        <p:txBody>
          <a:bodyPr wrap="square" rtlCol="0">
            <a:spAutoFit/>
          </a:bodyPr>
          <a:lstStyle/>
          <a:p>
            <a:r>
              <a:rPr lang="en-US" dirty="0">
                <a:solidFill>
                  <a:schemeClr val="bg1"/>
                </a:solidFill>
              </a:rPr>
              <a:t>Threshold Animation (2-min frame rate)</a:t>
            </a:r>
          </a:p>
        </p:txBody>
      </p:sp>
      <p:sp>
        <p:nvSpPr>
          <p:cNvPr id="10" name="TextBox 9">
            <a:extLst>
              <a:ext uri="{FF2B5EF4-FFF2-40B4-BE49-F238E27FC236}">
                <a16:creationId xmlns:a16="http://schemas.microsoft.com/office/drawing/2014/main" id="{844B5189-CD6E-43FB-B805-C83844D1266A}"/>
              </a:ext>
            </a:extLst>
          </p:cNvPr>
          <p:cNvSpPr txBox="1"/>
          <p:nvPr/>
        </p:nvSpPr>
        <p:spPr>
          <a:xfrm>
            <a:off x="7162800" y="4459069"/>
            <a:ext cx="4845373" cy="646331"/>
          </a:xfrm>
          <a:prstGeom prst="rect">
            <a:avLst/>
          </a:prstGeom>
          <a:noFill/>
        </p:spPr>
        <p:txBody>
          <a:bodyPr wrap="square" rtlCol="0">
            <a:spAutoFit/>
          </a:bodyPr>
          <a:lstStyle/>
          <a:p>
            <a:r>
              <a:rPr lang="en-US" dirty="0">
                <a:solidFill>
                  <a:schemeClr val="bg1"/>
                </a:solidFill>
              </a:rPr>
              <a:t>Note: final image is the per-pixel minimum over whole case</a:t>
            </a:r>
          </a:p>
        </p:txBody>
      </p:sp>
      <p:sp>
        <p:nvSpPr>
          <p:cNvPr id="9" name="Title 1">
            <a:extLst>
              <a:ext uri="{FF2B5EF4-FFF2-40B4-BE49-F238E27FC236}">
                <a16:creationId xmlns:a16="http://schemas.microsoft.com/office/drawing/2014/main" id="{F0F25797-D4D7-4E93-9DB5-A7B84833F225}"/>
              </a:ext>
            </a:extLst>
          </p:cNvPr>
          <p:cNvSpPr txBox="1">
            <a:spLocks/>
          </p:cNvSpPr>
          <p:nvPr/>
        </p:nvSpPr>
        <p:spPr>
          <a:xfrm>
            <a:off x="304800" y="5105400"/>
            <a:ext cx="8739823" cy="1524000"/>
          </a:xfrm>
          <a:prstGeom prst="rect">
            <a:avLst/>
          </a:prstGeom>
          <a:effectLst/>
        </p:spPr>
        <p:txBody>
          <a:bodyPr vert="horz" lIns="91440" tIns="45720" rIns="91440" bIns="45720" rtlCol="0" anchor="ctr">
            <a:normAutofit fontScale="7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Threshold varies by region, and locally by a factor-of-two  -- so we can benefit from  </a:t>
            </a:r>
            <a:r>
              <a:rPr lang="en-US" u="sng" dirty="0"/>
              <a:t>Dynamic Tracking of pixel threshold</a:t>
            </a:r>
          </a:p>
        </p:txBody>
      </p:sp>
      <p:sp>
        <p:nvSpPr>
          <p:cNvPr id="3" name="TextBox 2">
            <a:extLst>
              <a:ext uri="{FF2B5EF4-FFF2-40B4-BE49-F238E27FC236}">
                <a16:creationId xmlns:a16="http://schemas.microsoft.com/office/drawing/2014/main" id="{77D68B5F-C816-4BB6-BA7A-F1BB2A819443}"/>
              </a:ext>
            </a:extLst>
          </p:cNvPr>
          <p:cNvSpPr txBox="1"/>
          <p:nvPr/>
        </p:nvSpPr>
        <p:spPr>
          <a:xfrm>
            <a:off x="1295400" y="2663220"/>
            <a:ext cx="1828800" cy="523220"/>
          </a:xfrm>
          <a:prstGeom prst="rect">
            <a:avLst/>
          </a:prstGeom>
          <a:noFill/>
        </p:spPr>
        <p:txBody>
          <a:bodyPr wrap="square" rtlCol="0">
            <a:spAutoFit/>
          </a:bodyPr>
          <a:lstStyle/>
          <a:p>
            <a:r>
              <a:rPr lang="en-US" sz="1400" dirty="0">
                <a:solidFill>
                  <a:schemeClr val="bg1"/>
                </a:solidFill>
              </a:rPr>
              <a:t>GLM Threshold  within the region</a:t>
            </a:r>
          </a:p>
        </p:txBody>
      </p:sp>
      <p:cxnSp>
        <p:nvCxnSpPr>
          <p:cNvPr id="11" name="Straight Arrow Connector 10">
            <a:extLst>
              <a:ext uri="{FF2B5EF4-FFF2-40B4-BE49-F238E27FC236}">
                <a16:creationId xmlns:a16="http://schemas.microsoft.com/office/drawing/2014/main" id="{4A701F59-F06D-4FF7-9690-3E4ABB731CB4}"/>
              </a:ext>
            </a:extLst>
          </p:cNvPr>
          <p:cNvCxnSpPr/>
          <p:nvPr/>
        </p:nvCxnSpPr>
        <p:spPr>
          <a:xfrm flipV="1">
            <a:off x="2362200" y="1828800"/>
            <a:ext cx="152400" cy="68580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15701F-88D7-4BEE-B1F7-17DC68F6FE8E}"/>
              </a:ext>
            </a:extLst>
          </p:cNvPr>
          <p:cNvSpPr txBox="1"/>
          <p:nvPr/>
        </p:nvSpPr>
        <p:spPr>
          <a:xfrm>
            <a:off x="3352800" y="1109990"/>
            <a:ext cx="1828800" cy="523220"/>
          </a:xfrm>
          <a:prstGeom prst="rect">
            <a:avLst/>
          </a:prstGeom>
          <a:noFill/>
        </p:spPr>
        <p:txBody>
          <a:bodyPr wrap="square" rtlCol="0">
            <a:spAutoFit/>
          </a:bodyPr>
          <a:lstStyle/>
          <a:p>
            <a:r>
              <a:rPr lang="en-US" sz="1400" dirty="0">
                <a:solidFill>
                  <a:schemeClr val="bg1"/>
                </a:solidFill>
              </a:rPr>
              <a:t>GLM 2-minute event count</a:t>
            </a:r>
          </a:p>
        </p:txBody>
      </p:sp>
      <p:cxnSp>
        <p:nvCxnSpPr>
          <p:cNvPr id="13" name="Straight Arrow Connector 12">
            <a:extLst>
              <a:ext uri="{FF2B5EF4-FFF2-40B4-BE49-F238E27FC236}">
                <a16:creationId xmlns:a16="http://schemas.microsoft.com/office/drawing/2014/main" id="{5911F605-0AAE-4FB5-8CE6-9B043FA556D3}"/>
              </a:ext>
            </a:extLst>
          </p:cNvPr>
          <p:cNvCxnSpPr>
            <a:cxnSpLocks/>
            <a:stCxn id="12" idx="2"/>
          </p:cNvCxnSpPr>
          <p:nvPr/>
        </p:nvCxnSpPr>
        <p:spPr>
          <a:xfrm>
            <a:off x="4267200" y="1633210"/>
            <a:ext cx="533400" cy="34799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CAA32CE-CB80-40C8-A086-5EBABD0A1396}"/>
              </a:ext>
            </a:extLst>
          </p:cNvPr>
          <p:cNvCxnSpPr/>
          <p:nvPr/>
        </p:nvCxnSpPr>
        <p:spPr>
          <a:xfrm flipH="1">
            <a:off x="2088811" y="2008804"/>
            <a:ext cx="112920" cy="223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A06D292-6AFC-4EFB-A1B0-8682DE3C8E70}"/>
              </a:ext>
            </a:extLst>
          </p:cNvPr>
          <p:cNvCxnSpPr>
            <a:cxnSpLocks/>
          </p:cNvCxnSpPr>
          <p:nvPr/>
        </p:nvCxnSpPr>
        <p:spPr>
          <a:xfrm>
            <a:off x="4604661" y="2180756"/>
            <a:ext cx="232664" cy="121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B8997C4F-6425-4F97-8EB6-1D0739BDB469}"/>
              </a:ext>
            </a:extLst>
          </p:cNvPr>
          <p:cNvGrpSpPr/>
          <p:nvPr/>
        </p:nvGrpSpPr>
        <p:grpSpPr>
          <a:xfrm>
            <a:off x="228600" y="866120"/>
            <a:ext cx="6781800" cy="3059729"/>
            <a:chOff x="65148" y="819900"/>
            <a:chExt cx="6781800" cy="3059729"/>
          </a:xfrm>
        </p:grpSpPr>
        <p:grpSp>
          <p:nvGrpSpPr>
            <p:cNvPr id="38" name="Group 37">
              <a:extLst>
                <a:ext uri="{FF2B5EF4-FFF2-40B4-BE49-F238E27FC236}">
                  <a16:creationId xmlns:a16="http://schemas.microsoft.com/office/drawing/2014/main" id="{F19FBA7C-AB7F-427E-8A05-2349DFF9D9FA}"/>
                </a:ext>
              </a:extLst>
            </p:cNvPr>
            <p:cNvGrpSpPr/>
            <p:nvPr/>
          </p:nvGrpSpPr>
          <p:grpSpPr>
            <a:xfrm>
              <a:off x="65148" y="819900"/>
              <a:ext cx="6781800" cy="3059729"/>
              <a:chOff x="65148" y="819900"/>
              <a:chExt cx="6781800" cy="3059729"/>
            </a:xfrm>
          </p:grpSpPr>
          <p:pic>
            <p:nvPicPr>
              <p:cNvPr id="18" name="Picture 17" descr="Chart, histogram&#10;&#10;Description automatically generated">
                <a:extLst>
                  <a:ext uri="{FF2B5EF4-FFF2-40B4-BE49-F238E27FC236}">
                    <a16:creationId xmlns:a16="http://schemas.microsoft.com/office/drawing/2014/main" id="{85A0DEF7-1CDF-423F-BCD2-8B810D7D340F}"/>
                  </a:ext>
                </a:extLst>
              </p:cNvPr>
              <p:cNvPicPr>
                <a:picLocks noChangeAspect="1"/>
              </p:cNvPicPr>
              <p:nvPr/>
            </p:nvPicPr>
            <p:blipFill rotWithShape="1">
              <a:blip r:embed="rId6"/>
              <a:srcRect l="3247" r="1914" b="6068"/>
              <a:stretch/>
            </p:blipFill>
            <p:spPr>
              <a:xfrm>
                <a:off x="65148" y="819900"/>
                <a:ext cx="6781800" cy="3059729"/>
              </a:xfrm>
              <a:prstGeom prst="rect">
                <a:avLst/>
              </a:prstGeom>
            </p:spPr>
          </p:pic>
          <p:sp>
            <p:nvSpPr>
              <p:cNvPr id="20" name="TextBox 19">
                <a:extLst>
                  <a:ext uri="{FF2B5EF4-FFF2-40B4-BE49-F238E27FC236}">
                    <a16:creationId xmlns:a16="http://schemas.microsoft.com/office/drawing/2014/main" id="{BB2C3FF1-0C29-477F-9803-E31503C79C9A}"/>
                  </a:ext>
                </a:extLst>
              </p:cNvPr>
              <p:cNvSpPr txBox="1"/>
              <p:nvPr/>
            </p:nvSpPr>
            <p:spPr>
              <a:xfrm>
                <a:off x="4777139" y="1281245"/>
                <a:ext cx="1315763" cy="369332"/>
              </a:xfrm>
              <a:prstGeom prst="rect">
                <a:avLst/>
              </a:prstGeom>
              <a:noFill/>
            </p:spPr>
            <p:txBody>
              <a:bodyPr wrap="square" rtlCol="0">
                <a:spAutoFit/>
              </a:bodyPr>
              <a:lstStyle/>
              <a:p>
                <a:r>
                  <a:rPr lang="en-US" sz="900" b="1" dirty="0">
                    <a:solidFill>
                      <a:schemeClr val="bg1"/>
                    </a:solidFill>
                  </a:rPr>
                  <a:t>Full-region GLM flash DE</a:t>
                </a:r>
              </a:p>
            </p:txBody>
          </p:sp>
          <p:sp>
            <p:nvSpPr>
              <p:cNvPr id="21" name="TextBox 20">
                <a:extLst>
                  <a:ext uri="{FF2B5EF4-FFF2-40B4-BE49-F238E27FC236}">
                    <a16:creationId xmlns:a16="http://schemas.microsoft.com/office/drawing/2014/main" id="{B121F04E-277E-43E2-A75C-6880D9FA97AE}"/>
                  </a:ext>
                </a:extLst>
              </p:cNvPr>
              <p:cNvSpPr txBox="1"/>
              <p:nvPr/>
            </p:nvSpPr>
            <p:spPr>
              <a:xfrm>
                <a:off x="4053528" y="2717284"/>
                <a:ext cx="1491006" cy="230832"/>
              </a:xfrm>
              <a:prstGeom prst="rect">
                <a:avLst/>
              </a:prstGeom>
              <a:noFill/>
            </p:spPr>
            <p:txBody>
              <a:bodyPr wrap="square" rtlCol="0">
                <a:spAutoFit/>
              </a:bodyPr>
              <a:lstStyle/>
              <a:p>
                <a:r>
                  <a:rPr lang="en-US" sz="900" b="1" dirty="0">
                    <a:solidFill>
                      <a:schemeClr val="bg1"/>
                    </a:solidFill>
                  </a:rPr>
                  <a:t>% flash area &lt; 10 km</a:t>
                </a:r>
                <a:r>
                  <a:rPr lang="en-US" sz="900" b="1" baseline="30000" dirty="0">
                    <a:solidFill>
                      <a:schemeClr val="bg1"/>
                    </a:solidFill>
                  </a:rPr>
                  <a:t>2</a:t>
                </a:r>
              </a:p>
            </p:txBody>
          </p:sp>
          <p:cxnSp>
            <p:nvCxnSpPr>
              <p:cNvPr id="22" name="Straight Arrow Connector 21">
                <a:extLst>
                  <a:ext uri="{FF2B5EF4-FFF2-40B4-BE49-F238E27FC236}">
                    <a16:creationId xmlns:a16="http://schemas.microsoft.com/office/drawing/2014/main" id="{0AFF467F-BA00-4DB0-BB91-14D8ECBCBD4A}"/>
                  </a:ext>
                </a:extLst>
              </p:cNvPr>
              <p:cNvCxnSpPr/>
              <p:nvPr/>
            </p:nvCxnSpPr>
            <p:spPr>
              <a:xfrm flipH="1">
                <a:off x="2178873" y="1313806"/>
                <a:ext cx="155901" cy="307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3E3CBCE-BA83-4AB2-BCF1-3FBA7D1AEC48}"/>
                  </a:ext>
                </a:extLst>
              </p:cNvPr>
              <p:cNvCxnSpPr>
                <a:cxnSpLocks/>
              </p:cNvCxnSpPr>
              <p:nvPr/>
            </p:nvCxnSpPr>
            <p:spPr>
              <a:xfrm>
                <a:off x="5652336" y="1550828"/>
                <a:ext cx="321223" cy="166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A41478-B325-408E-8770-DBCD12F014B7}"/>
                  </a:ext>
                </a:extLst>
              </p:cNvPr>
              <p:cNvCxnSpPr>
                <a:cxnSpLocks/>
              </p:cNvCxnSpPr>
              <p:nvPr/>
            </p:nvCxnSpPr>
            <p:spPr>
              <a:xfrm flipV="1">
                <a:off x="5087554" y="2462116"/>
                <a:ext cx="158998" cy="333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5FA258CD-90FA-482D-B7AA-725E8634256C}"/>
                </a:ext>
              </a:extLst>
            </p:cNvPr>
            <p:cNvSpPr txBox="1"/>
            <p:nvPr/>
          </p:nvSpPr>
          <p:spPr>
            <a:xfrm>
              <a:off x="1723362" y="1134446"/>
              <a:ext cx="2772437" cy="230832"/>
            </a:xfrm>
            <a:prstGeom prst="rect">
              <a:avLst/>
            </a:prstGeom>
            <a:noFill/>
          </p:spPr>
          <p:txBody>
            <a:bodyPr wrap="square" rtlCol="0">
              <a:spAutoFit/>
            </a:bodyPr>
            <a:lstStyle/>
            <a:p>
              <a:r>
                <a:rPr lang="en-US" sz="900" b="1" dirty="0">
                  <a:solidFill>
                    <a:schemeClr val="bg1"/>
                  </a:solidFill>
                </a:rPr>
                <a:t>Region Median Threshold (</a:t>
              </a:r>
              <a:r>
                <a:rPr lang="en-US" sz="900" b="1" dirty="0" err="1">
                  <a:solidFill>
                    <a:schemeClr val="bg1"/>
                  </a:solidFill>
                </a:rPr>
                <a:t>fJ</a:t>
              </a:r>
              <a:r>
                <a:rPr lang="en-US" sz="900" b="1" dirty="0">
                  <a:solidFill>
                    <a:schemeClr val="bg1"/>
                  </a:solidFill>
                </a:rPr>
                <a:t>) Multiplied by 10</a:t>
              </a:r>
            </a:p>
          </p:txBody>
        </p:sp>
        <p:cxnSp>
          <p:nvCxnSpPr>
            <p:cNvPr id="30" name="Straight Arrow Connector 29">
              <a:extLst>
                <a:ext uri="{FF2B5EF4-FFF2-40B4-BE49-F238E27FC236}">
                  <a16:creationId xmlns:a16="http://schemas.microsoft.com/office/drawing/2014/main" id="{D240D0A5-6FD3-4166-8A60-1D7B11C504D4}"/>
                </a:ext>
              </a:extLst>
            </p:cNvPr>
            <p:cNvCxnSpPr>
              <a:cxnSpLocks/>
            </p:cNvCxnSpPr>
            <p:nvPr/>
          </p:nvCxnSpPr>
          <p:spPr>
            <a:xfrm flipV="1">
              <a:off x="5092743" y="2514600"/>
              <a:ext cx="164861" cy="2059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B6FD2CF-B3ED-4973-85F8-F00FEA07ACF0}"/>
                </a:ext>
              </a:extLst>
            </p:cNvPr>
            <p:cNvCxnSpPr>
              <a:cxnSpLocks/>
            </p:cNvCxnSpPr>
            <p:nvPr/>
          </p:nvCxnSpPr>
          <p:spPr>
            <a:xfrm flipH="1">
              <a:off x="2118136" y="1318285"/>
              <a:ext cx="183328" cy="2592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9A8C0D3-ECEE-4794-8787-C2B2BFA0D6AB}"/>
                </a:ext>
              </a:extLst>
            </p:cNvPr>
            <p:cNvCxnSpPr>
              <a:cxnSpLocks/>
            </p:cNvCxnSpPr>
            <p:nvPr/>
          </p:nvCxnSpPr>
          <p:spPr>
            <a:xfrm>
              <a:off x="5591846" y="1518342"/>
              <a:ext cx="392765" cy="1496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95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71CE-621E-451A-8481-1754F0411AD4}"/>
              </a:ext>
            </a:extLst>
          </p:cNvPr>
          <p:cNvSpPr>
            <a:spLocks noGrp="1"/>
          </p:cNvSpPr>
          <p:nvPr>
            <p:ph type="title"/>
          </p:nvPr>
        </p:nvSpPr>
        <p:spPr>
          <a:xfrm>
            <a:off x="609600" y="5181600"/>
            <a:ext cx="11353800" cy="1278467"/>
          </a:xfrm>
        </p:spPr>
        <p:txBody>
          <a:bodyPr/>
          <a:lstStyle/>
          <a:p>
            <a:r>
              <a:rPr lang="en-US" dirty="0"/>
              <a:t>Colorado storm day summary: May 20, 2020</a:t>
            </a:r>
          </a:p>
        </p:txBody>
      </p:sp>
      <p:pic>
        <p:nvPicPr>
          <p:cNvPr id="5" name="Content Placeholder 4" descr="Chart, surface chart&#10;&#10;Description automatically generated">
            <a:extLst>
              <a:ext uri="{FF2B5EF4-FFF2-40B4-BE49-F238E27FC236}">
                <a16:creationId xmlns:a16="http://schemas.microsoft.com/office/drawing/2014/main" id="{2A560514-F150-456E-9212-E2EB4909C28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25" r="6792" b="7246"/>
          <a:stretch/>
        </p:blipFill>
        <p:spPr>
          <a:xfrm>
            <a:off x="888326" y="163274"/>
            <a:ext cx="6609096" cy="5170726"/>
          </a:xfrm>
        </p:spPr>
      </p:pic>
      <p:pic>
        <p:nvPicPr>
          <p:cNvPr id="7" name="Picture 6" descr="Chart&#10;&#10;Description automatically generated">
            <a:extLst>
              <a:ext uri="{FF2B5EF4-FFF2-40B4-BE49-F238E27FC236}">
                <a16:creationId xmlns:a16="http://schemas.microsoft.com/office/drawing/2014/main" id="{B4A751D0-DAC4-4D77-A520-195CD2D0B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816" y="457200"/>
            <a:ext cx="2743200" cy="2057400"/>
          </a:xfrm>
          <a:prstGeom prst="rect">
            <a:avLst/>
          </a:prstGeom>
        </p:spPr>
      </p:pic>
      <p:pic>
        <p:nvPicPr>
          <p:cNvPr id="9" name="Picture 8" descr="Chart&#10;&#10;Description automatically generated">
            <a:extLst>
              <a:ext uri="{FF2B5EF4-FFF2-40B4-BE49-F238E27FC236}">
                <a16:creationId xmlns:a16="http://schemas.microsoft.com/office/drawing/2014/main" id="{C03BC6B9-7C9D-41E0-B276-87CB129A2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052" y="2895600"/>
            <a:ext cx="2743200" cy="2057400"/>
          </a:xfrm>
          <a:prstGeom prst="rect">
            <a:avLst/>
          </a:prstGeom>
        </p:spPr>
      </p:pic>
    </p:spTree>
    <p:extLst>
      <p:ext uri="{BB962C8B-B14F-4D97-AF65-F5344CB8AC3E}">
        <p14:creationId xmlns:p14="http://schemas.microsoft.com/office/powerpoint/2010/main" val="44252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71CE-621E-451A-8481-1754F0411AD4}"/>
              </a:ext>
            </a:extLst>
          </p:cNvPr>
          <p:cNvSpPr>
            <a:spLocks noGrp="1"/>
          </p:cNvSpPr>
          <p:nvPr>
            <p:ph type="title"/>
          </p:nvPr>
        </p:nvSpPr>
        <p:spPr>
          <a:xfrm>
            <a:off x="533400" y="5638800"/>
            <a:ext cx="11353800" cy="1055925"/>
          </a:xfrm>
        </p:spPr>
        <p:txBody>
          <a:bodyPr>
            <a:normAutofit/>
          </a:bodyPr>
          <a:lstStyle/>
          <a:p>
            <a:r>
              <a:rPr lang="en-US" sz="2000" cap="none" dirty="0"/>
              <a:t>Note that the observed  L2 thresholds are similar for G17 and G17, even though their nominal </a:t>
            </a:r>
            <a:r>
              <a:rPr lang="en-US" sz="2000" cap="none" dirty="0" err="1"/>
              <a:t>day:night</a:t>
            </a:r>
            <a:r>
              <a:rPr lang="en-US" sz="2000" cap="none" dirty="0"/>
              <a:t> instrument values are quite different. Could this be a “Front Range Effect”?</a:t>
            </a:r>
          </a:p>
        </p:txBody>
      </p:sp>
      <p:pic>
        <p:nvPicPr>
          <p:cNvPr id="5" name="Content Placeholder 4" descr="Chart, surface chart&#10;&#10;Description automatically generated">
            <a:extLst>
              <a:ext uri="{FF2B5EF4-FFF2-40B4-BE49-F238E27FC236}">
                <a16:creationId xmlns:a16="http://schemas.microsoft.com/office/drawing/2014/main" id="{2A560514-F150-456E-9212-E2EB4909C28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25" r="6792" b="7246"/>
          <a:stretch/>
        </p:blipFill>
        <p:spPr>
          <a:xfrm>
            <a:off x="7162800" y="150965"/>
            <a:ext cx="4572000" cy="3576973"/>
          </a:xfrm>
        </p:spPr>
      </p:pic>
      <p:grpSp>
        <p:nvGrpSpPr>
          <p:cNvPr id="25" name="Group 24">
            <a:extLst>
              <a:ext uri="{FF2B5EF4-FFF2-40B4-BE49-F238E27FC236}">
                <a16:creationId xmlns:a16="http://schemas.microsoft.com/office/drawing/2014/main" id="{6E7BEFC9-14C5-42E1-AD52-8DEA4438932B}"/>
              </a:ext>
            </a:extLst>
          </p:cNvPr>
          <p:cNvGrpSpPr/>
          <p:nvPr/>
        </p:nvGrpSpPr>
        <p:grpSpPr>
          <a:xfrm>
            <a:off x="7162800" y="3768318"/>
            <a:ext cx="4572000" cy="1718082"/>
            <a:chOff x="375138" y="3877410"/>
            <a:chExt cx="4572000" cy="1718082"/>
          </a:xfrm>
        </p:grpSpPr>
        <p:pic>
          <p:nvPicPr>
            <p:cNvPr id="7" name="Picture 6" descr="Chart&#10;&#10;Description automatically generated">
              <a:extLst>
                <a:ext uri="{FF2B5EF4-FFF2-40B4-BE49-F238E27FC236}">
                  <a16:creationId xmlns:a16="http://schemas.microsoft.com/office/drawing/2014/main" id="{B4A751D0-DAC4-4D77-A520-195CD2D0B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138" y="3880992"/>
              <a:ext cx="2286000" cy="1714500"/>
            </a:xfrm>
            <a:prstGeom prst="rect">
              <a:avLst/>
            </a:prstGeom>
          </p:spPr>
        </p:pic>
        <p:pic>
          <p:nvPicPr>
            <p:cNvPr id="9" name="Picture 8" descr="Chart&#10;&#10;Description automatically generated">
              <a:extLst>
                <a:ext uri="{FF2B5EF4-FFF2-40B4-BE49-F238E27FC236}">
                  <a16:creationId xmlns:a16="http://schemas.microsoft.com/office/drawing/2014/main" id="{C03BC6B9-7C9D-41E0-B276-87CB129A2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38" y="3877410"/>
              <a:ext cx="2286000" cy="1714500"/>
            </a:xfrm>
            <a:prstGeom prst="rect">
              <a:avLst/>
            </a:prstGeom>
          </p:spPr>
        </p:pic>
      </p:grpSp>
      <p:pic>
        <p:nvPicPr>
          <p:cNvPr id="4" name="Picture 3" descr="A colorful map of the computer&#10;&#10;Description automatically generated">
            <a:extLst>
              <a:ext uri="{FF2B5EF4-FFF2-40B4-BE49-F238E27FC236}">
                <a16:creationId xmlns:a16="http://schemas.microsoft.com/office/drawing/2014/main" id="{0346DC1E-9636-467A-A35C-07D3677C3A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3" r="6667" b="6683"/>
          <a:stretch/>
        </p:blipFill>
        <p:spPr>
          <a:xfrm>
            <a:off x="381000" y="169028"/>
            <a:ext cx="4572000" cy="3564772"/>
          </a:xfrm>
          <a:prstGeom prst="rect">
            <a:avLst/>
          </a:prstGeom>
        </p:spPr>
      </p:pic>
      <p:grpSp>
        <p:nvGrpSpPr>
          <p:cNvPr id="26" name="Group 25">
            <a:extLst>
              <a:ext uri="{FF2B5EF4-FFF2-40B4-BE49-F238E27FC236}">
                <a16:creationId xmlns:a16="http://schemas.microsoft.com/office/drawing/2014/main" id="{1B644CCB-D04E-402E-8507-110089A8BC0B}"/>
              </a:ext>
            </a:extLst>
          </p:cNvPr>
          <p:cNvGrpSpPr/>
          <p:nvPr/>
        </p:nvGrpSpPr>
        <p:grpSpPr>
          <a:xfrm>
            <a:off x="381000" y="3771900"/>
            <a:ext cx="4572000" cy="1714500"/>
            <a:chOff x="7162800" y="3877404"/>
            <a:chExt cx="4572000" cy="1714500"/>
          </a:xfrm>
        </p:grpSpPr>
        <p:pic>
          <p:nvPicPr>
            <p:cNvPr id="8" name="Picture 7" descr="Chart&#10;&#10;Description automatically generated">
              <a:extLst>
                <a:ext uri="{FF2B5EF4-FFF2-40B4-BE49-F238E27FC236}">
                  <a16:creationId xmlns:a16="http://schemas.microsoft.com/office/drawing/2014/main" id="{F4ED4FF7-28DD-4066-9FA3-8FC2F93C5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800" y="3877404"/>
              <a:ext cx="2286000" cy="1714500"/>
            </a:xfrm>
            <a:prstGeom prst="rect">
              <a:avLst/>
            </a:prstGeom>
          </p:spPr>
        </p:pic>
        <p:pic>
          <p:nvPicPr>
            <p:cNvPr id="11" name="Picture 10" descr="Chart&#10;&#10;Description automatically generated">
              <a:extLst>
                <a:ext uri="{FF2B5EF4-FFF2-40B4-BE49-F238E27FC236}">
                  <a16:creationId xmlns:a16="http://schemas.microsoft.com/office/drawing/2014/main" id="{46D9AD2B-A3C0-4413-8D48-9AD5B2EDD6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3877404"/>
              <a:ext cx="2286000" cy="1714500"/>
            </a:xfrm>
            <a:prstGeom prst="rect">
              <a:avLst/>
            </a:prstGeom>
          </p:spPr>
        </p:pic>
      </p:grpSp>
      <p:sp>
        <p:nvSpPr>
          <p:cNvPr id="12" name="TextBox 11">
            <a:extLst>
              <a:ext uri="{FF2B5EF4-FFF2-40B4-BE49-F238E27FC236}">
                <a16:creationId xmlns:a16="http://schemas.microsoft.com/office/drawing/2014/main" id="{54069883-5A28-444F-AF19-CF7A5B3E5931}"/>
              </a:ext>
            </a:extLst>
          </p:cNvPr>
          <p:cNvSpPr txBox="1"/>
          <p:nvPr/>
        </p:nvSpPr>
        <p:spPr>
          <a:xfrm>
            <a:off x="5067300" y="457200"/>
            <a:ext cx="2028091" cy="738664"/>
          </a:xfrm>
          <a:prstGeom prst="rect">
            <a:avLst/>
          </a:prstGeom>
          <a:noFill/>
        </p:spPr>
        <p:txBody>
          <a:bodyPr wrap="square" rtlCol="0">
            <a:spAutoFit/>
          </a:bodyPr>
          <a:lstStyle/>
          <a:p>
            <a:endParaRPr lang="en-US" sz="1400" dirty="0">
              <a:solidFill>
                <a:schemeClr val="bg1"/>
              </a:solidFill>
            </a:endParaRPr>
          </a:p>
          <a:p>
            <a:r>
              <a:rPr lang="en-US" sz="1400" dirty="0">
                <a:solidFill>
                  <a:schemeClr val="bg1"/>
                </a:solidFill>
              </a:rPr>
              <a:t>2-minute Event Count (storm max)</a:t>
            </a:r>
          </a:p>
        </p:txBody>
      </p:sp>
      <p:sp>
        <p:nvSpPr>
          <p:cNvPr id="14" name="TextBox 13">
            <a:extLst>
              <a:ext uri="{FF2B5EF4-FFF2-40B4-BE49-F238E27FC236}">
                <a16:creationId xmlns:a16="http://schemas.microsoft.com/office/drawing/2014/main" id="{944369C1-9571-43EF-96EB-DA62E29C0BEC}"/>
              </a:ext>
            </a:extLst>
          </p:cNvPr>
          <p:cNvSpPr txBox="1"/>
          <p:nvPr/>
        </p:nvSpPr>
        <p:spPr>
          <a:xfrm>
            <a:off x="5480538" y="4272581"/>
            <a:ext cx="1219200" cy="738664"/>
          </a:xfrm>
          <a:prstGeom prst="rect">
            <a:avLst/>
          </a:prstGeom>
          <a:noFill/>
        </p:spPr>
        <p:txBody>
          <a:bodyPr wrap="square" rtlCol="0">
            <a:spAutoFit/>
          </a:bodyPr>
          <a:lstStyle/>
          <a:p>
            <a:r>
              <a:rPr lang="en-US" sz="1400" dirty="0"/>
              <a:t>Instrument Threshold “Range”</a:t>
            </a:r>
          </a:p>
        </p:txBody>
      </p:sp>
      <p:sp>
        <p:nvSpPr>
          <p:cNvPr id="20" name="TextBox 19">
            <a:extLst>
              <a:ext uri="{FF2B5EF4-FFF2-40B4-BE49-F238E27FC236}">
                <a16:creationId xmlns:a16="http://schemas.microsoft.com/office/drawing/2014/main" id="{79E830A9-68E1-44B5-914B-39E9278B7F08}"/>
              </a:ext>
            </a:extLst>
          </p:cNvPr>
          <p:cNvSpPr txBox="1"/>
          <p:nvPr/>
        </p:nvSpPr>
        <p:spPr>
          <a:xfrm>
            <a:off x="5067300" y="2286000"/>
            <a:ext cx="2057400" cy="738664"/>
          </a:xfrm>
          <a:prstGeom prst="rect">
            <a:avLst/>
          </a:prstGeom>
          <a:noFill/>
        </p:spPr>
        <p:txBody>
          <a:bodyPr wrap="square" rtlCol="0">
            <a:spAutoFit/>
          </a:bodyPr>
          <a:lstStyle/>
          <a:p>
            <a:r>
              <a:rPr lang="en-US" sz="1400" dirty="0">
                <a:solidFill>
                  <a:schemeClr val="bg1"/>
                </a:solidFill>
              </a:rPr>
              <a:t>Minimum and maximum 2-minute Observed Thresholds</a:t>
            </a:r>
          </a:p>
        </p:txBody>
      </p:sp>
      <p:sp>
        <p:nvSpPr>
          <p:cNvPr id="22" name="TextBox 21">
            <a:extLst>
              <a:ext uri="{FF2B5EF4-FFF2-40B4-BE49-F238E27FC236}">
                <a16:creationId xmlns:a16="http://schemas.microsoft.com/office/drawing/2014/main" id="{D2CD25BA-5B80-477D-839D-8BEFA6B0E120}"/>
              </a:ext>
            </a:extLst>
          </p:cNvPr>
          <p:cNvSpPr txBox="1"/>
          <p:nvPr/>
        </p:nvSpPr>
        <p:spPr>
          <a:xfrm>
            <a:off x="2362200" y="1828800"/>
            <a:ext cx="609600" cy="338554"/>
          </a:xfrm>
          <a:prstGeom prst="rect">
            <a:avLst/>
          </a:prstGeom>
          <a:noFill/>
        </p:spPr>
        <p:txBody>
          <a:bodyPr wrap="square" rtlCol="0">
            <a:spAutoFit/>
          </a:bodyPr>
          <a:lstStyle/>
          <a:p>
            <a:r>
              <a:rPr lang="en-US" sz="1600" b="1" dirty="0">
                <a:solidFill>
                  <a:schemeClr val="bg1"/>
                </a:solidFill>
              </a:rPr>
              <a:t>G17</a:t>
            </a:r>
          </a:p>
        </p:txBody>
      </p:sp>
      <p:sp>
        <p:nvSpPr>
          <p:cNvPr id="24" name="TextBox 23">
            <a:extLst>
              <a:ext uri="{FF2B5EF4-FFF2-40B4-BE49-F238E27FC236}">
                <a16:creationId xmlns:a16="http://schemas.microsoft.com/office/drawing/2014/main" id="{A3D50941-84E5-4C8F-AAEC-AE6A01DD268F}"/>
              </a:ext>
            </a:extLst>
          </p:cNvPr>
          <p:cNvSpPr txBox="1"/>
          <p:nvPr/>
        </p:nvSpPr>
        <p:spPr>
          <a:xfrm>
            <a:off x="9144000" y="1828800"/>
            <a:ext cx="609600" cy="338554"/>
          </a:xfrm>
          <a:prstGeom prst="rect">
            <a:avLst/>
          </a:prstGeom>
          <a:noFill/>
        </p:spPr>
        <p:txBody>
          <a:bodyPr wrap="square" rtlCol="0">
            <a:spAutoFit/>
          </a:bodyPr>
          <a:lstStyle/>
          <a:p>
            <a:r>
              <a:rPr lang="en-US" sz="1600" b="1" dirty="0">
                <a:solidFill>
                  <a:schemeClr val="bg1"/>
                </a:solidFill>
              </a:rPr>
              <a:t>G16</a:t>
            </a:r>
          </a:p>
        </p:txBody>
      </p:sp>
    </p:spTree>
    <p:extLst>
      <p:ext uri="{BB962C8B-B14F-4D97-AF65-F5344CB8AC3E}">
        <p14:creationId xmlns:p14="http://schemas.microsoft.com/office/powerpoint/2010/main" val="305108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03BE39-1A22-4429-8852-4C9BFF77C2CD}"/>
              </a:ext>
            </a:extLst>
          </p:cNvPr>
          <p:cNvPicPr>
            <a:picLocks noChangeAspect="1"/>
          </p:cNvPicPr>
          <p:nvPr/>
        </p:nvPicPr>
        <p:blipFill>
          <a:blip r:embed="rId3"/>
          <a:stretch>
            <a:fillRect/>
          </a:stretch>
        </p:blipFill>
        <p:spPr>
          <a:xfrm>
            <a:off x="5610699" y="1143000"/>
            <a:ext cx="6254378" cy="3505200"/>
          </a:xfrm>
          <a:prstGeom prst="rect">
            <a:avLst/>
          </a:prstGeom>
        </p:spPr>
      </p:pic>
      <p:sp>
        <p:nvSpPr>
          <p:cNvPr id="2" name="Title 1">
            <a:extLst>
              <a:ext uri="{FF2B5EF4-FFF2-40B4-BE49-F238E27FC236}">
                <a16:creationId xmlns:a16="http://schemas.microsoft.com/office/drawing/2014/main" id="{456184CD-F746-4666-8E73-5F7DCA48C1EB}"/>
              </a:ext>
            </a:extLst>
          </p:cNvPr>
          <p:cNvSpPr>
            <a:spLocks noGrp="1"/>
          </p:cNvSpPr>
          <p:nvPr>
            <p:ph type="title"/>
          </p:nvPr>
        </p:nvSpPr>
        <p:spPr>
          <a:xfrm>
            <a:off x="762000" y="5638800"/>
            <a:ext cx="10898188" cy="888999"/>
          </a:xfrm>
        </p:spPr>
        <p:txBody>
          <a:bodyPr>
            <a:normAutofit fontScale="90000"/>
          </a:bodyPr>
          <a:lstStyle/>
          <a:p>
            <a:r>
              <a:rPr lang="en-US" dirty="0"/>
              <a:t>GLM-16 (Goes East):</a:t>
            </a:r>
            <a:br>
              <a:rPr lang="en-US" dirty="0"/>
            </a:br>
            <a:r>
              <a:rPr lang="en-US" dirty="0"/>
              <a:t>Larger flashes are easier to detect</a:t>
            </a:r>
          </a:p>
        </p:txBody>
      </p:sp>
      <p:sp>
        <p:nvSpPr>
          <p:cNvPr id="5" name="TextBox 4">
            <a:extLst>
              <a:ext uri="{FF2B5EF4-FFF2-40B4-BE49-F238E27FC236}">
                <a16:creationId xmlns:a16="http://schemas.microsoft.com/office/drawing/2014/main" id="{8C6F08DD-5B2B-49DE-B7C5-5C2566AC4840}"/>
              </a:ext>
            </a:extLst>
          </p:cNvPr>
          <p:cNvSpPr txBox="1"/>
          <p:nvPr/>
        </p:nvSpPr>
        <p:spPr>
          <a:xfrm>
            <a:off x="7086600" y="2819400"/>
            <a:ext cx="3657600" cy="338554"/>
          </a:xfrm>
          <a:prstGeom prst="rect">
            <a:avLst/>
          </a:prstGeom>
          <a:noFill/>
        </p:spPr>
        <p:txBody>
          <a:bodyPr wrap="square" rtlCol="0">
            <a:spAutoFit/>
          </a:bodyPr>
          <a:lstStyle/>
          <a:p>
            <a:r>
              <a:rPr lang="en-US" sz="1400" dirty="0">
                <a:solidFill>
                  <a:schemeClr val="bg1"/>
                </a:solidFill>
              </a:rPr>
              <a:t>(from Zhang and Cummins, JGR 2020</a:t>
            </a:r>
            <a:r>
              <a:rPr lang="en-US" sz="1600" dirty="0">
                <a:solidFill>
                  <a:schemeClr val="bg1"/>
                </a:solidFill>
              </a:rPr>
              <a:t>)</a:t>
            </a:r>
          </a:p>
        </p:txBody>
      </p:sp>
      <p:sp>
        <p:nvSpPr>
          <p:cNvPr id="6" name="Content Placeholder 2">
            <a:extLst>
              <a:ext uri="{FF2B5EF4-FFF2-40B4-BE49-F238E27FC236}">
                <a16:creationId xmlns:a16="http://schemas.microsoft.com/office/drawing/2014/main" id="{11C573A4-651A-4647-9683-A24124166585}"/>
              </a:ext>
            </a:extLst>
          </p:cNvPr>
          <p:cNvSpPr txBox="1">
            <a:spLocks/>
          </p:cNvSpPr>
          <p:nvPr/>
        </p:nvSpPr>
        <p:spPr>
          <a:xfrm>
            <a:off x="533400" y="1143000"/>
            <a:ext cx="4648200" cy="4191000"/>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b="1" dirty="0"/>
              <a:t>Based on comparisons with the Kennedy Space Center Lightning Mapping Array (KSCLMA), GLM detection is strongly dependent on all aspects of flash “size” (time duration, area, spatial extent, and overall channel length) </a:t>
            </a:r>
          </a:p>
          <a:p>
            <a:pPr marL="0" indent="0">
              <a:buFont typeface="Wingdings 3" panose="05040102010807070707" pitchFamily="18" charset="2"/>
              <a:buNone/>
            </a:pPr>
            <a:endParaRPr lang="en-US" b="1" dirty="0"/>
          </a:p>
          <a:p>
            <a:pPr marL="0" indent="0">
              <a:buFont typeface="Wingdings 3" panose="05040102010807070707" pitchFamily="18" charset="2"/>
              <a:buNone/>
            </a:pPr>
            <a:r>
              <a:rPr lang="en-US" sz="1700" b="1" dirty="0"/>
              <a:t>Overall finding for 8 hours of storm activity near KSC on December 20, 2018.          ==&gt;</a:t>
            </a:r>
          </a:p>
          <a:p>
            <a:pPr marL="0" indent="0">
              <a:buFont typeface="Wingdings 3" panose="05040102010807070707" pitchFamily="18" charset="2"/>
              <a:buNone/>
            </a:pPr>
            <a:endParaRPr lang="en-US" sz="1700" b="1" dirty="0"/>
          </a:p>
          <a:p>
            <a:pPr marL="0" indent="0">
              <a:buFont typeface="Wingdings 3" panose="05040102010807070707" pitchFamily="18" charset="2"/>
              <a:buNone/>
            </a:pPr>
            <a:r>
              <a:rPr lang="en-US" sz="1700" b="1" dirty="0"/>
              <a:t>Dark bars indicate flash DE and light wide pars indicate flash counts.</a:t>
            </a:r>
          </a:p>
          <a:p>
            <a:pPr marL="0" indent="0">
              <a:buFont typeface="Wingdings 3" panose="05040102010807070707" pitchFamily="18" charset="2"/>
              <a:buNone/>
            </a:pPr>
            <a:endParaRPr lang="en-US" dirty="0"/>
          </a:p>
        </p:txBody>
      </p:sp>
    </p:spTree>
    <p:extLst>
      <p:ext uri="{BB962C8B-B14F-4D97-AF65-F5344CB8AC3E}">
        <p14:creationId xmlns:p14="http://schemas.microsoft.com/office/powerpoint/2010/main" val="362087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5C2-D870-4E08-A1FC-457451D4847C}"/>
              </a:ext>
            </a:extLst>
          </p:cNvPr>
          <p:cNvSpPr>
            <a:spLocks noGrp="1"/>
          </p:cNvSpPr>
          <p:nvPr>
            <p:ph type="title"/>
          </p:nvPr>
        </p:nvSpPr>
        <p:spPr>
          <a:xfrm>
            <a:off x="706740" y="218164"/>
            <a:ext cx="9196351" cy="1066800"/>
          </a:xfrm>
        </p:spPr>
        <p:txBody>
          <a:bodyPr>
            <a:normAutofit fontScale="90000"/>
          </a:bodyPr>
          <a:lstStyle/>
          <a:p>
            <a:r>
              <a:rPr lang="en-US" dirty="0"/>
              <a:t>Estimating GLM-Equivalent event Optical energy using LIS groups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4D81EB-9F14-40B4-A508-3C3764D47216}"/>
                  </a:ext>
                </a:extLst>
              </p:cNvPr>
              <p:cNvSpPr txBox="1"/>
              <p:nvPr/>
            </p:nvSpPr>
            <p:spPr>
              <a:xfrm>
                <a:off x="457200" y="2133600"/>
                <a:ext cx="4114800" cy="2011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𝐶𝑜𝑛𝑣𝑒𝑟𝑡𝑖𝑛𝑔</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𝐿𝐼𝑆</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𝐺𝑟𝑜𝑢𝑝</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𝑅𝑎𝑑𝑖𝑎𝑛𝑐𝑒</m:t>
                      </m:r>
                      <m:r>
                        <a:rPr lang="en-US" sz="2400" b="0" i="1" smtClean="0">
                          <a:solidFill>
                            <a:schemeClr val="bg1"/>
                          </a:solidFill>
                          <a:latin typeface="Cambria Math" panose="02040503050406030204" pitchFamily="18" charset="0"/>
                        </a:rPr>
                        <m:t> </m:t>
                      </m:r>
                      <m:d>
                        <m:dPr>
                          <m:ctrlPr>
                            <a:rPr lang="en-US" sz="2400" b="0" i="1" smtClean="0">
                              <a:solidFill>
                                <a:schemeClr val="bg1"/>
                              </a:solidFill>
                              <a:latin typeface="Cambria Math" panose="02040503050406030204" pitchFamily="18" charset="0"/>
                            </a:rPr>
                          </m:ctrlPr>
                        </m:dPr>
                        <m:e>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rPr>
                                <m:t>𝜉</m:t>
                              </m:r>
                            </m:e>
                          </m:acc>
                        </m:e>
                      </m:d>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𝑡𝑜</m:t>
                      </m:r>
                    </m:oMath>
                  </m:oMathPara>
                </a14:m>
                <a:endParaRPr lang="en-US" sz="2400" b="0" i="1" dirty="0">
                  <a:solidFill>
                    <a:schemeClr val="bg1"/>
                  </a:solidFill>
                  <a:latin typeface="Cambria Math" panose="02040503050406030204" pitchFamily="18" charset="0"/>
                </a:endParaRPr>
              </a:p>
              <a:p>
                <a14:m>
                  <m:oMath xmlns:m="http://schemas.openxmlformats.org/officeDocument/2006/math">
                    <m:r>
                      <a:rPr lang="en-US" sz="2400" b="0" i="1" smtClean="0">
                        <a:solidFill>
                          <a:schemeClr val="bg1"/>
                        </a:solidFill>
                        <a:latin typeface="Cambria Math" panose="02040503050406030204" pitchFamily="18" charset="0"/>
                      </a:rPr>
                      <m:t>𝑂𝑝𝑡𝑖𝑐𝑎𝑙</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𝐸𝑛𝑒𝑟𝑔𝑦</m:t>
                    </m:r>
                    <m:r>
                      <a:rPr lang="en-US" sz="2400" b="0" i="1" smtClean="0">
                        <a:solidFill>
                          <a:schemeClr val="bg1"/>
                        </a:solidFill>
                        <a:latin typeface="Cambria Math" panose="02040503050406030204" pitchFamily="18" charset="0"/>
                      </a:rPr>
                      <m:t> </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𝐸</m:t>
                        </m:r>
                      </m:e>
                    </m:d>
                    <m:r>
                      <a:rPr lang="en-US" sz="2400" b="0" i="1" smtClean="0">
                        <a:solidFill>
                          <a:schemeClr val="bg1"/>
                        </a:solidFill>
                        <a:latin typeface="Cambria Math" panose="02040503050406030204" pitchFamily="18" charset="0"/>
                      </a:rPr>
                      <m:t> </m:t>
                    </m:r>
                  </m:oMath>
                </a14:m>
                <a:r>
                  <a:rPr lang="en-US" sz="2400" b="0" i="1" dirty="0">
                    <a:solidFill>
                      <a:schemeClr val="bg1"/>
                    </a:solidFill>
                    <a:latin typeface="Cambria Math" panose="02040503050406030204" pitchFamily="18" charset="0"/>
                  </a:rPr>
                  <a:t>in Joules</a:t>
                </a:r>
              </a:p>
              <a:p>
                <a:endParaRPr lang="en-US" sz="24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𝐸</m:t>
                      </m:r>
                      <m:r>
                        <a:rPr lang="en-US" sz="2400" i="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r>
                            <a:rPr lang="en-US" sz="2400" i="1">
                              <a:solidFill>
                                <a:schemeClr val="bg1"/>
                              </a:solidFill>
                              <a:latin typeface="Cambria Math" panose="02040503050406030204" pitchFamily="18" charset="0"/>
                            </a:rPr>
                            <m:t>𝜋𝛥𝜆</m:t>
                          </m:r>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rPr>
                                <m:t>𝜉</m:t>
                              </m:r>
                            </m:e>
                          </m:acc>
                          <m:r>
                            <a:rPr lang="en-US" sz="2400" i="1">
                              <a:solidFill>
                                <a:schemeClr val="bg1"/>
                              </a:solidFill>
                              <a:latin typeface="Cambria Math" panose="02040503050406030204" pitchFamily="18" charset="0"/>
                            </a:rPr>
                            <m:t>𝐴</m:t>
                          </m:r>
                        </m:num>
                        <m:den>
                          <m:r>
                            <a:rPr lang="en-US" sz="2400" i="1">
                              <a:solidFill>
                                <a:schemeClr val="bg1"/>
                              </a:solidFill>
                              <a:latin typeface="Cambria Math" panose="02040503050406030204" pitchFamily="18" charset="0"/>
                            </a:rPr>
                            <m:t>𝑛</m:t>
                          </m:r>
                        </m:den>
                      </m:f>
                    </m:oMath>
                  </m:oMathPara>
                </a14:m>
                <a:endParaRPr lang="en-US" sz="2400" dirty="0">
                  <a:solidFill>
                    <a:srgbClr val="FFFF00"/>
                  </a:solidFill>
                </a:endParaRPr>
              </a:p>
            </p:txBody>
          </p:sp>
        </mc:Choice>
        <mc:Fallback xmlns="">
          <p:sp>
            <p:nvSpPr>
              <p:cNvPr id="8" name="TextBox 7">
                <a:extLst>
                  <a:ext uri="{FF2B5EF4-FFF2-40B4-BE49-F238E27FC236}">
                    <a16:creationId xmlns:a16="http://schemas.microsoft.com/office/drawing/2014/main" id="{D54D81EB-9F14-40B4-A508-3C3764D47216}"/>
                  </a:ext>
                </a:extLst>
              </p:cNvPr>
              <p:cNvSpPr txBox="1">
                <a:spLocks noRot="1" noChangeAspect="1" noMove="1" noResize="1" noEditPoints="1" noAdjustHandles="1" noChangeArrowheads="1" noChangeShapeType="1" noTextEdit="1"/>
              </p:cNvSpPr>
              <p:nvPr/>
            </p:nvSpPr>
            <p:spPr>
              <a:xfrm>
                <a:off x="457200" y="2133600"/>
                <a:ext cx="4114800" cy="2011961"/>
              </a:xfrm>
              <a:prstGeom prst="rect">
                <a:avLst/>
              </a:prstGeom>
              <a:blipFill>
                <a:blip r:embed="rId3"/>
                <a:stretch>
                  <a:fillRect l="-1185" r="-2785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20062B7-41B9-47B4-80E7-56D53F8E8149}"/>
              </a:ext>
            </a:extLst>
          </p:cNvPr>
          <p:cNvSpPr txBox="1"/>
          <p:nvPr/>
        </p:nvSpPr>
        <p:spPr>
          <a:xfrm>
            <a:off x="685800" y="4495800"/>
            <a:ext cx="4114800" cy="2092881"/>
          </a:xfrm>
          <a:prstGeom prst="rect">
            <a:avLst/>
          </a:prstGeom>
          <a:noFill/>
        </p:spPr>
        <p:txBody>
          <a:bodyPr wrap="square" rtlCol="0">
            <a:spAutoFit/>
          </a:bodyPr>
          <a:lstStyle/>
          <a:p>
            <a:r>
              <a:rPr lang="en-US" dirty="0"/>
              <a:t>Where </a:t>
            </a:r>
          </a:p>
          <a:p>
            <a:r>
              <a:rPr lang="en-US" dirty="0"/>
              <a:t>  </a:t>
            </a:r>
            <a:r>
              <a:rPr lang="en-US" dirty="0">
                <a:sym typeface="Symbol" panose="05050102010706020507" pitchFamily="18" charset="2"/>
              </a:rPr>
              <a:t> = Optical Bandwidth (m)</a:t>
            </a:r>
          </a:p>
          <a:p>
            <a:r>
              <a:rPr lang="en-US" dirty="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A</a:t>
            </a:r>
            <a:r>
              <a:rPr lang="en-US" dirty="0">
                <a:sym typeface="Symbol" panose="05050102010706020507" pitchFamily="18" charset="2"/>
              </a:rPr>
              <a:t> = Group Area (m</a:t>
            </a:r>
            <a:r>
              <a:rPr lang="en-US" baseline="30000" dirty="0">
                <a:sym typeface="Symbol" panose="05050102010706020507" pitchFamily="18" charset="2"/>
              </a:rPr>
              <a:t>2</a:t>
            </a:r>
            <a:r>
              <a:rPr lang="en-US" dirty="0">
                <a:sym typeface="Symbol" panose="05050102010706020507" pitchFamily="18" charset="2"/>
              </a:rPr>
              <a:t>)</a:t>
            </a:r>
          </a:p>
          <a:p>
            <a:r>
              <a:rPr lang="en-US" dirty="0">
                <a:sym typeface="Symbol" panose="05050102010706020507" pitchFamily="18" charset="2"/>
              </a:rPr>
              <a:t> </a:t>
            </a:r>
            <a:r>
              <a:rPr lang="en-US" i="1" dirty="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n</a:t>
            </a:r>
            <a:r>
              <a:rPr lang="en-US" i="1" dirty="0">
                <a:sym typeface="Symbol" panose="05050102010706020507" pitchFamily="18" charset="2"/>
              </a:rPr>
              <a:t> </a:t>
            </a:r>
            <a:r>
              <a:rPr lang="en-US" dirty="0">
                <a:sym typeface="Symbol" panose="05050102010706020507" pitchFamily="18" charset="2"/>
              </a:rPr>
              <a:t>= # of Events in a Group </a:t>
            </a:r>
          </a:p>
          <a:p>
            <a:endParaRPr lang="en-US" dirty="0">
              <a:sym typeface="Symbol" panose="05050102010706020507" pitchFamily="18" charset="2"/>
            </a:endParaRPr>
          </a:p>
          <a:p>
            <a:r>
              <a:rPr lang="en-US" i="1" dirty="0">
                <a:sym typeface="Symbol" panose="05050102010706020507" pitchFamily="18" charset="2"/>
              </a:rPr>
              <a:t>see Koshak (2017) and</a:t>
            </a:r>
          </a:p>
          <a:p>
            <a:r>
              <a:rPr lang="en-US" i="1" dirty="0">
                <a:sym typeface="Symbol" panose="05050102010706020507" pitchFamily="18" charset="2"/>
              </a:rPr>
              <a:t>Zhang &amp; Cummins (2020)</a:t>
            </a:r>
            <a:endParaRPr lang="en-US" i="1" dirty="0"/>
          </a:p>
        </p:txBody>
      </p:sp>
      <p:grpSp>
        <p:nvGrpSpPr>
          <p:cNvPr id="28" name="Group 27">
            <a:extLst>
              <a:ext uri="{FF2B5EF4-FFF2-40B4-BE49-F238E27FC236}">
                <a16:creationId xmlns:a16="http://schemas.microsoft.com/office/drawing/2014/main" id="{D2A7C063-AA1F-4067-B74E-D9AB0CB78540}"/>
              </a:ext>
            </a:extLst>
          </p:cNvPr>
          <p:cNvGrpSpPr/>
          <p:nvPr/>
        </p:nvGrpSpPr>
        <p:grpSpPr>
          <a:xfrm>
            <a:off x="5947940" y="4038600"/>
            <a:ext cx="5177260" cy="2623066"/>
            <a:chOff x="6248400" y="1644134"/>
            <a:chExt cx="5177260" cy="2623066"/>
          </a:xfrm>
        </p:grpSpPr>
        <p:pic>
          <p:nvPicPr>
            <p:cNvPr id="16" name="Picture 15">
              <a:extLst>
                <a:ext uri="{FF2B5EF4-FFF2-40B4-BE49-F238E27FC236}">
                  <a16:creationId xmlns:a16="http://schemas.microsoft.com/office/drawing/2014/main" id="{BBA3692C-7B15-4D96-99C6-D8CF3BCCD5F2}"/>
                </a:ext>
              </a:extLst>
            </p:cNvPr>
            <p:cNvPicPr>
              <a:picLocks noChangeAspect="1"/>
            </p:cNvPicPr>
            <p:nvPr/>
          </p:nvPicPr>
          <p:blipFill rotWithShape="1">
            <a:blip r:embed="rId4"/>
            <a:srcRect l="72662" t="1680" r="6151" b="68577"/>
            <a:stretch/>
          </p:blipFill>
          <p:spPr>
            <a:xfrm>
              <a:off x="7467600" y="1676400"/>
              <a:ext cx="2438400" cy="2590800"/>
            </a:xfrm>
            <a:prstGeom prst="rect">
              <a:avLst/>
            </a:prstGeom>
          </p:spPr>
        </p:pic>
        <p:sp>
          <p:nvSpPr>
            <p:cNvPr id="17" name="Rectangle 16">
              <a:extLst>
                <a:ext uri="{FF2B5EF4-FFF2-40B4-BE49-F238E27FC236}">
                  <a16:creationId xmlns:a16="http://schemas.microsoft.com/office/drawing/2014/main" id="{AD2AE69D-F93D-4303-968B-8617BA79524B}"/>
                </a:ext>
              </a:extLst>
            </p:cNvPr>
            <p:cNvSpPr/>
            <p:nvPr/>
          </p:nvSpPr>
          <p:spPr>
            <a:xfrm>
              <a:off x="8534400" y="2042020"/>
              <a:ext cx="1066800" cy="1143000"/>
            </a:xfrm>
            <a:prstGeom prst="rect">
              <a:avLst/>
            </a:prstGeom>
            <a:noFill/>
            <a:ln w="317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D3957A-85F1-454A-B40E-E12709AF3D58}"/>
                </a:ext>
              </a:extLst>
            </p:cNvPr>
            <p:cNvSpPr txBox="1"/>
            <p:nvPr/>
          </p:nvSpPr>
          <p:spPr>
            <a:xfrm>
              <a:off x="6248400" y="2428854"/>
              <a:ext cx="1066800" cy="369332"/>
            </a:xfrm>
            <a:prstGeom prst="rect">
              <a:avLst/>
            </a:prstGeom>
            <a:noFill/>
          </p:spPr>
          <p:txBody>
            <a:bodyPr wrap="square" rtlCol="0">
              <a:spAutoFit/>
            </a:bodyPr>
            <a:lstStyle/>
            <a:p>
              <a:r>
                <a:rPr lang="en-US" dirty="0">
                  <a:solidFill>
                    <a:srgbClr val="FFFF00"/>
                  </a:solidFill>
                </a:rPr>
                <a:t>LIS Pixel</a:t>
              </a:r>
            </a:p>
          </p:txBody>
        </p:sp>
        <p:cxnSp>
          <p:nvCxnSpPr>
            <p:cNvPr id="20" name="Straight Arrow Connector 19">
              <a:extLst>
                <a:ext uri="{FF2B5EF4-FFF2-40B4-BE49-F238E27FC236}">
                  <a16:creationId xmlns:a16="http://schemas.microsoft.com/office/drawing/2014/main" id="{E2D6BD66-8A33-4174-AFF7-386751FC77B4}"/>
                </a:ext>
              </a:extLst>
            </p:cNvPr>
            <p:cNvCxnSpPr>
              <a:cxnSpLocks/>
            </p:cNvCxnSpPr>
            <p:nvPr/>
          </p:nvCxnSpPr>
          <p:spPr>
            <a:xfrm flipV="1">
              <a:off x="7048500" y="2042020"/>
              <a:ext cx="952500" cy="396380"/>
            </a:xfrm>
            <a:prstGeom prst="straightConnector1">
              <a:avLst/>
            </a:prstGeom>
            <a:ln w="3810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3ED213-C85A-45ED-AC4A-028299CB7884}"/>
                </a:ext>
              </a:extLst>
            </p:cNvPr>
            <p:cNvSpPr txBox="1"/>
            <p:nvPr/>
          </p:nvSpPr>
          <p:spPr>
            <a:xfrm>
              <a:off x="10089229" y="1644134"/>
              <a:ext cx="1336431" cy="369332"/>
            </a:xfrm>
            <a:prstGeom prst="rect">
              <a:avLst/>
            </a:prstGeom>
            <a:noFill/>
          </p:spPr>
          <p:txBody>
            <a:bodyPr wrap="square" rtlCol="0">
              <a:spAutoFit/>
            </a:bodyPr>
            <a:lstStyle/>
            <a:p>
              <a:r>
                <a:rPr lang="en-US" dirty="0">
                  <a:solidFill>
                    <a:srgbClr val="FFFF00"/>
                  </a:solidFill>
                </a:rPr>
                <a:t>GLM Pixel</a:t>
              </a:r>
            </a:p>
          </p:txBody>
        </p:sp>
        <p:cxnSp>
          <p:nvCxnSpPr>
            <p:cNvPr id="23" name="Straight Arrow Connector 22">
              <a:extLst>
                <a:ext uri="{FF2B5EF4-FFF2-40B4-BE49-F238E27FC236}">
                  <a16:creationId xmlns:a16="http://schemas.microsoft.com/office/drawing/2014/main" id="{5B790607-1A5D-4976-9EEB-EC63DAC42F49}"/>
                </a:ext>
              </a:extLst>
            </p:cNvPr>
            <p:cNvCxnSpPr>
              <a:cxnSpLocks/>
            </p:cNvCxnSpPr>
            <p:nvPr/>
          </p:nvCxnSpPr>
          <p:spPr>
            <a:xfrm flipH="1">
              <a:off x="9601200" y="1981200"/>
              <a:ext cx="609600" cy="377882"/>
            </a:xfrm>
            <a:prstGeom prst="straightConnector1">
              <a:avLst/>
            </a:prstGeom>
            <a:ln w="3810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14C7ABF-8F8F-476B-82D9-8E000236EB6E}"/>
              </a:ext>
            </a:extLst>
          </p:cNvPr>
          <p:cNvSpPr txBox="1"/>
          <p:nvPr/>
        </p:nvSpPr>
        <p:spPr>
          <a:xfrm>
            <a:off x="6248400" y="1180942"/>
            <a:ext cx="5454989" cy="2554545"/>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Most optical sources are smaller than a GLM pixel (&lt; 2-3 LIS pixels) in which case:</a:t>
            </a:r>
          </a:p>
          <a:p>
            <a:r>
              <a:rPr lang="en-US" sz="2000" i="1" dirty="0">
                <a:solidFill>
                  <a:schemeClr val="bg1"/>
                </a:solidFill>
                <a:latin typeface="Times New Roman" panose="02020603050405020304" pitchFamily="18" charset="0"/>
                <a:cs typeface="Times New Roman" panose="02020603050405020304" pitchFamily="18" charset="0"/>
              </a:rPr>
              <a:t>	GLM Event Energy = LIS Group Energy</a:t>
            </a:r>
          </a:p>
          <a:p>
            <a:endParaRPr lang="en-US" sz="2000" i="1" dirty="0">
              <a:solidFill>
                <a:schemeClr val="bg1"/>
              </a:solidFill>
              <a:latin typeface="Times New Roman" panose="02020603050405020304" pitchFamily="18" charset="0"/>
              <a:cs typeface="Times New Roman" panose="02020603050405020304" pitchFamily="18" charset="0"/>
            </a:endParaRPr>
          </a:p>
          <a:p>
            <a:r>
              <a:rPr lang="en-US" sz="2000" i="1" u="sng" dirty="0">
                <a:solidFill>
                  <a:schemeClr val="bg1"/>
                </a:solidFill>
                <a:latin typeface="Times New Roman" panose="02020603050405020304" pitchFamily="18" charset="0"/>
                <a:cs typeface="Times New Roman" panose="02020603050405020304" pitchFamily="18" charset="0"/>
              </a:rPr>
              <a:t>When a LIS group is larger than a GLM pixel</a:t>
            </a:r>
            <a:r>
              <a:rPr lang="en-US" sz="2000" i="1" dirty="0">
                <a:solidFill>
                  <a:schemeClr val="bg1"/>
                </a:solidFill>
                <a:latin typeface="Times New Roman" panose="02020603050405020304" pitchFamily="18" charset="0"/>
                <a:cs typeface="Times New Roman" panose="02020603050405020304" pitchFamily="18" charset="0"/>
              </a:rPr>
              <a:t>, the assigned GLM pixel energy is the </a:t>
            </a:r>
            <a:r>
              <a:rPr lang="en-US" sz="2000" b="1" i="1" dirty="0">
                <a:solidFill>
                  <a:schemeClr val="bg1"/>
                </a:solidFill>
                <a:latin typeface="Times New Roman" panose="02020603050405020304" pitchFamily="18" charset="0"/>
                <a:cs typeface="Times New Roman" panose="02020603050405020304" pitchFamily="18" charset="0"/>
              </a:rPr>
              <a:t>larger of</a:t>
            </a:r>
          </a:p>
          <a:p>
            <a:r>
              <a:rPr lang="en-US" sz="2000" i="1" dirty="0">
                <a:solidFill>
                  <a:schemeClr val="bg1"/>
                </a:solidFill>
                <a:latin typeface="Times New Roman" panose="02020603050405020304" pitchFamily="18" charset="0"/>
                <a:cs typeface="Times New Roman" panose="02020603050405020304" pitchFamily="18" charset="0"/>
              </a:rPr>
              <a:t>    - highest energy LIS event-in-group energy</a:t>
            </a:r>
          </a:p>
          <a:p>
            <a:r>
              <a:rPr lang="en-US" sz="2000" i="1" dirty="0">
                <a:solidFill>
                  <a:schemeClr val="bg1"/>
                </a:solidFill>
                <a:latin typeface="Times New Roman" panose="02020603050405020304" pitchFamily="18" charset="0"/>
                <a:cs typeface="Times New Roman" panose="02020603050405020304" pitchFamily="18" charset="0"/>
              </a:rPr>
              <a:t>    -  group energy scaled by 64 km</a:t>
            </a:r>
            <a:r>
              <a:rPr lang="en-US" sz="2000" i="1" baseline="30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/(Group Area)</a:t>
            </a:r>
          </a:p>
        </p:txBody>
      </p:sp>
    </p:spTree>
    <p:extLst>
      <p:ext uri="{BB962C8B-B14F-4D97-AF65-F5344CB8AC3E}">
        <p14:creationId xmlns:p14="http://schemas.microsoft.com/office/powerpoint/2010/main" val="36025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5C2-D870-4E08-A1FC-457451D4847C}"/>
              </a:ext>
            </a:extLst>
          </p:cNvPr>
          <p:cNvSpPr>
            <a:spLocks noGrp="1"/>
          </p:cNvSpPr>
          <p:nvPr>
            <p:ph type="title"/>
          </p:nvPr>
        </p:nvSpPr>
        <p:spPr>
          <a:xfrm>
            <a:off x="1676400" y="228600"/>
            <a:ext cx="9296400" cy="1066800"/>
          </a:xfrm>
        </p:spPr>
        <p:txBody>
          <a:bodyPr>
            <a:normAutofit fontScale="90000"/>
          </a:bodyPr>
          <a:lstStyle/>
          <a:p>
            <a:r>
              <a:rPr lang="en-US" dirty="0"/>
              <a:t>Equivalence for ISS-LIS and TRMM-LIS, and validation of energy calculation</a:t>
            </a:r>
          </a:p>
        </p:txBody>
      </p:sp>
      <p:pic>
        <p:nvPicPr>
          <p:cNvPr id="3" name="Picture 2">
            <a:extLst>
              <a:ext uri="{FF2B5EF4-FFF2-40B4-BE49-F238E27FC236}">
                <a16:creationId xmlns:a16="http://schemas.microsoft.com/office/drawing/2014/main" id="{00FBA6F0-3BE1-49DC-A6BF-336D5F61CF85}"/>
              </a:ext>
            </a:extLst>
          </p:cNvPr>
          <p:cNvPicPr>
            <a:picLocks noChangeAspect="1"/>
          </p:cNvPicPr>
          <p:nvPr/>
        </p:nvPicPr>
        <p:blipFill rotWithShape="1">
          <a:blip r:embed="rId3">
            <a:extLst>
              <a:ext uri="{28A0092B-C50C-407E-A947-70E740481C1C}">
                <a14:useLocalDpi xmlns:a14="http://schemas.microsoft.com/office/drawing/2010/main" val="0"/>
              </a:ext>
            </a:extLst>
          </a:blip>
          <a:srcRect l="5019" t="7218" b="1365"/>
          <a:stretch/>
        </p:blipFill>
        <p:spPr bwMode="auto">
          <a:xfrm>
            <a:off x="5930512" y="1854880"/>
            <a:ext cx="3823088" cy="2974731"/>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CF07F00-DB00-49DC-95D0-F9777128A7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00" t="6985" r="7334"/>
          <a:stretch/>
        </p:blipFill>
        <p:spPr bwMode="auto">
          <a:xfrm>
            <a:off x="2029795" y="1854880"/>
            <a:ext cx="3793126" cy="297180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98ED670-6C07-41A7-969E-EF2D86650583}"/>
              </a:ext>
            </a:extLst>
          </p:cNvPr>
          <p:cNvSpPr txBox="1"/>
          <p:nvPr/>
        </p:nvSpPr>
        <p:spPr>
          <a:xfrm>
            <a:off x="6149609" y="4905811"/>
            <a:ext cx="3360916" cy="923330"/>
          </a:xfrm>
          <a:prstGeom prst="rect">
            <a:avLst/>
          </a:prstGeom>
          <a:noFill/>
        </p:spPr>
        <p:txBody>
          <a:bodyPr wrap="square" rtlCol="0">
            <a:spAutoFit/>
          </a:bodyPr>
          <a:lstStyle/>
          <a:p>
            <a:r>
              <a:rPr lang="en-US" dirty="0"/>
              <a:t>Sample GLM max event-in-flash energy on Florida (low GLM threshold region)</a:t>
            </a:r>
          </a:p>
        </p:txBody>
      </p:sp>
      <p:sp>
        <p:nvSpPr>
          <p:cNvPr id="8" name="TextBox 7">
            <a:extLst>
              <a:ext uri="{FF2B5EF4-FFF2-40B4-BE49-F238E27FC236}">
                <a16:creationId xmlns:a16="http://schemas.microsoft.com/office/drawing/2014/main" id="{EABEFDAF-C71C-4C3C-9C3E-0B68800F2AC9}"/>
              </a:ext>
            </a:extLst>
          </p:cNvPr>
          <p:cNvSpPr txBox="1"/>
          <p:nvPr/>
        </p:nvSpPr>
        <p:spPr>
          <a:xfrm>
            <a:off x="2080085" y="4905811"/>
            <a:ext cx="3823088" cy="1200329"/>
          </a:xfrm>
          <a:prstGeom prst="rect">
            <a:avLst/>
          </a:prstGeom>
          <a:noFill/>
        </p:spPr>
        <p:txBody>
          <a:bodyPr wrap="square" rtlCol="0">
            <a:spAutoFit/>
          </a:bodyPr>
          <a:lstStyle/>
          <a:p>
            <a:r>
              <a:rPr lang="en-US" dirty="0"/>
              <a:t>Cumulative CONUS distributions of GLM-equivalent event energy  for two TRMM years and two ISS years</a:t>
            </a:r>
          </a:p>
        </p:txBody>
      </p:sp>
      <p:grpSp>
        <p:nvGrpSpPr>
          <p:cNvPr id="18" name="Group 17">
            <a:extLst>
              <a:ext uri="{FF2B5EF4-FFF2-40B4-BE49-F238E27FC236}">
                <a16:creationId xmlns:a16="http://schemas.microsoft.com/office/drawing/2014/main" id="{C9EB5579-0036-4A99-934C-39314591458B}"/>
              </a:ext>
            </a:extLst>
          </p:cNvPr>
          <p:cNvGrpSpPr/>
          <p:nvPr/>
        </p:nvGrpSpPr>
        <p:grpSpPr>
          <a:xfrm>
            <a:off x="2594585" y="1752600"/>
            <a:ext cx="5479881" cy="4656945"/>
            <a:chOff x="4826976" y="1952189"/>
            <a:chExt cx="5479881" cy="4656945"/>
          </a:xfrm>
        </p:grpSpPr>
        <p:sp>
          <p:nvSpPr>
            <p:cNvPr id="9" name="Arc 8">
              <a:extLst>
                <a:ext uri="{FF2B5EF4-FFF2-40B4-BE49-F238E27FC236}">
                  <a16:creationId xmlns:a16="http://schemas.microsoft.com/office/drawing/2014/main" id="{524DDFC9-C75A-48F7-89ED-610CE3209940}"/>
                </a:ext>
              </a:extLst>
            </p:cNvPr>
            <p:cNvSpPr>
              <a:spLocks noChangeAspect="1"/>
            </p:cNvSpPr>
            <p:nvPr/>
          </p:nvSpPr>
          <p:spPr>
            <a:xfrm rot="19146664">
              <a:off x="4836695" y="1952189"/>
              <a:ext cx="5470162" cy="4656945"/>
            </a:xfrm>
            <a:prstGeom prst="arc">
              <a:avLst>
                <a:gd name="adj1" fmla="val 16291697"/>
                <a:gd name="adj2" fmla="val 21582230"/>
              </a:avLst>
            </a:prstGeom>
            <a:ln w="38100">
              <a:solidFill>
                <a:srgbClr val="FF33CC">
                  <a:alpha val="60000"/>
                </a:srgb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78586E14-19C9-4F45-85FA-D0DCD830444B}"/>
                </a:ext>
              </a:extLst>
            </p:cNvPr>
            <p:cNvSpPr/>
            <p:nvPr/>
          </p:nvSpPr>
          <p:spPr>
            <a:xfrm>
              <a:off x="5917224" y="2491152"/>
              <a:ext cx="228600" cy="228600"/>
            </a:xfrm>
            <a:prstGeom prst="ellipse">
              <a:avLst/>
            </a:prstGeom>
            <a:noFill/>
            <a:ln w="317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FAD7B6-4946-4D20-856F-D681C6519302}"/>
                </a:ext>
              </a:extLst>
            </p:cNvPr>
            <p:cNvSpPr/>
            <p:nvPr/>
          </p:nvSpPr>
          <p:spPr>
            <a:xfrm>
              <a:off x="9677400" y="2447192"/>
              <a:ext cx="228600" cy="228600"/>
            </a:xfrm>
            <a:prstGeom prst="ellipse">
              <a:avLst/>
            </a:prstGeom>
            <a:noFill/>
            <a:ln w="317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CFF5881-581F-4CC1-90BE-202C29694FDA}"/>
                </a:ext>
              </a:extLst>
            </p:cNvPr>
            <p:cNvCxnSpPr/>
            <p:nvPr/>
          </p:nvCxnSpPr>
          <p:spPr>
            <a:xfrm>
              <a:off x="6019800" y="2819400"/>
              <a:ext cx="0" cy="1752600"/>
            </a:xfrm>
            <a:prstGeom prst="line">
              <a:avLst/>
            </a:prstGeom>
            <a:ln w="25400">
              <a:solidFill>
                <a:srgbClr val="FF33CC">
                  <a:alpha val="6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C5895B-5A04-491F-BF3B-23BC3485ABDA}"/>
                </a:ext>
              </a:extLst>
            </p:cNvPr>
            <p:cNvCxnSpPr/>
            <p:nvPr/>
          </p:nvCxnSpPr>
          <p:spPr>
            <a:xfrm>
              <a:off x="9794632" y="2801816"/>
              <a:ext cx="0" cy="1752600"/>
            </a:xfrm>
            <a:prstGeom prst="line">
              <a:avLst/>
            </a:prstGeom>
            <a:ln w="25400">
              <a:solidFill>
                <a:srgbClr val="FF33CC">
                  <a:alpha val="6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FAA599-5FC1-496D-8027-912D2D75CEE6}"/>
                </a:ext>
              </a:extLst>
            </p:cNvPr>
            <p:cNvCxnSpPr>
              <a:cxnSpLocks/>
            </p:cNvCxnSpPr>
            <p:nvPr/>
          </p:nvCxnSpPr>
          <p:spPr>
            <a:xfrm flipH="1">
              <a:off x="4826976" y="2587868"/>
              <a:ext cx="914400" cy="0"/>
            </a:xfrm>
            <a:prstGeom prst="line">
              <a:avLst/>
            </a:prstGeom>
            <a:ln w="25400">
              <a:solidFill>
                <a:srgbClr val="FF33CC">
                  <a:alpha val="6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55F7B1-3FD0-4FD6-9575-5356D9887250}"/>
                </a:ext>
              </a:extLst>
            </p:cNvPr>
            <p:cNvCxnSpPr>
              <a:cxnSpLocks/>
            </p:cNvCxnSpPr>
            <p:nvPr/>
          </p:nvCxnSpPr>
          <p:spPr>
            <a:xfrm flipH="1">
              <a:off x="8610600" y="2587868"/>
              <a:ext cx="914400" cy="0"/>
            </a:xfrm>
            <a:prstGeom prst="line">
              <a:avLst/>
            </a:prstGeom>
            <a:ln w="25400">
              <a:solidFill>
                <a:srgbClr val="FF33CC">
                  <a:alpha val="60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034C9E3-79FF-4453-8631-EC8E7E770C90}"/>
              </a:ext>
            </a:extLst>
          </p:cNvPr>
          <p:cNvSpPr txBox="1"/>
          <p:nvPr/>
        </p:nvSpPr>
        <p:spPr>
          <a:xfrm>
            <a:off x="2029795" y="1524000"/>
            <a:ext cx="2313605" cy="369332"/>
          </a:xfrm>
          <a:prstGeom prst="rect">
            <a:avLst/>
          </a:prstGeom>
          <a:noFill/>
        </p:spPr>
        <p:txBody>
          <a:bodyPr wrap="square" rtlCol="0">
            <a:spAutoFit/>
          </a:bodyPr>
          <a:lstStyle/>
          <a:p>
            <a:r>
              <a:rPr lang="en-US" dirty="0"/>
              <a:t>Derived from LIS</a:t>
            </a:r>
          </a:p>
        </p:txBody>
      </p:sp>
      <p:sp>
        <p:nvSpPr>
          <p:cNvPr id="19" name="TextBox 18">
            <a:extLst>
              <a:ext uri="{FF2B5EF4-FFF2-40B4-BE49-F238E27FC236}">
                <a16:creationId xmlns:a16="http://schemas.microsoft.com/office/drawing/2014/main" id="{8C315D96-76E1-4FF1-BBEA-2ECF57DB155A}"/>
              </a:ext>
            </a:extLst>
          </p:cNvPr>
          <p:cNvSpPr txBox="1"/>
          <p:nvPr/>
        </p:nvSpPr>
        <p:spPr>
          <a:xfrm>
            <a:off x="7238999" y="1524000"/>
            <a:ext cx="2590801" cy="369332"/>
          </a:xfrm>
          <a:prstGeom prst="rect">
            <a:avLst/>
          </a:prstGeom>
          <a:noFill/>
        </p:spPr>
        <p:txBody>
          <a:bodyPr wrap="square" rtlCol="0">
            <a:spAutoFit/>
          </a:bodyPr>
          <a:lstStyle/>
          <a:p>
            <a:r>
              <a:rPr lang="en-US" dirty="0"/>
              <a:t>As measured by GLM</a:t>
            </a:r>
          </a:p>
        </p:txBody>
      </p:sp>
    </p:spTree>
    <p:extLst>
      <p:ext uri="{BB962C8B-B14F-4D97-AF65-F5344CB8AC3E}">
        <p14:creationId xmlns:p14="http://schemas.microsoft.com/office/powerpoint/2010/main" val="35887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5C2-D870-4E08-A1FC-457451D4847C}"/>
              </a:ext>
            </a:extLst>
          </p:cNvPr>
          <p:cNvSpPr>
            <a:spLocks noGrp="1"/>
          </p:cNvSpPr>
          <p:nvPr>
            <p:ph type="title"/>
          </p:nvPr>
        </p:nvSpPr>
        <p:spPr>
          <a:xfrm>
            <a:off x="1143000" y="381000"/>
            <a:ext cx="10439400" cy="1066800"/>
          </a:xfrm>
        </p:spPr>
        <p:txBody>
          <a:bodyPr>
            <a:normAutofit fontScale="90000"/>
          </a:bodyPr>
          <a:lstStyle/>
          <a:p>
            <a:r>
              <a:rPr lang="en-US" dirty="0"/>
              <a:t>Plots of ISS-LIS derived cumulative “brightest event” energy under various conditions</a:t>
            </a:r>
          </a:p>
        </p:txBody>
      </p:sp>
      <p:pic>
        <p:nvPicPr>
          <p:cNvPr id="4" name="Picture 3">
            <a:extLst>
              <a:ext uri="{FF2B5EF4-FFF2-40B4-BE49-F238E27FC236}">
                <a16:creationId xmlns:a16="http://schemas.microsoft.com/office/drawing/2014/main" id="{48D69913-2813-410F-8A9C-FBC34A677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67" t="6951" r="6166"/>
          <a:stretch/>
        </p:blipFill>
        <p:spPr bwMode="auto">
          <a:xfrm>
            <a:off x="228600" y="1779357"/>
            <a:ext cx="3840480" cy="2973941"/>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CC2DCE8-C704-4D9D-88FB-E5CB3D1F67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7" t="6892" r="6833" b="1804"/>
          <a:stretch/>
        </p:blipFill>
        <p:spPr bwMode="auto">
          <a:xfrm>
            <a:off x="4191000" y="1808985"/>
            <a:ext cx="3840480" cy="290716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2E34F10-08EF-41BF-8DA0-007DE71721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47" t="6097" r="7230" b="1749"/>
          <a:stretch/>
        </p:blipFill>
        <p:spPr bwMode="auto">
          <a:xfrm>
            <a:off x="8122920" y="1752600"/>
            <a:ext cx="3840480" cy="2954149"/>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3E36C0F-9D8E-4982-B325-0C2184E42ED7}"/>
              </a:ext>
            </a:extLst>
          </p:cNvPr>
          <p:cNvSpPr txBox="1"/>
          <p:nvPr/>
        </p:nvSpPr>
        <p:spPr>
          <a:xfrm>
            <a:off x="428324" y="4876800"/>
            <a:ext cx="3305476" cy="923330"/>
          </a:xfrm>
          <a:prstGeom prst="rect">
            <a:avLst/>
          </a:prstGeom>
          <a:noFill/>
        </p:spPr>
        <p:txBody>
          <a:bodyPr wrap="square" rtlCol="0">
            <a:spAutoFit/>
          </a:bodyPr>
          <a:lstStyle/>
          <a:p>
            <a:r>
              <a:rPr lang="en-US" dirty="0"/>
              <a:t>Various regions in CONUS, showing consistency between years</a:t>
            </a:r>
          </a:p>
        </p:txBody>
      </p:sp>
      <p:sp>
        <p:nvSpPr>
          <p:cNvPr id="3" name="TextBox 2">
            <a:extLst>
              <a:ext uri="{FF2B5EF4-FFF2-40B4-BE49-F238E27FC236}">
                <a16:creationId xmlns:a16="http://schemas.microsoft.com/office/drawing/2014/main" id="{BA8676F9-98F4-4497-A2EA-D99AB8F18AB4}"/>
              </a:ext>
            </a:extLst>
          </p:cNvPr>
          <p:cNvSpPr txBox="1"/>
          <p:nvPr/>
        </p:nvSpPr>
        <p:spPr>
          <a:xfrm>
            <a:off x="762000" y="2142906"/>
            <a:ext cx="876300" cy="307777"/>
          </a:xfrm>
          <a:prstGeom prst="rect">
            <a:avLst/>
          </a:prstGeom>
          <a:noFill/>
        </p:spPr>
        <p:txBody>
          <a:bodyPr wrap="square" rtlCol="0">
            <a:spAutoFit/>
          </a:bodyPr>
          <a:lstStyle/>
          <a:p>
            <a:r>
              <a:rPr lang="en-US" sz="1400" b="1" dirty="0">
                <a:solidFill>
                  <a:schemeClr val="bg1"/>
                </a:solidFill>
              </a:rPr>
              <a:t>COLMA</a:t>
            </a:r>
          </a:p>
        </p:txBody>
      </p:sp>
      <p:sp>
        <p:nvSpPr>
          <p:cNvPr id="8" name="TextBox 7">
            <a:extLst>
              <a:ext uri="{FF2B5EF4-FFF2-40B4-BE49-F238E27FC236}">
                <a16:creationId xmlns:a16="http://schemas.microsoft.com/office/drawing/2014/main" id="{EF91C4F9-2967-4E04-9781-BCD0FFD656B7}"/>
              </a:ext>
            </a:extLst>
          </p:cNvPr>
          <p:cNvSpPr txBox="1"/>
          <p:nvPr/>
        </p:nvSpPr>
        <p:spPr>
          <a:xfrm>
            <a:off x="1200150" y="3075785"/>
            <a:ext cx="990600" cy="307777"/>
          </a:xfrm>
          <a:prstGeom prst="rect">
            <a:avLst/>
          </a:prstGeom>
          <a:noFill/>
        </p:spPr>
        <p:txBody>
          <a:bodyPr wrap="square" rtlCol="0">
            <a:spAutoFit/>
          </a:bodyPr>
          <a:lstStyle/>
          <a:p>
            <a:r>
              <a:rPr lang="en-US" sz="1400" b="1" dirty="0">
                <a:solidFill>
                  <a:schemeClr val="bg1"/>
                </a:solidFill>
              </a:rPr>
              <a:t>S.E. USA</a:t>
            </a:r>
          </a:p>
        </p:txBody>
      </p:sp>
      <p:sp>
        <p:nvSpPr>
          <p:cNvPr id="9" name="TextBox 8">
            <a:extLst>
              <a:ext uri="{FF2B5EF4-FFF2-40B4-BE49-F238E27FC236}">
                <a16:creationId xmlns:a16="http://schemas.microsoft.com/office/drawing/2014/main" id="{3FA73A15-702D-4B04-9AB4-E420BEC3C284}"/>
              </a:ext>
            </a:extLst>
          </p:cNvPr>
          <p:cNvSpPr txBox="1"/>
          <p:nvPr/>
        </p:nvSpPr>
        <p:spPr>
          <a:xfrm>
            <a:off x="5196840" y="2138253"/>
            <a:ext cx="708660" cy="307777"/>
          </a:xfrm>
          <a:prstGeom prst="rect">
            <a:avLst/>
          </a:prstGeom>
          <a:noFill/>
        </p:spPr>
        <p:txBody>
          <a:bodyPr wrap="square" rtlCol="0">
            <a:spAutoFit/>
          </a:bodyPr>
          <a:lstStyle/>
          <a:p>
            <a:r>
              <a:rPr lang="en-US" sz="1400" b="1" dirty="0">
                <a:solidFill>
                  <a:schemeClr val="bg1"/>
                </a:solidFill>
              </a:rPr>
              <a:t>LAND</a:t>
            </a:r>
          </a:p>
        </p:txBody>
      </p:sp>
      <p:sp>
        <p:nvSpPr>
          <p:cNvPr id="10" name="TextBox 9">
            <a:extLst>
              <a:ext uri="{FF2B5EF4-FFF2-40B4-BE49-F238E27FC236}">
                <a16:creationId xmlns:a16="http://schemas.microsoft.com/office/drawing/2014/main" id="{521F0EE1-640A-4940-AA0E-98CB1607AD3A}"/>
              </a:ext>
            </a:extLst>
          </p:cNvPr>
          <p:cNvSpPr txBox="1"/>
          <p:nvPr/>
        </p:nvSpPr>
        <p:spPr>
          <a:xfrm>
            <a:off x="5798820" y="2287488"/>
            <a:ext cx="899160" cy="307777"/>
          </a:xfrm>
          <a:prstGeom prst="rect">
            <a:avLst/>
          </a:prstGeom>
          <a:noFill/>
        </p:spPr>
        <p:txBody>
          <a:bodyPr wrap="square" rtlCol="0">
            <a:spAutoFit/>
          </a:bodyPr>
          <a:lstStyle/>
          <a:p>
            <a:r>
              <a:rPr lang="en-US" sz="1400" b="1" dirty="0">
                <a:solidFill>
                  <a:schemeClr val="bg1"/>
                </a:solidFill>
              </a:rPr>
              <a:t>OCEAN</a:t>
            </a:r>
          </a:p>
        </p:txBody>
      </p:sp>
      <p:sp>
        <p:nvSpPr>
          <p:cNvPr id="11" name="TextBox 10">
            <a:extLst>
              <a:ext uri="{FF2B5EF4-FFF2-40B4-BE49-F238E27FC236}">
                <a16:creationId xmlns:a16="http://schemas.microsoft.com/office/drawing/2014/main" id="{C5E0BDC0-E3EC-478B-9FFB-786A08B350C2}"/>
              </a:ext>
            </a:extLst>
          </p:cNvPr>
          <p:cNvSpPr txBox="1"/>
          <p:nvPr/>
        </p:nvSpPr>
        <p:spPr>
          <a:xfrm>
            <a:off x="8846820" y="3505200"/>
            <a:ext cx="830580" cy="316272"/>
          </a:xfrm>
          <a:prstGeom prst="rect">
            <a:avLst/>
          </a:prstGeom>
          <a:noFill/>
        </p:spPr>
        <p:txBody>
          <a:bodyPr wrap="square" rtlCol="0">
            <a:spAutoFit/>
          </a:bodyPr>
          <a:lstStyle/>
          <a:p>
            <a:r>
              <a:rPr lang="en-US" sz="1400" b="1" dirty="0">
                <a:solidFill>
                  <a:schemeClr val="bg1"/>
                </a:solidFill>
              </a:rPr>
              <a:t>Largest</a:t>
            </a:r>
          </a:p>
        </p:txBody>
      </p:sp>
      <p:sp>
        <p:nvSpPr>
          <p:cNvPr id="12" name="TextBox 11">
            <a:extLst>
              <a:ext uri="{FF2B5EF4-FFF2-40B4-BE49-F238E27FC236}">
                <a16:creationId xmlns:a16="http://schemas.microsoft.com/office/drawing/2014/main" id="{2E90242C-563B-4251-B084-0673F9DF337B}"/>
              </a:ext>
            </a:extLst>
          </p:cNvPr>
          <p:cNvSpPr txBox="1"/>
          <p:nvPr/>
        </p:nvSpPr>
        <p:spPr>
          <a:xfrm>
            <a:off x="8534400" y="2262401"/>
            <a:ext cx="914400" cy="523220"/>
          </a:xfrm>
          <a:prstGeom prst="rect">
            <a:avLst/>
          </a:prstGeom>
          <a:noFill/>
        </p:spPr>
        <p:txBody>
          <a:bodyPr wrap="square" rtlCol="0">
            <a:spAutoFit/>
          </a:bodyPr>
          <a:lstStyle/>
          <a:p>
            <a:r>
              <a:rPr lang="en-US" sz="1400" b="1" dirty="0">
                <a:solidFill>
                  <a:schemeClr val="bg1"/>
                </a:solidFill>
              </a:rPr>
              <a:t>     2</a:t>
            </a:r>
            <a:r>
              <a:rPr lang="en-US" sz="1400" b="1" baseline="30000" dirty="0">
                <a:solidFill>
                  <a:schemeClr val="bg1"/>
                </a:solidFill>
              </a:rPr>
              <a:t>nd</a:t>
            </a:r>
            <a:r>
              <a:rPr lang="en-US" sz="1400" b="1" dirty="0">
                <a:solidFill>
                  <a:schemeClr val="bg1"/>
                </a:solidFill>
              </a:rPr>
              <a:t> Largest</a:t>
            </a:r>
          </a:p>
        </p:txBody>
      </p:sp>
      <p:sp>
        <p:nvSpPr>
          <p:cNvPr id="13" name="TextBox 12">
            <a:extLst>
              <a:ext uri="{FF2B5EF4-FFF2-40B4-BE49-F238E27FC236}">
                <a16:creationId xmlns:a16="http://schemas.microsoft.com/office/drawing/2014/main" id="{837D40B5-1F89-43DF-ABF9-5FBC063A12A1}"/>
              </a:ext>
            </a:extLst>
          </p:cNvPr>
          <p:cNvSpPr txBox="1"/>
          <p:nvPr/>
        </p:nvSpPr>
        <p:spPr>
          <a:xfrm>
            <a:off x="8429324" y="4880290"/>
            <a:ext cx="3457876" cy="1200329"/>
          </a:xfrm>
          <a:prstGeom prst="rect">
            <a:avLst/>
          </a:prstGeom>
          <a:noFill/>
        </p:spPr>
        <p:txBody>
          <a:bodyPr wrap="square" rtlCol="0">
            <a:spAutoFit/>
          </a:bodyPr>
          <a:lstStyle/>
          <a:p>
            <a:r>
              <a:rPr lang="en-US" dirty="0"/>
              <a:t>Impact of requiring two groups in a flash by quantifying the 2</a:t>
            </a:r>
            <a:r>
              <a:rPr lang="en-US" baseline="30000" dirty="0"/>
              <a:t>nd</a:t>
            </a:r>
            <a:r>
              <a:rPr lang="en-US" dirty="0"/>
              <a:t> “brightest” group in a flash </a:t>
            </a:r>
          </a:p>
        </p:txBody>
      </p:sp>
      <p:sp>
        <p:nvSpPr>
          <p:cNvPr id="14" name="TextBox 13">
            <a:extLst>
              <a:ext uri="{FF2B5EF4-FFF2-40B4-BE49-F238E27FC236}">
                <a16:creationId xmlns:a16="http://schemas.microsoft.com/office/drawing/2014/main" id="{CF069A82-5520-40EB-B957-A0417A3A61EC}"/>
              </a:ext>
            </a:extLst>
          </p:cNvPr>
          <p:cNvSpPr txBox="1"/>
          <p:nvPr/>
        </p:nvSpPr>
        <p:spPr>
          <a:xfrm>
            <a:off x="4390724" y="4876800"/>
            <a:ext cx="3305476" cy="1477328"/>
          </a:xfrm>
          <a:prstGeom prst="rect">
            <a:avLst/>
          </a:prstGeom>
          <a:noFill/>
        </p:spPr>
        <p:txBody>
          <a:bodyPr wrap="square" rtlCol="0">
            <a:spAutoFit/>
          </a:bodyPr>
          <a:lstStyle/>
          <a:p>
            <a:r>
              <a:rPr lang="en-US" dirty="0"/>
              <a:t>Land and ocean regions in/near CONUS, showing land/ocean differences and consistency between years</a:t>
            </a:r>
          </a:p>
        </p:txBody>
      </p:sp>
      <p:sp>
        <p:nvSpPr>
          <p:cNvPr id="15" name="TextBox 14">
            <a:extLst>
              <a:ext uri="{FF2B5EF4-FFF2-40B4-BE49-F238E27FC236}">
                <a16:creationId xmlns:a16="http://schemas.microsoft.com/office/drawing/2014/main" id="{BB65D35A-94F7-4181-B13C-B26C269F6D59}"/>
              </a:ext>
            </a:extLst>
          </p:cNvPr>
          <p:cNvSpPr txBox="1"/>
          <p:nvPr/>
        </p:nvSpPr>
        <p:spPr>
          <a:xfrm>
            <a:off x="1219200" y="4008664"/>
            <a:ext cx="2686050" cy="307777"/>
          </a:xfrm>
          <a:prstGeom prst="rect">
            <a:avLst/>
          </a:prstGeom>
          <a:noFill/>
        </p:spPr>
        <p:txBody>
          <a:bodyPr wrap="square" rtlCol="0">
            <a:spAutoFit/>
          </a:bodyPr>
          <a:lstStyle/>
          <a:p>
            <a:r>
              <a:rPr lang="en-US" sz="1400" b="1" dirty="0">
                <a:solidFill>
                  <a:schemeClr val="bg1"/>
                </a:solidFill>
              </a:rPr>
              <a:t>NOTE: FDE = 80*(1-Fraction)</a:t>
            </a:r>
          </a:p>
        </p:txBody>
      </p:sp>
      <p:sp>
        <p:nvSpPr>
          <p:cNvPr id="16" name="TextBox 15">
            <a:extLst>
              <a:ext uri="{FF2B5EF4-FFF2-40B4-BE49-F238E27FC236}">
                <a16:creationId xmlns:a16="http://schemas.microsoft.com/office/drawing/2014/main" id="{AC5D0220-8F04-487B-B124-1A33C02C4C3B}"/>
              </a:ext>
            </a:extLst>
          </p:cNvPr>
          <p:cNvSpPr txBox="1"/>
          <p:nvPr/>
        </p:nvSpPr>
        <p:spPr>
          <a:xfrm>
            <a:off x="2427755" y="2208216"/>
            <a:ext cx="876300" cy="307777"/>
          </a:xfrm>
          <a:prstGeom prst="rect">
            <a:avLst/>
          </a:prstGeom>
          <a:noFill/>
        </p:spPr>
        <p:txBody>
          <a:bodyPr wrap="square" rtlCol="0">
            <a:spAutoFit/>
          </a:bodyPr>
          <a:lstStyle/>
          <a:p>
            <a:r>
              <a:rPr lang="en-US" sz="1400" b="1" dirty="0">
                <a:solidFill>
                  <a:schemeClr val="bg1"/>
                </a:solidFill>
              </a:rPr>
              <a:t>CONUS</a:t>
            </a:r>
          </a:p>
        </p:txBody>
      </p:sp>
      <p:cxnSp>
        <p:nvCxnSpPr>
          <p:cNvPr id="18" name="Straight Arrow Connector 17">
            <a:extLst>
              <a:ext uri="{FF2B5EF4-FFF2-40B4-BE49-F238E27FC236}">
                <a16:creationId xmlns:a16="http://schemas.microsoft.com/office/drawing/2014/main" id="{CAC8F511-694C-41DE-8A07-AC0F9E7E33D3}"/>
              </a:ext>
            </a:extLst>
          </p:cNvPr>
          <p:cNvCxnSpPr>
            <a:cxnSpLocks/>
          </p:cNvCxnSpPr>
          <p:nvPr/>
        </p:nvCxnSpPr>
        <p:spPr>
          <a:xfrm flipH="1" flipV="1">
            <a:off x="1969770" y="2219850"/>
            <a:ext cx="468630" cy="130777"/>
          </a:xfrm>
          <a:prstGeom prst="straightConnector1">
            <a:avLst/>
          </a:prstGeom>
          <a:ln w="28575">
            <a:solidFill>
              <a:schemeClr val="accent1">
                <a:tint val="76000"/>
                <a:hueMod val="94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8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5C2-D870-4E08-A1FC-457451D4847C}"/>
              </a:ext>
            </a:extLst>
          </p:cNvPr>
          <p:cNvSpPr>
            <a:spLocks noGrp="1"/>
          </p:cNvSpPr>
          <p:nvPr>
            <p:ph type="title"/>
          </p:nvPr>
        </p:nvSpPr>
        <p:spPr>
          <a:xfrm>
            <a:off x="7696200" y="457200"/>
            <a:ext cx="4343400" cy="2209800"/>
          </a:xfrm>
        </p:spPr>
        <p:txBody>
          <a:bodyPr>
            <a:normAutofit fontScale="90000"/>
          </a:bodyPr>
          <a:lstStyle/>
          <a:p>
            <a:r>
              <a:rPr lang="en-US" dirty="0">
                <a:solidFill>
                  <a:schemeClr val="bg1"/>
                </a:solidFill>
              </a:rPr>
              <a:t>Global view of ISS-LIS parameters: </a:t>
            </a:r>
            <a:br>
              <a:rPr lang="en-US" dirty="0">
                <a:solidFill>
                  <a:schemeClr val="bg1"/>
                </a:solidFill>
              </a:rPr>
            </a:br>
            <a:br>
              <a:rPr lang="en-US" dirty="0">
                <a:solidFill>
                  <a:schemeClr val="bg1"/>
                </a:solidFill>
              </a:rPr>
            </a:br>
            <a:r>
              <a:rPr lang="en-US" sz="2700" i="1" dirty="0"/>
              <a:t>Maps of flash Area &amp; Radiance</a:t>
            </a:r>
          </a:p>
        </p:txBody>
      </p:sp>
      <p:pic>
        <p:nvPicPr>
          <p:cNvPr id="4" name="Picture 3" descr="Map&#10;&#10;Description automatically generated with medium confidence">
            <a:extLst>
              <a:ext uri="{FF2B5EF4-FFF2-40B4-BE49-F238E27FC236}">
                <a16:creationId xmlns:a16="http://schemas.microsoft.com/office/drawing/2014/main" id="{EA39CE59-7824-4622-8181-872E380C60B2}"/>
              </a:ext>
            </a:extLst>
          </p:cNvPr>
          <p:cNvPicPr>
            <a:picLocks noChangeAspect="1"/>
          </p:cNvPicPr>
          <p:nvPr/>
        </p:nvPicPr>
        <p:blipFill rotWithShape="1">
          <a:blip r:embed="rId2">
            <a:extLst>
              <a:ext uri="{28A0092B-C50C-407E-A947-70E740481C1C}">
                <a14:useLocalDpi xmlns:a14="http://schemas.microsoft.com/office/drawing/2010/main" val="0"/>
              </a:ext>
            </a:extLst>
          </a:blip>
          <a:srcRect l="10668" t="9602" r="7544" b="15968"/>
          <a:stretch/>
        </p:blipFill>
        <p:spPr>
          <a:xfrm>
            <a:off x="76200" y="37011"/>
            <a:ext cx="7010400" cy="3544389"/>
          </a:xfrm>
          <a:prstGeom prst="rect">
            <a:avLst/>
          </a:prstGeom>
        </p:spPr>
      </p:pic>
      <p:pic>
        <p:nvPicPr>
          <p:cNvPr id="6" name="Picture 5" descr="A picture containing map&#10;&#10;Description automatically generated">
            <a:extLst>
              <a:ext uri="{FF2B5EF4-FFF2-40B4-BE49-F238E27FC236}">
                <a16:creationId xmlns:a16="http://schemas.microsoft.com/office/drawing/2014/main" id="{C02EB745-CBA8-4A30-AA5F-AD93F500B7C0}"/>
              </a:ext>
            </a:extLst>
          </p:cNvPr>
          <p:cNvPicPr>
            <a:picLocks noChangeAspect="1"/>
          </p:cNvPicPr>
          <p:nvPr/>
        </p:nvPicPr>
        <p:blipFill rotWithShape="1">
          <a:blip r:embed="rId3">
            <a:extLst>
              <a:ext uri="{28A0092B-C50C-407E-A947-70E740481C1C}">
                <a14:useLocalDpi xmlns:a14="http://schemas.microsoft.com/office/drawing/2010/main" val="0"/>
              </a:ext>
            </a:extLst>
          </a:blip>
          <a:srcRect l="10668" t="9600" r="7544" b="15190"/>
          <a:stretch/>
        </p:blipFill>
        <p:spPr>
          <a:xfrm>
            <a:off x="5029200" y="3124198"/>
            <a:ext cx="7010400" cy="3581402"/>
          </a:xfrm>
          <a:prstGeom prst="rect">
            <a:avLst/>
          </a:prstGeom>
        </p:spPr>
      </p:pic>
      <p:sp>
        <p:nvSpPr>
          <p:cNvPr id="5" name="TextBox 4">
            <a:extLst>
              <a:ext uri="{FF2B5EF4-FFF2-40B4-BE49-F238E27FC236}">
                <a16:creationId xmlns:a16="http://schemas.microsoft.com/office/drawing/2014/main" id="{18C988A8-3395-4690-893F-3D3C42DAF869}"/>
              </a:ext>
            </a:extLst>
          </p:cNvPr>
          <p:cNvSpPr txBox="1"/>
          <p:nvPr/>
        </p:nvSpPr>
        <p:spPr>
          <a:xfrm>
            <a:off x="571500" y="3850838"/>
            <a:ext cx="3962400" cy="2585323"/>
          </a:xfrm>
          <a:prstGeom prst="rect">
            <a:avLst/>
          </a:prstGeom>
          <a:noFill/>
        </p:spPr>
        <p:txBody>
          <a:bodyPr wrap="square" rtlCol="0">
            <a:spAutoFit/>
          </a:bodyPr>
          <a:lstStyle/>
          <a:p>
            <a:r>
              <a:rPr lang="en-US" dirty="0"/>
              <a:t>- Much larger and “brighter” flashes over most ocean regions</a:t>
            </a:r>
          </a:p>
          <a:p>
            <a:endParaRPr lang="en-US" dirty="0"/>
          </a:p>
          <a:p>
            <a:r>
              <a:rPr lang="en-US" dirty="0"/>
              <a:t>- More </a:t>
            </a:r>
            <a:r>
              <a:rPr lang="en-US" dirty="0" err="1"/>
              <a:t>land:ocean</a:t>
            </a:r>
            <a:r>
              <a:rPr lang="en-US" dirty="0"/>
              <a:t> variation for flash radiance than flash area</a:t>
            </a:r>
          </a:p>
          <a:p>
            <a:endParaRPr lang="en-US" dirty="0"/>
          </a:p>
          <a:p>
            <a:r>
              <a:rPr lang="en-US" dirty="0"/>
              <a:t>- Very low flash radiance over some land regions, including Central Great Plains</a:t>
            </a:r>
          </a:p>
        </p:txBody>
      </p:sp>
    </p:spTree>
    <p:extLst>
      <p:ext uri="{BB962C8B-B14F-4D97-AF65-F5344CB8AC3E}">
        <p14:creationId xmlns:p14="http://schemas.microsoft.com/office/powerpoint/2010/main" val="32090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with medium confidence">
            <a:extLst>
              <a:ext uri="{FF2B5EF4-FFF2-40B4-BE49-F238E27FC236}">
                <a16:creationId xmlns:a16="http://schemas.microsoft.com/office/drawing/2014/main" id="{8548FD37-347B-4D67-830A-5F6F13D059F9}"/>
              </a:ext>
            </a:extLst>
          </p:cNvPr>
          <p:cNvPicPr>
            <a:picLocks noChangeAspect="1"/>
          </p:cNvPicPr>
          <p:nvPr/>
        </p:nvPicPr>
        <p:blipFill rotWithShape="1">
          <a:blip r:embed="rId2">
            <a:extLst>
              <a:ext uri="{28A0092B-C50C-407E-A947-70E740481C1C}">
                <a14:useLocalDpi xmlns:a14="http://schemas.microsoft.com/office/drawing/2010/main" val="0"/>
              </a:ext>
            </a:extLst>
          </a:blip>
          <a:srcRect l="9995" t="8395" r="9106" b="17357"/>
          <a:stretch/>
        </p:blipFill>
        <p:spPr>
          <a:xfrm>
            <a:off x="76200" y="76200"/>
            <a:ext cx="6934200" cy="3535680"/>
          </a:xfrm>
          <a:prstGeom prst="rect">
            <a:avLst/>
          </a:prstGeom>
        </p:spPr>
      </p:pic>
      <p:pic>
        <p:nvPicPr>
          <p:cNvPr id="8" name="Picture 7" descr="Map&#10;&#10;Description automatically generated">
            <a:extLst>
              <a:ext uri="{FF2B5EF4-FFF2-40B4-BE49-F238E27FC236}">
                <a16:creationId xmlns:a16="http://schemas.microsoft.com/office/drawing/2014/main" id="{FDDF9FB4-732C-42CF-AC93-A6796EBA5A3A}"/>
              </a:ext>
            </a:extLst>
          </p:cNvPr>
          <p:cNvPicPr>
            <a:picLocks noChangeAspect="1"/>
          </p:cNvPicPr>
          <p:nvPr/>
        </p:nvPicPr>
        <p:blipFill rotWithShape="1">
          <a:blip r:embed="rId3">
            <a:extLst>
              <a:ext uri="{28A0092B-C50C-407E-A947-70E740481C1C}">
                <a14:useLocalDpi xmlns:a14="http://schemas.microsoft.com/office/drawing/2010/main" val="0"/>
              </a:ext>
            </a:extLst>
          </a:blip>
          <a:srcRect l="10668" t="9601" r="8433" b="14797"/>
          <a:stretch/>
        </p:blipFill>
        <p:spPr>
          <a:xfrm>
            <a:off x="5105400" y="3124200"/>
            <a:ext cx="6934200" cy="3600153"/>
          </a:xfrm>
          <a:prstGeom prst="rect">
            <a:avLst/>
          </a:prstGeom>
        </p:spPr>
      </p:pic>
      <p:sp>
        <p:nvSpPr>
          <p:cNvPr id="6" name="Title 1">
            <a:extLst>
              <a:ext uri="{FF2B5EF4-FFF2-40B4-BE49-F238E27FC236}">
                <a16:creationId xmlns:a16="http://schemas.microsoft.com/office/drawing/2014/main" id="{B7CA7FEC-DFCE-4083-BE4F-0A72AA333D7B}"/>
              </a:ext>
            </a:extLst>
          </p:cNvPr>
          <p:cNvSpPr txBox="1">
            <a:spLocks/>
          </p:cNvSpPr>
          <p:nvPr/>
        </p:nvSpPr>
        <p:spPr>
          <a:xfrm>
            <a:off x="7620000" y="457200"/>
            <a:ext cx="4114800" cy="2362200"/>
          </a:xfrm>
          <a:prstGeom prst="rect">
            <a:avLst/>
          </a:prstGeom>
          <a:effectLst/>
        </p:spPr>
        <p:txBody>
          <a:bodyPr vert="horz" lIns="91440" tIns="45720" rIns="91440" bIns="45720" rtlCol="0" anchor="ctr">
            <a:normAutofit fontScale="8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Global view of ISS-LIS parameters: </a:t>
            </a:r>
            <a:br>
              <a:rPr lang="en-US" dirty="0">
                <a:solidFill>
                  <a:schemeClr val="bg1"/>
                </a:solidFill>
              </a:rPr>
            </a:br>
            <a:br>
              <a:rPr lang="en-US" dirty="0">
                <a:solidFill>
                  <a:schemeClr val="bg1"/>
                </a:solidFill>
              </a:rPr>
            </a:br>
            <a:r>
              <a:rPr lang="en-US" sz="2700" i="1" dirty="0"/>
              <a:t>Maps of highest energy GLM-equiv. event in flash &amp; # of events in flash</a:t>
            </a:r>
          </a:p>
        </p:txBody>
      </p:sp>
      <p:sp>
        <p:nvSpPr>
          <p:cNvPr id="7" name="TextBox 6">
            <a:extLst>
              <a:ext uri="{FF2B5EF4-FFF2-40B4-BE49-F238E27FC236}">
                <a16:creationId xmlns:a16="http://schemas.microsoft.com/office/drawing/2014/main" id="{1603E1C3-5D72-4F5F-B733-E3086C208EA4}"/>
              </a:ext>
            </a:extLst>
          </p:cNvPr>
          <p:cNvSpPr txBox="1"/>
          <p:nvPr/>
        </p:nvSpPr>
        <p:spPr>
          <a:xfrm>
            <a:off x="304800" y="3810000"/>
            <a:ext cx="4229100" cy="3970318"/>
          </a:xfrm>
          <a:prstGeom prst="rect">
            <a:avLst/>
          </a:prstGeom>
          <a:noFill/>
        </p:spPr>
        <p:txBody>
          <a:bodyPr wrap="square" rtlCol="0">
            <a:spAutoFit/>
          </a:bodyPr>
          <a:lstStyle/>
          <a:p>
            <a:pPr marL="285750" indent="-285750">
              <a:buFontTx/>
              <a:buChar char="-"/>
            </a:pPr>
            <a:r>
              <a:rPr lang="en-US" dirty="0"/>
              <a:t>Median highest-energy GLM-equivalent optical source shows</a:t>
            </a:r>
          </a:p>
          <a:p>
            <a:pPr marL="742950" lvl="1" indent="-285750">
              <a:buFontTx/>
              <a:buChar char="-"/>
            </a:pPr>
            <a:r>
              <a:rPr lang="en-US" dirty="0"/>
              <a:t>Moderate land-ocean differences</a:t>
            </a:r>
          </a:p>
          <a:p>
            <a:pPr marL="742950" lvl="1" indent="-285750">
              <a:buFontTx/>
              <a:buChar char="-"/>
            </a:pPr>
            <a:r>
              <a:rPr lang="en-US" dirty="0"/>
              <a:t>Very low values in some regions</a:t>
            </a:r>
          </a:p>
          <a:p>
            <a:endParaRPr lang="en-US" dirty="0"/>
          </a:p>
          <a:p>
            <a:r>
              <a:rPr lang="en-US" dirty="0"/>
              <a:t>- Variation in #events per flash is very similar to flash area (as expected)</a:t>
            </a:r>
          </a:p>
          <a:p>
            <a:endParaRPr lang="en-US" dirty="0"/>
          </a:p>
          <a:p>
            <a:r>
              <a:rPr lang="en-US" dirty="0"/>
              <a:t>- Very low flash radiance over some land regions, including Central Great Plains</a:t>
            </a:r>
          </a:p>
        </p:txBody>
      </p:sp>
    </p:spTree>
    <p:extLst>
      <p:ext uri="{BB962C8B-B14F-4D97-AF65-F5344CB8AC3E}">
        <p14:creationId xmlns:p14="http://schemas.microsoft.com/office/powerpoint/2010/main" val="269987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with medium confidence">
            <a:extLst>
              <a:ext uri="{FF2B5EF4-FFF2-40B4-BE49-F238E27FC236}">
                <a16:creationId xmlns:a16="http://schemas.microsoft.com/office/drawing/2014/main" id="{0FDBCC59-EEC1-4F10-A2DD-BC6096F1A8DC}"/>
              </a:ext>
            </a:extLst>
          </p:cNvPr>
          <p:cNvPicPr>
            <a:picLocks noChangeAspect="1"/>
          </p:cNvPicPr>
          <p:nvPr/>
        </p:nvPicPr>
        <p:blipFill rotWithShape="1">
          <a:blip r:embed="rId3">
            <a:extLst>
              <a:ext uri="{28A0092B-C50C-407E-A947-70E740481C1C}">
                <a14:useLocalDpi xmlns:a14="http://schemas.microsoft.com/office/drawing/2010/main" val="0"/>
              </a:ext>
            </a:extLst>
          </a:blip>
          <a:srcRect l="10668" t="9602" r="7544" b="15190"/>
          <a:stretch/>
        </p:blipFill>
        <p:spPr>
          <a:xfrm>
            <a:off x="76200" y="76199"/>
            <a:ext cx="7010400" cy="3581401"/>
          </a:xfrm>
          <a:prstGeom prst="rect">
            <a:avLst/>
          </a:prstGeom>
        </p:spPr>
      </p:pic>
      <p:pic>
        <p:nvPicPr>
          <p:cNvPr id="4" name="Picture 3" descr="Map&#10;&#10;Description automatically generated">
            <a:extLst>
              <a:ext uri="{FF2B5EF4-FFF2-40B4-BE49-F238E27FC236}">
                <a16:creationId xmlns:a16="http://schemas.microsoft.com/office/drawing/2014/main" id="{D376EB9B-2193-4300-8D89-B347EBB3F4F9}"/>
              </a:ext>
            </a:extLst>
          </p:cNvPr>
          <p:cNvPicPr>
            <a:picLocks noChangeAspect="1"/>
          </p:cNvPicPr>
          <p:nvPr/>
        </p:nvPicPr>
        <p:blipFill rotWithShape="1">
          <a:blip r:embed="rId4">
            <a:extLst>
              <a:ext uri="{28A0092B-C50C-407E-A947-70E740481C1C}">
                <a14:useLocalDpi xmlns:a14="http://schemas.microsoft.com/office/drawing/2010/main" val="0"/>
              </a:ext>
            </a:extLst>
          </a:blip>
          <a:srcRect l="10668" t="9685" r="8433" b="15105"/>
          <a:stretch/>
        </p:blipFill>
        <p:spPr>
          <a:xfrm>
            <a:off x="5105400" y="3124200"/>
            <a:ext cx="6934200" cy="3581401"/>
          </a:xfrm>
          <a:prstGeom prst="rect">
            <a:avLst/>
          </a:prstGeom>
        </p:spPr>
      </p:pic>
      <p:sp>
        <p:nvSpPr>
          <p:cNvPr id="5" name="Title 1">
            <a:extLst>
              <a:ext uri="{FF2B5EF4-FFF2-40B4-BE49-F238E27FC236}">
                <a16:creationId xmlns:a16="http://schemas.microsoft.com/office/drawing/2014/main" id="{36A537B5-144A-4439-B74D-85FF81B9FE2E}"/>
              </a:ext>
            </a:extLst>
          </p:cNvPr>
          <p:cNvSpPr txBox="1">
            <a:spLocks/>
          </p:cNvSpPr>
          <p:nvPr/>
        </p:nvSpPr>
        <p:spPr>
          <a:xfrm>
            <a:off x="7620000" y="457200"/>
            <a:ext cx="4114800" cy="2362200"/>
          </a:xfrm>
          <a:prstGeom prst="rect">
            <a:avLst/>
          </a:prstGeom>
          <a:effectLst/>
        </p:spPr>
        <p:txBody>
          <a:bodyPr vert="horz" lIns="91440" tIns="45720" rIns="91440" bIns="45720" rtlCol="0" anchor="ctr">
            <a:normAutofit fontScale="8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Global view of ISS-LIS parameters: </a:t>
            </a:r>
            <a:br>
              <a:rPr lang="en-US" dirty="0">
                <a:solidFill>
                  <a:schemeClr val="bg1"/>
                </a:solidFill>
              </a:rPr>
            </a:br>
            <a:br>
              <a:rPr lang="en-US" dirty="0">
                <a:solidFill>
                  <a:schemeClr val="bg1"/>
                </a:solidFill>
              </a:rPr>
            </a:br>
            <a:r>
              <a:rPr lang="en-US" sz="2700" i="1" dirty="0"/>
              <a:t>Maps of highest energy GLM-equiv. event in flash &amp; # of events in flash</a:t>
            </a:r>
          </a:p>
        </p:txBody>
      </p:sp>
      <p:sp>
        <p:nvSpPr>
          <p:cNvPr id="8" name="TextBox 7">
            <a:extLst>
              <a:ext uri="{FF2B5EF4-FFF2-40B4-BE49-F238E27FC236}">
                <a16:creationId xmlns:a16="http://schemas.microsoft.com/office/drawing/2014/main" id="{530C46FE-0146-4E80-A16C-DC92B25F7CC1}"/>
              </a:ext>
            </a:extLst>
          </p:cNvPr>
          <p:cNvSpPr txBox="1"/>
          <p:nvPr/>
        </p:nvSpPr>
        <p:spPr>
          <a:xfrm>
            <a:off x="571500" y="3733800"/>
            <a:ext cx="4000500" cy="3139321"/>
          </a:xfrm>
          <a:prstGeom prst="rect">
            <a:avLst/>
          </a:prstGeom>
          <a:noFill/>
        </p:spPr>
        <p:txBody>
          <a:bodyPr wrap="square" rtlCol="0">
            <a:spAutoFit/>
          </a:bodyPr>
          <a:lstStyle/>
          <a:p>
            <a:r>
              <a:rPr lang="en-US" dirty="0"/>
              <a:t>- Variation in mean of highest-energy GLM-equiv. event energy is spatially similar to mean flash energy, but with smaller fractional variation</a:t>
            </a:r>
          </a:p>
          <a:p>
            <a:endParaRPr lang="en-US" dirty="0"/>
          </a:p>
          <a:p>
            <a:r>
              <a:rPr lang="en-US" dirty="0"/>
              <a:t>- </a:t>
            </a:r>
            <a:r>
              <a:rPr lang="en-US" u="sng" dirty="0"/>
              <a:t>Take-home message</a:t>
            </a:r>
            <a:r>
              <a:rPr lang="en-US" dirty="0"/>
              <a:t>: GLM event threshold of 4-5 </a:t>
            </a:r>
            <a:r>
              <a:rPr lang="en-US" dirty="0" err="1"/>
              <a:t>fJ</a:t>
            </a:r>
            <a:r>
              <a:rPr lang="en-US" dirty="0"/>
              <a:t> will result is very low flash DE in some regions, but will have  have much less impact in most oceanic regions</a:t>
            </a:r>
          </a:p>
        </p:txBody>
      </p:sp>
    </p:spTree>
    <p:extLst>
      <p:ext uri="{BB962C8B-B14F-4D97-AF65-F5344CB8AC3E}">
        <p14:creationId xmlns:p14="http://schemas.microsoft.com/office/powerpoint/2010/main" val="401150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7F49B-CF64-462F-A3FF-64C4B2EC0126}"/>
              </a:ext>
            </a:extLst>
          </p:cNvPr>
          <p:cNvSpPr>
            <a:spLocks noGrp="1"/>
          </p:cNvSpPr>
          <p:nvPr>
            <p:ph type="title"/>
          </p:nvPr>
        </p:nvSpPr>
        <p:spPr>
          <a:xfrm>
            <a:off x="7315200" y="1425437"/>
            <a:ext cx="4724400" cy="4975363"/>
          </a:xfrm>
        </p:spPr>
        <p:txBody>
          <a:bodyPr>
            <a:normAutofit/>
          </a:bodyPr>
          <a:lstStyle/>
          <a:p>
            <a:r>
              <a:rPr lang="en-US" sz="2000" cap="none" dirty="0">
                <a:solidFill>
                  <a:schemeClr val="bg1"/>
                </a:solidFill>
              </a:rPr>
              <a:t>KSC and the high-sensitivity Caribbean regions are similar, but with a larger fraction of “brighter”</a:t>
            </a:r>
            <a:br>
              <a:rPr lang="en-US" sz="2000" cap="none" dirty="0">
                <a:solidFill>
                  <a:schemeClr val="bg1"/>
                </a:solidFill>
              </a:rPr>
            </a:br>
            <a:r>
              <a:rPr lang="en-US" sz="2000" cap="none" dirty="0">
                <a:solidFill>
                  <a:schemeClr val="bg1"/>
                </a:solidFill>
              </a:rPr>
              <a:t> events (higher energy) over the water</a:t>
            </a:r>
            <a:br>
              <a:rPr lang="en-US" sz="2000" cap="none" dirty="0">
                <a:solidFill>
                  <a:schemeClr val="bg1"/>
                </a:solidFill>
              </a:rPr>
            </a:br>
            <a:br>
              <a:rPr lang="en-US" sz="2000" cap="none" dirty="0">
                <a:solidFill>
                  <a:schemeClr val="bg1"/>
                </a:solidFill>
              </a:rPr>
            </a:br>
            <a:br>
              <a:rPr lang="en-US" sz="2000" cap="none" dirty="0">
                <a:solidFill>
                  <a:schemeClr val="bg1"/>
                </a:solidFill>
              </a:rPr>
            </a:br>
            <a:br>
              <a:rPr lang="en-US" sz="2000" cap="none" dirty="0">
                <a:solidFill>
                  <a:schemeClr val="bg1"/>
                </a:solidFill>
              </a:rPr>
            </a:br>
            <a:br>
              <a:rPr lang="en-US" sz="2000" cap="none" dirty="0">
                <a:solidFill>
                  <a:schemeClr val="bg1"/>
                </a:solidFill>
              </a:rPr>
            </a:br>
            <a:r>
              <a:rPr lang="en-US" sz="2000" cap="none" dirty="0">
                <a:solidFill>
                  <a:schemeClr val="tx1">
                    <a:lumMod val="95000"/>
                  </a:schemeClr>
                </a:solidFill>
              </a:rPr>
              <a:t>The impact of GLM threshold is clear in the Colorado area. There are also fewer high-energy events in this region, compared to KSC and the Caribbean</a:t>
            </a:r>
            <a:br>
              <a:rPr lang="en-US" sz="2000" cap="none" dirty="0">
                <a:solidFill>
                  <a:schemeClr val="bg1"/>
                </a:solidFill>
              </a:rPr>
            </a:br>
            <a:endParaRPr lang="en-US" sz="2000" cap="none" dirty="0">
              <a:solidFill>
                <a:schemeClr val="tx1">
                  <a:lumMod val="95000"/>
                </a:schemeClr>
              </a:solidFill>
            </a:endParaRPr>
          </a:p>
        </p:txBody>
      </p:sp>
      <p:sp>
        <p:nvSpPr>
          <p:cNvPr id="14" name="Title 1">
            <a:extLst>
              <a:ext uri="{FF2B5EF4-FFF2-40B4-BE49-F238E27FC236}">
                <a16:creationId xmlns:a16="http://schemas.microsoft.com/office/drawing/2014/main" id="{621F20D2-CA2F-42DD-A0C7-203D549D92B0}"/>
              </a:ext>
            </a:extLst>
          </p:cNvPr>
          <p:cNvSpPr txBox="1">
            <a:spLocks/>
          </p:cNvSpPr>
          <p:nvPr/>
        </p:nvSpPr>
        <p:spPr>
          <a:xfrm>
            <a:off x="914400" y="228600"/>
            <a:ext cx="10591800" cy="1066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bg1"/>
                </a:solidFill>
              </a:rPr>
              <a:t>Quick look at GLM Max Event Energy by Region</a:t>
            </a:r>
          </a:p>
        </p:txBody>
      </p:sp>
      <p:pic>
        <p:nvPicPr>
          <p:cNvPr id="5" name="Picture 4" descr="Chart, histogram&#10;&#10;Description automatically generated">
            <a:extLst>
              <a:ext uri="{FF2B5EF4-FFF2-40B4-BE49-F238E27FC236}">
                <a16:creationId xmlns:a16="http://schemas.microsoft.com/office/drawing/2014/main" id="{0CBD4547-49A2-42B9-9AF3-1CD0300FF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142" y="1425437"/>
            <a:ext cx="3200400" cy="2400300"/>
          </a:xfrm>
          <a:prstGeom prst="rect">
            <a:avLst/>
          </a:prstGeom>
        </p:spPr>
      </p:pic>
      <p:pic>
        <p:nvPicPr>
          <p:cNvPr id="7" name="Picture 6" descr="Chart, histogram&#10;&#10;Description automatically generated">
            <a:extLst>
              <a:ext uri="{FF2B5EF4-FFF2-40B4-BE49-F238E27FC236}">
                <a16:creationId xmlns:a16="http://schemas.microsoft.com/office/drawing/2014/main" id="{6D9D815E-EACF-4536-BEC3-B9731B38D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40" y="1425437"/>
            <a:ext cx="3200400" cy="2400300"/>
          </a:xfrm>
          <a:prstGeom prst="rect">
            <a:avLst/>
          </a:prstGeom>
        </p:spPr>
      </p:pic>
      <p:pic>
        <p:nvPicPr>
          <p:cNvPr id="9" name="Picture 8" descr="Chart, histogram&#10;&#10;Description automatically generated">
            <a:extLst>
              <a:ext uri="{FF2B5EF4-FFF2-40B4-BE49-F238E27FC236}">
                <a16:creationId xmlns:a16="http://schemas.microsoft.com/office/drawing/2014/main" id="{B99A6FFA-722D-41A8-8C91-4662BF98BB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142" y="4141967"/>
            <a:ext cx="3200400" cy="2400300"/>
          </a:xfrm>
          <a:prstGeom prst="rect">
            <a:avLst/>
          </a:prstGeom>
        </p:spPr>
      </p:pic>
      <p:pic>
        <p:nvPicPr>
          <p:cNvPr id="11" name="Picture 10" descr="Chart, histogram&#10;&#10;Description automatically generated">
            <a:extLst>
              <a:ext uri="{FF2B5EF4-FFF2-40B4-BE49-F238E27FC236}">
                <a16:creationId xmlns:a16="http://schemas.microsoft.com/office/drawing/2014/main" id="{B43D9E4F-0BB0-43F3-8751-8C9938402E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440" y="4114800"/>
            <a:ext cx="3200400" cy="2400300"/>
          </a:xfrm>
          <a:prstGeom prst="rect">
            <a:avLst/>
          </a:prstGeom>
        </p:spPr>
      </p:pic>
      <p:sp>
        <p:nvSpPr>
          <p:cNvPr id="22" name="Title 1">
            <a:extLst>
              <a:ext uri="{FF2B5EF4-FFF2-40B4-BE49-F238E27FC236}">
                <a16:creationId xmlns:a16="http://schemas.microsoft.com/office/drawing/2014/main" id="{98675F2C-5375-4666-9848-2D76CA56B5D4}"/>
              </a:ext>
            </a:extLst>
          </p:cNvPr>
          <p:cNvSpPr txBox="1">
            <a:spLocks/>
          </p:cNvSpPr>
          <p:nvPr/>
        </p:nvSpPr>
        <p:spPr>
          <a:xfrm>
            <a:off x="4953000" y="1851163"/>
            <a:ext cx="1427395" cy="3733800"/>
          </a:xfrm>
          <a:prstGeom prst="rect">
            <a:avLst/>
          </a:prstGeom>
          <a:effectLst/>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rPr>
              <a:t>East-central Florida (KSC)</a:t>
            </a: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r>
              <a:rPr lang="en-US" sz="2000" cap="none" dirty="0">
                <a:solidFill>
                  <a:schemeClr val="bg1"/>
                </a:solidFill>
              </a:rPr>
              <a:t>Denver Area at Night</a:t>
            </a:r>
          </a:p>
        </p:txBody>
      </p:sp>
      <p:sp>
        <p:nvSpPr>
          <p:cNvPr id="12" name="Title 1">
            <a:extLst>
              <a:ext uri="{FF2B5EF4-FFF2-40B4-BE49-F238E27FC236}">
                <a16:creationId xmlns:a16="http://schemas.microsoft.com/office/drawing/2014/main" id="{E2216EED-B58F-4E17-987C-AF48778D118C}"/>
              </a:ext>
            </a:extLst>
          </p:cNvPr>
          <p:cNvSpPr txBox="1">
            <a:spLocks/>
          </p:cNvSpPr>
          <p:nvPr/>
        </p:nvSpPr>
        <p:spPr>
          <a:xfrm>
            <a:off x="1447801" y="1905000"/>
            <a:ext cx="1613610" cy="378763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bg1"/>
                </a:solidFill>
              </a:rPr>
              <a:t>Caribbean and Gulf of Mexico</a:t>
            </a: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endParaRPr lang="en-US" sz="2000" cap="none" dirty="0">
              <a:solidFill>
                <a:schemeClr val="bg1"/>
              </a:solidFill>
            </a:endParaRPr>
          </a:p>
          <a:p>
            <a:pPr algn="ctr"/>
            <a:r>
              <a:rPr lang="en-US" sz="2000" cap="none" dirty="0">
                <a:solidFill>
                  <a:schemeClr val="bg1"/>
                </a:solidFill>
              </a:rPr>
              <a:t>Denver Area Daytime</a:t>
            </a:r>
          </a:p>
        </p:txBody>
      </p:sp>
      <p:sp>
        <p:nvSpPr>
          <p:cNvPr id="2" name="Rectangle 1">
            <a:extLst>
              <a:ext uri="{FF2B5EF4-FFF2-40B4-BE49-F238E27FC236}">
                <a16:creationId xmlns:a16="http://schemas.microsoft.com/office/drawing/2014/main" id="{137F3615-506A-4396-ACA6-3E5ABF1CA846}"/>
              </a:ext>
            </a:extLst>
          </p:cNvPr>
          <p:cNvSpPr/>
          <p:nvPr/>
        </p:nvSpPr>
        <p:spPr>
          <a:xfrm>
            <a:off x="672660" y="1600200"/>
            <a:ext cx="516699" cy="1981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9F34CD-6589-407B-B713-86F4725F8218}"/>
              </a:ext>
            </a:extLst>
          </p:cNvPr>
          <p:cNvSpPr/>
          <p:nvPr/>
        </p:nvSpPr>
        <p:spPr>
          <a:xfrm>
            <a:off x="4115324" y="4301069"/>
            <a:ext cx="516699" cy="1981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6A7CAD-8240-438F-B8D9-BFE1FEFA2DD7}"/>
              </a:ext>
            </a:extLst>
          </p:cNvPr>
          <p:cNvSpPr/>
          <p:nvPr/>
        </p:nvSpPr>
        <p:spPr>
          <a:xfrm>
            <a:off x="4121106" y="1600200"/>
            <a:ext cx="516699" cy="1981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87E772-C757-4FC8-BB54-633D28F92B16}"/>
              </a:ext>
            </a:extLst>
          </p:cNvPr>
          <p:cNvSpPr/>
          <p:nvPr/>
        </p:nvSpPr>
        <p:spPr>
          <a:xfrm>
            <a:off x="666882" y="4266672"/>
            <a:ext cx="516699" cy="1981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76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E709-4528-470D-853E-6F35336C9A86}"/>
              </a:ext>
            </a:extLst>
          </p:cNvPr>
          <p:cNvSpPr>
            <a:spLocks noGrp="1"/>
          </p:cNvSpPr>
          <p:nvPr>
            <p:ph type="title"/>
          </p:nvPr>
        </p:nvSpPr>
        <p:spPr>
          <a:xfrm>
            <a:off x="304800" y="5638800"/>
            <a:ext cx="8534400" cy="888999"/>
          </a:xfrm>
        </p:spPr>
        <p:txBody>
          <a:bodyPr/>
          <a:lstStyle/>
          <a:p>
            <a:r>
              <a:rPr lang="en-US" dirty="0"/>
              <a:t>Thank you</a:t>
            </a:r>
          </a:p>
        </p:txBody>
      </p:sp>
      <p:sp>
        <p:nvSpPr>
          <p:cNvPr id="3" name="Content Placeholder 2">
            <a:extLst>
              <a:ext uri="{FF2B5EF4-FFF2-40B4-BE49-F238E27FC236}">
                <a16:creationId xmlns:a16="http://schemas.microsoft.com/office/drawing/2014/main" id="{32A5E12D-37FD-4F5F-A2DE-1B53C422DCA5}"/>
              </a:ext>
            </a:extLst>
          </p:cNvPr>
          <p:cNvSpPr>
            <a:spLocks noGrp="1"/>
          </p:cNvSpPr>
          <p:nvPr>
            <p:ph idx="1"/>
          </p:nvPr>
        </p:nvSpPr>
        <p:spPr>
          <a:xfrm>
            <a:off x="762000" y="228600"/>
            <a:ext cx="8534400" cy="5029200"/>
          </a:xfrm>
        </p:spPr>
        <p:txBody>
          <a:bodyPr>
            <a:normAutofit fontScale="92500"/>
          </a:bodyPr>
          <a:lstStyle/>
          <a:p>
            <a:pPr marL="0" indent="0">
              <a:buNone/>
            </a:pPr>
            <a:r>
              <a:rPr lang="en-US" sz="2400" b="1" dirty="0"/>
              <a:t>Future Work</a:t>
            </a:r>
          </a:p>
          <a:p>
            <a:pPr lvl="1"/>
            <a:endParaRPr lang="en-US" sz="2000" b="1" dirty="0"/>
          </a:p>
          <a:p>
            <a:pPr lvl="1"/>
            <a:r>
              <a:rPr lang="en-US" sz="2400" b="1" dirty="0"/>
              <a:t>Refine the DE model include regionally-derived long-term optical energy distributions using ISS-LIS</a:t>
            </a:r>
          </a:p>
          <a:p>
            <a:pPr lvl="4"/>
            <a:endParaRPr lang="en-US" sz="2400" b="1" dirty="0"/>
          </a:p>
          <a:p>
            <a:pPr lvl="1"/>
            <a:r>
              <a:rPr lang="en-US" sz="2400" b="1" dirty="0"/>
              <a:t>Refine and further evaluate the technique for estimating GLM event energy from LIS group radiance observations, using existing and refined LIS pixel areas (per Tim Lang)</a:t>
            </a:r>
          </a:p>
          <a:p>
            <a:pPr lvl="4"/>
            <a:endParaRPr lang="en-US" sz="2400" b="1" dirty="0"/>
          </a:p>
          <a:p>
            <a:pPr lvl="1"/>
            <a:r>
              <a:rPr lang="en-US" sz="2400" b="1" dirty="0"/>
              <a:t>Explore the best way to get this information into the hands of the operational and research communities</a:t>
            </a:r>
          </a:p>
        </p:txBody>
      </p:sp>
    </p:spTree>
    <p:extLst>
      <p:ext uri="{BB962C8B-B14F-4D97-AF65-F5344CB8AC3E}">
        <p14:creationId xmlns:p14="http://schemas.microsoft.com/office/powerpoint/2010/main" val="42875101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15508</TotalTime>
  <Words>1423</Words>
  <Application>Microsoft Office PowerPoint</Application>
  <PresentationFormat>Widescreen</PresentationFormat>
  <Paragraphs>152</Paragraphs>
  <Slides>17</Slides>
  <Notes>12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Cambria Math</vt:lpstr>
      <vt:lpstr>Century Gothic</vt:lpstr>
      <vt:lpstr>Times New Roman</vt:lpstr>
      <vt:lpstr>Wingdings 3</vt:lpstr>
      <vt:lpstr>Custom Design</vt:lpstr>
      <vt:lpstr>Slice</vt:lpstr>
      <vt:lpstr>Global patterns of flash optical properties based on long-term iss-lis observations  </vt:lpstr>
      <vt:lpstr>Estimating GLM-Equivalent event Optical energy using LIS groups</vt:lpstr>
      <vt:lpstr>Equivalence for ISS-LIS and TRMM-LIS, and validation of energy calculation</vt:lpstr>
      <vt:lpstr>Plots of ISS-LIS derived cumulative “brightest event” energy under various conditions</vt:lpstr>
      <vt:lpstr>Global view of ISS-LIS parameters:   Maps of flash Area &amp; Radiance</vt:lpstr>
      <vt:lpstr>PowerPoint Presentation</vt:lpstr>
      <vt:lpstr>PowerPoint Presentation</vt:lpstr>
      <vt:lpstr>KSC and the high-sensitivity Caribbean regions are similar, but with a larger fraction of “brighter”  events (higher energy) over the water     The impact of GLM threshold is clear in the Colorado area. There are also fewer high-energy events in this region, compared to KSC and the Caribbean </vt:lpstr>
      <vt:lpstr>Thank you</vt:lpstr>
      <vt:lpstr>Supporting Slides</vt:lpstr>
      <vt:lpstr>Complication: Optical energy depends on flash duration/Size and region</vt:lpstr>
      <vt:lpstr>The specific dependence of flash detection on threshold and flash size depends on the storm (e.g. normal polarity storm in Florida (left) and anomalously electrified storm in Colorado (right)</vt:lpstr>
      <vt:lpstr>         What flash de (relative to LIS) can we get                with the best of Goes-East and west? </vt:lpstr>
      <vt:lpstr>Colorado storm day: May 20, 2020</vt:lpstr>
      <vt:lpstr>Colorado storm day summary: May 20, 2020</vt:lpstr>
      <vt:lpstr>Note that the observed  L2 thresholds are similar for G17 and G17, even though their nominal day:night instrument values are quite different. Could this be a “Front Range Effect”?</vt:lpstr>
      <vt:lpstr>GLM-16 (Goes East): Larger flashes are easier to detect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spatial and temporal variation of GLM flash detection and how to manage it</dc:title>
  <dc:creator>Cummins, Kenneth L - (kcummins)</dc:creator>
  <cp:lastModifiedBy>Cummins, Kenneth L - (kcummins)</cp:lastModifiedBy>
  <cp:revision>38</cp:revision>
  <dcterms:created xsi:type="dcterms:W3CDTF">2020-10-16T15:24:17Z</dcterms:created>
  <dcterms:modified xsi:type="dcterms:W3CDTF">2021-09-20T19:47:11Z</dcterms:modified>
</cp:coreProperties>
</file>