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6" r:id="rId3"/>
    <p:sldId id="257" r:id="rId4"/>
    <p:sldId id="264" r:id="rId5"/>
    <p:sldId id="258" r:id="rId6"/>
    <p:sldId id="262" r:id="rId7"/>
    <p:sldId id="263" r:id="rId8"/>
    <p:sldId id="261" r:id="rId9"/>
    <p:sldId id="260" r:id="rId10"/>
    <p:sldId id="269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CED"/>
    <a:srgbClr val="D2F8D9"/>
    <a:srgbClr val="00D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6015" autoAdjust="0"/>
  </p:normalViewPr>
  <p:slideViewPr>
    <p:cSldViewPr snapToGrid="0">
      <p:cViewPr varScale="1">
        <p:scale>
          <a:sx n="82" d="100"/>
          <a:sy n="82" d="100"/>
        </p:scale>
        <p:origin x="15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9A8A1-5CE6-4BC5-A2FF-E70BBCC5D882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5D0F5-FAC6-45D7-8AE4-3E934AA34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5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F5D0F5-FAC6-45D7-8AE4-3E934AA34C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3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8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31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9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6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09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80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54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25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0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86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BC66E-6CC0-4623-A71D-845AEA96606B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2A893-E839-402A-8764-CFCCD338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8ABFF8-239E-4A5D-8993-7B7B89BCFB48}"/>
              </a:ext>
            </a:extLst>
          </p:cNvPr>
          <p:cNvSpPr txBox="1"/>
          <p:nvPr/>
        </p:nvSpPr>
        <p:spPr>
          <a:xfrm>
            <a:off x="181991" y="79899"/>
            <a:ext cx="8790515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Applications and Performance of a Lightning Risk Assessment Using GLM 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362C68-F8DE-4B56-8E15-EEE202AF5287}"/>
              </a:ext>
            </a:extLst>
          </p:cNvPr>
          <p:cNvGrpSpPr/>
          <p:nvPr/>
        </p:nvGrpSpPr>
        <p:grpSpPr>
          <a:xfrm>
            <a:off x="1958818" y="2114358"/>
            <a:ext cx="5226363" cy="4547471"/>
            <a:chOff x="148646" y="1671145"/>
            <a:chExt cx="5896304" cy="493235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542A06-5714-425B-9A13-249A88C28CBA}"/>
                </a:ext>
              </a:extLst>
            </p:cNvPr>
            <p:cNvSpPr/>
            <p:nvPr/>
          </p:nvSpPr>
          <p:spPr>
            <a:xfrm>
              <a:off x="148646" y="1671145"/>
              <a:ext cx="5896304" cy="49323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D34AE4A-AA7F-4193-B01B-0C2187862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992" y="1693667"/>
              <a:ext cx="5839809" cy="486704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09C80B7-FFD0-460F-B1C2-291ECA133127}"/>
              </a:ext>
            </a:extLst>
          </p:cNvPr>
          <p:cNvSpPr txBox="1"/>
          <p:nvPr/>
        </p:nvSpPr>
        <p:spPr>
          <a:xfrm>
            <a:off x="1246533" y="1219914"/>
            <a:ext cx="645199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Kelley M. Murphy</a:t>
            </a:r>
            <a:r>
              <a:rPr lang="en-US" sz="1600" b="1" baseline="30000" dirty="0"/>
              <a:t>1</a:t>
            </a:r>
            <a:r>
              <a:rPr lang="en-US" sz="1600" b="1" dirty="0"/>
              <a:t>, Roger E. Allen</a:t>
            </a:r>
            <a:r>
              <a:rPr lang="en-US" sz="1600" b="1" baseline="30000" dirty="0"/>
              <a:t>2</a:t>
            </a:r>
            <a:r>
              <a:rPr lang="en-US" sz="1600" b="1" dirty="0"/>
              <a:t>, Christopher J. Schultz</a:t>
            </a:r>
            <a:r>
              <a:rPr lang="en-US" sz="1600" b="1" baseline="30000" dirty="0"/>
              <a:t>3</a:t>
            </a:r>
            <a:r>
              <a:rPr lang="en-US" sz="1600" b="1" dirty="0"/>
              <a:t>, Eric C. Bruning</a:t>
            </a:r>
            <a:r>
              <a:rPr lang="en-US" sz="1600" b="1" baseline="3000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BC23F5-1D15-4C17-A0A7-C69ED195F1A5}"/>
              </a:ext>
            </a:extLst>
          </p:cNvPr>
          <p:cNvSpPr txBox="1"/>
          <p:nvPr/>
        </p:nvSpPr>
        <p:spPr>
          <a:xfrm>
            <a:off x="763883" y="1558468"/>
            <a:ext cx="72218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457200">
              <a:spcBef>
                <a:spcPts val="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– Earth System Science Center (ESSC), UAH, Huntsville, AL     2 – NASA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SPoRT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/Jacobs Engineering, Huntsville, AL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NASA </a:t>
            </a:r>
            <a:r>
              <a:rPr lang="en-US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SPoRT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Marshall Space Flight Center, Huntsville, AL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– Department of Geosciences, TTU, Lubbock, TX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753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24A5B-3C1F-407B-8741-091BC2DCA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87" y="3050624"/>
            <a:ext cx="5715691" cy="31769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B04768-2DA3-42F5-9253-B7E49F270873}"/>
              </a:ext>
            </a:extLst>
          </p:cNvPr>
          <p:cNvSpPr txBox="1"/>
          <p:nvPr/>
        </p:nvSpPr>
        <p:spPr>
          <a:xfrm>
            <a:off x="181993" y="79899"/>
            <a:ext cx="275647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Next &amp; Future Steps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113051-0440-47B6-A6AE-27B33125631B}"/>
              </a:ext>
            </a:extLst>
          </p:cNvPr>
          <p:cNvSpPr txBox="1"/>
          <p:nvPr/>
        </p:nvSpPr>
        <p:spPr>
          <a:xfrm>
            <a:off x="181989" y="720863"/>
            <a:ext cx="8890574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Create a database of case days to compare GLM vs. LMA risk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Compare both evolution and magnitude of risk for both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Compare GLM results to NLDN methodology (as was done for LMA)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Apply the risk method to cases outside of the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Work with local NWS office to analyze performance in real time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Have the risk method run in real time with GLM in various locations in North Alabama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E2FD15-1608-42C0-9BE0-1B97EF6F0D17}"/>
              </a:ext>
            </a:extLst>
          </p:cNvPr>
          <p:cNvSpPr txBox="1"/>
          <p:nvPr/>
        </p:nvSpPr>
        <p:spPr>
          <a:xfrm>
            <a:off x="181989" y="6377991"/>
            <a:ext cx="842705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Long term, implement additional variables into the risk calculation</a:t>
            </a:r>
          </a:p>
        </p:txBody>
      </p:sp>
    </p:spTree>
    <p:extLst>
      <p:ext uri="{BB962C8B-B14F-4D97-AF65-F5344CB8AC3E}">
        <p14:creationId xmlns:p14="http://schemas.microsoft.com/office/powerpoint/2010/main" val="3431711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90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DDCC71-CFE7-47A9-9AE6-DECFA960086B}"/>
              </a:ext>
            </a:extLst>
          </p:cNvPr>
          <p:cNvSpPr txBox="1"/>
          <p:nvPr/>
        </p:nvSpPr>
        <p:spPr>
          <a:xfrm>
            <a:off x="181992" y="79899"/>
            <a:ext cx="350224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Motivation &amp; Background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D0AE7-2F7D-40F8-A386-AE8D19805F38}"/>
              </a:ext>
            </a:extLst>
          </p:cNvPr>
          <p:cNvSpPr txBox="1"/>
          <p:nvPr/>
        </p:nvSpPr>
        <p:spPr>
          <a:xfrm>
            <a:off x="181990" y="709555"/>
            <a:ext cx="842047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Why lightning?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Prevent fatality &amp; injury prevention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US has made great progress, but lightning is a much larger danger in other countries (especially underdeveloped)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123181-F2D8-45C5-9F2D-F7B526261D49}"/>
              </a:ext>
            </a:extLst>
          </p:cNvPr>
          <p:cNvSpPr txBox="1"/>
          <p:nvPr/>
        </p:nvSpPr>
        <p:spPr>
          <a:xfrm>
            <a:off x="181992" y="709555"/>
            <a:ext cx="842047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Why lightning safety?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Fatality &amp; injury prevention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US has made great progress, but lightning is a much larger danger in other countries (especially lesser-developed)</a:t>
            </a:r>
          </a:p>
        </p:txBody>
      </p:sp>
    </p:spTree>
    <p:extLst>
      <p:ext uri="{BB962C8B-B14F-4D97-AF65-F5344CB8AC3E}">
        <p14:creationId xmlns:p14="http://schemas.microsoft.com/office/powerpoint/2010/main" val="253601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DDCC71-CFE7-47A9-9AE6-DECFA960086B}"/>
              </a:ext>
            </a:extLst>
          </p:cNvPr>
          <p:cNvSpPr txBox="1"/>
          <p:nvPr/>
        </p:nvSpPr>
        <p:spPr>
          <a:xfrm>
            <a:off x="181992" y="79899"/>
            <a:ext cx="350224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Motivation &amp; Background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5C1C0-3E42-4180-867A-D4668D8DDB90}"/>
              </a:ext>
            </a:extLst>
          </p:cNvPr>
          <p:cNvSpPr txBox="1"/>
          <p:nvPr/>
        </p:nvSpPr>
        <p:spPr>
          <a:xfrm>
            <a:off x="181990" y="709555"/>
            <a:ext cx="8651292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Why GLM?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Spatially mapped data provides insight to lightning location in the cloud/overhead in contrast to point data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Risk method originally used LMA data, but a switch to GLM allows for expanded application in areas outside of LMA domains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458746C-9F16-446C-94B8-75CF453D3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83" y="2431033"/>
            <a:ext cx="4586633" cy="43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92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DDCC71-CFE7-47A9-9AE6-DECFA960086B}"/>
              </a:ext>
            </a:extLst>
          </p:cNvPr>
          <p:cNvSpPr txBox="1"/>
          <p:nvPr/>
        </p:nvSpPr>
        <p:spPr>
          <a:xfrm>
            <a:off x="181992" y="79899"/>
            <a:ext cx="350224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Motivation &amp; 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AA46-53A2-48EE-B36A-4D11F12EEF85}"/>
              </a:ext>
            </a:extLst>
          </p:cNvPr>
          <p:cNvSpPr txBox="1"/>
          <p:nvPr/>
        </p:nvSpPr>
        <p:spPr>
          <a:xfrm>
            <a:off x="181990" y="2978346"/>
            <a:ext cx="3786327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Why spatiotemporal risk?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Considers the situation from all angles – both subjective &amp; objective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Yields a risk magnitude from multiple factors/considerations - room for further expansion/additions in the future</a:t>
            </a:r>
          </a:p>
        </p:txBody>
      </p:sp>
      <p:pic>
        <p:nvPicPr>
          <p:cNvPr id="1026" name="Picture 2" descr="Fig. 2.">
            <a:extLst>
              <a:ext uri="{FF2B5EF4-FFF2-40B4-BE49-F238E27FC236}">
                <a16:creationId xmlns:a16="http://schemas.microsoft.com/office/drawing/2014/main" id="{AD6807C0-D8DB-4089-980E-40E1F600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77" y="2836390"/>
            <a:ext cx="4777205" cy="35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7E286D-949B-4BE7-934F-5E826B99804C}"/>
              </a:ext>
            </a:extLst>
          </p:cNvPr>
          <p:cNvSpPr txBox="1"/>
          <p:nvPr/>
        </p:nvSpPr>
        <p:spPr>
          <a:xfrm>
            <a:off x="181990" y="709555"/>
            <a:ext cx="8651292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Why GLM?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Spatially mapped data provides insight to lightning location in the cloud/overhead in contrast to point data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Risk method originally used LMA data, but a switch to GLM allows for expanded application in areas outside of LMA domains</a:t>
            </a:r>
          </a:p>
        </p:txBody>
      </p:sp>
    </p:spTree>
    <p:extLst>
      <p:ext uri="{BB962C8B-B14F-4D97-AF65-F5344CB8AC3E}">
        <p14:creationId xmlns:p14="http://schemas.microsoft.com/office/powerpoint/2010/main" val="2406865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9A35DF-BC68-41EB-8262-8F1A11E97CCA}"/>
              </a:ext>
            </a:extLst>
          </p:cNvPr>
          <p:cNvSpPr/>
          <p:nvPr/>
        </p:nvSpPr>
        <p:spPr>
          <a:xfrm>
            <a:off x="270266" y="3146931"/>
            <a:ext cx="4301734" cy="356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11BBA-5A6E-4222-B8BA-D623CECD366D}"/>
              </a:ext>
            </a:extLst>
          </p:cNvPr>
          <p:cNvSpPr txBox="1"/>
          <p:nvPr/>
        </p:nvSpPr>
        <p:spPr>
          <a:xfrm>
            <a:off x="181993" y="79899"/>
            <a:ext cx="133609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Methods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3FD64-FBE5-4018-862B-5901F4051FAD}"/>
              </a:ext>
            </a:extLst>
          </p:cNvPr>
          <p:cNvSpPr txBox="1"/>
          <p:nvPr/>
        </p:nvSpPr>
        <p:spPr>
          <a:xfrm>
            <a:off x="181989" y="720863"/>
            <a:ext cx="8766702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Calculation is based on International Electrotechnical Commission Standard 62305-2 (IEC 62305-2).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Adapted for human safety scenarios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Area used: radius of 100ft surrounding human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Breaks down into three parts: </a:t>
            </a:r>
            <a:r>
              <a:rPr lang="en-US" sz="2000" b="1" dirty="0"/>
              <a:t>number of dangerous events</a:t>
            </a:r>
            <a:r>
              <a:rPr lang="en-US" sz="2000" dirty="0"/>
              <a:t>, probability of damage, and consequent loss.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Resulting risk magnitude compared to tolerability thresholds to evaluate safety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EC349-84C6-441B-9E6B-EA6B4165AD9E}"/>
              </a:ext>
            </a:extLst>
          </p:cNvPr>
          <p:cNvSpPr txBox="1"/>
          <p:nvPr/>
        </p:nvSpPr>
        <p:spPr>
          <a:xfrm>
            <a:off x="4811697" y="6378579"/>
            <a:ext cx="430566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/>
              <a:t>A Spatiotemporal Lightning Risk Assessment Using Lightning Mapping Data</a:t>
            </a:r>
          </a:p>
          <a:p>
            <a:pPr algn="ctr"/>
            <a:r>
              <a:rPr lang="en-US" sz="800" i="1" dirty="0"/>
              <a:t>Murphy, K. M., E. C. Bruning, C. J. Schultz, J. K. </a:t>
            </a:r>
            <a:r>
              <a:rPr lang="en-US" sz="800" i="1" dirty="0" err="1"/>
              <a:t>Vanos</a:t>
            </a:r>
            <a:endParaRPr lang="en-US" sz="800" i="1" dirty="0"/>
          </a:p>
          <a:p>
            <a:pPr algn="ctr"/>
            <a:r>
              <a:rPr lang="en-US" sz="800" dirty="0"/>
              <a:t>https://journals.ametsoc.org/view/journals/wcas/aop/WCAS-D-20-0021.1/WCAS-D-20-0021.1.xml</a:t>
            </a:r>
          </a:p>
        </p:txBody>
      </p:sp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652E218B-8C3F-436F-85A7-36620A8F7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51" y="3160763"/>
            <a:ext cx="3953940" cy="3096738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BDD681C-2559-4AE2-9533-1636161CB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1" y="3194705"/>
            <a:ext cx="4170080" cy="342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86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211BBA-5A6E-4222-B8BA-D623CECD366D}"/>
              </a:ext>
            </a:extLst>
          </p:cNvPr>
          <p:cNvSpPr txBox="1"/>
          <p:nvPr/>
        </p:nvSpPr>
        <p:spPr>
          <a:xfrm>
            <a:off x="181993" y="79899"/>
            <a:ext cx="133609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Methods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9C7A898-3431-425F-9FD0-3A7440241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9" y="3146931"/>
            <a:ext cx="3754111" cy="3560149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798E7200-61FC-4C5E-A942-0E5AE428C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00" y="3289640"/>
            <a:ext cx="5060661" cy="29211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D642ED-1F0F-4DE2-8026-EFABC787B733}"/>
              </a:ext>
            </a:extLst>
          </p:cNvPr>
          <p:cNvSpPr/>
          <p:nvPr/>
        </p:nvSpPr>
        <p:spPr>
          <a:xfrm>
            <a:off x="1260629" y="3064621"/>
            <a:ext cx="1269507" cy="228995"/>
          </a:xfrm>
          <a:prstGeom prst="rect">
            <a:avLst/>
          </a:prstGeom>
          <a:noFill/>
          <a:ln w="22225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F0B301-EEE2-448C-BE65-902A847483B5}"/>
              </a:ext>
            </a:extLst>
          </p:cNvPr>
          <p:cNvSpPr/>
          <p:nvPr/>
        </p:nvSpPr>
        <p:spPr>
          <a:xfrm>
            <a:off x="6365288" y="3462292"/>
            <a:ext cx="443885" cy="2405848"/>
          </a:xfrm>
          <a:prstGeom prst="rect">
            <a:avLst/>
          </a:prstGeom>
          <a:noFill/>
          <a:ln w="22225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00F74F-9997-4F98-9020-01F8437FEAB2}"/>
              </a:ext>
            </a:extLst>
          </p:cNvPr>
          <p:cNvSpPr txBox="1"/>
          <p:nvPr/>
        </p:nvSpPr>
        <p:spPr>
          <a:xfrm>
            <a:off x="4811697" y="6378579"/>
            <a:ext cx="430566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i="1" dirty="0"/>
              <a:t>A Spatiotemporal Lightning Risk Assessment Using Lightning Mapping Data</a:t>
            </a:r>
          </a:p>
          <a:p>
            <a:pPr algn="ctr"/>
            <a:r>
              <a:rPr lang="en-US" sz="800" i="1" dirty="0"/>
              <a:t>Murphy, K. M., E. C. Bruning, C. J. Schultz, J. K. </a:t>
            </a:r>
            <a:r>
              <a:rPr lang="en-US" sz="800" i="1" dirty="0" err="1"/>
              <a:t>Vanos</a:t>
            </a:r>
            <a:endParaRPr lang="en-US" sz="800" i="1" dirty="0"/>
          </a:p>
          <a:p>
            <a:pPr algn="ctr"/>
            <a:r>
              <a:rPr lang="en-US" sz="800" dirty="0"/>
              <a:t>https://journals.ametsoc.org/view/journals/wcas/aop/WCAS-D-20-0021.1/WCAS-D-20-0021.1.xml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69113F-E4C4-4E99-817E-8B8649806364}"/>
              </a:ext>
            </a:extLst>
          </p:cNvPr>
          <p:cNvSpPr txBox="1"/>
          <p:nvPr/>
        </p:nvSpPr>
        <p:spPr>
          <a:xfrm>
            <a:off x="181989" y="720863"/>
            <a:ext cx="8766702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Calculation is based on International Electrotechnical Commission Standard 62305-2 (IEC 62305-2).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Adapted for human safety scenarios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Area used: radius of 100ft surrounding human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Breaks down into three parts: </a:t>
            </a:r>
            <a:r>
              <a:rPr lang="en-US" sz="2000" b="1" dirty="0"/>
              <a:t>number of dangerous events</a:t>
            </a:r>
            <a:r>
              <a:rPr lang="en-US" sz="2000" dirty="0"/>
              <a:t>, probability of damage, and consequent loss.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Resulting risk magnitude compared to tolerability thresholds to evaluate safety</a:t>
            </a:r>
          </a:p>
        </p:txBody>
      </p:sp>
    </p:spTree>
    <p:extLst>
      <p:ext uri="{BB962C8B-B14F-4D97-AF65-F5344CB8AC3E}">
        <p14:creationId xmlns:p14="http://schemas.microsoft.com/office/powerpoint/2010/main" val="2556339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1FC307-D0DA-474D-92CB-D8C537CD3826}"/>
              </a:ext>
            </a:extLst>
          </p:cNvPr>
          <p:cNvSpPr/>
          <p:nvPr/>
        </p:nvSpPr>
        <p:spPr>
          <a:xfrm>
            <a:off x="215461" y="2712253"/>
            <a:ext cx="4301734" cy="356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211BBA-5A6E-4222-B8BA-D623CECD366D}"/>
              </a:ext>
            </a:extLst>
          </p:cNvPr>
          <p:cNvSpPr txBox="1"/>
          <p:nvPr/>
        </p:nvSpPr>
        <p:spPr>
          <a:xfrm>
            <a:off x="181993" y="79899"/>
            <a:ext cx="265645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Switch to GLM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3FD64-FBE5-4018-862B-5901F4051FAD}"/>
              </a:ext>
            </a:extLst>
          </p:cNvPr>
          <p:cNvSpPr txBox="1"/>
          <p:nvPr/>
        </p:nvSpPr>
        <p:spPr>
          <a:xfrm>
            <a:off x="181989" y="720863"/>
            <a:ext cx="876670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Process GLM L2 files data using </a:t>
            </a:r>
            <a:r>
              <a:rPr lang="en-US" sz="2000" dirty="0" err="1"/>
              <a:t>glmtools</a:t>
            </a:r>
            <a:r>
              <a:rPr lang="en-US" sz="2000" dirty="0"/>
              <a:t> (</a:t>
            </a:r>
            <a:r>
              <a:rPr lang="en-US" sz="2000" dirty="0" err="1"/>
              <a:t>Bruning</a:t>
            </a:r>
            <a:r>
              <a:rPr lang="en-US" sz="2000" dirty="0"/>
              <a:t> et al. 2019)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Use gridded flash extent density (FED)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Follow same methodology to calculate a risk magnitude that changes with 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Have to consider parallax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C96EEE-7A46-441E-801C-2334ABC61D7E}"/>
              </a:ext>
            </a:extLst>
          </p:cNvPr>
          <p:cNvSpPr/>
          <p:nvPr/>
        </p:nvSpPr>
        <p:spPr>
          <a:xfrm>
            <a:off x="4734159" y="2712253"/>
            <a:ext cx="4301734" cy="3564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CA0379-D0AF-43B4-845B-6C36DDC91B7E}"/>
              </a:ext>
            </a:extLst>
          </p:cNvPr>
          <p:cNvSpPr txBox="1"/>
          <p:nvPr/>
        </p:nvSpPr>
        <p:spPr>
          <a:xfrm>
            <a:off x="1831020" y="2202802"/>
            <a:ext cx="6959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GLM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6308EA-2431-4A37-B73C-87C95E8533BF}"/>
              </a:ext>
            </a:extLst>
          </p:cNvPr>
          <p:cNvSpPr txBox="1"/>
          <p:nvPr/>
        </p:nvSpPr>
        <p:spPr>
          <a:xfrm>
            <a:off x="6511688" y="2203399"/>
            <a:ext cx="69596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LMA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CEA7670-3A15-40D0-82C4-5A2763725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38" y="2722585"/>
            <a:ext cx="4298956" cy="350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C25ADE-D900-4C23-84C3-885A4436B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0" y="2720608"/>
            <a:ext cx="4301735" cy="35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8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9F6B514-62ED-4CA1-A279-E25DC427909E}"/>
              </a:ext>
            </a:extLst>
          </p:cNvPr>
          <p:cNvSpPr/>
          <p:nvPr/>
        </p:nvSpPr>
        <p:spPr>
          <a:xfrm>
            <a:off x="0" y="1713783"/>
            <a:ext cx="4720470" cy="407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97A8A-8628-4250-85CB-B55E4C7972A8}"/>
              </a:ext>
            </a:extLst>
          </p:cNvPr>
          <p:cNvSpPr txBox="1"/>
          <p:nvPr/>
        </p:nvSpPr>
        <p:spPr>
          <a:xfrm>
            <a:off x="181993" y="70569"/>
            <a:ext cx="329805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Compare GLM vs. LMA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AFC25-EF75-4FD9-AEEE-AEC4CE0E118B}"/>
              </a:ext>
            </a:extLst>
          </p:cNvPr>
          <p:cNvSpPr txBox="1"/>
          <p:nvPr/>
        </p:nvSpPr>
        <p:spPr>
          <a:xfrm>
            <a:off x="181989" y="720863"/>
            <a:ext cx="876670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Looked at 20210726 from ~17 UTC to 22 UTC in Muscle Shoals, Alabama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D860E66-0221-4C62-BEBB-7AB35222E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339"/>
            <a:ext cx="4720470" cy="3933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B01046-9457-4C47-832E-0DDC03473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05" y="1719339"/>
            <a:ext cx="4296070" cy="40741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364ECD-3131-45A7-8213-28A00916AC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2" t="-58" r="38140" b="97074"/>
          <a:stretch/>
        </p:blipFill>
        <p:spPr>
          <a:xfrm>
            <a:off x="3337785" y="1381851"/>
            <a:ext cx="2560078" cy="21943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33F2E5E-17FA-4076-9A15-B96C60FF7B1B}"/>
              </a:ext>
            </a:extLst>
          </p:cNvPr>
          <p:cNvSpPr/>
          <p:nvPr/>
        </p:nvSpPr>
        <p:spPr>
          <a:xfrm>
            <a:off x="2705852" y="1732788"/>
            <a:ext cx="1263865" cy="116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D927D8-5085-44D1-8866-1F9315701DF1}"/>
              </a:ext>
            </a:extLst>
          </p:cNvPr>
          <p:cNvSpPr/>
          <p:nvPr/>
        </p:nvSpPr>
        <p:spPr>
          <a:xfrm>
            <a:off x="6043636" y="1732787"/>
            <a:ext cx="1514803" cy="96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0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035E0C-57AD-4598-B39D-74F8A49332F9}"/>
              </a:ext>
            </a:extLst>
          </p:cNvPr>
          <p:cNvSpPr/>
          <p:nvPr/>
        </p:nvSpPr>
        <p:spPr>
          <a:xfrm>
            <a:off x="55281" y="689553"/>
            <a:ext cx="8962007" cy="5211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4844F1-6736-481B-9115-D6A1482F0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3" y="769315"/>
            <a:ext cx="8890575" cy="51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9775C3-C117-4E0C-A6AE-9D184D88B47D}"/>
              </a:ext>
            </a:extLst>
          </p:cNvPr>
          <p:cNvSpPr/>
          <p:nvPr/>
        </p:nvSpPr>
        <p:spPr>
          <a:xfrm>
            <a:off x="2691949" y="1608951"/>
            <a:ext cx="476888" cy="18200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C1126B-19F1-4319-A15F-CEE7B49A8D69}"/>
              </a:ext>
            </a:extLst>
          </p:cNvPr>
          <p:cNvSpPr txBox="1"/>
          <p:nvPr/>
        </p:nvSpPr>
        <p:spPr>
          <a:xfrm>
            <a:off x="126713" y="6058781"/>
            <a:ext cx="889057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Risk for GLM is greater than LMA almost the entire duration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Difference in risk magnitude across time is less with GLM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E22DF-6240-465C-AD24-E4EABC66DB99}"/>
              </a:ext>
            </a:extLst>
          </p:cNvPr>
          <p:cNvSpPr txBox="1"/>
          <p:nvPr/>
        </p:nvSpPr>
        <p:spPr>
          <a:xfrm>
            <a:off x="181993" y="70569"/>
            <a:ext cx="329805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Compare GLM vs. LMA</a:t>
            </a:r>
          </a:p>
        </p:txBody>
      </p:sp>
    </p:spTree>
    <p:extLst>
      <p:ext uri="{BB962C8B-B14F-4D97-AF65-F5344CB8AC3E}">
        <p14:creationId xmlns:p14="http://schemas.microsoft.com/office/powerpoint/2010/main" val="225720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12140</TotalTime>
  <Words>660</Words>
  <Application>Microsoft Office PowerPoint</Application>
  <PresentationFormat>On-screen Show (4:3)</PresentationFormat>
  <Paragraphs>61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Murphy, Kelley M. (MSFC-ST11)[UAH]</dc:creator>
  <cp:lastModifiedBy>Murphy, Kelley M. (MSFC-ST11)[UAH]</cp:lastModifiedBy>
  <cp:revision>70</cp:revision>
  <dcterms:created xsi:type="dcterms:W3CDTF">2021-08-13T14:33:30Z</dcterms:created>
  <dcterms:modified xsi:type="dcterms:W3CDTF">2021-09-22T15:50:17Z</dcterms:modified>
</cp:coreProperties>
</file>