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0" r:id="rId2"/>
    <p:sldId id="269" r:id="rId3"/>
    <p:sldId id="262" r:id="rId4"/>
    <p:sldId id="256" r:id="rId5"/>
    <p:sldId id="258" r:id="rId6"/>
    <p:sldId id="268" r:id="rId7"/>
    <p:sldId id="264" r:id="rId8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8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6A98C-43FC-474F-83EE-2AEE0BEE6AAD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94337-1F23-8244-8724-9259C38E1AF2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7368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94337-1F23-8244-8724-9259C38E1AF2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0446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64FB5-086F-0449-9D2C-44070A93E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2CE46-4C23-544B-A5C8-2BC812AA1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F0948-BAC6-224F-8F28-235ACC60F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092CA-0016-3646-8A28-87E65B54F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1FDC6-B798-A14E-AFAA-E1B1F1B2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9201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2CFD-C894-1344-9125-5E55A91CC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BEFE95-7683-2746-8757-27C66DF86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B711F-38D9-A940-A63B-48B8F6283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49F65-B71B-AD41-B380-224E173E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9AD72-AD04-7040-8844-24126B9D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4076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9E2AA0-BED4-A948-A7F6-C502E6C6A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AAD357-9E6D-4A42-9A1C-F5957B549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DD5AD-2593-264B-8880-F858FE5EC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1DF82-470D-CD48-98E7-C393A731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70F17-3E72-C943-A863-50CC0B01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89052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5C7B-7A88-BD47-B516-2165403C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824F-5F00-BE4A-B378-E0540F5D3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72F2F-220F-BB4B-8721-F2C0B0EE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7A90-24DB-ED47-96E0-3A80E4A5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5F9D9-0C28-8644-A181-6A63586B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80353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A99D-E0B4-E243-B838-88D33C28B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B604D-4403-DA4E-9E00-863FCEB0E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5915C-1A15-3E41-B102-0CE5DF99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687DE-C908-EB4F-B383-4EEED8D7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20DAB-991F-FF40-A25F-DC779662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24194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10C80-9B7A-D642-A301-37F523A16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8DAAE-D04B-8047-AEB8-79EB96322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9437E-ADB4-EB4C-B47D-BA0FCFF3D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554B1-5EC6-044F-A88E-3F9385FC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A9D95-C1E7-2D40-ACDA-F1949545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90B868-A818-354B-9E9D-A33EAB105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55532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EF9F-5145-A640-8C70-078F2B7B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CCCC7-3A4E-994A-B793-9A53BA355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4FCFE-CEAE-F347-885D-E8908578D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FCCCC-598C-0B44-86CC-9DAC7A050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764006-E284-A04D-AF91-C0848D88B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A36917-6958-764E-98E5-EC9195DD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2958F3-7D6D-F649-8F84-78B6876B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0D9664-E4A8-E541-B613-F7DA9078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5007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92219-2538-4F4B-8ACA-CB65C72F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48D31-004B-F848-9DC6-AA3172FC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E3DDC-994A-AD43-BC9B-F968B08C9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4EBB7-C804-014A-91E0-78D4384E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4569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C203B-8773-454E-887D-6ECE13EE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8A74D4-CE6A-904D-A9B0-5D8A346B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4CA89-D70C-8441-A1F8-FE83BC55A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74929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9F1E3-8B68-1149-9780-5AD612BBB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D7A61-741B-384E-9348-17B4680E5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48E71-14B0-1A49-9B02-5D0675FFE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16BE5-72F6-4447-806F-C8E29A87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77530-36D9-BE49-9B6D-DFC3C3DBC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DFDE9-2C9C-5546-B1E3-BA350D90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5640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9F940-8C04-A340-9558-58749960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6CF75-5855-7B44-94FF-17DEE5F4E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BFE63-6561-4043-AD6D-B902474F4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3E3E9-D427-974B-A833-E4DAAFAA3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04FB3-399A-BF42-85CB-22A70C2C7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8707F-0286-E74A-B9C9-D6257F2A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67764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01075C-4284-CF49-BE2F-D563BB1A0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ECA65-64EB-024C-B42D-74EB311ED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8988F-F952-E243-96F3-003C44768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AD7C6-5ED3-E341-A77A-788304830A03}" type="datetimeFigureOut">
              <a:rPr lang="en-ES" smtClean="0"/>
              <a:t>21/09/2021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DE4CD-C603-C241-81B2-523B5F37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5604D-EB6E-5A48-8DD0-E1915EC2B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6A40B-0499-7E44-A6D8-BCB2C0D335E4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27786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tiff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image" Target="../media/image10.png"/><Relationship Id="rId9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.tiff"/><Relationship Id="rId7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3B7DA4-475D-6348-9355-C3CDE95E7906}"/>
              </a:ext>
            </a:extLst>
          </p:cNvPr>
          <p:cNvSpPr txBox="1"/>
          <p:nvPr/>
        </p:nvSpPr>
        <p:spPr>
          <a:xfrm>
            <a:off x="4711849" y="677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013A7-241C-EE43-97A7-B5EC239B1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627" y="4241617"/>
            <a:ext cx="709554" cy="568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63F980-8D5D-5847-A047-C47E4E41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722" y="4285688"/>
            <a:ext cx="824285" cy="605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73CFCC-0BF8-8D40-875A-9F3FC9317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491" y="4296374"/>
            <a:ext cx="1672122" cy="568816"/>
          </a:xfrm>
          <a:prstGeom prst="rect">
            <a:avLst/>
          </a:prstGeom>
        </p:spPr>
      </p:pic>
      <p:pic>
        <p:nvPicPr>
          <p:cNvPr id="2052" name="Picture 4" descr="Universitat Politècnica de Catalunya - Viquipèdia, l&amp;#39;enciclopèdia lliure">
            <a:extLst>
              <a:ext uri="{FF2B5EF4-FFF2-40B4-BE49-F238E27FC236}">
                <a16:creationId xmlns:a16="http://schemas.microsoft.com/office/drawing/2014/main" id="{21FA006C-1304-3349-8348-7A44F8BCB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807" y="4332880"/>
            <a:ext cx="569187" cy="56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C6887F-2FF7-8748-98C3-F1BFD59B99C3}"/>
              </a:ext>
            </a:extLst>
          </p:cNvPr>
          <p:cNvSpPr txBox="1"/>
          <p:nvPr/>
        </p:nvSpPr>
        <p:spPr>
          <a:xfrm>
            <a:off x="11942783" y="6581001"/>
            <a:ext cx="419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200" dirty="0"/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07A863-2636-7F4F-82C3-A10B6AF67347}"/>
              </a:ext>
            </a:extLst>
          </p:cNvPr>
          <p:cNvSpPr/>
          <p:nvPr/>
        </p:nvSpPr>
        <p:spPr>
          <a:xfrm>
            <a:off x="1369812" y="1649148"/>
            <a:ext cx="9495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Helvetica" pitchFamily="2" charset="0"/>
              </a:rPr>
              <a:t>GLM Detections of Lightning Flashes to Instrumented Towers</a:t>
            </a:r>
            <a:endParaRPr lang="en-GB" sz="3200" dirty="0">
              <a:effectLst/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B5FC3-69F9-CE49-B5E8-3E37310822B5}"/>
              </a:ext>
            </a:extLst>
          </p:cNvPr>
          <p:cNvSpPr txBox="1"/>
          <p:nvPr/>
        </p:nvSpPr>
        <p:spPr>
          <a:xfrm>
            <a:off x="1108526" y="3824023"/>
            <a:ext cx="1039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/>
              <a:t>Joan </a:t>
            </a:r>
            <a:r>
              <a:rPr lang="en-IE" sz="2400" dirty="0" err="1"/>
              <a:t>Montanyà</a:t>
            </a:r>
            <a:r>
              <a:rPr lang="en-IE" sz="2400" dirty="0"/>
              <a:t> , Carlos Morales , Silverio </a:t>
            </a:r>
            <a:r>
              <a:rPr lang="en-IE" sz="2400" dirty="0" err="1"/>
              <a:t>Visacro</a:t>
            </a:r>
            <a:r>
              <a:rPr lang="en-IE" sz="2400" dirty="0"/>
              <a:t>  and Marcelo Saba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BF6D3-48C8-304B-8320-77404AE54127}"/>
              </a:ext>
            </a:extLst>
          </p:cNvPr>
          <p:cNvSpPr/>
          <p:nvPr/>
        </p:nvSpPr>
        <p:spPr>
          <a:xfrm>
            <a:off x="2759054" y="4902067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(Spain)</a:t>
            </a:r>
            <a:endParaRPr lang="en-E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552FAD-6D9E-ED4C-A04E-A544DE5AE806}"/>
              </a:ext>
            </a:extLst>
          </p:cNvPr>
          <p:cNvSpPr/>
          <p:nvPr/>
        </p:nvSpPr>
        <p:spPr>
          <a:xfrm>
            <a:off x="4812722" y="4910740"/>
            <a:ext cx="83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(Brazil)</a:t>
            </a:r>
            <a:endParaRPr lang="en-E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8DBA81-5FCD-D44D-9413-4B204D930E90}"/>
              </a:ext>
            </a:extLst>
          </p:cNvPr>
          <p:cNvSpPr/>
          <p:nvPr/>
        </p:nvSpPr>
        <p:spPr>
          <a:xfrm>
            <a:off x="6928463" y="4902067"/>
            <a:ext cx="83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(Brazil)</a:t>
            </a:r>
            <a:endParaRPr lang="en-E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D0498B-B6B9-AC4C-B94B-F18B8EC99152}"/>
              </a:ext>
            </a:extLst>
          </p:cNvPr>
          <p:cNvSpPr/>
          <p:nvPr/>
        </p:nvSpPr>
        <p:spPr>
          <a:xfrm>
            <a:off x="9107235" y="4858695"/>
            <a:ext cx="833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(Brazil)</a:t>
            </a:r>
            <a:endParaRPr lang="en-E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684888-CACD-854A-8662-11D6C7FC7AB9}"/>
              </a:ext>
            </a:extLst>
          </p:cNvPr>
          <p:cNvSpPr/>
          <p:nvPr/>
        </p:nvSpPr>
        <p:spPr>
          <a:xfrm>
            <a:off x="4666264" y="77568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Helvetica" pitchFamily="2" charset="0"/>
              </a:rPr>
              <a:t>2021 GLM Science Meeting</a:t>
            </a:r>
            <a:endParaRPr lang="en-GB" dirty="0">
              <a:solidFill>
                <a:srgbClr val="0070C0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998F51-B808-024F-AC5B-72ED4ED30295}"/>
              </a:ext>
            </a:extLst>
          </p:cNvPr>
          <p:cNvSpPr/>
          <p:nvPr/>
        </p:nvSpPr>
        <p:spPr>
          <a:xfrm>
            <a:off x="5157326" y="5768584"/>
            <a:ext cx="2082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23 September</a:t>
            </a:r>
            <a:r>
              <a:rPr lang="en-GB" dirty="0">
                <a:latin typeface="Helvetica" pitchFamily="2" charset="0"/>
              </a:rPr>
              <a:t>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563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3B7DA4-475D-6348-9355-C3CDE95E7906}"/>
              </a:ext>
            </a:extLst>
          </p:cNvPr>
          <p:cNvSpPr txBox="1"/>
          <p:nvPr/>
        </p:nvSpPr>
        <p:spPr>
          <a:xfrm>
            <a:off x="4711849" y="6777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6887F-2FF7-8748-98C3-F1BFD59B99C3}"/>
              </a:ext>
            </a:extLst>
          </p:cNvPr>
          <p:cNvSpPr txBox="1"/>
          <p:nvPr/>
        </p:nvSpPr>
        <p:spPr>
          <a:xfrm>
            <a:off x="11942783" y="6581001"/>
            <a:ext cx="419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2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B5FC3-69F9-CE49-B5E8-3E37310822B5}"/>
              </a:ext>
            </a:extLst>
          </p:cNvPr>
          <p:cNvSpPr txBox="1"/>
          <p:nvPr/>
        </p:nvSpPr>
        <p:spPr>
          <a:xfrm>
            <a:off x="230404" y="339178"/>
            <a:ext cx="215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/>
              <a:t>Introduction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A57628-4D71-2742-928D-E9ABC3D07C3C}"/>
              </a:ext>
            </a:extLst>
          </p:cNvPr>
          <p:cNvSpPr txBox="1"/>
          <p:nvPr/>
        </p:nvSpPr>
        <p:spPr>
          <a:xfrm>
            <a:off x="343175" y="905904"/>
            <a:ext cx="109042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We present the GLM detections to the Morro do </a:t>
            </a:r>
            <a:r>
              <a:rPr lang="en-US" dirty="0" err="1"/>
              <a:t>Cachimbo</a:t>
            </a:r>
            <a:r>
              <a:rPr lang="en-US" dirty="0"/>
              <a:t> instrumented tower (Belo Horizonte, Brazil) and the towers at Pico do </a:t>
            </a:r>
            <a:r>
              <a:rPr lang="en-US" dirty="0" err="1"/>
              <a:t>Jaraguá</a:t>
            </a:r>
            <a:r>
              <a:rPr lang="en-US" dirty="0"/>
              <a:t>  (São Paulo, Brazil).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For each flash, optical energy of all the GLM events is integrated in each frame. The resulted integrated energy is compared with the measurements/observations at the towers.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CB6F8D-1AA3-E94E-8DA7-90B9221F5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16" y="2660230"/>
            <a:ext cx="4482964" cy="3547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500BDE-9B0A-D640-8BB4-5AD0804C1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784" y="2660230"/>
            <a:ext cx="5360659" cy="35759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E0E770-E464-F240-843E-EF44A131C19A}"/>
              </a:ext>
            </a:extLst>
          </p:cNvPr>
          <p:cNvSpPr txBox="1"/>
          <p:nvPr/>
        </p:nvSpPr>
        <p:spPr>
          <a:xfrm>
            <a:off x="0" y="6180268"/>
            <a:ext cx="5372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/>
              <a:t>More information e.g. </a:t>
            </a:r>
            <a:r>
              <a:rPr lang="en-IE" sz="1600" dirty="0" err="1"/>
              <a:t>Visacro</a:t>
            </a:r>
            <a:r>
              <a:rPr lang="en-IE" sz="1600" dirty="0"/>
              <a:t> et al. (2004, 2012, 2017)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F18059-D269-EA43-9FC4-A9B5DD19F181}"/>
              </a:ext>
            </a:extLst>
          </p:cNvPr>
          <p:cNvSpPr txBox="1"/>
          <p:nvPr/>
        </p:nvSpPr>
        <p:spPr>
          <a:xfrm>
            <a:off x="5559188" y="6242447"/>
            <a:ext cx="2305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/>
              <a:t>Marcelo Saba (INPE)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4C1D1A-0EFF-A74D-B451-F14FC82D31B4}"/>
              </a:ext>
            </a:extLst>
          </p:cNvPr>
          <p:cNvSpPr/>
          <p:nvPr/>
        </p:nvSpPr>
        <p:spPr>
          <a:xfrm>
            <a:off x="4666264" y="77568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Helvetica" pitchFamily="2" charset="0"/>
              </a:rPr>
              <a:t>2021 GLM Science Meeting</a:t>
            </a:r>
            <a:endParaRPr lang="en-GB" dirty="0">
              <a:solidFill>
                <a:srgbClr val="0070C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34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03D519-E8FB-5C4A-96A8-6043D7608288}"/>
              </a:ext>
            </a:extLst>
          </p:cNvPr>
          <p:cNvSpPr txBox="1"/>
          <p:nvPr/>
        </p:nvSpPr>
        <p:spPr>
          <a:xfrm>
            <a:off x="233485" y="846584"/>
            <a:ext cx="310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20190120  20:15:27 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17EA55C-C294-8845-8C52-4510BF9AD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692589"/>
              </p:ext>
            </p:extLst>
          </p:nvPr>
        </p:nvGraphicFramePr>
        <p:xfrm>
          <a:off x="68757" y="4660761"/>
          <a:ext cx="3429494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7042">
                  <a:extLst>
                    <a:ext uri="{9D8B030D-6E8A-4147-A177-3AD203B41FA5}">
                      <a16:colId xmlns:a16="http://schemas.microsoft.com/office/drawing/2014/main" val="1123894143"/>
                    </a:ext>
                  </a:extLst>
                </a:gridCol>
                <a:gridCol w="1314672">
                  <a:extLst>
                    <a:ext uri="{9D8B030D-6E8A-4147-A177-3AD203B41FA5}">
                      <a16:colId xmlns:a16="http://schemas.microsoft.com/office/drawing/2014/main" val="2067638484"/>
                    </a:ext>
                  </a:extLst>
                </a:gridCol>
                <a:gridCol w="1077780">
                  <a:extLst>
                    <a:ext uri="{9D8B030D-6E8A-4147-A177-3AD203B41FA5}">
                      <a16:colId xmlns:a16="http://schemas.microsoft.com/office/drawing/2014/main" val="2606728345"/>
                    </a:ext>
                  </a:extLst>
                </a:gridCol>
              </a:tblGrid>
              <a:tr h="215444">
                <a:tc>
                  <a:txBody>
                    <a:bodyPr/>
                    <a:lstStyle/>
                    <a:p>
                      <a:endParaRPr lang="en-E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b="1" dirty="0"/>
                        <a:t>Measured Peak current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m</a:t>
                      </a:r>
                      <a:r>
                        <a:rPr lang="en-ES" sz="1600" b="1" dirty="0"/>
                        <a:t>s from trigger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8741448"/>
                  </a:ext>
                </a:extLst>
              </a:tr>
              <a:tr h="215444">
                <a:tc>
                  <a:txBody>
                    <a:bodyPr/>
                    <a:lstStyle/>
                    <a:p>
                      <a:r>
                        <a:rPr lang="en-ES" sz="1600" dirty="0"/>
                        <a:t>1st 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dirty="0"/>
                        <a:t>-28.3 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560090"/>
                  </a:ext>
                </a:extLst>
              </a:tr>
              <a:tr h="215444">
                <a:tc>
                  <a:txBody>
                    <a:bodyPr/>
                    <a:lstStyle/>
                    <a:p>
                      <a:r>
                        <a:rPr lang="en-ES" sz="1600" dirty="0"/>
                        <a:t>2nd 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dirty="0"/>
                        <a:t>-20.7 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dirty="0"/>
                        <a:t>25.2982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430648"/>
                  </a:ext>
                </a:extLst>
              </a:tr>
              <a:tr h="215444">
                <a:tc>
                  <a:txBody>
                    <a:bodyPr/>
                    <a:lstStyle/>
                    <a:p>
                      <a:r>
                        <a:rPr lang="en-ES" sz="1600" dirty="0"/>
                        <a:t>3rd 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dirty="0"/>
                        <a:t>-28.5 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dirty="0"/>
                        <a:t>59.5482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410747"/>
                  </a:ext>
                </a:extLst>
              </a:tr>
              <a:tr h="215444">
                <a:tc>
                  <a:txBody>
                    <a:bodyPr/>
                    <a:lstStyle/>
                    <a:p>
                      <a:r>
                        <a:rPr lang="en-ES" sz="1600" dirty="0"/>
                        <a:t>4th 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dirty="0"/>
                        <a:t>-14.4 kA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ES" sz="1600" dirty="0"/>
                        <a:t>86.8982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04943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0060DA0-1717-8C46-96BF-9407742AD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7" y="1031250"/>
            <a:ext cx="4567004" cy="3224840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6236B733-0746-2447-9EBD-17828D3618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85" y="1031250"/>
            <a:ext cx="6771661" cy="37701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64DB59-F614-8849-AAB1-A7A7F67BC886}"/>
              </a:ext>
            </a:extLst>
          </p:cNvPr>
          <p:cNvSpPr txBox="1"/>
          <p:nvPr/>
        </p:nvSpPr>
        <p:spPr>
          <a:xfrm>
            <a:off x="4761626" y="4965967"/>
            <a:ext cx="7027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first stroke was not detected despite of the high peak current (-28.3 kA).</a:t>
            </a:r>
          </a:p>
          <a:p>
            <a:endParaRPr lang="en-AU" dirty="0"/>
          </a:p>
          <a:p>
            <a:r>
              <a:rPr lang="en-AU" dirty="0"/>
              <a:t>Optical energy is not proportional to the measured peak current I, charge Q or specific energy i</a:t>
            </a:r>
            <a:r>
              <a:rPr lang="en-AU" baseline="30000" dirty="0"/>
              <a:t>2</a:t>
            </a:r>
            <a:r>
              <a:rPr lang="en-AU" dirty="0"/>
              <a:t>t.</a:t>
            </a:r>
          </a:p>
          <a:p>
            <a:endParaRPr lang="en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7F573C-0F59-3745-A096-713D24AF93AF}"/>
              </a:ext>
            </a:extLst>
          </p:cNvPr>
          <p:cNvSpPr txBox="1"/>
          <p:nvPr/>
        </p:nvSpPr>
        <p:spPr>
          <a:xfrm>
            <a:off x="3370611" y="0"/>
            <a:ext cx="490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2000" b="1" dirty="0"/>
              <a:t>Morro do Cachimbo: Multi-stroke –CG flash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9B5D41-2396-CC44-A677-DCFD22B09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158" y="40913"/>
            <a:ext cx="626981" cy="5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2EF439-DE65-6A42-8BB7-41BB55C0E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1490" y="21164"/>
            <a:ext cx="684605" cy="502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244C92-526F-7345-A83B-01FF5B853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775" y="143424"/>
            <a:ext cx="1025516" cy="348856"/>
          </a:xfrm>
          <a:prstGeom prst="rect">
            <a:avLst/>
          </a:prstGeom>
        </p:spPr>
      </p:pic>
      <p:pic>
        <p:nvPicPr>
          <p:cNvPr id="16" name="Picture 4" descr="Universitat Politècnica de Catalunya - Viquipèdia, l&amp;#39;enciclopèdia lliure">
            <a:extLst>
              <a:ext uri="{FF2B5EF4-FFF2-40B4-BE49-F238E27FC236}">
                <a16:creationId xmlns:a16="http://schemas.microsoft.com/office/drawing/2014/main" id="{17B4F06D-5BEF-B949-9574-0E11E1A98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46" y="40913"/>
            <a:ext cx="400111" cy="4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255BC4-8C1F-3842-BCB2-FC100A56AFDF}"/>
              </a:ext>
            </a:extLst>
          </p:cNvPr>
          <p:cNvSpPr txBox="1"/>
          <p:nvPr/>
        </p:nvSpPr>
        <p:spPr>
          <a:xfrm>
            <a:off x="11942783" y="6581001"/>
            <a:ext cx="419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200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E66997-7683-D04F-BAF6-2C4BFF3BD01F}"/>
              </a:ext>
            </a:extLst>
          </p:cNvPr>
          <p:cNvSpPr txBox="1"/>
          <p:nvPr/>
        </p:nvSpPr>
        <p:spPr>
          <a:xfrm rot="16200000">
            <a:off x="3988027" y="2566956"/>
            <a:ext cx="245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GLM</a:t>
            </a:r>
          </a:p>
        </p:txBody>
      </p:sp>
    </p:spTree>
    <p:extLst>
      <p:ext uri="{BB962C8B-B14F-4D97-AF65-F5344CB8AC3E}">
        <p14:creationId xmlns:p14="http://schemas.microsoft.com/office/powerpoint/2010/main" val="178954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1EA2BA-3D97-8A41-9C15-5EECD83D1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420" y="1208871"/>
            <a:ext cx="8046137" cy="3990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CC79D2-4CDD-954B-BA23-8B4699B15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5089"/>
            <a:ext cx="4169450" cy="29498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301555-6DE1-0B4A-B91D-395F53FD5B81}"/>
              </a:ext>
            </a:extLst>
          </p:cNvPr>
          <p:cNvSpPr txBox="1"/>
          <p:nvPr/>
        </p:nvSpPr>
        <p:spPr>
          <a:xfrm>
            <a:off x="295808" y="475619"/>
            <a:ext cx="310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Flash ID169 20190125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20775-26C0-B34F-8B4D-7F17A3C6EEA4}"/>
              </a:ext>
            </a:extLst>
          </p:cNvPr>
          <p:cNvSpPr txBox="1"/>
          <p:nvPr/>
        </p:nvSpPr>
        <p:spPr>
          <a:xfrm>
            <a:off x="295808" y="123324"/>
            <a:ext cx="8880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2000" b="1" dirty="0"/>
              <a:t>Upward flash initiated by a +CG with continuing current  (I-</a:t>
            </a:r>
            <a:r>
              <a:rPr lang="en-GB" sz="2000" b="1" dirty="0"/>
              <a:t> Pico do </a:t>
            </a:r>
            <a:r>
              <a:rPr lang="en-GB" sz="2000" b="1" dirty="0" err="1"/>
              <a:t>Jaraguá</a:t>
            </a:r>
            <a:r>
              <a:rPr lang="en-GB" sz="2000" b="1" dirty="0"/>
              <a:t> </a:t>
            </a:r>
            <a:r>
              <a:rPr lang="en-ES" sz="2000" b="1" dirty="0"/>
              <a:t>) </a:t>
            </a: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BDEB3654-D113-1943-A876-AE1AE93EB59D}"/>
              </a:ext>
            </a:extLst>
          </p:cNvPr>
          <p:cNvSpPr/>
          <p:nvPr/>
        </p:nvSpPr>
        <p:spPr>
          <a:xfrm>
            <a:off x="5147737" y="4985187"/>
            <a:ext cx="505216" cy="50963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68FA59-2702-B245-8F86-CCF5346A9F5E}"/>
              </a:ext>
            </a:extLst>
          </p:cNvPr>
          <p:cNvSpPr txBox="1"/>
          <p:nvPr/>
        </p:nvSpPr>
        <p:spPr>
          <a:xfrm>
            <a:off x="4980477" y="5588861"/>
            <a:ext cx="107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+60 kA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FE9BCA-B9F3-BB44-B275-EE419DD4A69D}"/>
              </a:ext>
            </a:extLst>
          </p:cNvPr>
          <p:cNvSpPr txBox="1"/>
          <p:nvPr/>
        </p:nvSpPr>
        <p:spPr>
          <a:xfrm>
            <a:off x="681965" y="4263642"/>
            <a:ext cx="6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+CG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F0D83C-B36F-D748-9BC1-8FE6FB566CE6}"/>
              </a:ext>
            </a:extLst>
          </p:cNvPr>
          <p:cNvCxnSpPr>
            <a:cxnSpLocks/>
          </p:cNvCxnSpPr>
          <p:nvPr/>
        </p:nvCxnSpPr>
        <p:spPr>
          <a:xfrm>
            <a:off x="1161668" y="4509708"/>
            <a:ext cx="476014" cy="79479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FD3468-9D92-E949-8ACB-F2973B77CE3D}"/>
              </a:ext>
            </a:extLst>
          </p:cNvPr>
          <p:cNvSpPr txBox="1"/>
          <p:nvPr/>
        </p:nvSpPr>
        <p:spPr>
          <a:xfrm>
            <a:off x="628335" y="1089482"/>
            <a:ext cx="233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Upward leader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3926DC-0F2E-5D48-ACBE-490A5E747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8158" y="40913"/>
            <a:ext cx="626981" cy="5026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BF3D0A-57C6-9B4C-909D-3BB9306A9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1490" y="21164"/>
            <a:ext cx="684605" cy="5026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F69C06-AFB1-5947-A275-95CD403F19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1775" y="143424"/>
            <a:ext cx="1025516" cy="348856"/>
          </a:xfrm>
          <a:prstGeom prst="rect">
            <a:avLst/>
          </a:prstGeom>
        </p:spPr>
      </p:pic>
      <p:pic>
        <p:nvPicPr>
          <p:cNvPr id="19" name="Picture 4" descr="Universitat Politècnica de Catalunya - Viquipèdia, l&amp;#39;enciclopèdia lliure">
            <a:extLst>
              <a:ext uri="{FF2B5EF4-FFF2-40B4-BE49-F238E27FC236}">
                <a16:creationId xmlns:a16="http://schemas.microsoft.com/office/drawing/2014/main" id="{19A34A87-7918-4F49-8F7F-E95F928A4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46" y="40913"/>
            <a:ext cx="400111" cy="4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0BCE00-2F11-494B-86A1-36CB6ED23E5B}"/>
              </a:ext>
            </a:extLst>
          </p:cNvPr>
          <p:cNvSpPr txBox="1"/>
          <p:nvPr/>
        </p:nvSpPr>
        <p:spPr>
          <a:xfrm>
            <a:off x="11942783" y="6581001"/>
            <a:ext cx="419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200" dirty="0"/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7CCAE1-A359-0145-89C3-A1141EF7ABB9}"/>
              </a:ext>
            </a:extLst>
          </p:cNvPr>
          <p:cNvSpPr txBox="1"/>
          <p:nvPr/>
        </p:nvSpPr>
        <p:spPr>
          <a:xfrm>
            <a:off x="6602661" y="1659007"/>
            <a:ext cx="1635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Initiation of upward leader (t=0 ms)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F7C45-BBE3-D646-AC47-91D639E1A139}"/>
              </a:ext>
            </a:extLst>
          </p:cNvPr>
          <p:cNvSpPr txBox="1"/>
          <p:nvPr/>
        </p:nvSpPr>
        <p:spPr>
          <a:xfrm>
            <a:off x="11446917" y="664301"/>
            <a:ext cx="1011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e</a:t>
            </a:r>
            <a:r>
              <a:rPr lang="en-ES" sz="1400" dirty="0">
                <a:solidFill>
                  <a:srgbClr val="FF0000"/>
                </a:solidFill>
              </a:rPr>
              <a:t>nd of upward leader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74B2B8-72E0-834A-879D-3BE54AFFF4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239" y="1429332"/>
            <a:ext cx="2251634" cy="207693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9B008C6-C8AD-AD47-92DB-0E6C64546B89}"/>
              </a:ext>
            </a:extLst>
          </p:cNvPr>
          <p:cNvSpPr txBox="1"/>
          <p:nvPr/>
        </p:nvSpPr>
        <p:spPr>
          <a:xfrm rot="16200000">
            <a:off x="2975757" y="2628515"/>
            <a:ext cx="245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GLM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5B2BEE-2FD7-DE40-8DD7-492CE911EFE0}"/>
              </a:ext>
            </a:extLst>
          </p:cNvPr>
          <p:cNvSpPr txBox="1"/>
          <p:nvPr/>
        </p:nvSpPr>
        <p:spPr>
          <a:xfrm>
            <a:off x="1637682" y="3506271"/>
            <a:ext cx="2334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200" dirty="0"/>
              <a:t>Marcelo Saba (INPE)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3DA4216-B5CC-7942-9834-9362CB6F6E8E}"/>
              </a:ext>
            </a:extLst>
          </p:cNvPr>
          <p:cNvCxnSpPr/>
          <p:nvPr/>
        </p:nvCxnSpPr>
        <p:spPr>
          <a:xfrm>
            <a:off x="6638188" y="5588861"/>
            <a:ext cx="5114258" cy="0"/>
          </a:xfrm>
          <a:prstGeom prst="straightConnector1">
            <a:avLst/>
          </a:prstGeom>
          <a:ln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A799C0C-B8C9-AA4F-9870-83F09CD64CD5}"/>
              </a:ext>
            </a:extLst>
          </p:cNvPr>
          <p:cNvSpPr txBox="1"/>
          <p:nvPr/>
        </p:nvSpPr>
        <p:spPr>
          <a:xfrm>
            <a:off x="8553350" y="5304501"/>
            <a:ext cx="171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Upward leader</a:t>
            </a:r>
            <a:endParaRPr lang="en-ES" sz="14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8C71DE-ED5D-3948-BA06-4515086F862B}"/>
              </a:ext>
            </a:extLst>
          </p:cNvPr>
          <p:cNvCxnSpPr>
            <a:cxnSpLocks/>
          </p:cNvCxnSpPr>
          <p:nvPr/>
        </p:nvCxnSpPr>
        <p:spPr>
          <a:xfrm>
            <a:off x="5370981" y="6065352"/>
            <a:ext cx="1231680" cy="0"/>
          </a:xfrm>
          <a:prstGeom prst="straightConnector1">
            <a:avLst/>
          </a:prstGeom>
          <a:ln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A3F5EF-A793-2F40-B192-8A250756B71B}"/>
              </a:ext>
            </a:extLst>
          </p:cNvPr>
          <p:cNvSpPr txBox="1"/>
          <p:nvPr/>
        </p:nvSpPr>
        <p:spPr>
          <a:xfrm>
            <a:off x="5240099" y="6154133"/>
            <a:ext cx="171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Upward leader starts after 75 </a:t>
            </a:r>
            <a:r>
              <a:rPr lang="en-GB" sz="1400" dirty="0" err="1">
                <a:solidFill>
                  <a:srgbClr val="FF0000"/>
                </a:solidFill>
              </a:rPr>
              <a:t>ms</a:t>
            </a:r>
            <a:endParaRPr lang="en-E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01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38B5A13-E439-2B43-8418-4E63A21A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6" y="1444631"/>
            <a:ext cx="4845666" cy="4365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B7DA4-475D-6348-9355-C3CDE95E7906}"/>
              </a:ext>
            </a:extLst>
          </p:cNvPr>
          <p:cNvSpPr txBox="1"/>
          <p:nvPr/>
        </p:nvSpPr>
        <p:spPr>
          <a:xfrm>
            <a:off x="4699590" y="31140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5782C-5445-C041-B3ED-D75EADED6155}"/>
              </a:ext>
            </a:extLst>
          </p:cNvPr>
          <p:cNvSpPr txBox="1"/>
          <p:nvPr/>
        </p:nvSpPr>
        <p:spPr>
          <a:xfrm>
            <a:off x="481581" y="674523"/>
            <a:ext cx="310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Flash ID 166 20190125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F3437D-182E-1444-89A7-F665F72C5CF5}"/>
              </a:ext>
            </a:extLst>
          </p:cNvPr>
          <p:cNvSpPr txBox="1"/>
          <p:nvPr/>
        </p:nvSpPr>
        <p:spPr>
          <a:xfrm>
            <a:off x="1807685" y="4069242"/>
            <a:ext cx="6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+CG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B52CA0-BDEF-BE4B-A8EA-1BC3B87EDA98}"/>
              </a:ext>
            </a:extLst>
          </p:cNvPr>
          <p:cNvCxnSpPr>
            <a:cxnSpLocks/>
          </p:cNvCxnSpPr>
          <p:nvPr/>
        </p:nvCxnSpPr>
        <p:spPr>
          <a:xfrm flipH="1" flipV="1">
            <a:off x="1702558" y="3263942"/>
            <a:ext cx="332218" cy="81870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3EF4844-3E38-0144-81DC-FF7EC173CE34}"/>
              </a:ext>
            </a:extLst>
          </p:cNvPr>
          <p:cNvSpPr txBox="1"/>
          <p:nvPr/>
        </p:nvSpPr>
        <p:spPr>
          <a:xfrm>
            <a:off x="574992" y="1146628"/>
            <a:ext cx="3950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Upward leaders with strokes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74F815-9E7C-F046-92FC-535873916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158" y="62179"/>
            <a:ext cx="626981" cy="5026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A5C58-50F6-C548-A846-669032693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1490" y="42430"/>
            <a:ext cx="684605" cy="5026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8E81C5-AE0D-E249-B9DA-59A808370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775" y="164690"/>
            <a:ext cx="1025516" cy="348856"/>
          </a:xfrm>
          <a:prstGeom prst="rect">
            <a:avLst/>
          </a:prstGeom>
        </p:spPr>
      </p:pic>
      <p:pic>
        <p:nvPicPr>
          <p:cNvPr id="25" name="Picture 4" descr="Universitat Politècnica de Catalunya - Viquipèdia, l&amp;#39;enciclopèdia lliure">
            <a:extLst>
              <a:ext uri="{FF2B5EF4-FFF2-40B4-BE49-F238E27FC236}">
                <a16:creationId xmlns:a16="http://schemas.microsoft.com/office/drawing/2014/main" id="{255625CD-A639-E342-BAF7-6C7F2A5B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46" y="62179"/>
            <a:ext cx="400111" cy="4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BEF47C5-A801-804C-9A3E-A4DB821C6983}"/>
              </a:ext>
            </a:extLst>
          </p:cNvPr>
          <p:cNvSpPr txBox="1"/>
          <p:nvPr/>
        </p:nvSpPr>
        <p:spPr>
          <a:xfrm>
            <a:off x="11942783" y="6604427"/>
            <a:ext cx="419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200" dirty="0"/>
              <a:t>5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BF1D2E3-2D75-6041-81DC-B58BF7943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890" y="749710"/>
            <a:ext cx="4673600" cy="59436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B69C7FA-023E-0E45-A526-67C6B06B4297}"/>
              </a:ext>
            </a:extLst>
          </p:cNvPr>
          <p:cNvSpPr txBox="1"/>
          <p:nvPr/>
        </p:nvSpPr>
        <p:spPr>
          <a:xfrm>
            <a:off x="9608714" y="6652475"/>
            <a:ext cx="2334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200" dirty="0"/>
              <a:t>Marcelo Saba (INPE)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C6C3A4-00F5-2C4C-8512-2E8E916BA8D9}"/>
              </a:ext>
            </a:extLst>
          </p:cNvPr>
          <p:cNvSpPr txBox="1"/>
          <p:nvPr/>
        </p:nvSpPr>
        <p:spPr>
          <a:xfrm>
            <a:off x="295808" y="123324"/>
            <a:ext cx="8880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2000" b="1" dirty="0"/>
              <a:t>Upward flash initiated by a +CG with continuing current  (II-</a:t>
            </a:r>
            <a:r>
              <a:rPr lang="en-GB" sz="2000" b="1" dirty="0"/>
              <a:t> Pico do </a:t>
            </a:r>
            <a:r>
              <a:rPr lang="en-GB" sz="2000" b="1" dirty="0" err="1"/>
              <a:t>Jaraguá</a:t>
            </a:r>
            <a:r>
              <a:rPr lang="en-GB" sz="2000" b="1" dirty="0"/>
              <a:t> </a:t>
            </a:r>
            <a:r>
              <a:rPr lang="en-ES" sz="20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8050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F275FEF9-913C-E049-BF8F-D2A4BD6F4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20" y="2759286"/>
            <a:ext cx="11658599" cy="40987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74F815-9E7C-F046-92FC-535873916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158" y="62179"/>
            <a:ext cx="626981" cy="5026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A5C58-50F6-C548-A846-669032693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1490" y="42430"/>
            <a:ext cx="684605" cy="5026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8E81C5-AE0D-E249-B9DA-59A808370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775" y="164690"/>
            <a:ext cx="1025516" cy="348856"/>
          </a:xfrm>
          <a:prstGeom prst="rect">
            <a:avLst/>
          </a:prstGeom>
        </p:spPr>
      </p:pic>
      <p:pic>
        <p:nvPicPr>
          <p:cNvPr id="25" name="Picture 4" descr="Universitat Politècnica de Catalunya - Viquipèdia, l&amp;#39;enciclopèdia lliure">
            <a:extLst>
              <a:ext uri="{FF2B5EF4-FFF2-40B4-BE49-F238E27FC236}">
                <a16:creationId xmlns:a16="http://schemas.microsoft.com/office/drawing/2014/main" id="{255625CD-A639-E342-BAF7-6C7F2A5BF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46" y="62179"/>
            <a:ext cx="400111" cy="4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BEF47C5-A801-804C-9A3E-A4DB821C6983}"/>
              </a:ext>
            </a:extLst>
          </p:cNvPr>
          <p:cNvSpPr txBox="1"/>
          <p:nvPr/>
        </p:nvSpPr>
        <p:spPr>
          <a:xfrm>
            <a:off x="11942783" y="6604427"/>
            <a:ext cx="419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200" dirty="0"/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99533-4BD9-7140-955F-3FD0FD5F39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963" y="573224"/>
            <a:ext cx="1903635" cy="2243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A0CA73-5F2B-964F-829E-E1E537FCAD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1096" y="804338"/>
            <a:ext cx="1003300" cy="1612900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92E29D9A-9631-414E-BEE5-1B6343106D4F}"/>
              </a:ext>
            </a:extLst>
          </p:cNvPr>
          <p:cNvSpPr/>
          <p:nvPr/>
        </p:nvSpPr>
        <p:spPr>
          <a:xfrm rot="5400000">
            <a:off x="5404256" y="770425"/>
            <a:ext cx="313589" cy="37623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B6CCE-682B-9046-8EE5-8FF1BE70D04D}"/>
              </a:ext>
            </a:extLst>
          </p:cNvPr>
          <p:cNvSpPr txBox="1"/>
          <p:nvPr/>
        </p:nvSpPr>
        <p:spPr>
          <a:xfrm>
            <a:off x="6014396" y="1033229"/>
            <a:ext cx="245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Upward leaders and</a:t>
            </a:r>
          </a:p>
          <a:p>
            <a:r>
              <a:rPr lang="en-GB" dirty="0"/>
              <a:t>cloud r</a:t>
            </a:r>
            <a:r>
              <a:rPr lang="en-ES" dirty="0"/>
              <a:t>ecoil leader acivity 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21D081A3-AB07-7B44-9BC1-D17B0D4687A1}"/>
              </a:ext>
            </a:extLst>
          </p:cNvPr>
          <p:cNvSpPr/>
          <p:nvPr/>
        </p:nvSpPr>
        <p:spPr>
          <a:xfrm rot="5400000">
            <a:off x="8901573" y="1696497"/>
            <a:ext cx="387799" cy="19036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D473D9-0DB4-7745-8E5C-609F3AE1BACF}"/>
              </a:ext>
            </a:extLst>
          </p:cNvPr>
          <p:cNvSpPr txBox="1"/>
          <p:nvPr/>
        </p:nvSpPr>
        <p:spPr>
          <a:xfrm>
            <a:off x="9911231" y="1182861"/>
            <a:ext cx="245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strokes</a:t>
            </a:r>
            <a:endParaRPr lang="en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D64808-ABCD-BF49-A1A7-2684DFBDA8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1391" y="664165"/>
            <a:ext cx="1448162" cy="169375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CA84957-3D8A-284F-93C8-1BB375367059}"/>
              </a:ext>
            </a:extLst>
          </p:cNvPr>
          <p:cNvSpPr txBox="1"/>
          <p:nvPr/>
        </p:nvSpPr>
        <p:spPr>
          <a:xfrm>
            <a:off x="3176222" y="2104918"/>
            <a:ext cx="245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+28 </a:t>
            </a:r>
            <a:r>
              <a:rPr lang="es-ES" dirty="0" err="1"/>
              <a:t>kA</a:t>
            </a:r>
            <a:endParaRPr lang="es-E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374F7C-271E-024D-9802-C9E542A54A35}"/>
              </a:ext>
            </a:extLst>
          </p:cNvPr>
          <p:cNvSpPr txBox="1"/>
          <p:nvPr/>
        </p:nvSpPr>
        <p:spPr>
          <a:xfrm>
            <a:off x="4150437" y="3921955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Initiation of upward leaders (t=0 </a:t>
            </a:r>
            <a:r>
              <a:rPr lang="en-GB" dirty="0" err="1"/>
              <a:t>ms</a:t>
            </a:r>
            <a:r>
              <a:rPr lang="en-GB" dirty="0"/>
              <a:t>)</a:t>
            </a:r>
            <a:endParaRPr lang="en-E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FA377F-C031-1542-B54A-FF46BBC92299}"/>
              </a:ext>
            </a:extLst>
          </p:cNvPr>
          <p:cNvCxnSpPr/>
          <p:nvPr/>
        </p:nvCxnSpPr>
        <p:spPr>
          <a:xfrm flipH="1">
            <a:off x="3771900" y="5118100"/>
            <a:ext cx="482600" cy="935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Up Arrow 40">
            <a:extLst>
              <a:ext uri="{FF2B5EF4-FFF2-40B4-BE49-F238E27FC236}">
                <a16:creationId xmlns:a16="http://schemas.microsoft.com/office/drawing/2014/main" id="{0C0F8607-9BD4-1D4A-A349-A65CB05D62BE}"/>
              </a:ext>
            </a:extLst>
          </p:cNvPr>
          <p:cNvSpPr/>
          <p:nvPr/>
        </p:nvSpPr>
        <p:spPr>
          <a:xfrm rot="10800000">
            <a:off x="3453599" y="2445976"/>
            <a:ext cx="161775" cy="47681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6F8E78-FD38-0740-8AAA-D36EAFA743DD}"/>
              </a:ext>
            </a:extLst>
          </p:cNvPr>
          <p:cNvSpPr txBox="1"/>
          <p:nvPr/>
        </p:nvSpPr>
        <p:spPr>
          <a:xfrm rot="16200000">
            <a:off x="-883274" y="3689199"/>
            <a:ext cx="245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GLM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BFFD11-AD79-3C49-92D0-9FB61030E93A}"/>
              </a:ext>
            </a:extLst>
          </p:cNvPr>
          <p:cNvSpPr txBox="1"/>
          <p:nvPr/>
        </p:nvSpPr>
        <p:spPr>
          <a:xfrm>
            <a:off x="295808" y="123324"/>
            <a:ext cx="8880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2000" b="1" dirty="0"/>
              <a:t>Upward flash initiated by a +CG with continuing current  (II-</a:t>
            </a:r>
            <a:r>
              <a:rPr lang="en-GB" sz="2000" b="1" dirty="0"/>
              <a:t> Pico do </a:t>
            </a:r>
            <a:r>
              <a:rPr lang="en-GB" sz="2000" b="1" dirty="0" err="1"/>
              <a:t>Jaraguá</a:t>
            </a:r>
            <a:r>
              <a:rPr lang="en-GB" sz="2000" b="1" dirty="0"/>
              <a:t> </a:t>
            </a:r>
            <a:r>
              <a:rPr lang="en-ES" sz="20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5886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1F64B-1C48-6B4F-BCBE-D9FEC9AC0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158" y="40913"/>
            <a:ext cx="626981" cy="502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E9B602-7C32-E94F-8748-CED08A2BA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490" y="21164"/>
            <a:ext cx="684605" cy="502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AE5EF2-69F4-6548-94FE-1DA4535BE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775" y="143424"/>
            <a:ext cx="1025516" cy="348856"/>
          </a:xfrm>
          <a:prstGeom prst="rect">
            <a:avLst/>
          </a:prstGeom>
        </p:spPr>
      </p:pic>
      <p:pic>
        <p:nvPicPr>
          <p:cNvPr id="6" name="Picture 4" descr="Universitat Politècnica de Catalunya - Viquipèdia, l&amp;#39;enciclopèdia lliure">
            <a:extLst>
              <a:ext uri="{FF2B5EF4-FFF2-40B4-BE49-F238E27FC236}">
                <a16:creationId xmlns:a16="http://schemas.microsoft.com/office/drawing/2014/main" id="{E9441134-B3B4-5643-A42D-E36EC072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46" y="40913"/>
            <a:ext cx="400111" cy="4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EF9C8A-C896-7A43-939C-6698AEADEE1C}"/>
              </a:ext>
            </a:extLst>
          </p:cNvPr>
          <p:cNvSpPr txBox="1"/>
          <p:nvPr/>
        </p:nvSpPr>
        <p:spPr>
          <a:xfrm>
            <a:off x="11942783" y="6581001"/>
            <a:ext cx="419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1200" dirty="0"/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E6F60-3B8E-5B45-8BC4-7DA60D9B6EF5}"/>
              </a:ext>
            </a:extLst>
          </p:cNvPr>
          <p:cNvSpPr txBox="1"/>
          <p:nvPr/>
        </p:nvSpPr>
        <p:spPr>
          <a:xfrm>
            <a:off x="230404" y="339178"/>
            <a:ext cx="215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dirty="0"/>
              <a:t>Conclusions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9DED46-7AAC-0D45-956E-7AEF11082E2A}"/>
              </a:ext>
            </a:extLst>
          </p:cNvPr>
          <p:cNvSpPr/>
          <p:nvPr/>
        </p:nvSpPr>
        <p:spPr>
          <a:xfrm>
            <a:off x="4666264" y="77568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Helvetica" pitchFamily="2" charset="0"/>
              </a:rPr>
              <a:t>2021 GLM Science Meeting</a:t>
            </a:r>
            <a:endParaRPr lang="en-GB" dirty="0">
              <a:solidFill>
                <a:srgbClr val="0070C0"/>
              </a:solidFill>
              <a:effectLst/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ACDCD-B13D-6548-98B1-733AE4C65CEA}"/>
              </a:ext>
            </a:extLst>
          </p:cNvPr>
          <p:cNvSpPr txBox="1"/>
          <p:nvPr/>
        </p:nvSpPr>
        <p:spPr>
          <a:xfrm>
            <a:off x="299299" y="1372536"/>
            <a:ext cx="115934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The three available flashes at Morro do </a:t>
            </a:r>
            <a:r>
              <a:rPr lang="en-GB" sz="2000" dirty="0" err="1"/>
              <a:t>Cachimbo</a:t>
            </a:r>
            <a:r>
              <a:rPr lang="en-GB" sz="2000" dirty="0"/>
              <a:t> are detected by GLM despite if they are </a:t>
            </a:r>
            <a:r>
              <a:rPr lang="en-GB" sz="2000" dirty="0" err="1"/>
              <a:t>donward</a:t>
            </a:r>
            <a:r>
              <a:rPr lang="en-GB" sz="2000" dirty="0"/>
              <a:t> –CG o upward –CG initiated by  nearby flash.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Direct comparison with measured peak currents and GLM detections has been possible for the –CG downward cases but not for the upward flash that involved low peak currents (&lt; 9 kA).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The 6 analysed flashes upward flashes at Pico do </a:t>
            </a:r>
            <a:r>
              <a:rPr lang="en-GB" sz="2000" dirty="0" err="1"/>
              <a:t>Jaraguá</a:t>
            </a:r>
            <a:r>
              <a:rPr lang="en-GB" sz="2000" dirty="0"/>
              <a:t> show a previous +CG that initiates upward leaders at the towers.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In these flashes GLM shows the presence of continuing currents after the +CG strokes.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Upward leaders from the towers can start just after the +CG stroke or during the continuing currents.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GLM can help to identify cases of upward flashes from tall towers that can be a threat in some particular situations such as wind turbines.</a:t>
            </a:r>
          </a:p>
        </p:txBody>
      </p:sp>
    </p:spTree>
    <p:extLst>
      <p:ext uri="{BB962C8B-B14F-4D97-AF65-F5344CB8AC3E}">
        <p14:creationId xmlns:p14="http://schemas.microsoft.com/office/powerpoint/2010/main" val="2661077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488</Words>
  <Application>Microsoft Macintosh PowerPoint</Application>
  <PresentationFormat>Widescreen</PresentationFormat>
  <Paragraphs>80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M.</dc:creator>
  <cp:lastModifiedBy>Joan M.</cp:lastModifiedBy>
  <cp:revision>12</cp:revision>
  <dcterms:created xsi:type="dcterms:W3CDTF">2021-09-16T14:13:15Z</dcterms:created>
  <dcterms:modified xsi:type="dcterms:W3CDTF">2021-09-21T14:11:07Z</dcterms:modified>
</cp:coreProperties>
</file>