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60" r:id="rId1"/>
  </p:sldMasterIdLst>
  <p:notesMasterIdLst>
    <p:notesMasterId r:id="rId24"/>
  </p:notesMasterIdLst>
  <p:sldIdLst>
    <p:sldId id="988" r:id="rId2"/>
    <p:sldId id="987" r:id="rId3"/>
    <p:sldId id="986" r:id="rId4"/>
    <p:sldId id="938" r:id="rId5"/>
    <p:sldId id="970" r:id="rId6"/>
    <p:sldId id="257" r:id="rId7"/>
    <p:sldId id="269" r:id="rId8"/>
    <p:sldId id="258" r:id="rId9"/>
    <p:sldId id="259" r:id="rId10"/>
    <p:sldId id="261" r:id="rId11"/>
    <p:sldId id="263" r:id="rId12"/>
    <p:sldId id="264" r:id="rId13"/>
    <p:sldId id="265" r:id="rId14"/>
    <p:sldId id="270" r:id="rId15"/>
    <p:sldId id="281" r:id="rId16"/>
    <p:sldId id="280" r:id="rId17"/>
    <p:sldId id="279" r:id="rId18"/>
    <p:sldId id="278" r:id="rId19"/>
    <p:sldId id="284" r:id="rId20"/>
    <p:sldId id="285" r:id="rId21"/>
    <p:sldId id="274" r:id="rId22"/>
    <p:sldId id="27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931" autoAdjust="0"/>
    <p:restoredTop sz="80340" autoAdjust="0"/>
  </p:normalViewPr>
  <p:slideViewPr>
    <p:cSldViewPr snapToGrid="0">
      <p:cViewPr varScale="1">
        <p:scale>
          <a:sx n="132" d="100"/>
          <a:sy n="132"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681D27-A52C-406D-ABB1-AF090835CC38}" type="datetimeFigureOut">
              <a:rPr lang="en-US" smtClean="0"/>
              <a:t>9/22/21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7C743-9C23-43D5-A59C-4682B8F2A2F6}" type="slidenum">
              <a:rPr lang="en-US" smtClean="0"/>
              <a:t>‹#›</a:t>
            </a:fld>
            <a:endParaRPr lang="en-US"/>
          </a:p>
        </p:txBody>
      </p:sp>
    </p:spTree>
    <p:extLst>
      <p:ext uri="{BB962C8B-B14F-4D97-AF65-F5344CB8AC3E}">
        <p14:creationId xmlns:p14="http://schemas.microsoft.com/office/powerpoint/2010/main" val="255760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43F1E-F847-48A8-929F-C4A2B8169E7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018086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7C743-9C23-43D5-A59C-4682B8F2A2F6}" type="slidenum">
              <a:rPr lang="en-US" smtClean="0"/>
              <a:t>16</a:t>
            </a:fld>
            <a:endParaRPr lang="en-US"/>
          </a:p>
        </p:txBody>
      </p:sp>
    </p:spTree>
    <p:extLst>
      <p:ext uri="{BB962C8B-B14F-4D97-AF65-F5344CB8AC3E}">
        <p14:creationId xmlns:p14="http://schemas.microsoft.com/office/powerpoint/2010/main" val="3820290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7C743-9C23-43D5-A59C-4682B8F2A2F6}" type="slidenum">
              <a:rPr lang="en-US" smtClean="0"/>
              <a:t>17</a:t>
            </a:fld>
            <a:endParaRPr lang="en-US"/>
          </a:p>
        </p:txBody>
      </p:sp>
    </p:spTree>
    <p:extLst>
      <p:ext uri="{BB962C8B-B14F-4D97-AF65-F5344CB8AC3E}">
        <p14:creationId xmlns:p14="http://schemas.microsoft.com/office/powerpoint/2010/main" val="3466566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7C743-9C23-43D5-A59C-4682B8F2A2F6}" type="slidenum">
              <a:rPr lang="en-US" smtClean="0"/>
              <a:t>18</a:t>
            </a:fld>
            <a:endParaRPr lang="en-US"/>
          </a:p>
        </p:txBody>
      </p:sp>
    </p:spTree>
    <p:extLst>
      <p:ext uri="{BB962C8B-B14F-4D97-AF65-F5344CB8AC3E}">
        <p14:creationId xmlns:p14="http://schemas.microsoft.com/office/powerpoint/2010/main" val="265573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7C743-9C23-43D5-A59C-4682B8F2A2F6}" type="slidenum">
              <a:rPr lang="en-US" smtClean="0"/>
              <a:t>19</a:t>
            </a:fld>
            <a:endParaRPr lang="en-US"/>
          </a:p>
        </p:txBody>
      </p:sp>
    </p:spTree>
    <p:extLst>
      <p:ext uri="{BB962C8B-B14F-4D97-AF65-F5344CB8AC3E}">
        <p14:creationId xmlns:p14="http://schemas.microsoft.com/office/powerpoint/2010/main" val="3014965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10-km (instead of 8-km)</a:t>
            </a:r>
            <a:r>
              <a:rPr lang="en-US" baseline="0" dirty="0"/>
              <a:t> grid pixel is used here to suppress data holes exit in the obtained FED field. </a:t>
            </a:r>
            <a:endParaRPr lang="en-US" dirty="0"/>
          </a:p>
        </p:txBody>
      </p:sp>
      <p:sp>
        <p:nvSpPr>
          <p:cNvPr id="4" name="Slide Number Placeholder 3"/>
          <p:cNvSpPr>
            <a:spLocks noGrp="1"/>
          </p:cNvSpPr>
          <p:nvPr>
            <p:ph type="sldNum" sz="quarter" idx="5"/>
          </p:nvPr>
        </p:nvSpPr>
        <p:spPr/>
        <p:txBody>
          <a:bodyPr/>
          <a:lstStyle/>
          <a:p>
            <a:fld id="{8116762A-4A3C-49F1-A916-AE9DC2580669}" type="slidenum">
              <a:rPr lang="en-US" smtClean="0"/>
              <a:t>5</a:t>
            </a:fld>
            <a:endParaRPr lang="en-US"/>
          </a:p>
        </p:txBody>
      </p:sp>
    </p:spTree>
    <p:extLst>
      <p:ext uri="{BB962C8B-B14F-4D97-AF65-F5344CB8AC3E}">
        <p14:creationId xmlns:p14="http://schemas.microsoft.com/office/powerpoint/2010/main" val="123154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Developing and testing the new operators based on the relatively weak convection in the MCS case and the strong </a:t>
            </a:r>
            <a:r>
              <a:rPr lang="en-US" sz="1200" dirty="0" err="1">
                <a:effectLst/>
                <a:latin typeface="Times New Roman" panose="02020603050405020304" pitchFamily="18" charset="0"/>
                <a:ea typeface="Times New Roman" panose="02020603050405020304" pitchFamily="18" charset="0"/>
              </a:rPr>
              <a:t>supercecullar</a:t>
            </a:r>
            <a:r>
              <a:rPr lang="en-US" sz="1200" dirty="0">
                <a:effectLst/>
                <a:latin typeface="Times New Roman" panose="02020603050405020304" pitchFamily="18" charset="0"/>
                <a:ea typeface="Times New Roman" panose="02020603050405020304" pitchFamily="18" charset="0"/>
              </a:rPr>
              <a:t> convection enable the operators to include information spanning both ends of the convective spectrum and, hence, to be more general/universal. </a:t>
            </a:r>
            <a:endParaRPr lang="en-US" dirty="0"/>
          </a:p>
          <a:p>
            <a:endParaRPr lang="en-US" dirty="0"/>
          </a:p>
        </p:txBody>
      </p:sp>
      <p:sp>
        <p:nvSpPr>
          <p:cNvPr id="4" name="Slide Number Placeholder 3"/>
          <p:cNvSpPr>
            <a:spLocks noGrp="1"/>
          </p:cNvSpPr>
          <p:nvPr>
            <p:ph type="sldNum" sz="quarter" idx="5"/>
          </p:nvPr>
        </p:nvSpPr>
        <p:spPr/>
        <p:txBody>
          <a:bodyPr/>
          <a:lstStyle/>
          <a:p>
            <a:fld id="{5A87C743-9C23-43D5-A59C-4682B8F2A2F6}" type="slidenum">
              <a:rPr lang="en-US" smtClean="0"/>
              <a:t>6</a:t>
            </a:fld>
            <a:endParaRPr lang="en-US"/>
          </a:p>
        </p:txBody>
      </p:sp>
    </p:spTree>
    <p:extLst>
      <p:ext uri="{BB962C8B-B14F-4D97-AF65-F5344CB8AC3E}">
        <p14:creationId xmlns:p14="http://schemas.microsoft.com/office/powerpoint/2010/main" val="2819852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effectLst/>
                <a:latin typeface="Times New Roman" panose="02020603050405020304" pitchFamily="18" charset="0"/>
                <a:ea typeface="等线" panose="02010600030101010101" pitchFamily="2" charset="-122"/>
              </a:rPr>
              <a:t>sensitivity tuning correction is insufficient</a:t>
            </a:r>
            <a:r>
              <a:rPr lang="en-US" sz="1200" dirty="0">
                <a:solidFill>
                  <a:srgbClr val="FF0000"/>
                </a:solidFill>
                <a:effectLst/>
                <a:latin typeface="Times New Roman" panose="02020603050405020304" pitchFamily="18" charset="0"/>
                <a:ea typeface="等线" panose="02010600030101010101" pitchFamily="2" charset="-122"/>
              </a:rPr>
              <a:t> </a:t>
            </a:r>
            <a:r>
              <a:rPr lang="en-US" sz="1200" dirty="0">
                <a:solidFill>
                  <a:srgbClr val="212121"/>
                </a:solidFill>
                <a:effectLst/>
                <a:latin typeface="Times New Roman" panose="02020603050405020304" pitchFamily="18" charset="0"/>
                <a:ea typeface="等线" panose="02010600030101010101" pitchFamily="2" charset="-122"/>
              </a:rPr>
              <a:t>to address the high variability in the observation minus first guess statistics due to the high degree of situational weather dependence associated with an empirically based lightning observation operator</a:t>
            </a:r>
            <a:r>
              <a:rPr lang="en-US" sz="1200" b="1" dirty="0">
                <a:solidFill>
                  <a:srgbClr val="212121"/>
                </a:solidFill>
                <a:effectLst/>
                <a:latin typeface="Times New Roman" panose="02020603050405020304" pitchFamily="18" charset="0"/>
                <a:ea typeface="等线" panose="02010600030101010101" pitchFamily="2" charset="-122"/>
              </a:rPr>
              <a:t>, the strong nonlinearities</a:t>
            </a:r>
            <a:r>
              <a:rPr lang="en-US" sz="1200" dirty="0">
                <a:solidFill>
                  <a:srgbClr val="212121"/>
                </a:solidFill>
                <a:effectLst/>
                <a:latin typeface="Times New Roman" panose="02020603050405020304" pitchFamily="18" charset="0"/>
                <a:ea typeface="等线" panose="02010600030101010101" pitchFamily="2" charset="-122"/>
              </a:rPr>
              <a:t> caused by the link between lightning and cloud microphysics, and the </a:t>
            </a:r>
            <a:r>
              <a:rPr lang="en-US" sz="1200" b="1" dirty="0">
                <a:solidFill>
                  <a:srgbClr val="212121"/>
                </a:solidFill>
                <a:effectLst/>
                <a:latin typeface="Times New Roman" panose="02020603050405020304" pitchFamily="18" charset="0"/>
                <a:ea typeface="等线" panose="02010600030101010101" pitchFamily="2" charset="-122"/>
              </a:rPr>
              <a:t>positive-definite nature</a:t>
            </a:r>
            <a:r>
              <a:rPr lang="en-US" sz="1200" dirty="0">
                <a:solidFill>
                  <a:srgbClr val="212121"/>
                </a:solidFill>
                <a:effectLst/>
                <a:latin typeface="Times New Roman" panose="02020603050405020304" pitchFamily="18" charset="0"/>
                <a:ea typeface="等线" panose="02010600030101010101" pitchFamily="2" charset="-122"/>
              </a:rPr>
              <a:t> of the lightning observations.</a:t>
            </a:r>
            <a:endParaRPr lang="en-US" dirty="0"/>
          </a:p>
          <a:p>
            <a:pPr algn="just"/>
            <a:endParaRPr lang="en-US" dirty="0"/>
          </a:p>
        </p:txBody>
      </p:sp>
      <p:sp>
        <p:nvSpPr>
          <p:cNvPr id="4" name="Slide Number Placeholder 3"/>
          <p:cNvSpPr>
            <a:spLocks noGrp="1"/>
          </p:cNvSpPr>
          <p:nvPr>
            <p:ph type="sldNum" sz="quarter" idx="5"/>
          </p:nvPr>
        </p:nvSpPr>
        <p:spPr/>
        <p:txBody>
          <a:bodyPr/>
          <a:lstStyle/>
          <a:p>
            <a:fld id="{5A87C743-9C23-43D5-A59C-4682B8F2A2F6}" type="slidenum">
              <a:rPr lang="en-US" smtClean="0"/>
              <a:t>7</a:t>
            </a:fld>
            <a:endParaRPr lang="en-US"/>
          </a:p>
        </p:txBody>
      </p:sp>
    </p:spTree>
    <p:extLst>
      <p:ext uri="{BB962C8B-B14F-4D97-AF65-F5344CB8AC3E}">
        <p14:creationId xmlns:p14="http://schemas.microsoft.com/office/powerpoint/2010/main" val="394158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The aggregated one-dimensional FED observations and the simulated graupel mass field are then </a:t>
            </a:r>
            <a:r>
              <a:rPr lang="en-US" sz="1200" dirty="0">
                <a:solidFill>
                  <a:srgbClr val="FF0000"/>
                </a:solidFill>
              </a:rPr>
              <a:t>sorted</a:t>
            </a:r>
            <a:r>
              <a:rPr lang="en-US" sz="1200" dirty="0"/>
              <a:t> in ascending order before being fitted, under the assumption that the probability distribution function of the less accurate data (the simulated FED in our case) equal to that of the more accurate data (the observed FED, </a:t>
            </a:r>
            <a:r>
              <a:rPr lang="en-US" sz="1200" dirty="0" err="1"/>
              <a:t>Anagnostou</a:t>
            </a:r>
            <a:r>
              <a:rPr lang="en-US" sz="1200" dirty="0"/>
              <a:t> et al. 1999; Ebert 2001; Rosenfeld et al. 1993). </a:t>
            </a:r>
          </a:p>
          <a:p>
            <a:pPr algn="just"/>
            <a:r>
              <a:rPr lang="en-US" sz="1200" dirty="0">
                <a:solidFill>
                  <a:srgbClr val="FF0000"/>
                </a:solidFill>
              </a:rPr>
              <a:t>New</a:t>
            </a:r>
            <a:r>
              <a:rPr lang="en-US" sz="1200" dirty="0"/>
              <a:t> observation </a:t>
            </a:r>
            <a:r>
              <a:rPr lang="en-US" sz="1200" dirty="0">
                <a:solidFill>
                  <a:srgbClr val="FF0000"/>
                </a:solidFill>
              </a:rPr>
              <a:t>operators</a:t>
            </a:r>
            <a:r>
              <a:rPr lang="en-US" sz="1200" dirty="0"/>
              <a:t> are then </a:t>
            </a:r>
            <a:r>
              <a:rPr lang="en-US" sz="1200" dirty="0">
                <a:solidFill>
                  <a:srgbClr val="FF0000"/>
                </a:solidFill>
              </a:rPr>
              <a:t>developed</a:t>
            </a:r>
            <a:r>
              <a:rPr lang="en-US" sz="1200" dirty="0"/>
              <a:t> based on the third-order nonlinear fits of the sorted one-dimensional FED observations and model simulations of the graupel mass field. </a:t>
            </a:r>
          </a:p>
          <a:p>
            <a:pPr algn="just"/>
            <a:r>
              <a:rPr lang="en-US" sz="1200" dirty="0"/>
              <a:t>Since the FED observations are dominated by zero FED values (about 95% in both cases), with the zero FED observations and the corresponding graupel-mass simulations (after sorting) are discarded to facilitate the regression process.</a:t>
            </a:r>
          </a:p>
          <a:p>
            <a:pPr marL="0" indent="0" algn="just">
              <a:buNone/>
            </a:pPr>
            <a:endParaRPr lang="en-US" sz="1200" dirty="0"/>
          </a:p>
          <a:p>
            <a:endParaRPr lang="en-US" dirty="0"/>
          </a:p>
        </p:txBody>
      </p:sp>
      <p:sp>
        <p:nvSpPr>
          <p:cNvPr id="4" name="Slide Number Placeholder 3"/>
          <p:cNvSpPr>
            <a:spLocks noGrp="1"/>
          </p:cNvSpPr>
          <p:nvPr>
            <p:ph type="sldNum" sz="quarter" idx="5"/>
          </p:nvPr>
        </p:nvSpPr>
        <p:spPr/>
        <p:txBody>
          <a:bodyPr/>
          <a:lstStyle/>
          <a:p>
            <a:fld id="{5A87C743-9C23-43D5-A59C-4682B8F2A2F6}" type="slidenum">
              <a:rPr lang="en-US" smtClean="0"/>
              <a:t>8</a:t>
            </a:fld>
            <a:endParaRPr lang="en-US"/>
          </a:p>
        </p:txBody>
      </p:sp>
    </p:spTree>
    <p:extLst>
      <p:ext uri="{BB962C8B-B14F-4D97-AF65-F5344CB8AC3E}">
        <p14:creationId xmlns:p14="http://schemas.microsoft.com/office/powerpoint/2010/main" val="20918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7C743-9C23-43D5-A59C-4682B8F2A2F6}" type="slidenum">
              <a:rPr lang="en-US" smtClean="0"/>
              <a:t>9</a:t>
            </a:fld>
            <a:endParaRPr lang="en-US"/>
          </a:p>
        </p:txBody>
      </p:sp>
    </p:spTree>
    <p:extLst>
      <p:ext uri="{BB962C8B-B14F-4D97-AF65-F5344CB8AC3E}">
        <p14:creationId xmlns:p14="http://schemas.microsoft.com/office/powerpoint/2010/main" val="113728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aggregated one-dimensional FED observations and the simulated graupel mass field are then </a:t>
            </a:r>
            <a:r>
              <a:rPr lang="en-US" sz="1800" dirty="0">
                <a:solidFill>
                  <a:srgbClr val="FF0000"/>
                </a:solidFill>
              </a:rPr>
              <a:t>sorted</a:t>
            </a:r>
            <a:r>
              <a:rPr lang="en-US" sz="1800" dirty="0"/>
              <a:t> in ascending order before being fitted, </a:t>
            </a:r>
            <a:r>
              <a:rPr lang="en-US" sz="1800" b="1" dirty="0"/>
              <a:t>under the assumption that the probability distribution function of the less accurate data (the simulated FED in our case) equal to that of the more accurate data (the observed FED, </a:t>
            </a:r>
            <a:r>
              <a:rPr lang="en-US" sz="1800" b="1" dirty="0" err="1"/>
              <a:t>Anagnostou</a:t>
            </a:r>
            <a:r>
              <a:rPr lang="en-US" sz="1800" b="1" dirty="0"/>
              <a:t> et al. 1999; Ebert 2001; Rosenfeld et al. 1993). </a:t>
            </a:r>
            <a:endParaRPr lang="en-US" altLang="en-US" sz="1800" b="1" dirty="0" bmk="">
              <a:latin typeface="Arial" panose="020B0604020202020204" pitchFamily="34" charset="0"/>
              <a:ea typeface="等线" panose="02010600030101010101" pitchFamily="2" charset="-122"/>
            </a:endParaRPr>
          </a:p>
          <a:p>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A87C743-9C23-43D5-A59C-4682B8F2A2F6}" type="slidenum">
              <a:rPr lang="en-US" smtClean="0"/>
              <a:t>10</a:t>
            </a:fld>
            <a:endParaRPr lang="en-US"/>
          </a:p>
        </p:txBody>
      </p:sp>
    </p:spTree>
    <p:extLst>
      <p:ext uri="{BB962C8B-B14F-4D97-AF65-F5344CB8AC3E}">
        <p14:creationId xmlns:p14="http://schemas.microsoft.com/office/powerpoint/2010/main" val="208832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7C743-9C23-43D5-A59C-4682B8F2A2F6}" type="slidenum">
              <a:rPr lang="en-US" smtClean="0"/>
              <a:t>13</a:t>
            </a:fld>
            <a:endParaRPr lang="en-US"/>
          </a:p>
        </p:txBody>
      </p:sp>
    </p:spTree>
    <p:extLst>
      <p:ext uri="{BB962C8B-B14F-4D97-AF65-F5344CB8AC3E}">
        <p14:creationId xmlns:p14="http://schemas.microsoft.com/office/powerpoint/2010/main" val="115622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87C743-9C23-43D5-A59C-4682B8F2A2F6}" type="slidenum">
              <a:rPr lang="en-US" smtClean="0"/>
              <a:t>15</a:t>
            </a:fld>
            <a:endParaRPr lang="en-US"/>
          </a:p>
        </p:txBody>
      </p:sp>
    </p:spTree>
    <p:extLst>
      <p:ext uri="{BB962C8B-B14F-4D97-AF65-F5344CB8AC3E}">
        <p14:creationId xmlns:p14="http://schemas.microsoft.com/office/powerpoint/2010/main" val="3705852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CE03A1-BE0B-4D19-BBB5-D7D38058F701}" type="datetimeFigureOut">
              <a:rPr lang="en-US" smtClean="0"/>
              <a:t>9/22/21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421707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CE03A1-BE0B-4D19-BBB5-D7D38058F701}" type="datetimeFigureOut">
              <a:rPr lang="en-US" smtClean="0"/>
              <a:t>9/22/21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308488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CE03A1-BE0B-4D19-BBB5-D7D38058F701}" type="datetimeFigureOut">
              <a:rPr lang="en-US" smtClean="0"/>
              <a:t>9/22/21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415315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CE03A1-BE0B-4D19-BBB5-D7D38058F701}" type="datetimeFigureOut">
              <a:rPr lang="en-US" smtClean="0"/>
              <a:t>9/22/21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174895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CE03A1-BE0B-4D19-BBB5-D7D38058F701}" type="datetimeFigureOut">
              <a:rPr lang="en-US" smtClean="0"/>
              <a:t>9/22/21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210041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E03A1-BE0B-4D19-BBB5-D7D38058F701}" type="datetimeFigureOut">
              <a:rPr lang="en-US" smtClean="0"/>
              <a:t>9/22/21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342540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E03A1-BE0B-4D19-BBB5-D7D38058F701}" type="datetimeFigureOut">
              <a:rPr lang="en-US" smtClean="0"/>
              <a:t>9/22/21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4244810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CE03A1-BE0B-4D19-BBB5-D7D38058F701}" type="datetimeFigureOut">
              <a:rPr lang="en-US" smtClean="0"/>
              <a:t>9/22/21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234927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E03A1-BE0B-4D19-BBB5-D7D38058F701}" type="datetimeFigureOut">
              <a:rPr lang="en-US" smtClean="0"/>
              <a:t>9/22/21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365906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CE03A1-BE0B-4D19-BBB5-D7D38058F701}" type="datetimeFigureOut">
              <a:rPr lang="en-US" smtClean="0"/>
              <a:t>9/22/21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246194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CE03A1-BE0B-4D19-BBB5-D7D38058F701}" type="datetimeFigureOut">
              <a:rPr lang="en-US" smtClean="0"/>
              <a:t>9/22/21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E4AE3-AFE6-4B8C-9163-8CF9C520F354}" type="slidenum">
              <a:rPr lang="en-US" smtClean="0"/>
              <a:t>‹#›</a:t>
            </a:fld>
            <a:endParaRPr lang="en-US"/>
          </a:p>
        </p:txBody>
      </p:sp>
    </p:spTree>
    <p:extLst>
      <p:ext uri="{BB962C8B-B14F-4D97-AF65-F5344CB8AC3E}">
        <p14:creationId xmlns:p14="http://schemas.microsoft.com/office/powerpoint/2010/main" val="325925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E03A1-BE0B-4D19-BBB5-D7D38058F701}" type="datetimeFigureOut">
              <a:rPr lang="en-US" smtClean="0"/>
              <a:t>9/22/21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E4AE3-AFE6-4B8C-9163-8CF9C520F354}" type="slidenum">
              <a:rPr lang="en-US" smtClean="0"/>
              <a:t>‹#›</a:t>
            </a:fld>
            <a:endParaRPr lang="en-US"/>
          </a:p>
        </p:txBody>
      </p:sp>
    </p:spTree>
    <p:extLst>
      <p:ext uri="{BB962C8B-B14F-4D97-AF65-F5344CB8AC3E}">
        <p14:creationId xmlns:p14="http://schemas.microsoft.com/office/powerpoint/2010/main" val="723578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plane, looking, flying&#10;&#10;Description automatically generated">
            <a:extLst>
              <a:ext uri="{FF2B5EF4-FFF2-40B4-BE49-F238E27FC236}">
                <a16:creationId xmlns:a16="http://schemas.microsoft.com/office/drawing/2014/main" id="{3FF5C3F7-D797-9D44-8D96-A41B0D31C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4" name="TextBox 13">
            <a:extLst>
              <a:ext uri="{FF2B5EF4-FFF2-40B4-BE49-F238E27FC236}">
                <a16:creationId xmlns:a16="http://schemas.microsoft.com/office/drawing/2014/main" id="{F555217E-544E-0940-A2A3-D1C8C081D01B}"/>
              </a:ext>
            </a:extLst>
          </p:cNvPr>
          <p:cNvSpPr txBox="1"/>
          <p:nvPr/>
        </p:nvSpPr>
        <p:spPr>
          <a:xfrm>
            <a:off x="-7679" y="0"/>
            <a:ext cx="9145192" cy="6916394"/>
          </a:xfrm>
          <a:prstGeom prst="rect">
            <a:avLst/>
          </a:prstGeom>
          <a:solidFill>
            <a:srgbClr val="000000">
              <a:alpha val="36078"/>
            </a:srgbClr>
          </a:solidFill>
        </p:spPr>
        <p:txBody>
          <a:bodyPr wrap="square" rtlCol="0">
            <a:spAutoFit/>
          </a:bodyPr>
          <a:lstStyle/>
          <a:p>
            <a:endParaRPr lang="en-US" dirty="0"/>
          </a:p>
        </p:txBody>
      </p:sp>
      <p:sp>
        <p:nvSpPr>
          <p:cNvPr id="4" name="Title 3"/>
          <p:cNvSpPr>
            <a:spLocks noGrp="1"/>
          </p:cNvSpPr>
          <p:nvPr>
            <p:ph type="ctrTitle"/>
          </p:nvPr>
        </p:nvSpPr>
        <p:spPr>
          <a:xfrm>
            <a:off x="346553" y="185262"/>
            <a:ext cx="8568847" cy="2056779"/>
          </a:xfrm>
          <a:noFill/>
          <a:ln>
            <a:noFill/>
          </a:ln>
        </p:spPr>
        <p:txBody>
          <a:bodyPr>
            <a:noAutofit/>
          </a:bodyPr>
          <a:lstStyle/>
          <a:p>
            <a:r>
              <a:rPr lang="en-US" sz="3200" b="1" dirty="0">
                <a:solidFill>
                  <a:srgbClr val="FFFF00"/>
                </a:solidFill>
              </a:rPr>
              <a:t>Assimilation of GOES-R Global Lightning Mapper Total Flash Rate Data for the Analysis and Short-Term Forecast of Convective Storms using </a:t>
            </a:r>
            <a:r>
              <a:rPr lang="en-US" sz="3200" b="1" dirty="0" err="1">
                <a:solidFill>
                  <a:srgbClr val="FFFF00"/>
                </a:solidFill>
              </a:rPr>
              <a:t>EnKF</a:t>
            </a:r>
            <a:r>
              <a:rPr lang="en-US" sz="3200" b="1" dirty="0">
                <a:solidFill>
                  <a:srgbClr val="FFFF00"/>
                </a:solidFill>
              </a:rPr>
              <a:t> and Hybrid En3DVar Methods</a:t>
            </a:r>
          </a:p>
        </p:txBody>
      </p:sp>
      <p:sp>
        <p:nvSpPr>
          <p:cNvPr id="5" name="Subtitle 4"/>
          <p:cNvSpPr>
            <a:spLocks noGrp="1"/>
          </p:cNvSpPr>
          <p:nvPr>
            <p:ph type="subTitle" idx="1"/>
          </p:nvPr>
        </p:nvSpPr>
        <p:spPr>
          <a:xfrm>
            <a:off x="1185961" y="2447038"/>
            <a:ext cx="6858000" cy="2627883"/>
          </a:xfrm>
        </p:spPr>
        <p:txBody>
          <a:bodyPr>
            <a:normAutofit fontScale="25000" lnSpcReduction="20000"/>
          </a:bodyPr>
          <a:lstStyle/>
          <a:p>
            <a:pPr>
              <a:lnSpc>
                <a:spcPct val="120000"/>
              </a:lnSpc>
              <a:spcBef>
                <a:spcPts val="0"/>
              </a:spcBef>
            </a:pPr>
            <a:r>
              <a:rPr lang="en-US" sz="7200" dirty="0">
                <a:solidFill>
                  <a:srgbClr val="FFFF00"/>
                </a:solidFill>
              </a:rPr>
              <a:t>Ming Xue</a:t>
            </a:r>
            <a:r>
              <a:rPr lang="en-US" sz="7200" baseline="30000" dirty="0">
                <a:solidFill>
                  <a:srgbClr val="FFFF00"/>
                </a:solidFill>
              </a:rPr>
              <a:t>1,2</a:t>
            </a:r>
            <a:r>
              <a:rPr lang="en-US" sz="7200" dirty="0">
                <a:solidFill>
                  <a:srgbClr val="FFFF00"/>
                </a:solidFill>
              </a:rPr>
              <a:t> , Rong Kong</a:t>
            </a:r>
            <a:r>
              <a:rPr lang="en-US" sz="7200" baseline="30000" dirty="0">
                <a:solidFill>
                  <a:srgbClr val="FFFF00"/>
                </a:solidFill>
              </a:rPr>
              <a:t>1</a:t>
            </a:r>
            <a:r>
              <a:rPr lang="en-US" sz="7200" dirty="0">
                <a:solidFill>
                  <a:srgbClr val="FFFF00"/>
                </a:solidFill>
              </a:rPr>
              <a:t>, Alexandre O. Fierro</a:t>
            </a:r>
            <a:r>
              <a:rPr lang="en-US" sz="7200" baseline="30000" dirty="0">
                <a:solidFill>
                  <a:srgbClr val="FFFF00"/>
                </a:solidFill>
              </a:rPr>
              <a:t>3,4</a:t>
            </a:r>
            <a:endParaRPr lang="en-US" sz="7200" dirty="0">
              <a:solidFill>
                <a:srgbClr val="FFFF00"/>
              </a:solidFill>
            </a:endParaRPr>
          </a:p>
          <a:p>
            <a:pPr>
              <a:lnSpc>
                <a:spcPct val="120000"/>
              </a:lnSpc>
              <a:spcBef>
                <a:spcPts val="0"/>
              </a:spcBef>
            </a:pPr>
            <a:r>
              <a:rPr lang="en-US" sz="7200" dirty="0" err="1">
                <a:solidFill>
                  <a:srgbClr val="FFFF00"/>
                </a:solidFill>
              </a:rPr>
              <a:t>Chengsi</a:t>
            </a:r>
            <a:r>
              <a:rPr lang="en-US" sz="7200" dirty="0">
                <a:solidFill>
                  <a:srgbClr val="FFFF00"/>
                </a:solidFill>
              </a:rPr>
              <a:t> Liu</a:t>
            </a:r>
            <a:r>
              <a:rPr lang="en-US" sz="7200" baseline="30000" dirty="0">
                <a:solidFill>
                  <a:srgbClr val="FFFF00"/>
                </a:solidFill>
              </a:rPr>
              <a:t>1</a:t>
            </a:r>
            <a:r>
              <a:rPr lang="en-US" sz="7200" dirty="0">
                <a:solidFill>
                  <a:srgbClr val="FFFF00"/>
                </a:solidFill>
              </a:rPr>
              <a:t> , </a:t>
            </a:r>
            <a:r>
              <a:rPr lang="en-US" sz="7200" dirty="0" err="1">
                <a:solidFill>
                  <a:srgbClr val="FFFF00"/>
                </a:solidFill>
              </a:rPr>
              <a:t>Youngsun</a:t>
            </a:r>
            <a:r>
              <a:rPr lang="en-US" sz="7200" dirty="0">
                <a:solidFill>
                  <a:srgbClr val="FFFF00"/>
                </a:solidFill>
              </a:rPr>
              <a:t> Jung</a:t>
            </a:r>
            <a:r>
              <a:rPr lang="en-US" sz="7200" baseline="30000" dirty="0">
                <a:solidFill>
                  <a:srgbClr val="FFFF00"/>
                </a:solidFill>
              </a:rPr>
              <a:t>1</a:t>
            </a:r>
            <a:endParaRPr lang="en-US" sz="7200" dirty="0">
              <a:solidFill>
                <a:srgbClr val="FFFF00"/>
              </a:solidFill>
            </a:endParaRPr>
          </a:p>
          <a:p>
            <a:pPr>
              <a:lnSpc>
                <a:spcPct val="120000"/>
              </a:lnSpc>
              <a:spcBef>
                <a:spcPts val="0"/>
              </a:spcBef>
            </a:pPr>
            <a:r>
              <a:rPr lang="en-US" sz="7200" dirty="0">
                <a:solidFill>
                  <a:srgbClr val="FFFF00"/>
                </a:solidFill>
              </a:rPr>
              <a:t>Edward R. Mansell</a:t>
            </a:r>
            <a:r>
              <a:rPr lang="en-US" sz="7200" baseline="30000" dirty="0">
                <a:solidFill>
                  <a:srgbClr val="FFFF00"/>
                </a:solidFill>
              </a:rPr>
              <a:t>4</a:t>
            </a:r>
            <a:r>
              <a:rPr lang="en-US" sz="7200" dirty="0">
                <a:solidFill>
                  <a:srgbClr val="FFFF00"/>
                </a:solidFill>
              </a:rPr>
              <a:t> and Donald R. MacGorman</a:t>
            </a:r>
            <a:r>
              <a:rPr lang="en-US" sz="7200" baseline="30000" dirty="0">
                <a:solidFill>
                  <a:srgbClr val="FFFF00"/>
                </a:solidFill>
              </a:rPr>
              <a:t>4</a:t>
            </a:r>
            <a:endParaRPr lang="en-US" sz="7200" dirty="0">
              <a:solidFill>
                <a:srgbClr val="FFFF00"/>
              </a:solidFill>
            </a:endParaRPr>
          </a:p>
          <a:p>
            <a:r>
              <a:rPr lang="en-US" sz="7200" dirty="0">
                <a:solidFill>
                  <a:srgbClr val="FFFF00"/>
                </a:solidFill>
              </a:rPr>
              <a:t> </a:t>
            </a:r>
          </a:p>
          <a:p>
            <a:pPr>
              <a:lnSpc>
                <a:spcPct val="120000"/>
              </a:lnSpc>
              <a:spcBef>
                <a:spcPts val="0"/>
              </a:spcBef>
            </a:pPr>
            <a:r>
              <a:rPr lang="en-US" sz="7200" i="1" baseline="30000" dirty="0">
                <a:solidFill>
                  <a:srgbClr val="FFFF00"/>
                </a:solidFill>
              </a:rPr>
              <a:t>1</a:t>
            </a:r>
            <a:r>
              <a:rPr lang="en-US" sz="7200" i="1" dirty="0">
                <a:solidFill>
                  <a:srgbClr val="FFFF00"/>
                </a:solidFill>
              </a:rPr>
              <a:t>Center for Analysis and Prediction of Storms </a:t>
            </a:r>
            <a:br>
              <a:rPr lang="en-US" sz="7200" i="1" dirty="0">
                <a:solidFill>
                  <a:srgbClr val="FFFF00"/>
                </a:solidFill>
              </a:rPr>
            </a:br>
            <a:r>
              <a:rPr lang="en-US" sz="7200" i="1" baseline="30000" dirty="0">
                <a:solidFill>
                  <a:srgbClr val="FFFF00"/>
                </a:solidFill>
              </a:rPr>
              <a:t>2</a:t>
            </a:r>
            <a:r>
              <a:rPr lang="en-US" sz="7200" i="1" dirty="0">
                <a:solidFill>
                  <a:srgbClr val="FFFF00"/>
                </a:solidFill>
              </a:rPr>
              <a:t>School of Meteorology, </a:t>
            </a:r>
          </a:p>
          <a:p>
            <a:pPr>
              <a:lnSpc>
                <a:spcPct val="120000"/>
              </a:lnSpc>
              <a:spcBef>
                <a:spcPts val="0"/>
              </a:spcBef>
            </a:pPr>
            <a:r>
              <a:rPr lang="en-US" sz="7200" i="1" baseline="30000" dirty="0">
                <a:solidFill>
                  <a:srgbClr val="FFFF00"/>
                </a:solidFill>
              </a:rPr>
              <a:t>3</a:t>
            </a:r>
            <a:r>
              <a:rPr lang="en-US" sz="7200" i="1" dirty="0">
                <a:solidFill>
                  <a:srgbClr val="FFFF00"/>
                </a:solidFill>
              </a:rPr>
              <a:t>Cooperative Institute for Mesoscale Meteorological Studies</a:t>
            </a:r>
          </a:p>
          <a:p>
            <a:pPr>
              <a:lnSpc>
                <a:spcPct val="120000"/>
              </a:lnSpc>
              <a:spcBef>
                <a:spcPts val="0"/>
              </a:spcBef>
            </a:pPr>
            <a:r>
              <a:rPr lang="en-US" sz="7200" i="1" dirty="0">
                <a:solidFill>
                  <a:srgbClr val="FFFF00"/>
                </a:solidFill>
              </a:rPr>
              <a:t>University of Oklahoma, Norman Oklahoma 73072</a:t>
            </a:r>
            <a:endParaRPr lang="en-US" sz="7200" dirty="0">
              <a:solidFill>
                <a:srgbClr val="FFFF00"/>
              </a:solidFill>
            </a:endParaRPr>
          </a:p>
          <a:p>
            <a:pPr>
              <a:lnSpc>
                <a:spcPct val="120000"/>
              </a:lnSpc>
              <a:spcBef>
                <a:spcPts val="0"/>
              </a:spcBef>
            </a:pPr>
            <a:r>
              <a:rPr lang="en-US" sz="7200" i="1" baseline="30000" dirty="0">
                <a:solidFill>
                  <a:srgbClr val="FFFF00"/>
                </a:solidFill>
              </a:rPr>
              <a:t>4</a:t>
            </a:r>
            <a:r>
              <a:rPr lang="en-US" sz="7200" i="1" dirty="0">
                <a:solidFill>
                  <a:srgbClr val="FFFF00"/>
                </a:solidFill>
              </a:rPr>
              <a:t>NOAA/National Severe Storms Laboratory, Norman, Oklahoma</a:t>
            </a:r>
            <a:endParaRPr lang="en-US" sz="7200" dirty="0">
              <a:solidFill>
                <a:srgbClr val="FFFF00"/>
              </a:solidFill>
            </a:endParaRPr>
          </a:p>
          <a:p>
            <a:endParaRPr lang="en-US" dirty="0"/>
          </a:p>
        </p:txBody>
      </p:sp>
      <p:sp>
        <p:nvSpPr>
          <p:cNvPr id="2" name="TextBox 1"/>
          <p:cNvSpPr txBox="1"/>
          <p:nvPr/>
        </p:nvSpPr>
        <p:spPr>
          <a:xfrm>
            <a:off x="3303944" y="5251801"/>
            <a:ext cx="2958247" cy="646331"/>
          </a:xfrm>
          <a:prstGeom prst="rect">
            <a:avLst/>
          </a:prstGeom>
          <a:noFill/>
        </p:spPr>
        <p:txBody>
          <a:bodyPr wrap="none" rtlCol="0">
            <a:spAutoFit/>
          </a:bodyPr>
          <a:lstStyle/>
          <a:p>
            <a:pPr algn="ctr"/>
            <a:r>
              <a:rPr lang="en-US" dirty="0">
                <a:highlight>
                  <a:srgbClr val="FFFF00"/>
                </a:highlight>
              </a:rPr>
              <a:t>GLM Virtual Science Meeting </a:t>
            </a:r>
          </a:p>
          <a:p>
            <a:pPr algn="ctr"/>
            <a:r>
              <a:rPr lang="en-US" altLang="zh-CN" dirty="0">
                <a:solidFill>
                  <a:srgbClr val="FFFF00"/>
                </a:solidFill>
              </a:rPr>
              <a:t>9/21-23, 2021</a:t>
            </a:r>
            <a:endParaRPr lang="en-US" dirty="0">
              <a:solidFill>
                <a:srgbClr val="FFFF00"/>
              </a:solidFill>
            </a:endParaRPr>
          </a:p>
        </p:txBody>
      </p:sp>
      <p:pic>
        <p:nvPicPr>
          <p:cNvPr id="6" name="Picture 5" descr="caps">
            <a:extLst>
              <a:ext uri="{FF2B5EF4-FFF2-40B4-BE49-F238E27FC236}">
                <a16:creationId xmlns:a16="http://schemas.microsoft.com/office/drawing/2014/main" id="{80590183-5E75-FA43-ABAF-213FE0A1E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82" t="7123" r="3473" b="11096"/>
          <a:stretch>
            <a:fillRect/>
          </a:stretch>
        </p:blipFill>
        <p:spPr bwMode="auto">
          <a:xfrm>
            <a:off x="0" y="5910263"/>
            <a:ext cx="185261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CD2AB56-987B-0940-8DD0-A4EC7950DC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6667"/>
          <a:stretch/>
        </p:blipFill>
        <p:spPr>
          <a:xfrm>
            <a:off x="8278942" y="5690941"/>
            <a:ext cx="899683" cy="1181657"/>
          </a:xfrm>
          <a:prstGeom prst="rect">
            <a:avLst/>
          </a:prstGeom>
        </p:spPr>
      </p:pic>
      <p:pic>
        <p:nvPicPr>
          <p:cNvPr id="30" name="Picture 29">
            <a:extLst>
              <a:ext uri="{FF2B5EF4-FFF2-40B4-BE49-F238E27FC236}">
                <a16:creationId xmlns:a16="http://schemas.microsoft.com/office/drawing/2014/main" id="{9746061A-BE8E-AD4D-958A-02D99A77942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7570" y="6175745"/>
            <a:ext cx="646430" cy="56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D6A2079E-3133-B247-8464-7551B5D4D43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9991" y="6136669"/>
            <a:ext cx="596265" cy="57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7F3EC17E-5B1A-6C4E-9C47-232552EB4D16}"/>
              </a:ext>
            </a:extLst>
          </p:cNvPr>
          <p:cNvSpPr/>
          <p:nvPr/>
        </p:nvSpPr>
        <p:spPr>
          <a:xfrm>
            <a:off x="6029503" y="6529313"/>
            <a:ext cx="2412840" cy="307777"/>
          </a:xfrm>
          <a:prstGeom prst="rect">
            <a:avLst/>
          </a:prstGeom>
        </p:spPr>
        <p:txBody>
          <a:bodyPr wrap="none">
            <a:spAutoFit/>
          </a:bodyPr>
          <a:lstStyle/>
          <a:p>
            <a:r>
              <a:rPr lang="en-US" sz="1400" b="1" dirty="0">
                <a:solidFill>
                  <a:schemeClr val="bg1"/>
                </a:solidFill>
                <a:latin typeface="Arial" panose="020B0604020202020204" pitchFamily="34" charset="0"/>
              </a:rPr>
              <a:t>Credit: Rowland </a:t>
            </a:r>
            <a:r>
              <a:rPr lang="en-US" sz="1400" b="1" dirty="0" err="1">
                <a:solidFill>
                  <a:schemeClr val="bg1"/>
                </a:solidFill>
                <a:latin typeface="Arial" panose="020B0604020202020204" pitchFamily="34" charset="0"/>
              </a:rPr>
              <a:t>Beardsell</a:t>
            </a:r>
            <a:endParaRPr lang="en-US" sz="1400" dirty="0">
              <a:solidFill>
                <a:schemeClr val="bg1"/>
              </a:solidFill>
            </a:endParaRPr>
          </a:p>
        </p:txBody>
      </p:sp>
      <p:grpSp>
        <p:nvGrpSpPr>
          <p:cNvPr id="8" name="Group 7">
            <a:extLst>
              <a:ext uri="{FF2B5EF4-FFF2-40B4-BE49-F238E27FC236}">
                <a16:creationId xmlns:a16="http://schemas.microsoft.com/office/drawing/2014/main" id="{17C1CF33-B992-4343-9BCC-D9E0AFA9126A}"/>
              </a:ext>
            </a:extLst>
          </p:cNvPr>
          <p:cNvGrpSpPr>
            <a:grpSpLocks noChangeAspect="1"/>
          </p:cNvGrpSpPr>
          <p:nvPr/>
        </p:nvGrpSpPr>
        <p:grpSpPr bwMode="auto">
          <a:xfrm>
            <a:off x="142678" y="1981200"/>
            <a:ext cx="3074035" cy="3006725"/>
            <a:chOff x="2383" y="-6"/>
            <a:chExt cx="4841" cy="4735"/>
          </a:xfrm>
        </p:grpSpPr>
        <p:pic>
          <p:nvPicPr>
            <p:cNvPr id="9" name="Picture 8" descr="Artist rendering of a GOES-R Series satellite with the GLM instrument labeled.">
              <a:extLst>
                <a:ext uri="{FF2B5EF4-FFF2-40B4-BE49-F238E27FC236}">
                  <a16:creationId xmlns:a16="http://schemas.microsoft.com/office/drawing/2014/main" id="{857C6CB5-43DA-BF4B-AD87-88517186962C}"/>
                </a:ext>
              </a:extLst>
            </p:cNvPr>
            <p:cNvPicPr>
              <a:picLocks noChangeAspect="1" noEditPoints="1" noChangeArrowheads="1" noChangeShapeType="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3" y="-6"/>
              <a:ext cx="4841" cy="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F710A968-50C7-9441-AFC0-AB90AC0DF07A}"/>
                </a:ext>
              </a:extLst>
            </p:cNvPr>
            <p:cNvPicPr>
              <a:picLocks noChangeAspect="1" noEditPoints="1" noChangeArrowheads="1" noChangeShapeType="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13" y="4340"/>
              <a:ext cx="1271"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4809914-F2B0-E64A-B35E-5EBAA5810A60}"/>
                </a:ext>
              </a:extLst>
            </p:cNvPr>
            <p:cNvPicPr>
              <a:picLocks noChangeAspect="1" noEditPoints="1" noChangeArrowheads="1" noChangeShapeType="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003" y="3619"/>
              <a:ext cx="1267"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5099882A-5628-D941-B023-C5CCDC2AC535}"/>
              </a:ext>
            </a:extLst>
          </p:cNvPr>
          <p:cNvPicPr>
            <a:picLocks noChangeAspect="1"/>
          </p:cNvPicPr>
          <p:nvPr/>
        </p:nvPicPr>
        <p:blipFill>
          <a:blip r:embed="rId10"/>
          <a:stretch>
            <a:fillRect/>
          </a:stretch>
        </p:blipFill>
        <p:spPr>
          <a:xfrm>
            <a:off x="7125274" y="2338668"/>
            <a:ext cx="1876048" cy="1864678"/>
          </a:xfrm>
          <a:prstGeom prst="rect">
            <a:avLst/>
          </a:prstGeom>
        </p:spPr>
      </p:pic>
    </p:spTree>
    <p:extLst>
      <p:ext uri="{BB962C8B-B14F-4D97-AF65-F5344CB8AC3E}">
        <p14:creationId xmlns:p14="http://schemas.microsoft.com/office/powerpoint/2010/main" val="3654516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4">
            <a:extLst>
              <a:ext uri="{FF2B5EF4-FFF2-40B4-BE49-F238E27FC236}">
                <a16:creationId xmlns:a16="http://schemas.microsoft.com/office/drawing/2014/main" id="{8CF5D2D9-38F0-4371-8960-AC88746855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581"/>
          <a:stretch/>
        </p:blipFill>
        <p:spPr bwMode="auto">
          <a:xfrm>
            <a:off x="-1414" y="713298"/>
            <a:ext cx="3091267" cy="3209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1CFFD0FB-7751-4353-B1E7-2E6CEAD1B97D}"/>
              </a:ext>
            </a:extLst>
          </p:cNvPr>
          <p:cNvSpPr>
            <a:spLocks noChangeArrowheads="1"/>
          </p:cNvSpPr>
          <p:nvPr/>
        </p:nvSpPr>
        <p:spPr bwMode="auto">
          <a:xfrm>
            <a:off x="249384" y="4357868"/>
            <a:ext cx="8702842"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8600" indent="-228600" defTabSz="914400" eaLnBrk="0" fontAlgn="base" hangingPunct="0">
              <a:spcBef>
                <a:spcPts val="600"/>
              </a:spcBef>
              <a:spcAft>
                <a:spcPct val="0"/>
              </a:spcAft>
              <a:buFontTx/>
              <a:buAutoNum type="alphaLcParenR"/>
            </a:pPr>
            <a:r>
              <a:rPr lang="en-US" sz="1600" dirty="0">
                <a:latin typeface="Arial" panose="020B0604020202020204" pitchFamily="34" charset="0"/>
                <a:cs typeface="Arial" panose="020B0604020202020204" pitchFamily="34" charset="0"/>
              </a:rPr>
              <a:t>The FED observations and simulated graupel mass field are </a:t>
            </a:r>
            <a:r>
              <a:rPr lang="en-US" sz="1600" dirty="0">
                <a:solidFill>
                  <a:srgbClr val="FF0000"/>
                </a:solidFill>
                <a:latin typeface="Arial" panose="020B0604020202020204" pitchFamily="34" charset="0"/>
                <a:cs typeface="Arial" panose="020B0604020202020204" pitchFamily="34" charset="0"/>
              </a:rPr>
              <a:t>sorted</a:t>
            </a:r>
            <a:r>
              <a:rPr lang="en-US" sz="1600" dirty="0">
                <a:latin typeface="Arial" panose="020B0604020202020204" pitchFamily="34" charset="0"/>
                <a:cs typeface="Arial" panose="020B0604020202020204" pitchFamily="34" charset="0"/>
              </a:rPr>
              <a:t> in ascending order before being fitted to alleviate the location/distribution errors in FED simulations.</a:t>
            </a:r>
            <a:endParaRPr lang="en-US" altLang="en-US" sz="1600" dirty="0" bmk="">
              <a:latin typeface="Arial" panose="020B0604020202020204" pitchFamily="34" charset="0"/>
              <a:ea typeface="等线" panose="02010600030101010101" pitchFamily="2" charset="-122"/>
              <a:cs typeface="Arial" panose="020B0604020202020204" pitchFamily="34" charset="0"/>
            </a:endParaRPr>
          </a:p>
          <a:p>
            <a:pPr marL="228600" marR="0" lvl="0" indent="-228600" defTabSz="914400" rtl="0" eaLnBrk="0" fontAlgn="base" latinLnBrk="0" hangingPunct="0">
              <a:lnSpc>
                <a:spcPct val="100000"/>
              </a:lnSpc>
              <a:spcBef>
                <a:spcPts val="600"/>
              </a:spcBef>
              <a:spcAft>
                <a:spcPct val="0"/>
              </a:spcAft>
              <a:buClrTx/>
              <a:buSzTx/>
              <a:buFontTx/>
              <a:buAutoNum type="alphaLcParenR"/>
              <a:tabLst/>
            </a:pPr>
            <a:r>
              <a:rPr lang="en-US" altLang="en-US" sz="1600" dirty="0" bmk="">
                <a:latin typeface="Arial" panose="020B0604020202020204" pitchFamily="34" charset="0"/>
                <a:ea typeface="等线" panose="02010600030101010101" pitchFamily="2" charset="-122"/>
              </a:rPr>
              <a:t>1</a:t>
            </a:r>
            <a:r>
              <a:rPr lang="en-US" altLang="en-US" sz="1600" baseline="30000" dirty="0" bmk="">
                <a:latin typeface="Arial" panose="020B0604020202020204" pitchFamily="34" charset="0"/>
                <a:ea typeface="等线" panose="02010600030101010101" pitchFamily="2" charset="-122"/>
              </a:rPr>
              <a:t>st</a:t>
            </a:r>
            <a:r>
              <a:rPr lang="en-US" altLang="en-US" sz="1600" dirty="0" bmk="">
                <a:latin typeface="Arial" panose="020B0604020202020204" pitchFamily="34" charset="0"/>
                <a:ea typeface="等线" panose="02010600030101010101" pitchFamily="2" charset="-122"/>
              </a:rPr>
              <a:t> and 3</a:t>
            </a:r>
            <a:r>
              <a:rPr lang="en-US" altLang="en-US" sz="1600" baseline="30000" dirty="0" bmk="">
                <a:latin typeface="Arial" panose="020B0604020202020204" pitchFamily="34" charset="0"/>
                <a:ea typeface="等线" panose="02010600030101010101" pitchFamily="2" charset="-122"/>
              </a:rPr>
              <a:t>rd</a:t>
            </a:r>
            <a:r>
              <a:rPr lang="en-US" altLang="en-US" sz="1600" dirty="0" bmk="">
                <a:latin typeface="Arial" panose="020B0604020202020204" pitchFamily="34" charset="0"/>
                <a:ea typeface="等线" panose="02010600030101010101" pitchFamily="2" charset="-122"/>
              </a:rPr>
              <a:t> order fit between FED observations and graupel mass are obtained for both MCS and supercell cases, as well as combination of two cases.</a:t>
            </a:r>
            <a:endParaRPr kumimoji="0" lang="en-US" altLang="en-US" sz="1600" b="0" i="0" u="none" strike="noStrike" cap="none" normalizeH="0" baseline="0" dirty="0" bmk="">
              <a:ln>
                <a:noFill/>
              </a:ln>
              <a:solidFill>
                <a:schemeClr val="tx1"/>
              </a:solidFill>
              <a:effectLst/>
              <a:latin typeface="Arial" panose="020B0604020202020204" pitchFamily="34" charset="0"/>
              <a:ea typeface="等线" panose="02010600030101010101" pitchFamily="2" charset="-122"/>
            </a:endParaRPr>
          </a:p>
          <a:p>
            <a:pPr marL="228600" marR="0" lvl="0" indent="-228600" defTabSz="914400" rtl="0" eaLnBrk="0" fontAlgn="base" latinLnBrk="0" hangingPunct="0">
              <a:lnSpc>
                <a:spcPct val="100000"/>
              </a:lnSpc>
              <a:spcBef>
                <a:spcPts val="600"/>
              </a:spcBef>
              <a:spcAft>
                <a:spcPct val="0"/>
              </a:spcAft>
              <a:buClrTx/>
              <a:buSzTx/>
              <a:buFontTx/>
              <a:buAutoNum type="alphaLcParenR"/>
              <a:tabLst/>
            </a:pPr>
            <a:r>
              <a:rPr kumimoji="0" lang="en-US" altLang="en-US" sz="1600" b="0" i="0" u="none" strike="noStrike" cap="none" normalizeH="0" baseline="0" dirty="0" bmk="">
                <a:ln>
                  <a:noFill/>
                </a:ln>
                <a:solidFill>
                  <a:schemeClr val="tx1"/>
                </a:solidFill>
                <a:effectLst/>
                <a:latin typeface="Arial" panose="020B0604020202020204" pitchFamily="34" charset="0"/>
                <a:ea typeface="等线" panose="02010600030101010101" pitchFamily="2" charset="-122"/>
              </a:rPr>
              <a:t>The 3</a:t>
            </a:r>
            <a:r>
              <a:rPr kumimoji="0" lang="en-US" altLang="en-US" sz="1600" b="0" i="0" u="none" strike="noStrike" cap="none" normalizeH="0" baseline="30000" dirty="0" bmk="">
                <a:ln>
                  <a:noFill/>
                </a:ln>
                <a:solidFill>
                  <a:schemeClr val="tx1"/>
                </a:solidFill>
                <a:effectLst/>
                <a:latin typeface="Arial" panose="020B0604020202020204" pitchFamily="34" charset="0"/>
                <a:ea typeface="等线" panose="02010600030101010101" pitchFamily="2" charset="-122"/>
              </a:rPr>
              <a:t>rd</a:t>
            </a:r>
            <a:r>
              <a:rPr kumimoji="0" lang="en-US" altLang="en-US" sz="1600" b="0" i="0" u="none" strike="noStrike" cap="none" normalizeH="0" baseline="0" dirty="0" bmk="">
                <a:ln>
                  <a:noFill/>
                </a:ln>
                <a:solidFill>
                  <a:schemeClr val="tx1"/>
                </a:solidFill>
                <a:effectLst/>
                <a:latin typeface="Arial" panose="020B0604020202020204" pitchFamily="34" charset="0"/>
                <a:ea typeface="等线" panose="02010600030101010101" pitchFamily="2" charset="-122"/>
              </a:rPr>
              <a:t>-order fit is much closer to observations </a:t>
            </a:r>
            <a:r>
              <a:rPr lang="en-US" altLang="en-US" sz="1600" dirty="0" bmk="">
                <a:latin typeface="Arial" panose="020B0604020202020204" pitchFamily="34" charset="0"/>
                <a:ea typeface="等线" panose="02010600030101010101" pitchFamily="2" charset="-122"/>
              </a:rPr>
              <a:t>especially for high FED values. </a:t>
            </a:r>
          </a:p>
          <a:p>
            <a:pPr marL="228600" marR="0" lvl="0" indent="-228600" defTabSz="914400" rtl="0" eaLnBrk="0" fontAlgn="base" latinLnBrk="0" hangingPunct="0">
              <a:lnSpc>
                <a:spcPct val="100000"/>
              </a:lnSpc>
              <a:spcBef>
                <a:spcPts val="600"/>
              </a:spcBef>
              <a:spcAft>
                <a:spcPct val="0"/>
              </a:spcAft>
              <a:buClrTx/>
              <a:buSzTx/>
              <a:buFontTx/>
              <a:buAutoNum type="alphaLcParenR"/>
              <a:tabLst/>
            </a:pPr>
            <a:r>
              <a:rPr kumimoji="0" lang="en-US" altLang="en-US" sz="1600" b="0" i="0" u="none" strike="noStrike" cap="none" normalizeH="0" baseline="0" dirty="0">
                <a:ln>
                  <a:noFill/>
                </a:ln>
                <a:solidFill>
                  <a:schemeClr val="tx1"/>
                </a:solidFill>
                <a:effectLst/>
                <a:latin typeface="Arial" panose="020B0604020202020204" pitchFamily="34" charset="0"/>
                <a:ea typeface="等线" panose="02010600030101010101" pitchFamily="2" charset="-122"/>
              </a:rPr>
              <a:t>Supercell has more high FEDs than MCS, thus the superiority of the 3</a:t>
            </a:r>
            <a:r>
              <a:rPr kumimoji="0" lang="en-US" altLang="en-US" sz="1600" b="0" i="0" u="none" strike="noStrike" cap="none" normalizeH="0" baseline="30000" dirty="0">
                <a:ln>
                  <a:noFill/>
                </a:ln>
                <a:solidFill>
                  <a:schemeClr val="tx1"/>
                </a:solidFill>
                <a:effectLst/>
                <a:latin typeface="Arial" panose="020B0604020202020204" pitchFamily="34" charset="0"/>
                <a:ea typeface="等线" panose="02010600030101010101" pitchFamily="2" charset="-122"/>
              </a:rPr>
              <a:t>rd</a:t>
            </a:r>
            <a:r>
              <a:rPr kumimoji="0" lang="en-US" altLang="en-US" sz="1600" b="0" i="0" u="none" strike="noStrike" cap="none" normalizeH="0" baseline="0" dirty="0">
                <a:ln>
                  <a:noFill/>
                </a:ln>
                <a:solidFill>
                  <a:schemeClr val="tx1"/>
                </a:solidFill>
                <a:effectLst/>
                <a:latin typeface="Arial" panose="020B0604020202020204" pitchFamily="34" charset="0"/>
                <a:ea typeface="等线" panose="02010600030101010101" pitchFamily="2" charset="-122"/>
              </a:rPr>
              <a:t> order fit should be more obvious than the 1</a:t>
            </a:r>
            <a:r>
              <a:rPr kumimoji="0" lang="en-US" altLang="en-US" sz="1600" b="0" i="0" u="none" strike="noStrike" cap="none" normalizeH="0" baseline="30000" dirty="0">
                <a:ln>
                  <a:noFill/>
                </a:ln>
                <a:solidFill>
                  <a:schemeClr val="tx1"/>
                </a:solidFill>
                <a:effectLst/>
                <a:latin typeface="Arial" panose="020B0604020202020204" pitchFamily="34" charset="0"/>
                <a:ea typeface="等线" panose="02010600030101010101" pitchFamily="2" charset="-122"/>
              </a:rPr>
              <a:t>st</a:t>
            </a:r>
            <a:r>
              <a:rPr kumimoji="0" lang="en-US" altLang="en-US" sz="1600" b="0" i="0" u="none" strike="noStrike" cap="none" normalizeH="0" baseline="0" dirty="0">
                <a:ln>
                  <a:noFill/>
                </a:ln>
                <a:solidFill>
                  <a:schemeClr val="tx1"/>
                </a:solidFill>
                <a:effectLst/>
                <a:latin typeface="Arial" panose="020B0604020202020204" pitchFamily="34" charset="0"/>
                <a:ea typeface="等线" panose="02010600030101010101" pitchFamily="2" charset="-122"/>
              </a:rPr>
              <a:t>-order fit.</a:t>
            </a:r>
          </a:p>
        </p:txBody>
      </p:sp>
      <p:sp>
        <p:nvSpPr>
          <p:cNvPr id="2" name="TextBox 1">
            <a:extLst>
              <a:ext uri="{FF2B5EF4-FFF2-40B4-BE49-F238E27FC236}">
                <a16:creationId xmlns:a16="http://schemas.microsoft.com/office/drawing/2014/main" id="{CF449F49-5D64-0742-A1E0-F0500E82B1B3}"/>
              </a:ext>
            </a:extLst>
          </p:cNvPr>
          <p:cNvSpPr txBox="1"/>
          <p:nvPr/>
        </p:nvSpPr>
        <p:spPr>
          <a:xfrm>
            <a:off x="223284" y="266247"/>
            <a:ext cx="3059171" cy="369332"/>
          </a:xfrm>
          <a:prstGeom prst="rect">
            <a:avLst/>
          </a:prstGeom>
          <a:noFill/>
        </p:spPr>
        <p:txBody>
          <a:bodyPr wrap="none" rtlCol="0">
            <a:spAutoFit/>
          </a:bodyPr>
          <a:lstStyle/>
          <a:p>
            <a:r>
              <a:rPr lang="en-US" dirty="0"/>
              <a:t>Histogram of FED observations</a:t>
            </a:r>
          </a:p>
        </p:txBody>
      </p:sp>
      <p:sp>
        <p:nvSpPr>
          <p:cNvPr id="6" name="TextBox 5">
            <a:extLst>
              <a:ext uri="{FF2B5EF4-FFF2-40B4-BE49-F238E27FC236}">
                <a16:creationId xmlns:a16="http://schemas.microsoft.com/office/drawing/2014/main" id="{ACE35341-4DB8-B740-8A3E-4702399EB922}"/>
              </a:ext>
            </a:extLst>
          </p:cNvPr>
          <p:cNvSpPr txBox="1"/>
          <p:nvPr/>
        </p:nvSpPr>
        <p:spPr>
          <a:xfrm>
            <a:off x="3474719" y="120204"/>
            <a:ext cx="2769151" cy="646331"/>
          </a:xfrm>
          <a:prstGeom prst="rect">
            <a:avLst/>
          </a:prstGeom>
          <a:noFill/>
        </p:spPr>
        <p:txBody>
          <a:bodyPr wrap="square" rtlCol="0">
            <a:spAutoFit/>
          </a:bodyPr>
          <a:lstStyle/>
          <a:p>
            <a:pPr algn="ctr"/>
            <a:r>
              <a:rPr lang="en-US" dirty="0"/>
              <a:t>(sorted) FED observations versus graupel mass</a:t>
            </a:r>
          </a:p>
        </p:txBody>
      </p:sp>
      <p:pic>
        <p:nvPicPr>
          <p:cNvPr id="7" name="Picture 6" descr="Diagram, schematic&#10;&#10;Description automatically generated">
            <a:extLst>
              <a:ext uri="{FF2B5EF4-FFF2-40B4-BE49-F238E27FC236}">
                <a16:creationId xmlns:a16="http://schemas.microsoft.com/office/drawing/2014/main" id="{36F63254-FA80-9F4C-AA83-AE498E36A420}"/>
              </a:ext>
            </a:extLst>
          </p:cNvPr>
          <p:cNvPicPr/>
          <p:nvPr/>
        </p:nvPicPr>
        <p:blipFill>
          <a:blip r:embed="rId4"/>
          <a:stretch>
            <a:fillRect/>
          </a:stretch>
        </p:blipFill>
        <p:spPr>
          <a:xfrm>
            <a:off x="6118280" y="770399"/>
            <a:ext cx="2985318" cy="2985675"/>
          </a:xfrm>
          <a:prstGeom prst="rect">
            <a:avLst/>
          </a:prstGeom>
        </p:spPr>
      </p:pic>
      <p:pic>
        <p:nvPicPr>
          <p:cNvPr id="8" name="Picture 14">
            <a:extLst>
              <a:ext uri="{FF2B5EF4-FFF2-40B4-BE49-F238E27FC236}">
                <a16:creationId xmlns:a16="http://schemas.microsoft.com/office/drawing/2014/main" id="{D55BC25F-2980-A04C-97CA-359868FA25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783"/>
          <a:stretch/>
        </p:blipFill>
        <p:spPr bwMode="auto">
          <a:xfrm>
            <a:off x="3090602" y="742263"/>
            <a:ext cx="3020406" cy="31480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605799C-93B7-FB45-B405-730CF81A2260}"/>
              </a:ext>
            </a:extLst>
          </p:cNvPr>
          <p:cNvSpPr txBox="1"/>
          <p:nvPr/>
        </p:nvSpPr>
        <p:spPr>
          <a:xfrm>
            <a:off x="6668809" y="220717"/>
            <a:ext cx="1887183" cy="369332"/>
          </a:xfrm>
          <a:prstGeom prst="rect">
            <a:avLst/>
          </a:prstGeom>
          <a:noFill/>
        </p:spPr>
        <p:txBody>
          <a:bodyPr wrap="none" rtlCol="0">
            <a:spAutoFit/>
          </a:bodyPr>
          <a:lstStyle/>
          <a:p>
            <a:r>
              <a:rPr lang="en-US" dirty="0"/>
              <a:t>Error distributions</a:t>
            </a:r>
          </a:p>
        </p:txBody>
      </p:sp>
    </p:spTree>
    <p:extLst>
      <p:ext uri="{BB962C8B-B14F-4D97-AF65-F5344CB8AC3E}">
        <p14:creationId xmlns:p14="http://schemas.microsoft.com/office/powerpoint/2010/main" val="645038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3EEC-A9A5-498E-864C-2E1C75035614}"/>
              </a:ext>
            </a:extLst>
          </p:cNvPr>
          <p:cNvSpPr>
            <a:spLocks noGrp="1"/>
          </p:cNvSpPr>
          <p:nvPr>
            <p:ph type="title"/>
          </p:nvPr>
        </p:nvSpPr>
        <p:spPr>
          <a:xfrm>
            <a:off x="-128337" y="343103"/>
            <a:ext cx="9400673" cy="1325563"/>
          </a:xfrm>
        </p:spPr>
        <p:txBody>
          <a:bodyPr>
            <a:normAutofit/>
          </a:bodyPr>
          <a:lstStyle/>
          <a:p>
            <a:pPr algn="ctr"/>
            <a:r>
              <a:rPr lang="en-US" sz="3200" b="1" dirty="0"/>
              <a:t>RMS Innovations of FED analyses &amp; 0-4h forecasts</a:t>
            </a:r>
            <a:r>
              <a:rPr lang="en-US" sz="3600" b="1" dirty="0"/>
              <a:t> </a:t>
            </a:r>
          </a:p>
        </p:txBody>
      </p:sp>
      <p:grpSp>
        <p:nvGrpSpPr>
          <p:cNvPr id="7" name="Group 6">
            <a:extLst>
              <a:ext uri="{FF2B5EF4-FFF2-40B4-BE49-F238E27FC236}">
                <a16:creationId xmlns:a16="http://schemas.microsoft.com/office/drawing/2014/main" id="{0579C4E9-54DC-404F-A1F7-4EDD6883DD32}"/>
              </a:ext>
            </a:extLst>
          </p:cNvPr>
          <p:cNvGrpSpPr/>
          <p:nvPr/>
        </p:nvGrpSpPr>
        <p:grpSpPr>
          <a:xfrm>
            <a:off x="0" y="1689050"/>
            <a:ext cx="9144000" cy="3500284"/>
            <a:chOff x="0" y="1730747"/>
            <a:chExt cx="9144000" cy="4122375"/>
          </a:xfrm>
        </p:grpSpPr>
        <p:pic>
          <p:nvPicPr>
            <p:cNvPr id="4" name="Picture 3" descr="Chart, line chart, histogram&#10;&#10;Description automatically generated">
              <a:extLst>
                <a:ext uri="{FF2B5EF4-FFF2-40B4-BE49-F238E27FC236}">
                  <a16:creationId xmlns:a16="http://schemas.microsoft.com/office/drawing/2014/main" id="{934CC655-BA78-491F-8270-FD93AE55D59C}"/>
                </a:ext>
              </a:extLst>
            </p:cNvPr>
            <p:cNvPicPr/>
            <p:nvPr/>
          </p:nvPicPr>
          <p:blipFill>
            <a:blip r:embed="rId2"/>
            <a:stretch>
              <a:fillRect/>
            </a:stretch>
          </p:blipFill>
          <p:spPr>
            <a:xfrm>
              <a:off x="0" y="1730747"/>
              <a:ext cx="4572000" cy="4122375"/>
            </a:xfrm>
            <a:prstGeom prst="rect">
              <a:avLst/>
            </a:prstGeom>
          </p:spPr>
        </p:pic>
        <p:pic>
          <p:nvPicPr>
            <p:cNvPr id="6" name="Picture 5" descr="Chart, histogram&#10;&#10;Description automatically generated">
              <a:extLst>
                <a:ext uri="{FF2B5EF4-FFF2-40B4-BE49-F238E27FC236}">
                  <a16:creationId xmlns:a16="http://schemas.microsoft.com/office/drawing/2014/main" id="{7D6A9582-90F3-4FF8-8717-BB7AB9AA1E43}"/>
                </a:ext>
              </a:extLst>
            </p:cNvPr>
            <p:cNvPicPr/>
            <p:nvPr/>
          </p:nvPicPr>
          <p:blipFill>
            <a:blip r:embed="rId3"/>
            <a:stretch>
              <a:fillRect/>
            </a:stretch>
          </p:blipFill>
          <p:spPr>
            <a:xfrm>
              <a:off x="4572000" y="1758443"/>
              <a:ext cx="4572000" cy="3993428"/>
            </a:xfrm>
            <a:prstGeom prst="rect">
              <a:avLst/>
            </a:prstGeom>
          </p:spPr>
        </p:pic>
      </p:grpSp>
      <p:sp>
        <p:nvSpPr>
          <p:cNvPr id="8" name="TextBox 7">
            <a:extLst>
              <a:ext uri="{FF2B5EF4-FFF2-40B4-BE49-F238E27FC236}">
                <a16:creationId xmlns:a16="http://schemas.microsoft.com/office/drawing/2014/main" id="{AA2D006B-7B6E-41BD-8C5C-DF61AED2549B}"/>
              </a:ext>
            </a:extLst>
          </p:cNvPr>
          <p:cNvSpPr txBox="1"/>
          <p:nvPr/>
        </p:nvSpPr>
        <p:spPr>
          <a:xfrm>
            <a:off x="1789472" y="1373848"/>
            <a:ext cx="6096000" cy="461665"/>
          </a:xfrm>
          <a:prstGeom prst="rect">
            <a:avLst/>
          </a:prstGeom>
          <a:noFill/>
        </p:spPr>
        <p:txBody>
          <a:bodyPr wrap="square">
            <a:spAutoFit/>
          </a:bodyPr>
          <a:lstStyle/>
          <a:p>
            <a:r>
              <a:rPr lang="en-US" sz="2400" dirty="0"/>
              <a:t>   MCS                                                     Supercell</a:t>
            </a:r>
          </a:p>
        </p:txBody>
      </p:sp>
      <p:sp>
        <p:nvSpPr>
          <p:cNvPr id="9" name="TextBox 8">
            <a:extLst>
              <a:ext uri="{FF2B5EF4-FFF2-40B4-BE49-F238E27FC236}">
                <a16:creationId xmlns:a16="http://schemas.microsoft.com/office/drawing/2014/main" id="{6666E200-17E0-46A1-B244-B14DD1F634E6}"/>
              </a:ext>
            </a:extLst>
          </p:cNvPr>
          <p:cNvSpPr txBox="1"/>
          <p:nvPr/>
        </p:nvSpPr>
        <p:spPr>
          <a:xfrm>
            <a:off x="107031" y="5425982"/>
            <a:ext cx="8929938" cy="1200329"/>
          </a:xfrm>
          <a:prstGeom prst="rect">
            <a:avLst/>
          </a:prstGeom>
          <a:noFill/>
        </p:spPr>
        <p:txBody>
          <a:bodyPr wrap="square">
            <a:spAutoFit/>
          </a:bodyPr>
          <a:lstStyle/>
          <a:p>
            <a:pPr marL="285750" indent="-285750" algn="jus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Employing the new 3</a:t>
            </a:r>
            <a:r>
              <a:rPr lang="en-US" sz="1800" baseline="30000" dirty="0">
                <a:solidFill>
                  <a:srgbClr val="000000"/>
                </a:solidFill>
                <a:effectLst/>
                <a:latin typeface="Times New Roman" panose="02020603050405020304" pitchFamily="18" charset="0"/>
                <a:ea typeface="Times New Roman" panose="02020603050405020304" pitchFamily="18" charset="0"/>
              </a:rPr>
              <a:t>rd</a:t>
            </a:r>
            <a:r>
              <a:rPr lang="en-US" sz="1800" dirty="0">
                <a:solidFill>
                  <a:srgbClr val="000000"/>
                </a:solidFill>
                <a:effectLst/>
                <a:latin typeface="Times New Roman" panose="02020603050405020304" pitchFamily="18" charset="0"/>
                <a:ea typeface="Times New Roman" panose="02020603050405020304" pitchFamily="18" charset="0"/>
              </a:rPr>
              <a:t> order operator reduces RMSIs in 0-4 h forecasts of FED relative to Hx_K2020 for both cases.</a:t>
            </a:r>
          </a:p>
          <a:p>
            <a:pPr marL="285750" indent="-285750" algn="just">
              <a:buFont typeface="Arial" panose="020B0604020202020204" pitchFamily="34" charset="0"/>
              <a:buChar char="•"/>
            </a:pPr>
            <a:r>
              <a:rPr lang="en-US" dirty="0">
                <a:solidFill>
                  <a:srgbClr val="000000"/>
                </a:solidFill>
                <a:latin typeface="Times New Roman" panose="02020603050405020304" pitchFamily="18" charset="0"/>
                <a:ea typeface="Times New Roman" panose="02020603050405020304" pitchFamily="18" charset="0"/>
              </a:rPr>
              <a:t>O</a:t>
            </a:r>
            <a:r>
              <a:rPr lang="en-US" sz="1800" dirty="0">
                <a:solidFill>
                  <a:srgbClr val="000000"/>
                </a:solidFill>
                <a:effectLst/>
                <a:latin typeface="Times New Roman" panose="02020603050405020304" pitchFamily="18" charset="0"/>
                <a:ea typeface="Times New Roman" panose="02020603050405020304" pitchFamily="18" charset="0"/>
              </a:rPr>
              <a:t>perators developed based on a single case and a combination of two are small, suggesting weak case dependency of the operators</a:t>
            </a:r>
            <a:r>
              <a:rPr lang="en-US" dirty="0">
                <a:solidFill>
                  <a:srgbClr val="000000"/>
                </a:solidFill>
                <a:latin typeface="Times New Roman" panose="02020603050405020304" pitchFamily="18" charset="0"/>
                <a:ea typeface="Times New Roman" panose="02020603050405020304" pitchFamily="18" charset="0"/>
              </a:rPr>
              <a:t>.</a:t>
            </a:r>
            <a:endParaRPr lang="en-US" dirty="0"/>
          </a:p>
        </p:txBody>
      </p:sp>
      <p:sp>
        <p:nvSpPr>
          <p:cNvPr id="5" name="Rectangle 4">
            <a:extLst>
              <a:ext uri="{FF2B5EF4-FFF2-40B4-BE49-F238E27FC236}">
                <a16:creationId xmlns:a16="http://schemas.microsoft.com/office/drawing/2014/main" id="{AB18866C-24FF-7C45-9DCD-F61FACC08FA0}"/>
              </a:ext>
            </a:extLst>
          </p:cNvPr>
          <p:cNvSpPr/>
          <p:nvPr/>
        </p:nvSpPr>
        <p:spPr>
          <a:xfrm>
            <a:off x="7587916" y="3164142"/>
            <a:ext cx="483249" cy="202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16488B3-73AC-B941-AEE9-BFE72B280D21}"/>
              </a:ext>
            </a:extLst>
          </p:cNvPr>
          <p:cNvSpPr txBox="1"/>
          <p:nvPr/>
        </p:nvSpPr>
        <p:spPr>
          <a:xfrm>
            <a:off x="7489442" y="3064972"/>
            <a:ext cx="668966" cy="338554"/>
          </a:xfrm>
          <a:prstGeom prst="rect">
            <a:avLst/>
          </a:prstGeom>
          <a:noFill/>
        </p:spPr>
        <p:txBody>
          <a:bodyPr wrap="none" rtlCol="0">
            <a:spAutoFit/>
          </a:bodyPr>
          <a:lstStyle/>
          <a:p>
            <a:r>
              <a:rPr lang="en-US" sz="1600" dirty="0" err="1"/>
              <a:t>NoDA</a:t>
            </a:r>
            <a:endParaRPr lang="en-US" sz="1600" dirty="0"/>
          </a:p>
        </p:txBody>
      </p:sp>
    </p:spTree>
    <p:extLst>
      <p:ext uri="{BB962C8B-B14F-4D97-AF65-F5344CB8AC3E}">
        <p14:creationId xmlns:p14="http://schemas.microsoft.com/office/powerpoint/2010/main" val="74298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4F69-1334-4634-A729-18B715867055}"/>
              </a:ext>
            </a:extLst>
          </p:cNvPr>
          <p:cNvSpPr>
            <a:spLocks noGrp="1"/>
          </p:cNvSpPr>
          <p:nvPr>
            <p:ph type="title"/>
          </p:nvPr>
        </p:nvSpPr>
        <p:spPr>
          <a:xfrm>
            <a:off x="628650" y="144880"/>
            <a:ext cx="7886700" cy="1325563"/>
          </a:xfrm>
        </p:spPr>
        <p:txBody>
          <a:bodyPr>
            <a:normAutofit/>
          </a:bodyPr>
          <a:lstStyle/>
          <a:p>
            <a:pPr algn="ctr"/>
            <a:r>
              <a:rPr lang="en-US" sz="3200" b="1" dirty="0"/>
              <a:t>Performance diagrams of 0-4 h FED forecasts</a:t>
            </a:r>
          </a:p>
        </p:txBody>
      </p:sp>
      <p:pic>
        <p:nvPicPr>
          <p:cNvPr id="4" name="Picture 3" descr="Chart&#10;&#10;Description automatically generated">
            <a:extLst>
              <a:ext uri="{FF2B5EF4-FFF2-40B4-BE49-F238E27FC236}">
                <a16:creationId xmlns:a16="http://schemas.microsoft.com/office/drawing/2014/main" id="{4F4FF210-3635-4A70-BF96-F61D912434B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5855" y="1741320"/>
            <a:ext cx="4610012" cy="3695863"/>
          </a:xfrm>
          <a:prstGeom prst="rect">
            <a:avLst/>
          </a:prstGeom>
        </p:spPr>
      </p:pic>
      <p:pic>
        <p:nvPicPr>
          <p:cNvPr id="5" name="Picture 4" descr="Graphical user interface, chart&#10;&#10;Description automatically generated">
            <a:extLst>
              <a:ext uri="{FF2B5EF4-FFF2-40B4-BE49-F238E27FC236}">
                <a16:creationId xmlns:a16="http://schemas.microsoft.com/office/drawing/2014/main" id="{38C1B999-B65B-494A-BF61-2A29184EE4D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992128" y="1741319"/>
            <a:ext cx="4151872" cy="3695863"/>
          </a:xfrm>
          <a:prstGeom prst="rect">
            <a:avLst/>
          </a:prstGeom>
        </p:spPr>
      </p:pic>
      <p:sp>
        <p:nvSpPr>
          <p:cNvPr id="6" name="TextBox 5">
            <a:extLst>
              <a:ext uri="{FF2B5EF4-FFF2-40B4-BE49-F238E27FC236}">
                <a16:creationId xmlns:a16="http://schemas.microsoft.com/office/drawing/2014/main" id="{102D931A-DB13-40C1-A022-5C91829E313D}"/>
              </a:ext>
            </a:extLst>
          </p:cNvPr>
          <p:cNvSpPr txBox="1"/>
          <p:nvPr/>
        </p:nvSpPr>
        <p:spPr>
          <a:xfrm>
            <a:off x="1858296" y="1225552"/>
            <a:ext cx="6096000" cy="461665"/>
          </a:xfrm>
          <a:prstGeom prst="rect">
            <a:avLst/>
          </a:prstGeom>
          <a:noFill/>
        </p:spPr>
        <p:txBody>
          <a:bodyPr wrap="square">
            <a:spAutoFit/>
          </a:bodyPr>
          <a:lstStyle/>
          <a:p>
            <a:r>
              <a:rPr lang="en-US" sz="2400" dirty="0"/>
              <a:t>   MCS                                                     Supercell</a:t>
            </a:r>
          </a:p>
        </p:txBody>
      </p:sp>
      <p:sp>
        <p:nvSpPr>
          <p:cNvPr id="8" name="TextBox 7">
            <a:extLst>
              <a:ext uri="{FF2B5EF4-FFF2-40B4-BE49-F238E27FC236}">
                <a16:creationId xmlns:a16="http://schemas.microsoft.com/office/drawing/2014/main" id="{CF4E50C5-43BD-4FA4-8AFC-F6F663C555CE}"/>
              </a:ext>
            </a:extLst>
          </p:cNvPr>
          <p:cNvSpPr txBox="1"/>
          <p:nvPr/>
        </p:nvSpPr>
        <p:spPr>
          <a:xfrm>
            <a:off x="1523999" y="5559175"/>
            <a:ext cx="6096001" cy="646331"/>
          </a:xfrm>
          <a:prstGeom prst="rect">
            <a:avLst/>
          </a:prstGeom>
          <a:noFill/>
        </p:spPr>
        <p:txBody>
          <a:bodyPr wrap="square">
            <a:spAutoFit/>
          </a:bodyPr>
          <a:lstStyle/>
          <a:p>
            <a:pPr algn="ctr"/>
            <a:r>
              <a:rPr lang="en-US" sz="1800" dirty="0">
                <a:solidFill>
                  <a:srgbClr val="000000"/>
                </a:solidFill>
                <a:effectLst/>
                <a:latin typeface="Times New Roman" panose="02020603050405020304" pitchFamily="18" charset="0"/>
                <a:ea typeface="Times New Roman" panose="02020603050405020304" pitchFamily="18" charset="0"/>
              </a:rPr>
              <a:t>The new 3</a:t>
            </a:r>
            <a:r>
              <a:rPr lang="en-US" sz="1800" baseline="30000" dirty="0">
                <a:solidFill>
                  <a:srgbClr val="000000"/>
                </a:solidFill>
                <a:effectLst/>
                <a:latin typeface="Times New Roman" panose="02020603050405020304" pitchFamily="18" charset="0"/>
                <a:ea typeface="Times New Roman" panose="02020603050405020304" pitchFamily="18" charset="0"/>
              </a:rPr>
              <a:t>rd</a:t>
            </a:r>
            <a:r>
              <a:rPr lang="en-US" sz="1800" dirty="0">
                <a:solidFill>
                  <a:srgbClr val="000000"/>
                </a:solidFill>
                <a:effectLst/>
                <a:latin typeface="Times New Roman" panose="02020603050405020304" pitchFamily="18" charset="0"/>
                <a:ea typeface="Times New Roman" panose="02020603050405020304" pitchFamily="18" charset="0"/>
              </a:rPr>
              <a:t>-order operator reduces frequency biases in 0-4 h forecasts of FED relative to Hx_K2020 for both cases.</a:t>
            </a:r>
            <a:endParaRPr lang="en-US" dirty="0"/>
          </a:p>
        </p:txBody>
      </p:sp>
    </p:spTree>
    <p:extLst>
      <p:ext uri="{BB962C8B-B14F-4D97-AF65-F5344CB8AC3E}">
        <p14:creationId xmlns:p14="http://schemas.microsoft.com/office/powerpoint/2010/main" val="1918227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A149-8F09-4C14-AC32-BBD73AE54536}"/>
              </a:ext>
            </a:extLst>
          </p:cNvPr>
          <p:cNvSpPr>
            <a:spLocks noGrp="1"/>
          </p:cNvSpPr>
          <p:nvPr>
            <p:ph type="title"/>
          </p:nvPr>
        </p:nvSpPr>
        <p:spPr>
          <a:xfrm>
            <a:off x="797093" y="230328"/>
            <a:ext cx="7886700" cy="1325563"/>
          </a:xfrm>
        </p:spPr>
        <p:txBody>
          <a:bodyPr>
            <a:normAutofit/>
          </a:bodyPr>
          <a:lstStyle/>
          <a:p>
            <a:pPr algn="ctr"/>
            <a:r>
              <a:rPr lang="en-US" sz="3600" b="1" dirty="0"/>
              <a:t>RMSIs of Forecast Composite Reflectivity</a:t>
            </a:r>
            <a:br>
              <a:rPr lang="en-US" sz="3600" b="1" dirty="0"/>
            </a:br>
            <a:r>
              <a:rPr lang="en-US" sz="3600" b="1" dirty="0"/>
              <a:t>(assimilating FED data)</a:t>
            </a:r>
          </a:p>
        </p:txBody>
      </p:sp>
      <p:pic>
        <p:nvPicPr>
          <p:cNvPr id="4" name="Picture 3" descr="Chart, line chart&#10;&#10;Description automatically generated">
            <a:extLst>
              <a:ext uri="{FF2B5EF4-FFF2-40B4-BE49-F238E27FC236}">
                <a16:creationId xmlns:a16="http://schemas.microsoft.com/office/drawing/2014/main" id="{16FFE4DF-B3C6-4D33-854A-3FBAC455C053}"/>
              </a:ext>
            </a:extLst>
          </p:cNvPr>
          <p:cNvPicPr/>
          <p:nvPr/>
        </p:nvPicPr>
        <p:blipFill>
          <a:blip r:embed="rId3"/>
          <a:stretch>
            <a:fillRect/>
          </a:stretch>
        </p:blipFill>
        <p:spPr>
          <a:xfrm>
            <a:off x="145388" y="1985183"/>
            <a:ext cx="4529966" cy="3316926"/>
          </a:xfrm>
          <a:prstGeom prst="rect">
            <a:avLst/>
          </a:prstGeom>
        </p:spPr>
      </p:pic>
      <p:pic>
        <p:nvPicPr>
          <p:cNvPr id="5" name="Picture 4" descr="Chart, line chart&#10;&#10;Description automatically generated">
            <a:extLst>
              <a:ext uri="{FF2B5EF4-FFF2-40B4-BE49-F238E27FC236}">
                <a16:creationId xmlns:a16="http://schemas.microsoft.com/office/drawing/2014/main" id="{7698120B-29F0-4395-A9AB-E3038BA49F4F}"/>
              </a:ext>
            </a:extLst>
          </p:cNvPr>
          <p:cNvPicPr/>
          <p:nvPr/>
        </p:nvPicPr>
        <p:blipFill>
          <a:blip r:embed="rId4"/>
          <a:stretch>
            <a:fillRect/>
          </a:stretch>
        </p:blipFill>
        <p:spPr>
          <a:xfrm>
            <a:off x="4675353" y="1985183"/>
            <a:ext cx="4330421" cy="3316926"/>
          </a:xfrm>
          <a:prstGeom prst="rect">
            <a:avLst/>
          </a:prstGeom>
        </p:spPr>
      </p:pic>
      <p:sp>
        <p:nvSpPr>
          <p:cNvPr id="7" name="TextBox 6">
            <a:extLst>
              <a:ext uri="{FF2B5EF4-FFF2-40B4-BE49-F238E27FC236}">
                <a16:creationId xmlns:a16="http://schemas.microsoft.com/office/drawing/2014/main" id="{D0AC6FF0-9338-4514-AE87-A69DE79B75E0}"/>
              </a:ext>
            </a:extLst>
          </p:cNvPr>
          <p:cNvSpPr txBox="1"/>
          <p:nvPr/>
        </p:nvSpPr>
        <p:spPr>
          <a:xfrm>
            <a:off x="1789472" y="1523518"/>
            <a:ext cx="6096000" cy="461665"/>
          </a:xfrm>
          <a:prstGeom prst="rect">
            <a:avLst/>
          </a:prstGeom>
          <a:noFill/>
        </p:spPr>
        <p:txBody>
          <a:bodyPr wrap="square">
            <a:spAutoFit/>
          </a:bodyPr>
          <a:lstStyle/>
          <a:p>
            <a:r>
              <a:rPr lang="en-US" sz="2400" dirty="0"/>
              <a:t>   MCS                                                     Supercell</a:t>
            </a:r>
          </a:p>
        </p:txBody>
      </p:sp>
      <p:sp>
        <p:nvSpPr>
          <p:cNvPr id="8" name="TextBox 7">
            <a:extLst>
              <a:ext uri="{FF2B5EF4-FFF2-40B4-BE49-F238E27FC236}">
                <a16:creationId xmlns:a16="http://schemas.microsoft.com/office/drawing/2014/main" id="{981043DF-B50C-40EC-BDB6-C214E1DF6CD9}"/>
              </a:ext>
            </a:extLst>
          </p:cNvPr>
          <p:cNvSpPr txBox="1"/>
          <p:nvPr/>
        </p:nvSpPr>
        <p:spPr>
          <a:xfrm>
            <a:off x="577974" y="5559179"/>
            <a:ext cx="8194758" cy="646331"/>
          </a:xfrm>
          <a:prstGeom prst="rect">
            <a:avLst/>
          </a:prstGeom>
          <a:noFill/>
        </p:spPr>
        <p:txBody>
          <a:bodyPr wrap="square">
            <a:spAutoFit/>
          </a:bodyPr>
          <a:lstStyle/>
          <a:p>
            <a:pPr algn="ctr"/>
            <a:r>
              <a:rPr lang="en-US" sz="1800" dirty="0">
                <a:solidFill>
                  <a:srgbClr val="000000"/>
                </a:solidFill>
                <a:effectLst/>
                <a:latin typeface="Times New Roman" panose="02020603050405020304" pitchFamily="18" charset="0"/>
                <a:ea typeface="Times New Roman" panose="02020603050405020304" pitchFamily="18" charset="0"/>
              </a:rPr>
              <a:t>Employing the new 3</a:t>
            </a:r>
            <a:r>
              <a:rPr lang="en-US" sz="1800" baseline="30000" dirty="0">
                <a:solidFill>
                  <a:srgbClr val="000000"/>
                </a:solidFill>
                <a:effectLst/>
                <a:latin typeface="Times New Roman" panose="02020603050405020304" pitchFamily="18" charset="0"/>
                <a:ea typeface="Times New Roman" panose="02020603050405020304" pitchFamily="18" charset="0"/>
              </a:rPr>
              <a:t>rd</a:t>
            </a:r>
            <a:r>
              <a:rPr lang="en-US" sz="1800" dirty="0">
                <a:solidFill>
                  <a:srgbClr val="000000"/>
                </a:solidFill>
                <a:effectLst/>
                <a:latin typeface="Times New Roman" panose="02020603050405020304" pitchFamily="18" charset="0"/>
                <a:ea typeface="Times New Roman" panose="02020603050405020304" pitchFamily="18" charset="0"/>
              </a:rPr>
              <a:t>-order operator reduces RMSIs in 0-4 h forecasts of reflectivity relative to Hx_K2020 for both (especially for the supercell) storm cases.</a:t>
            </a:r>
            <a:endParaRPr lang="en-US" dirty="0"/>
          </a:p>
        </p:txBody>
      </p:sp>
    </p:spTree>
    <p:extLst>
      <p:ext uri="{BB962C8B-B14F-4D97-AF65-F5344CB8AC3E}">
        <p14:creationId xmlns:p14="http://schemas.microsoft.com/office/powerpoint/2010/main" val="395210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4D60-1E08-4B88-B7B4-97493B0FCF15}"/>
              </a:ext>
            </a:extLst>
          </p:cNvPr>
          <p:cNvSpPr>
            <a:spLocks noGrp="1"/>
          </p:cNvSpPr>
          <p:nvPr>
            <p:ph type="title"/>
          </p:nvPr>
        </p:nvSpPr>
        <p:spPr/>
        <p:txBody>
          <a:bodyPr>
            <a:normAutofit/>
          </a:bodyPr>
          <a:lstStyle/>
          <a:p>
            <a:pPr algn="ctr"/>
            <a:r>
              <a:rPr lang="en-US" sz="3600" dirty="0"/>
              <a:t>Summary on New Operator Experiments</a:t>
            </a:r>
          </a:p>
        </p:txBody>
      </p:sp>
      <p:sp>
        <p:nvSpPr>
          <p:cNvPr id="3" name="Content Placeholder 2">
            <a:extLst>
              <a:ext uri="{FF2B5EF4-FFF2-40B4-BE49-F238E27FC236}">
                <a16:creationId xmlns:a16="http://schemas.microsoft.com/office/drawing/2014/main" id="{B3CF04CA-C601-4BE6-8AE0-4C42BE6861C8}"/>
              </a:ext>
            </a:extLst>
          </p:cNvPr>
          <p:cNvSpPr>
            <a:spLocks noGrp="1"/>
          </p:cNvSpPr>
          <p:nvPr>
            <p:ph idx="1"/>
          </p:nvPr>
        </p:nvSpPr>
        <p:spPr>
          <a:xfrm>
            <a:off x="773029" y="1690689"/>
            <a:ext cx="7886700" cy="4351338"/>
          </a:xfrm>
        </p:spPr>
        <p:txBody>
          <a:bodyPr>
            <a:normAutofit/>
          </a:bodyPr>
          <a:lstStyle/>
          <a:p>
            <a:pPr>
              <a:spcBef>
                <a:spcPts val="1600"/>
              </a:spcBef>
            </a:pPr>
            <a:r>
              <a:rPr lang="en-US" sz="2400" dirty="0">
                <a:effectLst/>
                <a:latin typeface="Times New Roman" panose="02020603050405020304" pitchFamily="18" charset="0"/>
                <a:ea typeface="Times New Roman" panose="02020603050405020304" pitchFamily="18" charset="0"/>
              </a:rPr>
              <a:t>Overall</a:t>
            </a:r>
            <a:r>
              <a:rPr lang="en-US" sz="2400" dirty="0">
                <a:solidFill>
                  <a:srgbClr val="000000"/>
                </a:solidFill>
                <a:effectLst/>
                <a:latin typeface="Times New Roman" panose="02020603050405020304" pitchFamily="18" charset="0"/>
                <a:ea typeface="Times New Roman" panose="02020603050405020304" pitchFamily="18" charset="0"/>
              </a:rPr>
              <a:t>, Hx_K2020 improves storm forecasts relative to </a:t>
            </a:r>
            <a:r>
              <a:rPr lang="en-US" sz="2400" dirty="0" err="1">
                <a:solidFill>
                  <a:srgbClr val="000000"/>
                </a:solidFill>
                <a:effectLst/>
                <a:latin typeface="Times New Roman" panose="02020603050405020304" pitchFamily="18" charset="0"/>
                <a:ea typeface="Times New Roman" panose="02020603050405020304" pitchFamily="18" charset="0"/>
              </a:rPr>
              <a:t>NoDA</a:t>
            </a:r>
            <a:r>
              <a:rPr lang="en-US" sz="2400" dirty="0">
                <a:solidFill>
                  <a:srgbClr val="000000"/>
                </a:solidFill>
                <a:effectLst/>
                <a:latin typeface="Times New Roman" panose="02020603050405020304" pitchFamily="18" charset="0"/>
                <a:ea typeface="Times New Roman" panose="02020603050405020304" pitchFamily="18" charset="0"/>
              </a:rPr>
              <a:t>. </a:t>
            </a:r>
          </a:p>
          <a:p>
            <a:pPr>
              <a:spcBef>
                <a:spcPts val="1600"/>
              </a:spcBef>
            </a:pPr>
            <a:r>
              <a:rPr lang="en-US" sz="2400" dirty="0">
                <a:solidFill>
                  <a:srgbClr val="000000"/>
                </a:solidFill>
                <a:effectLst/>
                <a:latin typeface="Times New Roman" panose="02020603050405020304" pitchFamily="18" charset="0"/>
                <a:ea typeface="Times New Roman" panose="02020603050405020304" pitchFamily="18" charset="0"/>
              </a:rPr>
              <a:t>Employing the new 3</a:t>
            </a:r>
            <a:r>
              <a:rPr lang="en-US" sz="2400" baseline="30000" dirty="0">
                <a:solidFill>
                  <a:srgbClr val="000000"/>
                </a:solidFill>
                <a:effectLst/>
                <a:latin typeface="Times New Roman" panose="02020603050405020304" pitchFamily="18" charset="0"/>
                <a:ea typeface="Times New Roman" panose="02020603050405020304" pitchFamily="18" charset="0"/>
              </a:rPr>
              <a:t>rd</a:t>
            </a:r>
            <a:r>
              <a:rPr lang="en-US" sz="2400" dirty="0">
                <a:solidFill>
                  <a:srgbClr val="000000"/>
                </a:solidFill>
                <a:effectLst/>
                <a:latin typeface="Times New Roman" panose="02020603050405020304" pitchFamily="18" charset="0"/>
                <a:ea typeface="Times New Roman" panose="02020603050405020304" pitchFamily="18" charset="0"/>
              </a:rPr>
              <a:t>-order nonlinear operator further reduces frequency biases (RMSIs) in 0-4 h forecasts of FED (reflectivity) relative to Hx_K2020 for both storm cases. </a:t>
            </a:r>
          </a:p>
          <a:p>
            <a:pPr>
              <a:spcBef>
                <a:spcPts val="1600"/>
              </a:spcBef>
            </a:pPr>
            <a:r>
              <a:rPr lang="en-US" sz="2400" dirty="0">
                <a:solidFill>
                  <a:srgbClr val="000000"/>
                </a:solidFill>
                <a:effectLst/>
                <a:latin typeface="Times New Roman" panose="02020603050405020304" pitchFamily="18" charset="0"/>
                <a:ea typeface="Times New Roman" panose="02020603050405020304" pitchFamily="18" charset="0"/>
              </a:rPr>
              <a:t>The differences using the new operators developed based on a single case and a combination of two are negligible, suggesting a small case-dependency of the operator; it is recommended that the combined fit be used for general forecast applications.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030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2ECC3E2-7AC4-4577-BB0E-40F0A43E3246}"/>
              </a:ext>
            </a:extLst>
          </p:cNvPr>
          <p:cNvSpPr>
            <a:spLocks noGrp="1"/>
          </p:cNvSpPr>
          <p:nvPr>
            <p:ph type="title"/>
          </p:nvPr>
        </p:nvSpPr>
        <p:spPr>
          <a:xfrm>
            <a:off x="2209799" y="1619250"/>
            <a:ext cx="5191125" cy="564299"/>
          </a:xfrm>
        </p:spPr>
        <p:txBody>
          <a:bodyPr>
            <a:normAutofit/>
          </a:bodyPr>
          <a:lstStyle/>
          <a:p>
            <a:pPr algn="ctr"/>
            <a:r>
              <a:rPr lang="en-US" sz="3200" dirty="0"/>
              <a:t>Experimental design</a:t>
            </a:r>
          </a:p>
        </p:txBody>
      </p:sp>
      <p:graphicFrame>
        <p:nvGraphicFramePr>
          <p:cNvPr id="2" name="Table 1">
            <a:extLst>
              <a:ext uri="{FF2B5EF4-FFF2-40B4-BE49-F238E27FC236}">
                <a16:creationId xmlns:a16="http://schemas.microsoft.com/office/drawing/2014/main" id="{84FAACB8-DEF3-4144-B511-45984FBEF0F2}"/>
              </a:ext>
            </a:extLst>
          </p:cNvPr>
          <p:cNvGraphicFramePr>
            <a:graphicFrameLocks noGrp="1"/>
          </p:cNvGraphicFramePr>
          <p:nvPr>
            <p:extLst>
              <p:ext uri="{D42A27DB-BD31-4B8C-83A1-F6EECF244321}">
                <p14:modId xmlns:p14="http://schemas.microsoft.com/office/powerpoint/2010/main" val="352570901"/>
              </p:ext>
            </p:extLst>
          </p:nvPr>
        </p:nvGraphicFramePr>
        <p:xfrm>
          <a:off x="1323975" y="2379821"/>
          <a:ext cx="6833782" cy="3185418"/>
        </p:xfrm>
        <a:graphic>
          <a:graphicData uri="http://schemas.openxmlformats.org/drawingml/2006/table">
            <a:tbl>
              <a:tblPr firstRow="1" firstCol="1" bandRow="1">
                <a:tableStyleId>{5202B0CA-FC54-4496-8BCA-5EF66A818D29}</a:tableStyleId>
              </a:tblPr>
              <a:tblGrid>
                <a:gridCol w="1518618">
                  <a:extLst>
                    <a:ext uri="{9D8B030D-6E8A-4147-A177-3AD203B41FA5}">
                      <a16:colId xmlns:a16="http://schemas.microsoft.com/office/drawing/2014/main" val="215891876"/>
                    </a:ext>
                  </a:extLst>
                </a:gridCol>
                <a:gridCol w="5315164">
                  <a:extLst>
                    <a:ext uri="{9D8B030D-6E8A-4147-A177-3AD203B41FA5}">
                      <a16:colId xmlns:a16="http://schemas.microsoft.com/office/drawing/2014/main" val="684457376"/>
                    </a:ext>
                  </a:extLst>
                </a:gridCol>
              </a:tblGrid>
              <a:tr h="334436">
                <a:tc>
                  <a:txBody>
                    <a:bodyPr/>
                    <a:lstStyle/>
                    <a:p>
                      <a:pPr marL="0" marR="0">
                        <a:lnSpc>
                          <a:spcPct val="150000"/>
                        </a:lnSpc>
                        <a:spcBef>
                          <a:spcPts val="0"/>
                        </a:spcBef>
                        <a:spcAft>
                          <a:spcPts val="0"/>
                        </a:spcAft>
                      </a:pPr>
                      <a:r>
                        <a:rPr lang="en-US" sz="1400" dirty="0">
                          <a:effectLst/>
                        </a:rPr>
                        <a:t>Exp.</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US" sz="1400">
                          <a:effectLst/>
                        </a:rPr>
                        <a:t>Data being assimilated</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39481619"/>
                  </a:ext>
                </a:extLst>
              </a:tr>
              <a:tr h="350122">
                <a:tc>
                  <a:txBody>
                    <a:bodyPr/>
                    <a:lstStyle/>
                    <a:p>
                      <a:pPr marL="0" marR="0">
                        <a:lnSpc>
                          <a:spcPct val="150000"/>
                        </a:lnSpc>
                        <a:spcBef>
                          <a:spcPts val="0"/>
                        </a:spcBef>
                        <a:spcAft>
                          <a:spcPts val="0"/>
                        </a:spcAft>
                      </a:pPr>
                      <a:r>
                        <a:rPr lang="en-US" sz="1400">
                          <a:effectLst/>
                        </a:rPr>
                        <a:t>CTRL (no DA)</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US" sz="1400" dirty="0">
                          <a:effectLst/>
                        </a:rPr>
                        <a:t>Does not assimilate any data.</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79465431"/>
                  </a:ext>
                </a:extLst>
              </a:tr>
              <a:tr h="708824">
                <a:tc>
                  <a:txBody>
                    <a:bodyPr/>
                    <a:lstStyle/>
                    <a:p>
                      <a:pPr marL="0" marR="0">
                        <a:lnSpc>
                          <a:spcPct val="150000"/>
                        </a:lnSpc>
                        <a:spcBef>
                          <a:spcPts val="0"/>
                        </a:spcBef>
                        <a:spcAft>
                          <a:spcPts val="0"/>
                        </a:spcAft>
                      </a:pPr>
                      <a:r>
                        <a:rPr lang="en-US" sz="1400">
                          <a:effectLst/>
                        </a:rPr>
                        <a:t>OnlyFED0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US" sz="1400" dirty="0">
                          <a:effectLst/>
                        </a:rPr>
                        <a:t>Only assimilate FED data &gt;= 0 flash min</a:t>
                      </a:r>
                      <a:r>
                        <a:rPr lang="en-US" sz="1400" baseline="30000" dirty="0">
                          <a:effectLst/>
                        </a:rPr>
                        <a:t>-1</a:t>
                      </a:r>
                      <a:r>
                        <a:rPr lang="en-US" sz="1400" dirty="0">
                          <a:effectLst/>
                        </a:rPr>
                        <a:t> pixel</a:t>
                      </a:r>
                      <a:r>
                        <a:rPr lang="en-US" sz="1400" baseline="30000" dirty="0">
                          <a:effectLst/>
                        </a:rPr>
                        <a:t>-1</a:t>
                      </a:r>
                      <a:r>
                        <a:rPr lang="en-US" sz="1400" dirty="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87581465"/>
                  </a:ext>
                </a:extLst>
              </a:tr>
              <a:tr h="1083212">
                <a:tc>
                  <a:txBody>
                    <a:bodyPr/>
                    <a:lstStyle/>
                    <a:p>
                      <a:pPr marL="0" marR="0">
                        <a:lnSpc>
                          <a:spcPct val="150000"/>
                        </a:lnSpc>
                        <a:spcBef>
                          <a:spcPts val="0"/>
                        </a:spcBef>
                        <a:spcAft>
                          <a:spcPts val="0"/>
                        </a:spcAft>
                      </a:pPr>
                      <a:r>
                        <a:rPr lang="en-US" sz="1400">
                          <a:effectLst/>
                        </a:rPr>
                        <a:t>ZVrFED0</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US" sz="1400" dirty="0">
                          <a:effectLst/>
                        </a:rPr>
                        <a:t>Assimilate both radar observations (reflectivity [including clear-air reflectivity] and radial velocity) and FED data &gt;= 0 flash min</a:t>
                      </a:r>
                      <a:r>
                        <a:rPr lang="en-US" sz="1400" baseline="30000" dirty="0">
                          <a:effectLst/>
                        </a:rPr>
                        <a:t>-1</a:t>
                      </a:r>
                      <a:r>
                        <a:rPr lang="en-US" sz="1400" dirty="0">
                          <a:effectLst/>
                        </a:rPr>
                        <a:t> pixel</a:t>
                      </a:r>
                      <a:r>
                        <a:rPr lang="en-US" sz="1400" baseline="30000" dirty="0">
                          <a:effectLst/>
                        </a:rPr>
                        <a:t>-1</a:t>
                      </a:r>
                      <a:r>
                        <a:rPr lang="en-US" sz="1400" dirty="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18721506"/>
                  </a:ext>
                </a:extLst>
              </a:tr>
              <a:tr h="708824">
                <a:tc>
                  <a:txBody>
                    <a:bodyPr/>
                    <a:lstStyle/>
                    <a:p>
                      <a:pPr marL="0" marR="0">
                        <a:lnSpc>
                          <a:spcPct val="150000"/>
                        </a:lnSpc>
                        <a:spcBef>
                          <a:spcPts val="0"/>
                        </a:spcBef>
                        <a:spcAft>
                          <a:spcPts val="0"/>
                        </a:spcAft>
                      </a:pPr>
                      <a:r>
                        <a:rPr lang="en-US" sz="1400">
                          <a:effectLst/>
                        </a:rPr>
                        <a:t>OnlyFED1</a:t>
                      </a:r>
                      <a:endParaRPr lang="en-US"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US" sz="1400" dirty="0">
                          <a:effectLst/>
                        </a:rPr>
                        <a:t>Only assimilate FED data &gt;= 1 flash min</a:t>
                      </a:r>
                      <a:r>
                        <a:rPr lang="en-US" sz="1400" baseline="30000" dirty="0">
                          <a:effectLst/>
                        </a:rPr>
                        <a:t>-1</a:t>
                      </a:r>
                      <a:r>
                        <a:rPr lang="en-US" sz="1400" dirty="0">
                          <a:effectLst/>
                        </a:rPr>
                        <a:t> pixel</a:t>
                      </a:r>
                      <a:r>
                        <a:rPr lang="en-US" sz="1400" baseline="30000" dirty="0">
                          <a:effectLst/>
                        </a:rPr>
                        <a:t>-1</a:t>
                      </a:r>
                      <a:r>
                        <a:rPr lang="en-US" sz="1400" dirty="0">
                          <a:effectLst/>
                        </a:rPr>
                        <a:t>.</a:t>
                      </a:r>
                      <a:endParaRPr lang="en-US"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019675840"/>
                  </a:ext>
                </a:extLst>
              </a:tr>
            </a:tbl>
          </a:graphicData>
        </a:graphic>
      </p:graphicFrame>
      <p:sp>
        <p:nvSpPr>
          <p:cNvPr id="7" name="Title 1">
            <a:extLst>
              <a:ext uri="{FF2B5EF4-FFF2-40B4-BE49-F238E27FC236}">
                <a16:creationId xmlns:a16="http://schemas.microsoft.com/office/drawing/2014/main" id="{7D8CE31E-7BA2-4D63-9963-08FBD878D24C}"/>
              </a:ext>
            </a:extLst>
          </p:cNvPr>
          <p:cNvSpPr txBox="1">
            <a:spLocks/>
          </p:cNvSpPr>
          <p:nvPr/>
        </p:nvSpPr>
        <p:spPr>
          <a:xfrm>
            <a:off x="628650" y="269794"/>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Assimilating FED data with and without radar data and effect of assimilating zero FEDs</a:t>
            </a:r>
          </a:p>
        </p:txBody>
      </p:sp>
    </p:spTree>
    <p:extLst>
      <p:ext uri="{BB962C8B-B14F-4D97-AF65-F5344CB8AC3E}">
        <p14:creationId xmlns:p14="http://schemas.microsoft.com/office/powerpoint/2010/main" val="286919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7527CA-AE41-44B0-82BF-674926236905}"/>
              </a:ext>
            </a:extLst>
          </p:cNvPr>
          <p:cNvSpPr txBox="1"/>
          <p:nvPr/>
        </p:nvSpPr>
        <p:spPr>
          <a:xfrm>
            <a:off x="1339514" y="5736022"/>
            <a:ext cx="6938211" cy="954107"/>
          </a:xfrm>
          <a:prstGeom prst="rect">
            <a:avLst/>
          </a:prstGeom>
          <a:noFill/>
        </p:spPr>
        <p:txBody>
          <a:bodyPr wrap="square">
            <a:spAutoFit/>
          </a:bodyPr>
          <a:lstStyle/>
          <a:p>
            <a:pPr marL="285750" indent="-285750">
              <a:buFont typeface="Arial" panose="020B0604020202020204" pitchFamily="34" charset="0"/>
              <a:buChar char="•"/>
            </a:pPr>
            <a:r>
              <a:rPr lang="en-US" sz="1400" dirty="0"/>
              <a:t>Assimilating FED data alone  (OnlyFED0) can produce comparable FED forecasts as assimilating radar data alone (OnlyZVr), both are much better than CNTL (</a:t>
            </a:r>
            <a:r>
              <a:rPr lang="en-US" sz="1400" dirty="0" err="1"/>
              <a:t>NoDA</a:t>
            </a:r>
            <a:r>
              <a:rPr lang="en-US" sz="1400" dirty="0"/>
              <a:t>).</a:t>
            </a:r>
          </a:p>
          <a:p>
            <a:pPr marL="285750" indent="-285750">
              <a:buFont typeface="Arial" panose="020B0604020202020204" pitchFamily="34" charset="0"/>
              <a:buChar char="•"/>
            </a:pPr>
            <a:r>
              <a:rPr lang="en-US" sz="1400" dirty="0"/>
              <a:t>When FED data is assimilated together with radar data, the additional benefits of FED data is tiny for the MCS but more clear for the supercell case in terms of forecast FED.</a:t>
            </a:r>
          </a:p>
        </p:txBody>
      </p:sp>
      <p:sp>
        <p:nvSpPr>
          <p:cNvPr id="9" name="TextBox 8">
            <a:extLst>
              <a:ext uri="{FF2B5EF4-FFF2-40B4-BE49-F238E27FC236}">
                <a16:creationId xmlns:a16="http://schemas.microsoft.com/office/drawing/2014/main" id="{90DC42F4-5DFF-4C50-AE3A-BE2E8D4F93B3}"/>
              </a:ext>
            </a:extLst>
          </p:cNvPr>
          <p:cNvSpPr txBox="1"/>
          <p:nvPr/>
        </p:nvSpPr>
        <p:spPr>
          <a:xfrm>
            <a:off x="1411704" y="187120"/>
            <a:ext cx="6938211" cy="523220"/>
          </a:xfrm>
          <a:prstGeom prst="rect">
            <a:avLst/>
          </a:prstGeom>
          <a:noFill/>
        </p:spPr>
        <p:txBody>
          <a:bodyPr wrap="square">
            <a:spAutoFit/>
          </a:bodyPr>
          <a:lstStyle/>
          <a:p>
            <a:pPr algn="ctr"/>
            <a:r>
              <a:rPr lang="en-US" sz="2800" dirty="0"/>
              <a:t>ETS of FED analyses/forecasts</a:t>
            </a:r>
          </a:p>
        </p:txBody>
      </p:sp>
      <p:pic>
        <p:nvPicPr>
          <p:cNvPr id="7" name="Content Placeholder 4" descr="Graphical user interface, text&#10;&#10;Description automatically generated">
            <a:extLst>
              <a:ext uri="{FF2B5EF4-FFF2-40B4-BE49-F238E27FC236}">
                <a16:creationId xmlns:a16="http://schemas.microsoft.com/office/drawing/2014/main" id="{4C5BDD67-A4EC-4D88-8BEF-490D4916267A}"/>
              </a:ext>
            </a:extLst>
          </p:cNvPr>
          <p:cNvPicPr>
            <a:picLocks noChangeAspect="1"/>
          </p:cNvPicPr>
          <p:nvPr/>
        </p:nvPicPr>
        <p:blipFill rotWithShape="1">
          <a:blip r:embed="rId3">
            <a:extLst>
              <a:ext uri="{28A0092B-C50C-407E-A947-70E740481C1C}">
                <a14:useLocalDpi xmlns:a14="http://schemas.microsoft.com/office/drawing/2010/main" val="0"/>
              </a:ext>
            </a:extLst>
          </a:blip>
          <a:srcRect r="50441"/>
          <a:stretch/>
        </p:blipFill>
        <p:spPr>
          <a:xfrm>
            <a:off x="1678341" y="1173400"/>
            <a:ext cx="2484585" cy="4542072"/>
          </a:xfrm>
          <a:prstGeom prst="rect">
            <a:avLst/>
          </a:prstGeom>
        </p:spPr>
      </p:pic>
      <p:pic>
        <p:nvPicPr>
          <p:cNvPr id="10" name="Content Placeholder 12">
            <a:extLst>
              <a:ext uri="{FF2B5EF4-FFF2-40B4-BE49-F238E27FC236}">
                <a16:creationId xmlns:a16="http://schemas.microsoft.com/office/drawing/2014/main" id="{C226C572-E5AE-48C0-8166-B4BB1F416D7D}"/>
              </a:ext>
            </a:extLst>
          </p:cNvPr>
          <p:cNvPicPr>
            <a:picLocks noChangeAspect="1"/>
          </p:cNvPicPr>
          <p:nvPr/>
        </p:nvPicPr>
        <p:blipFill rotWithShape="1">
          <a:blip r:embed="rId4">
            <a:extLst>
              <a:ext uri="{28A0092B-C50C-407E-A947-70E740481C1C}">
                <a14:useLocalDpi xmlns:a14="http://schemas.microsoft.com/office/drawing/2010/main" val="0"/>
              </a:ext>
            </a:extLst>
          </a:blip>
          <a:srcRect r="50393"/>
          <a:stretch/>
        </p:blipFill>
        <p:spPr>
          <a:xfrm>
            <a:off x="4880810" y="1227235"/>
            <a:ext cx="2484585" cy="4475745"/>
          </a:xfrm>
          <a:prstGeom prst="rect">
            <a:avLst/>
          </a:prstGeom>
        </p:spPr>
      </p:pic>
      <p:sp>
        <p:nvSpPr>
          <p:cNvPr id="8" name="TextBox 7">
            <a:extLst>
              <a:ext uri="{FF2B5EF4-FFF2-40B4-BE49-F238E27FC236}">
                <a16:creationId xmlns:a16="http://schemas.microsoft.com/office/drawing/2014/main" id="{40CB33D6-879A-584D-805E-29850345125B}"/>
              </a:ext>
            </a:extLst>
          </p:cNvPr>
          <p:cNvSpPr txBox="1"/>
          <p:nvPr/>
        </p:nvSpPr>
        <p:spPr>
          <a:xfrm>
            <a:off x="2511146" y="745020"/>
            <a:ext cx="6032988" cy="461665"/>
          </a:xfrm>
          <a:prstGeom prst="rect">
            <a:avLst/>
          </a:prstGeom>
          <a:noFill/>
        </p:spPr>
        <p:txBody>
          <a:bodyPr wrap="square">
            <a:spAutoFit/>
          </a:bodyPr>
          <a:lstStyle/>
          <a:p>
            <a:r>
              <a:rPr lang="en-US" sz="2400" dirty="0"/>
              <a:t>MCS                                     Supercell</a:t>
            </a:r>
          </a:p>
        </p:txBody>
      </p:sp>
    </p:spTree>
    <p:extLst>
      <p:ext uri="{BB962C8B-B14F-4D97-AF65-F5344CB8AC3E}">
        <p14:creationId xmlns:p14="http://schemas.microsoft.com/office/powerpoint/2010/main" val="283675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71E499-3E2E-4AD1-98DB-741650A0C51E}"/>
              </a:ext>
            </a:extLst>
          </p:cNvPr>
          <p:cNvSpPr txBox="1"/>
          <p:nvPr/>
        </p:nvSpPr>
        <p:spPr>
          <a:xfrm>
            <a:off x="2433233" y="673081"/>
            <a:ext cx="6032988" cy="461665"/>
          </a:xfrm>
          <a:prstGeom prst="rect">
            <a:avLst/>
          </a:prstGeom>
          <a:noFill/>
        </p:spPr>
        <p:txBody>
          <a:bodyPr wrap="square">
            <a:spAutoFit/>
          </a:bodyPr>
          <a:lstStyle/>
          <a:p>
            <a:r>
              <a:rPr lang="en-US" sz="2400" dirty="0"/>
              <a:t>MCS                                     Supercell</a:t>
            </a:r>
          </a:p>
        </p:txBody>
      </p:sp>
      <p:sp>
        <p:nvSpPr>
          <p:cNvPr id="7" name="TextBox 6">
            <a:extLst>
              <a:ext uri="{FF2B5EF4-FFF2-40B4-BE49-F238E27FC236}">
                <a16:creationId xmlns:a16="http://schemas.microsoft.com/office/drawing/2014/main" id="{0FECC354-F50F-4417-8F72-E776EE58AA03}"/>
              </a:ext>
            </a:extLst>
          </p:cNvPr>
          <p:cNvSpPr txBox="1"/>
          <p:nvPr/>
        </p:nvSpPr>
        <p:spPr>
          <a:xfrm>
            <a:off x="974558" y="5804257"/>
            <a:ext cx="7660105" cy="954107"/>
          </a:xfrm>
          <a:prstGeom prst="rect">
            <a:avLst/>
          </a:prstGeom>
          <a:noFill/>
        </p:spPr>
        <p:txBody>
          <a:bodyPr wrap="square">
            <a:spAutoFit/>
          </a:bodyPr>
          <a:lstStyle/>
          <a:p>
            <a:pPr marL="285750" indent="-285750">
              <a:buFont typeface="Arial" panose="020B0604020202020204" pitchFamily="34" charset="0"/>
              <a:buChar char="•"/>
            </a:pPr>
            <a:r>
              <a:rPr lang="en-US" sz="1400" dirty="0"/>
              <a:t>Assimilating FED data alone  (OnlyFED0) can improve reflectivity forecasts relative to CTRL, but not as much as assimilating radar data alone (OnlyZVr).</a:t>
            </a:r>
          </a:p>
          <a:p>
            <a:pPr marL="285750" indent="-285750">
              <a:buFont typeface="Arial" panose="020B0604020202020204" pitchFamily="34" charset="0"/>
              <a:buChar char="•"/>
            </a:pPr>
            <a:r>
              <a:rPr lang="en-US" sz="1400" dirty="0"/>
              <a:t>When FED data is assimilated together with radar data, the additional impacts of FED data is tiny in terms of forecast reflectivity.</a:t>
            </a:r>
          </a:p>
        </p:txBody>
      </p:sp>
      <p:sp>
        <p:nvSpPr>
          <p:cNvPr id="8" name="TextBox 7">
            <a:extLst>
              <a:ext uri="{FF2B5EF4-FFF2-40B4-BE49-F238E27FC236}">
                <a16:creationId xmlns:a16="http://schemas.microsoft.com/office/drawing/2014/main" id="{386FC701-DBF3-4423-A6DF-C43B4CBA9CAB}"/>
              </a:ext>
            </a:extLst>
          </p:cNvPr>
          <p:cNvSpPr txBox="1"/>
          <p:nvPr/>
        </p:nvSpPr>
        <p:spPr>
          <a:xfrm>
            <a:off x="114300" y="98260"/>
            <a:ext cx="9125952" cy="523220"/>
          </a:xfrm>
          <a:prstGeom prst="rect">
            <a:avLst/>
          </a:prstGeom>
          <a:noFill/>
        </p:spPr>
        <p:txBody>
          <a:bodyPr wrap="square">
            <a:spAutoFit/>
          </a:bodyPr>
          <a:lstStyle/>
          <a:p>
            <a:pPr algn="ctr"/>
            <a:r>
              <a:rPr lang="en-US" sz="2800" dirty="0"/>
              <a:t>ETS of composite reflectivity analyses/forecasts</a:t>
            </a:r>
          </a:p>
        </p:txBody>
      </p:sp>
      <p:pic>
        <p:nvPicPr>
          <p:cNvPr id="9" name="Content Placeholder 3" descr="Graphical user interface, application&#10;&#10;Description automatically generated">
            <a:extLst>
              <a:ext uri="{FF2B5EF4-FFF2-40B4-BE49-F238E27FC236}">
                <a16:creationId xmlns:a16="http://schemas.microsoft.com/office/drawing/2014/main" id="{3A5B8A2A-91A8-4047-A2B1-EB69A6B6BC09}"/>
              </a:ext>
            </a:extLst>
          </p:cNvPr>
          <p:cNvPicPr>
            <a:picLocks noChangeAspect="1"/>
          </p:cNvPicPr>
          <p:nvPr/>
        </p:nvPicPr>
        <p:blipFill rotWithShape="1">
          <a:blip r:embed="rId3">
            <a:extLst>
              <a:ext uri="{28A0092B-C50C-407E-A947-70E740481C1C}">
                <a14:useLocalDpi xmlns:a14="http://schemas.microsoft.com/office/drawing/2010/main" val="0"/>
              </a:ext>
            </a:extLst>
          </a:blip>
          <a:srcRect r="49082"/>
          <a:stretch/>
        </p:blipFill>
        <p:spPr>
          <a:xfrm>
            <a:off x="1638300" y="1184737"/>
            <a:ext cx="2436395" cy="4488525"/>
          </a:xfrm>
          <a:prstGeom prst="rect">
            <a:avLst/>
          </a:prstGeom>
        </p:spPr>
      </p:pic>
      <p:pic>
        <p:nvPicPr>
          <p:cNvPr id="10" name="Content Placeholder 7" descr="Graphical user interface, application&#10;&#10;Description automatically generated">
            <a:extLst>
              <a:ext uri="{FF2B5EF4-FFF2-40B4-BE49-F238E27FC236}">
                <a16:creationId xmlns:a16="http://schemas.microsoft.com/office/drawing/2014/main" id="{C494B67C-F796-4555-980F-0AAEC8EB5399}"/>
              </a:ext>
            </a:extLst>
          </p:cNvPr>
          <p:cNvPicPr>
            <a:picLocks noChangeAspect="1"/>
          </p:cNvPicPr>
          <p:nvPr/>
        </p:nvPicPr>
        <p:blipFill rotWithShape="1">
          <a:blip r:embed="rId4">
            <a:extLst>
              <a:ext uri="{28A0092B-C50C-407E-A947-70E740481C1C}">
                <a14:useLocalDpi xmlns:a14="http://schemas.microsoft.com/office/drawing/2010/main" val="0"/>
              </a:ext>
            </a:extLst>
          </a:blip>
          <a:srcRect r="49082"/>
          <a:stretch/>
        </p:blipFill>
        <p:spPr>
          <a:xfrm>
            <a:off x="4855729" y="1173407"/>
            <a:ext cx="2436395" cy="4488525"/>
          </a:xfrm>
          <a:prstGeom prst="rect">
            <a:avLst/>
          </a:prstGeom>
        </p:spPr>
      </p:pic>
    </p:spTree>
    <p:extLst>
      <p:ext uri="{BB962C8B-B14F-4D97-AF65-F5344CB8AC3E}">
        <p14:creationId xmlns:p14="http://schemas.microsoft.com/office/powerpoint/2010/main" val="258865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F60FAD-48CF-4D95-BCCD-AEF0DDBC71E2}"/>
              </a:ext>
            </a:extLst>
          </p:cNvPr>
          <p:cNvSpPr txBox="1"/>
          <p:nvPr/>
        </p:nvSpPr>
        <p:spPr>
          <a:xfrm>
            <a:off x="619125" y="327065"/>
            <a:ext cx="8172449" cy="523220"/>
          </a:xfrm>
          <a:prstGeom prst="rect">
            <a:avLst/>
          </a:prstGeom>
          <a:noFill/>
        </p:spPr>
        <p:txBody>
          <a:bodyPr wrap="square">
            <a:spAutoFit/>
          </a:bodyPr>
          <a:lstStyle/>
          <a:p>
            <a:pPr algn="ctr"/>
            <a:r>
              <a:rPr lang="en-US" sz="2800" dirty="0"/>
              <a:t>Impacts of assimilating zero FEDs (MCS case)</a:t>
            </a:r>
          </a:p>
        </p:txBody>
      </p:sp>
      <p:sp>
        <p:nvSpPr>
          <p:cNvPr id="9" name="TextBox 8">
            <a:extLst>
              <a:ext uri="{FF2B5EF4-FFF2-40B4-BE49-F238E27FC236}">
                <a16:creationId xmlns:a16="http://schemas.microsoft.com/office/drawing/2014/main" id="{E083F696-E058-4B41-9A87-1209C2B41D8D}"/>
              </a:ext>
            </a:extLst>
          </p:cNvPr>
          <p:cNvSpPr txBox="1"/>
          <p:nvPr/>
        </p:nvSpPr>
        <p:spPr>
          <a:xfrm>
            <a:off x="163533" y="5769499"/>
            <a:ext cx="4087625" cy="830997"/>
          </a:xfrm>
          <a:prstGeom prst="rect">
            <a:avLst/>
          </a:prstGeom>
          <a:noFill/>
        </p:spPr>
        <p:txBody>
          <a:bodyPr wrap="square">
            <a:spAutoFit/>
          </a:bodyPr>
          <a:lstStyle/>
          <a:p>
            <a:pPr algn="ctr"/>
            <a:r>
              <a:rPr lang="en-US" sz="1600" dirty="0">
                <a:solidFill>
                  <a:srgbClr val="FF0000"/>
                </a:solidFill>
              </a:rPr>
              <a:t>Assimilating zero FEDs </a:t>
            </a:r>
            <a:r>
              <a:rPr lang="en-US" sz="1600" dirty="0"/>
              <a:t>slightly</a:t>
            </a:r>
            <a:r>
              <a:rPr lang="en-US" sz="1600" dirty="0">
                <a:solidFill>
                  <a:srgbClr val="FF0000"/>
                </a:solidFill>
              </a:rPr>
              <a:t> </a:t>
            </a:r>
            <a:r>
              <a:rPr lang="en-US" sz="1600" dirty="0"/>
              <a:t>degrades reflectivity forecasts for the MCS case that does not have obvious spurious storms.</a:t>
            </a:r>
          </a:p>
        </p:txBody>
      </p:sp>
      <p:pic>
        <p:nvPicPr>
          <p:cNvPr id="10" name="Content Placeholder 4" descr="Map&#10;&#10;Description automatically generated">
            <a:extLst>
              <a:ext uri="{FF2B5EF4-FFF2-40B4-BE49-F238E27FC236}">
                <a16:creationId xmlns:a16="http://schemas.microsoft.com/office/drawing/2014/main" id="{5BC6CE09-0262-43DA-BE65-414845923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158" y="903682"/>
            <a:ext cx="4302292" cy="5686595"/>
          </a:xfrm>
          <a:prstGeom prst="rect">
            <a:avLst/>
          </a:prstGeom>
        </p:spPr>
      </p:pic>
      <p:pic>
        <p:nvPicPr>
          <p:cNvPr id="7" name="Content Placeholder 11">
            <a:extLst>
              <a:ext uri="{FF2B5EF4-FFF2-40B4-BE49-F238E27FC236}">
                <a16:creationId xmlns:a16="http://schemas.microsoft.com/office/drawing/2014/main" id="{7B3D66A0-1DBA-42AA-8678-890380D111B9}"/>
              </a:ext>
            </a:extLst>
          </p:cNvPr>
          <p:cNvPicPr>
            <a:picLocks noChangeAspect="1"/>
          </p:cNvPicPr>
          <p:nvPr/>
        </p:nvPicPr>
        <p:blipFill rotWithShape="1">
          <a:blip r:embed="rId4">
            <a:extLst>
              <a:ext uri="{28A0092B-C50C-407E-A947-70E740481C1C}">
                <a14:useLocalDpi xmlns:a14="http://schemas.microsoft.com/office/drawing/2010/main" val="0"/>
              </a:ext>
            </a:extLst>
          </a:blip>
          <a:srcRect r="48973"/>
          <a:stretch/>
        </p:blipFill>
        <p:spPr>
          <a:xfrm>
            <a:off x="1023861" y="1134223"/>
            <a:ext cx="2366970" cy="4351338"/>
          </a:xfrm>
          <a:prstGeom prst="rect">
            <a:avLst/>
          </a:prstGeom>
        </p:spPr>
      </p:pic>
      <p:sp>
        <p:nvSpPr>
          <p:cNvPr id="2" name="Oval 1">
            <a:extLst>
              <a:ext uri="{FF2B5EF4-FFF2-40B4-BE49-F238E27FC236}">
                <a16:creationId xmlns:a16="http://schemas.microsoft.com/office/drawing/2014/main" id="{691AB9ED-2FAE-4375-A28F-14940A7AED9F}"/>
              </a:ext>
            </a:extLst>
          </p:cNvPr>
          <p:cNvSpPr/>
          <p:nvPr/>
        </p:nvSpPr>
        <p:spPr>
          <a:xfrm rot="19360642">
            <a:off x="7348284" y="2282547"/>
            <a:ext cx="391032" cy="1783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DAC2D6F-9B38-40B2-8642-B5017A9DB518}"/>
              </a:ext>
            </a:extLst>
          </p:cNvPr>
          <p:cNvSpPr/>
          <p:nvPr/>
        </p:nvSpPr>
        <p:spPr>
          <a:xfrm rot="19360642">
            <a:off x="8148384" y="2282547"/>
            <a:ext cx="391032" cy="1783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4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F60FAD-48CF-4D95-BCCD-AEF0DDBC71E2}"/>
              </a:ext>
            </a:extLst>
          </p:cNvPr>
          <p:cNvSpPr txBox="1"/>
          <p:nvPr/>
        </p:nvSpPr>
        <p:spPr>
          <a:xfrm>
            <a:off x="635167" y="125541"/>
            <a:ext cx="8172449" cy="523220"/>
          </a:xfrm>
          <a:prstGeom prst="rect">
            <a:avLst/>
          </a:prstGeom>
          <a:noFill/>
        </p:spPr>
        <p:txBody>
          <a:bodyPr wrap="square">
            <a:spAutoFit/>
          </a:bodyPr>
          <a:lstStyle/>
          <a:p>
            <a:pPr algn="ctr"/>
            <a:r>
              <a:rPr lang="en-US" sz="2800" dirty="0"/>
              <a:t>Impacts of assimilating zero FEDs (supercell case)</a:t>
            </a:r>
          </a:p>
        </p:txBody>
      </p:sp>
      <p:sp>
        <p:nvSpPr>
          <p:cNvPr id="9" name="TextBox 8">
            <a:extLst>
              <a:ext uri="{FF2B5EF4-FFF2-40B4-BE49-F238E27FC236}">
                <a16:creationId xmlns:a16="http://schemas.microsoft.com/office/drawing/2014/main" id="{E083F696-E058-4B41-9A87-1209C2B41D8D}"/>
              </a:ext>
            </a:extLst>
          </p:cNvPr>
          <p:cNvSpPr txBox="1"/>
          <p:nvPr/>
        </p:nvSpPr>
        <p:spPr>
          <a:xfrm>
            <a:off x="163534" y="5769499"/>
            <a:ext cx="4296172" cy="830997"/>
          </a:xfrm>
          <a:prstGeom prst="rect">
            <a:avLst/>
          </a:prstGeom>
          <a:noFill/>
        </p:spPr>
        <p:txBody>
          <a:bodyPr wrap="square">
            <a:spAutoFit/>
          </a:bodyPr>
          <a:lstStyle/>
          <a:p>
            <a:pPr algn="ctr"/>
            <a:r>
              <a:rPr lang="en-US" sz="1600" dirty="0">
                <a:solidFill>
                  <a:srgbClr val="FF0000"/>
                </a:solidFill>
              </a:rPr>
              <a:t>Assimilating zero FEDs </a:t>
            </a:r>
            <a:r>
              <a:rPr lang="en-US" sz="1600" dirty="0"/>
              <a:t>improve the forecasts for the supercell case that has obvious spurious storms in the background fields.</a:t>
            </a:r>
          </a:p>
        </p:txBody>
      </p:sp>
      <p:pic>
        <p:nvPicPr>
          <p:cNvPr id="8" name="Content Placeholder 8">
            <a:extLst>
              <a:ext uri="{FF2B5EF4-FFF2-40B4-BE49-F238E27FC236}">
                <a16:creationId xmlns:a16="http://schemas.microsoft.com/office/drawing/2014/main" id="{4CC0AB87-2216-4D09-BED8-A8A29C8BC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378" y="729968"/>
            <a:ext cx="4443237" cy="5956867"/>
          </a:xfrm>
          <a:prstGeom prst="rect">
            <a:avLst/>
          </a:prstGeom>
        </p:spPr>
      </p:pic>
      <p:pic>
        <p:nvPicPr>
          <p:cNvPr id="6" name="Content Placeholder 16" descr="Graphical user interface, application&#10;&#10;Description automatically generated">
            <a:extLst>
              <a:ext uri="{FF2B5EF4-FFF2-40B4-BE49-F238E27FC236}">
                <a16:creationId xmlns:a16="http://schemas.microsoft.com/office/drawing/2014/main" id="{C5B5B8C5-F3E7-4D2A-9AD6-10A699340F87}"/>
              </a:ext>
            </a:extLst>
          </p:cNvPr>
          <p:cNvPicPr>
            <a:picLocks noChangeAspect="1"/>
          </p:cNvPicPr>
          <p:nvPr/>
        </p:nvPicPr>
        <p:blipFill rotWithShape="1">
          <a:blip r:embed="rId4">
            <a:extLst>
              <a:ext uri="{28A0092B-C50C-407E-A947-70E740481C1C}">
                <a14:useLocalDpi xmlns:a14="http://schemas.microsoft.com/office/drawing/2010/main" val="0"/>
              </a:ext>
            </a:extLst>
          </a:blip>
          <a:srcRect r="49057"/>
          <a:stretch/>
        </p:blipFill>
        <p:spPr>
          <a:xfrm>
            <a:off x="1101996" y="1015115"/>
            <a:ext cx="2363099" cy="4351338"/>
          </a:xfrm>
          <a:prstGeom prst="rect">
            <a:avLst/>
          </a:prstGeom>
        </p:spPr>
      </p:pic>
    </p:spTree>
    <p:extLst>
      <p:ext uri="{BB962C8B-B14F-4D97-AF65-F5344CB8AC3E}">
        <p14:creationId xmlns:p14="http://schemas.microsoft.com/office/powerpoint/2010/main" val="129152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9869-8671-4015-AE15-82F4DB3FDDD6}"/>
              </a:ext>
            </a:extLst>
          </p:cNvPr>
          <p:cNvSpPr>
            <a:spLocks noGrp="1"/>
          </p:cNvSpPr>
          <p:nvPr>
            <p:ph type="title"/>
          </p:nvPr>
        </p:nvSpPr>
        <p:spPr>
          <a:xfrm>
            <a:off x="757789" y="292768"/>
            <a:ext cx="7886700" cy="625474"/>
          </a:xfrm>
        </p:spPr>
        <p:txBody>
          <a:bodyPr>
            <a:noAutofit/>
          </a:bodyPr>
          <a:lstStyle/>
          <a:p>
            <a:pPr algn="ctr"/>
            <a:r>
              <a:rPr lang="en-US" sz="2800" b="1" dirty="0">
                <a:solidFill>
                  <a:srgbClr val="FF0000"/>
                </a:solidFill>
              </a:rPr>
              <a:t>Assimilation of Lightning Data into NWP Models</a:t>
            </a:r>
          </a:p>
        </p:txBody>
      </p:sp>
      <p:sp>
        <p:nvSpPr>
          <p:cNvPr id="3" name="Content Placeholder 2">
            <a:extLst>
              <a:ext uri="{FF2B5EF4-FFF2-40B4-BE49-F238E27FC236}">
                <a16:creationId xmlns:a16="http://schemas.microsoft.com/office/drawing/2014/main" id="{9B1A4132-FF2F-4DA7-AC5B-B5E0314F1E1E}"/>
              </a:ext>
            </a:extLst>
          </p:cNvPr>
          <p:cNvSpPr>
            <a:spLocks noGrp="1"/>
          </p:cNvSpPr>
          <p:nvPr>
            <p:ph idx="1"/>
          </p:nvPr>
        </p:nvSpPr>
        <p:spPr>
          <a:xfrm>
            <a:off x="1243263" y="1187115"/>
            <a:ext cx="7636041" cy="5617873"/>
          </a:xfrm>
        </p:spPr>
        <p:txBody>
          <a:bodyPr>
            <a:normAutofit/>
          </a:bodyPr>
          <a:lstStyle/>
          <a:p>
            <a:r>
              <a:rPr lang="en-US" sz="2400" dirty="0"/>
              <a:t>Assimilation into </a:t>
            </a:r>
            <a:r>
              <a:rPr lang="en-US" sz="2400" dirty="0">
                <a:solidFill>
                  <a:srgbClr val="FF0000"/>
                </a:solidFill>
              </a:rPr>
              <a:t>convection-parameterizing</a:t>
            </a:r>
            <a:r>
              <a:rPr lang="en-US" sz="2400" dirty="0"/>
              <a:t> models:</a:t>
            </a:r>
          </a:p>
          <a:p>
            <a:pPr lvl="1"/>
            <a:r>
              <a:rPr lang="en-US" sz="2000" dirty="0">
                <a:solidFill>
                  <a:srgbClr val="FF0000"/>
                </a:solidFill>
              </a:rPr>
              <a:t>Converted to </a:t>
            </a:r>
            <a:r>
              <a:rPr lang="en-US" sz="2000" dirty="0" err="1">
                <a:solidFill>
                  <a:srgbClr val="FF0000"/>
                </a:solidFill>
              </a:rPr>
              <a:t>rainrates</a:t>
            </a:r>
            <a:r>
              <a:rPr lang="en-US" sz="2000" dirty="0">
                <a:solidFill>
                  <a:srgbClr val="FF0000"/>
                </a:solidFill>
              </a:rPr>
              <a:t> </a:t>
            </a:r>
            <a:r>
              <a:rPr lang="en-US" sz="2000" dirty="0"/>
              <a:t>to adjust latent heating in cumulus parameterization scheme (CPS)</a:t>
            </a:r>
          </a:p>
          <a:p>
            <a:pPr lvl="1"/>
            <a:r>
              <a:rPr lang="en-US" sz="2000" dirty="0"/>
              <a:t>Using CG lightning data to </a:t>
            </a:r>
            <a:r>
              <a:rPr lang="en-US" sz="2000" dirty="0">
                <a:solidFill>
                  <a:srgbClr val="FF0000"/>
                </a:solidFill>
              </a:rPr>
              <a:t>adjust humidity profiles </a:t>
            </a:r>
            <a:r>
              <a:rPr lang="en-US" sz="2000" dirty="0"/>
              <a:t>to indirectly trigger a CPS or directly </a:t>
            </a:r>
            <a:r>
              <a:rPr lang="en-US" sz="2000" dirty="0">
                <a:solidFill>
                  <a:srgbClr val="FF0000"/>
                </a:solidFill>
              </a:rPr>
              <a:t>activate a CPS</a:t>
            </a:r>
            <a:endParaRPr lang="en-US" sz="2000" dirty="0"/>
          </a:p>
          <a:p>
            <a:r>
              <a:rPr lang="en-US" sz="2400" dirty="0"/>
              <a:t>Assimilation of lightning data into </a:t>
            </a:r>
            <a:r>
              <a:rPr lang="en-US" sz="2400" dirty="0">
                <a:solidFill>
                  <a:srgbClr val="FF0000"/>
                </a:solidFill>
              </a:rPr>
              <a:t>CAM</a:t>
            </a:r>
            <a:r>
              <a:rPr lang="en-US" sz="2400" dirty="0"/>
              <a:t> models:</a:t>
            </a:r>
          </a:p>
          <a:p>
            <a:pPr lvl="1"/>
            <a:r>
              <a:rPr lang="en-US" sz="2000" dirty="0"/>
              <a:t>Assimilate </a:t>
            </a:r>
            <a:r>
              <a:rPr lang="en-US" sz="2000" dirty="0">
                <a:solidFill>
                  <a:srgbClr val="FF0000"/>
                </a:solidFill>
              </a:rPr>
              <a:t>pseudo-moisture</a:t>
            </a:r>
            <a:r>
              <a:rPr lang="en-US" sz="2000" dirty="0"/>
              <a:t> derived from lightning data</a:t>
            </a:r>
          </a:p>
          <a:p>
            <a:pPr lvl="1"/>
            <a:r>
              <a:rPr lang="en-US" sz="2000" dirty="0">
                <a:solidFill>
                  <a:srgbClr val="FF0000"/>
                </a:solidFill>
              </a:rPr>
              <a:t>Adjust</a:t>
            </a:r>
            <a:r>
              <a:rPr lang="en-US" sz="2000" dirty="0"/>
              <a:t> </a:t>
            </a:r>
            <a:r>
              <a:rPr lang="en-US" sz="2000" dirty="0">
                <a:solidFill>
                  <a:srgbClr val="FF0000"/>
                </a:solidFill>
              </a:rPr>
              <a:t>low-level temperature </a:t>
            </a:r>
            <a:r>
              <a:rPr lang="en-US" sz="2000" dirty="0"/>
              <a:t>based on lightning data</a:t>
            </a:r>
          </a:p>
          <a:p>
            <a:pPr lvl="1"/>
            <a:r>
              <a:rPr lang="en-US" sz="2000" dirty="0">
                <a:solidFill>
                  <a:srgbClr val="FF0000"/>
                </a:solidFill>
              </a:rPr>
              <a:t>Converting lightning data into reflectivity</a:t>
            </a:r>
            <a:r>
              <a:rPr lang="en-US" sz="2000" dirty="0"/>
              <a:t> then assimilate</a:t>
            </a:r>
          </a:p>
          <a:p>
            <a:r>
              <a:rPr lang="en-US" sz="2400" dirty="0"/>
              <a:t>Positive impacts of lightning data were generally obtained.</a:t>
            </a:r>
          </a:p>
          <a:p>
            <a:r>
              <a:rPr lang="en-US" sz="2400" dirty="0"/>
              <a:t>These indirect methods generally </a:t>
            </a:r>
            <a:r>
              <a:rPr lang="en-US" sz="2400" dirty="0">
                <a:solidFill>
                  <a:srgbClr val="FF0000"/>
                </a:solidFill>
              </a:rPr>
              <a:t>do not consistently update all model state variables</a:t>
            </a:r>
            <a:r>
              <a:rPr lang="en-US" sz="2400" dirty="0"/>
              <a:t>. </a:t>
            </a:r>
          </a:p>
          <a:p>
            <a:endParaRPr lang="en-US" dirty="0"/>
          </a:p>
        </p:txBody>
      </p:sp>
    </p:spTree>
    <p:extLst>
      <p:ext uri="{BB962C8B-B14F-4D97-AF65-F5344CB8AC3E}">
        <p14:creationId xmlns:p14="http://schemas.microsoft.com/office/powerpoint/2010/main" val="1688498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4D60-1E08-4B88-B7B4-97493B0FCF15}"/>
              </a:ext>
            </a:extLst>
          </p:cNvPr>
          <p:cNvSpPr>
            <a:spLocks noGrp="1"/>
          </p:cNvSpPr>
          <p:nvPr>
            <p:ph type="title"/>
          </p:nvPr>
        </p:nvSpPr>
        <p:spPr/>
        <p:txBody>
          <a:bodyPr>
            <a:normAutofit/>
          </a:bodyPr>
          <a:lstStyle/>
          <a:p>
            <a:pPr algn="ctr"/>
            <a:r>
              <a:rPr lang="en-US" sz="3200" dirty="0"/>
              <a:t>Summary on </a:t>
            </a:r>
            <a:r>
              <a:rPr lang="en-US" sz="3200" dirty="0" err="1"/>
              <a:t>FED+Radar</a:t>
            </a:r>
            <a:r>
              <a:rPr lang="en-US" sz="3200" dirty="0"/>
              <a:t> and Zero FED Experiments</a:t>
            </a:r>
          </a:p>
        </p:txBody>
      </p:sp>
      <p:sp>
        <p:nvSpPr>
          <p:cNvPr id="3" name="Content Placeholder 2">
            <a:extLst>
              <a:ext uri="{FF2B5EF4-FFF2-40B4-BE49-F238E27FC236}">
                <a16:creationId xmlns:a16="http://schemas.microsoft.com/office/drawing/2014/main" id="{B3CF04CA-C601-4BE6-8AE0-4C42BE6861C8}"/>
              </a:ext>
            </a:extLst>
          </p:cNvPr>
          <p:cNvSpPr>
            <a:spLocks noGrp="1"/>
          </p:cNvSpPr>
          <p:nvPr>
            <p:ph idx="1"/>
          </p:nvPr>
        </p:nvSpPr>
        <p:spPr/>
        <p:txBody>
          <a:bodyPr>
            <a:normAutofit/>
          </a:bodyPr>
          <a:lstStyle/>
          <a:p>
            <a:pPr marL="285750" indent="-285750">
              <a:buFont typeface="Arial" panose="020B0604020202020204" pitchFamily="34" charset="0"/>
              <a:buChar char="•"/>
            </a:pPr>
            <a:r>
              <a:rPr lang="en-US" sz="2400" dirty="0"/>
              <a:t>Assimilating FED data alone  (OnlyFED0) can produce comparable FED forecasts as assimilating radar data alone (OnlyZVr), both are much better than the CTRL.</a:t>
            </a:r>
          </a:p>
          <a:p>
            <a:pPr marL="285750" indent="-285750">
              <a:buFont typeface="Arial" panose="020B0604020202020204" pitchFamily="34" charset="0"/>
              <a:buChar char="•"/>
            </a:pPr>
            <a:r>
              <a:rPr lang="en-US" sz="2400" dirty="0"/>
              <a:t>When FED data is assimilated together with radar data, the additional impacts of FED data is tiny in terms of forecast reflectivity but more clear for supercell FED forecast.</a:t>
            </a:r>
          </a:p>
          <a:p>
            <a:pPr marL="285750" indent="-285750">
              <a:buFont typeface="Arial" panose="020B0604020202020204" pitchFamily="34" charset="0"/>
              <a:buChar char="•"/>
            </a:pPr>
            <a:r>
              <a:rPr lang="en-US" sz="2400" dirty="0"/>
              <a:t>Assimilating zero FEDs slightly degrades reflectivity forecasts of the MCS case but improves the forecasts of supercell case (that has more spurious storms in the background fields)</a:t>
            </a:r>
          </a:p>
        </p:txBody>
      </p:sp>
    </p:spTree>
    <p:extLst>
      <p:ext uri="{BB962C8B-B14F-4D97-AF65-F5344CB8AC3E}">
        <p14:creationId xmlns:p14="http://schemas.microsoft.com/office/powerpoint/2010/main" val="744231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7272-3782-EE4F-992C-364C4D38BDAF}"/>
              </a:ext>
            </a:extLst>
          </p:cNvPr>
          <p:cNvSpPr>
            <a:spLocks noGrp="1"/>
          </p:cNvSpPr>
          <p:nvPr>
            <p:ph type="title"/>
          </p:nvPr>
        </p:nvSpPr>
        <p:spPr/>
        <p:txBody>
          <a:bodyPr/>
          <a:lstStyle/>
          <a:p>
            <a:pPr algn="ctr"/>
            <a:r>
              <a:rPr lang="en-US" dirty="0"/>
              <a:t>Future plans</a:t>
            </a:r>
          </a:p>
        </p:txBody>
      </p:sp>
      <p:sp>
        <p:nvSpPr>
          <p:cNvPr id="3" name="Content Placeholder 2">
            <a:extLst>
              <a:ext uri="{FF2B5EF4-FFF2-40B4-BE49-F238E27FC236}">
                <a16:creationId xmlns:a16="http://schemas.microsoft.com/office/drawing/2014/main" id="{20AF529A-9F12-7447-8ABA-ACE73F27ABE7}"/>
              </a:ext>
            </a:extLst>
          </p:cNvPr>
          <p:cNvSpPr>
            <a:spLocks noGrp="1"/>
          </p:cNvSpPr>
          <p:nvPr>
            <p:ph idx="1"/>
          </p:nvPr>
        </p:nvSpPr>
        <p:spPr>
          <a:xfrm>
            <a:off x="308759" y="1825625"/>
            <a:ext cx="8645236" cy="4351338"/>
          </a:xfrm>
        </p:spPr>
        <p:txBody>
          <a:bodyPr/>
          <a:lstStyle/>
          <a:p>
            <a:pPr algn="just"/>
            <a:r>
              <a:rPr lang="en-US" dirty="0"/>
              <a:t>The capabilities are being tested at GSL (Amanda Back’s talk) for HRRR configurations, together with all </a:t>
            </a:r>
            <a:r>
              <a:rPr lang="en-US"/>
              <a:t>other data types.</a:t>
            </a:r>
            <a:endParaRPr lang="en-US" dirty="0"/>
          </a:p>
          <a:p>
            <a:pPr algn="just"/>
            <a:r>
              <a:rPr lang="en-US" dirty="0"/>
              <a:t>Under the support of the new JTTI program (started in August this year), the new FED DA capabilities will be implemented into JEDI </a:t>
            </a:r>
            <a:r>
              <a:rPr lang="en-US" dirty="0" err="1"/>
              <a:t>EnVar</a:t>
            </a:r>
            <a:r>
              <a:rPr lang="en-US" dirty="0"/>
              <a:t> and LETKF and tested with the target Rapid Refresh Forecast System (RRFS) configurations.</a:t>
            </a:r>
          </a:p>
        </p:txBody>
      </p:sp>
    </p:spTree>
    <p:extLst>
      <p:ext uri="{BB962C8B-B14F-4D97-AF65-F5344CB8AC3E}">
        <p14:creationId xmlns:p14="http://schemas.microsoft.com/office/powerpoint/2010/main" val="1458571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4C1CCD-C4AD-4A37-8F83-C265D6DA6CA2}"/>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43067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16B17-576C-43F9-A1C9-30587A04B38C}"/>
              </a:ext>
            </a:extLst>
          </p:cNvPr>
          <p:cNvSpPr>
            <a:spLocks noGrp="1"/>
          </p:cNvSpPr>
          <p:nvPr>
            <p:ph type="title"/>
          </p:nvPr>
        </p:nvSpPr>
        <p:spPr>
          <a:xfrm>
            <a:off x="628650" y="365127"/>
            <a:ext cx="7886700" cy="597400"/>
          </a:xfrm>
        </p:spPr>
        <p:txBody>
          <a:bodyPr>
            <a:normAutofit/>
          </a:bodyPr>
          <a:lstStyle/>
          <a:p>
            <a:pPr algn="ctr"/>
            <a:r>
              <a:rPr lang="en-US" sz="3200" b="1" dirty="0">
                <a:solidFill>
                  <a:srgbClr val="FF0000"/>
                </a:solidFill>
              </a:rPr>
              <a:t>Direct Assimilation of Lightning Data</a:t>
            </a:r>
          </a:p>
        </p:txBody>
      </p:sp>
      <p:sp>
        <p:nvSpPr>
          <p:cNvPr id="5" name="Content Placeholder 4">
            <a:extLst>
              <a:ext uri="{FF2B5EF4-FFF2-40B4-BE49-F238E27FC236}">
                <a16:creationId xmlns:a16="http://schemas.microsoft.com/office/drawing/2014/main" id="{43275114-5F5E-481B-B51B-44CD26359776}"/>
              </a:ext>
            </a:extLst>
          </p:cNvPr>
          <p:cNvSpPr>
            <a:spLocks noGrp="1"/>
          </p:cNvSpPr>
          <p:nvPr>
            <p:ph idx="1"/>
          </p:nvPr>
        </p:nvSpPr>
        <p:spPr>
          <a:xfrm>
            <a:off x="1018674" y="1387642"/>
            <a:ext cx="7579894" cy="5562600"/>
          </a:xfrm>
        </p:spPr>
        <p:txBody>
          <a:bodyPr>
            <a:normAutofit/>
          </a:bodyPr>
          <a:lstStyle/>
          <a:p>
            <a:pPr>
              <a:lnSpc>
                <a:spcPct val="110000"/>
              </a:lnSpc>
            </a:pPr>
            <a:r>
              <a:rPr lang="en-US" sz="2400" dirty="0">
                <a:solidFill>
                  <a:srgbClr val="FF0000"/>
                </a:solidFill>
              </a:rPr>
              <a:t>Ensemble Kalman filter (</a:t>
            </a:r>
            <a:r>
              <a:rPr lang="en-US" sz="2400" dirty="0" err="1">
                <a:solidFill>
                  <a:srgbClr val="FF0000"/>
                </a:solidFill>
              </a:rPr>
              <a:t>EnKF</a:t>
            </a:r>
            <a:r>
              <a:rPr lang="en-US" sz="2400" dirty="0">
                <a:solidFill>
                  <a:srgbClr val="FF0000"/>
                </a:solidFill>
              </a:rPr>
              <a:t>) </a:t>
            </a:r>
            <a:r>
              <a:rPr lang="en-US" sz="2400" dirty="0" err="1">
                <a:solidFill>
                  <a:srgbClr val="FF0000"/>
                </a:solidFill>
              </a:rPr>
              <a:t>nad</a:t>
            </a:r>
            <a:r>
              <a:rPr lang="en-US" sz="2400" dirty="0">
                <a:solidFill>
                  <a:srgbClr val="FF0000"/>
                </a:solidFill>
              </a:rPr>
              <a:t> hybrid ensemble variational (En3DVar) methods can directly assimilate lightning data </a:t>
            </a:r>
            <a:r>
              <a:rPr lang="en-US" sz="2400" dirty="0"/>
              <a:t>with the help of an observation operator. </a:t>
            </a:r>
          </a:p>
          <a:p>
            <a:pPr>
              <a:lnSpc>
                <a:spcPct val="110000"/>
              </a:lnSpc>
            </a:pPr>
            <a:r>
              <a:rPr lang="en-US" sz="2400" dirty="0"/>
              <a:t>Flow-dependent ensemble background error covariance (across variables) allows for the </a:t>
            </a:r>
            <a:r>
              <a:rPr lang="en-US" sz="2400" dirty="0">
                <a:solidFill>
                  <a:srgbClr val="FF0000"/>
                </a:solidFill>
              </a:rPr>
              <a:t>updating of all model state variables</a:t>
            </a:r>
            <a:r>
              <a:rPr lang="en-US" sz="2400" dirty="0"/>
              <a:t>, not just those directly linked to observed quantities (e.g. graupel).</a:t>
            </a:r>
          </a:p>
          <a:p>
            <a:pPr>
              <a:lnSpc>
                <a:spcPct val="110000"/>
              </a:lnSpc>
            </a:pPr>
            <a:r>
              <a:rPr lang="en-US" sz="2400" dirty="0"/>
              <a:t>Mansell et al. (2014) and Allen et al (2016) were first to assimilate simulated or pseudo-GLM FED observations using </a:t>
            </a:r>
            <a:r>
              <a:rPr lang="en-US" sz="2400" dirty="0" err="1"/>
              <a:t>EnKF</a:t>
            </a:r>
            <a:r>
              <a:rPr lang="en-US" sz="2400" dirty="0"/>
              <a:t>.</a:t>
            </a:r>
          </a:p>
        </p:txBody>
      </p:sp>
    </p:spTree>
    <p:extLst>
      <p:ext uri="{BB962C8B-B14F-4D97-AF65-F5344CB8AC3E}">
        <p14:creationId xmlns:p14="http://schemas.microsoft.com/office/powerpoint/2010/main" val="308776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 y="669925"/>
            <a:ext cx="8750300" cy="420938"/>
          </a:xfrm>
        </p:spPr>
        <p:txBody>
          <a:bodyPr>
            <a:noAutofit/>
          </a:bodyPr>
          <a:lstStyle/>
          <a:p>
            <a:pPr algn="ctr">
              <a:spcBef>
                <a:spcPts val="1000"/>
              </a:spcBef>
            </a:pPr>
            <a:r>
              <a:rPr lang="en-US" sz="3600" dirty="0">
                <a:solidFill>
                  <a:srgbClr val="FF0000"/>
                </a:solidFill>
                <a:ea typeface="ＭＳ Ｐゴシック"/>
                <a:cs typeface="Calibri Light"/>
              </a:rPr>
              <a:t>EnKF and Hybrid En3DVar for FED DA in GSI</a:t>
            </a:r>
            <a:br>
              <a:rPr lang="en-US" sz="3600" dirty="0">
                <a:solidFill>
                  <a:srgbClr val="FF0000"/>
                </a:solidFill>
                <a:ea typeface="ＭＳ Ｐゴシック"/>
                <a:cs typeface="Calibri Light"/>
              </a:rPr>
            </a:br>
            <a:r>
              <a:rPr lang="en-US" sz="2000" dirty="0">
                <a:solidFill>
                  <a:srgbClr val="FF0000"/>
                </a:solidFill>
                <a:ea typeface="ＭＳ Ｐゴシック"/>
                <a:cs typeface="Calibri Light"/>
              </a:rPr>
              <a:t>(recent work done at OU under support of a GOES-R Risk Reduction Grant)</a:t>
            </a:r>
            <a:endParaRPr lang="en-US" sz="3600" dirty="0">
              <a:solidFill>
                <a:srgbClr val="FF0000"/>
              </a:solidFill>
              <a:ea typeface="ＭＳ Ｐゴシック"/>
              <a:cs typeface="Calibri Light"/>
            </a:endParaRPr>
          </a:p>
        </p:txBody>
      </p:sp>
      <p:sp>
        <p:nvSpPr>
          <p:cNvPr id="3" name="Content Placeholder 2"/>
          <p:cNvSpPr>
            <a:spLocks noGrp="1"/>
          </p:cNvSpPr>
          <p:nvPr>
            <p:ph idx="1"/>
          </p:nvPr>
        </p:nvSpPr>
        <p:spPr>
          <a:xfrm>
            <a:off x="628650" y="1830387"/>
            <a:ext cx="7886700" cy="4351338"/>
          </a:xfrm>
        </p:spPr>
        <p:txBody>
          <a:bodyPr>
            <a:normAutofit fontScale="62500" lnSpcReduction="20000"/>
          </a:bodyPr>
          <a:lstStyle/>
          <a:p>
            <a:pPr marL="385763" indent="-385763" algn="just">
              <a:lnSpc>
                <a:spcPct val="120000"/>
              </a:lnSpc>
              <a:spcBef>
                <a:spcPts val="450"/>
              </a:spcBef>
              <a:buFont typeface="+mj-lt"/>
              <a:buAutoNum type="arabicPeriod"/>
            </a:pPr>
            <a:r>
              <a:rPr lang="en-US" sz="3200" dirty="0"/>
              <a:t>Developed flash extent density (FED) data assimilation (DA) capabilities within GSI </a:t>
            </a:r>
            <a:r>
              <a:rPr lang="en-US" sz="3200" dirty="0" err="1"/>
              <a:t>EnKF</a:t>
            </a:r>
            <a:r>
              <a:rPr lang="en-US" sz="3200" dirty="0"/>
              <a:t> and tested with an MCS case (Kong et al. 2020a, MWR). Included FED data preprocessor, FED </a:t>
            </a:r>
            <a:r>
              <a:rPr lang="en-US" sz="3200" dirty="0" err="1"/>
              <a:t>obs</a:t>
            </a:r>
            <a:r>
              <a:rPr lang="en-US" sz="3200" dirty="0"/>
              <a:t> operators.</a:t>
            </a:r>
          </a:p>
          <a:p>
            <a:pPr marL="385763" indent="-385763" algn="just">
              <a:lnSpc>
                <a:spcPct val="120000"/>
              </a:lnSpc>
              <a:spcBef>
                <a:spcPts val="450"/>
              </a:spcBef>
              <a:buFont typeface="+mj-lt"/>
              <a:buAutoNum type="arabicPeriod"/>
            </a:pPr>
            <a:r>
              <a:rPr lang="en-US" sz="3200" dirty="0"/>
              <a:t>Developed FED DA capabilities based on GSI hybrid En3DVar, including adjoint of operator. Compared FED DA using GSI </a:t>
            </a:r>
            <a:r>
              <a:rPr lang="en-US" sz="3200" dirty="0" err="1"/>
              <a:t>EnKF</a:t>
            </a:r>
            <a:r>
              <a:rPr lang="en-US" sz="3200" dirty="0"/>
              <a:t>, 3DVar and hybrid En3DVar for two convective storm cases, pure En3DVar performed similarly to </a:t>
            </a:r>
            <a:r>
              <a:rPr lang="en-US" sz="3200" dirty="0" err="1"/>
              <a:t>EnKF</a:t>
            </a:r>
            <a:r>
              <a:rPr lang="en-US" sz="3200" dirty="0"/>
              <a:t> and are the best, 3DVar worst </a:t>
            </a:r>
            <a:r>
              <a:rPr lang="en-US" sz="3200" i="1" dirty="0"/>
              <a:t>(manuscript to be resubmitted).</a:t>
            </a:r>
          </a:p>
          <a:p>
            <a:pPr marL="385763" indent="-385763" algn="just">
              <a:lnSpc>
                <a:spcPct val="120000"/>
              </a:lnSpc>
              <a:spcBef>
                <a:spcPts val="450"/>
              </a:spcBef>
              <a:buFont typeface="+mj-lt"/>
              <a:buAutoNum type="arabicPeriod"/>
            </a:pPr>
            <a:r>
              <a:rPr lang="en-US" sz="3200" dirty="0">
                <a:solidFill>
                  <a:srgbClr val="FF0000"/>
                </a:solidFill>
              </a:rPr>
              <a:t>Develop new observation operators based on statical relations for GOES-R GLM FED data: tests with two convective events over the US. </a:t>
            </a:r>
          </a:p>
          <a:p>
            <a:pPr marL="385763" indent="-385763" algn="just">
              <a:lnSpc>
                <a:spcPct val="120000"/>
              </a:lnSpc>
              <a:spcBef>
                <a:spcPts val="450"/>
              </a:spcBef>
              <a:buFont typeface="+mj-lt"/>
              <a:buAutoNum type="arabicPeriod"/>
            </a:pPr>
            <a:r>
              <a:rPr lang="en-US" sz="3200" dirty="0">
                <a:solidFill>
                  <a:srgbClr val="FF0000"/>
                </a:solidFill>
              </a:rPr>
              <a:t>Assimilate FED data with and without radar observations (rerun using the new operator).</a:t>
            </a:r>
          </a:p>
        </p:txBody>
      </p:sp>
    </p:spTree>
    <p:extLst>
      <p:ext uri="{BB962C8B-B14F-4D97-AF65-F5344CB8AC3E}">
        <p14:creationId xmlns:p14="http://schemas.microsoft.com/office/powerpoint/2010/main" val="36840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81E6-7155-1349-BC2A-286996E95F0D}"/>
              </a:ext>
            </a:extLst>
          </p:cNvPr>
          <p:cNvSpPr>
            <a:spLocks noGrp="1"/>
          </p:cNvSpPr>
          <p:nvPr>
            <p:ph type="title"/>
          </p:nvPr>
        </p:nvSpPr>
        <p:spPr>
          <a:xfrm>
            <a:off x="609600" y="127964"/>
            <a:ext cx="7886700" cy="625474"/>
          </a:xfrm>
        </p:spPr>
        <p:txBody>
          <a:bodyPr>
            <a:normAutofit fontScale="90000"/>
          </a:bodyPr>
          <a:lstStyle/>
          <a:p>
            <a:pPr algn="ctr"/>
            <a:r>
              <a:rPr lang="en-US" sz="4000" b="1" dirty="0"/>
              <a:t>1-min FED Observations on 10 km Grid</a:t>
            </a:r>
          </a:p>
        </p:txBody>
      </p:sp>
      <p:pic>
        <p:nvPicPr>
          <p:cNvPr id="7" name="Picture 6">
            <a:extLst>
              <a:ext uri="{FF2B5EF4-FFF2-40B4-BE49-F238E27FC236}">
                <a16:creationId xmlns:a16="http://schemas.microsoft.com/office/drawing/2014/main" id="{217E72B8-DE54-6249-A61F-C723BAAD0A14}"/>
              </a:ext>
            </a:extLst>
          </p:cNvPr>
          <p:cNvPicPr/>
          <p:nvPr/>
        </p:nvPicPr>
        <p:blipFill rotWithShape="1">
          <a:blip r:embed="rId3"/>
          <a:srcRect l="50000"/>
          <a:stretch/>
        </p:blipFill>
        <p:spPr>
          <a:xfrm>
            <a:off x="228600" y="785188"/>
            <a:ext cx="5780828" cy="6072812"/>
          </a:xfrm>
          <a:prstGeom prst="rect">
            <a:avLst/>
          </a:prstGeom>
        </p:spPr>
      </p:pic>
      <p:sp>
        <p:nvSpPr>
          <p:cNvPr id="6" name="TextBox 5">
            <a:extLst>
              <a:ext uri="{FF2B5EF4-FFF2-40B4-BE49-F238E27FC236}">
                <a16:creationId xmlns:a16="http://schemas.microsoft.com/office/drawing/2014/main" id="{277E5322-62E9-494C-8C24-8A17E6CA11CC}"/>
              </a:ext>
            </a:extLst>
          </p:cNvPr>
          <p:cNvSpPr txBox="1"/>
          <p:nvPr/>
        </p:nvSpPr>
        <p:spPr>
          <a:xfrm>
            <a:off x="1219200" y="4191000"/>
            <a:ext cx="4682499" cy="369332"/>
          </a:xfrm>
          <a:prstGeom prst="rect">
            <a:avLst/>
          </a:prstGeom>
          <a:noFill/>
        </p:spPr>
        <p:txBody>
          <a:bodyPr wrap="square" rtlCol="0">
            <a:spAutoFit/>
          </a:bodyPr>
          <a:lstStyle/>
          <a:p>
            <a:pPr algn="ctr"/>
            <a:r>
              <a:rPr lang="en-US" dirty="0"/>
              <a:t>One-minute FED (units: min</a:t>
            </a:r>
            <a:r>
              <a:rPr lang="en-US" baseline="30000" dirty="0"/>
              <a:t>-1 </a:t>
            </a:r>
            <a:r>
              <a:rPr lang="en-US" dirty="0"/>
              <a:t>pixel</a:t>
            </a:r>
            <a:r>
              <a:rPr lang="en-US" baseline="30000" dirty="0"/>
              <a:t>-1</a:t>
            </a:r>
            <a:r>
              <a:rPr lang="en-US" dirty="0"/>
              <a:t>, shading) </a:t>
            </a:r>
          </a:p>
        </p:txBody>
      </p:sp>
      <p:sp>
        <p:nvSpPr>
          <p:cNvPr id="3" name="TextBox 2">
            <a:extLst>
              <a:ext uri="{FF2B5EF4-FFF2-40B4-BE49-F238E27FC236}">
                <a16:creationId xmlns:a16="http://schemas.microsoft.com/office/drawing/2014/main" id="{78153A70-98D4-4333-A983-548CB2EED041}"/>
              </a:ext>
            </a:extLst>
          </p:cNvPr>
          <p:cNvSpPr txBox="1"/>
          <p:nvPr/>
        </p:nvSpPr>
        <p:spPr>
          <a:xfrm>
            <a:off x="6096000" y="1219200"/>
            <a:ext cx="2731281" cy="3785652"/>
          </a:xfrm>
          <a:prstGeom prst="rect">
            <a:avLst/>
          </a:prstGeom>
          <a:noFill/>
        </p:spPr>
        <p:txBody>
          <a:bodyPr wrap="square" rtlCol="0">
            <a:spAutoFit/>
          </a:bodyPr>
          <a:lstStyle/>
          <a:p>
            <a:r>
              <a:rPr lang="en-US" sz="2400" dirty="0"/>
              <a:t>Black dots: Original flash events</a:t>
            </a:r>
          </a:p>
          <a:p>
            <a:endParaRPr lang="en-US" sz="2400" dirty="0"/>
          </a:p>
          <a:p>
            <a:r>
              <a:rPr lang="en-US" sz="2400" dirty="0"/>
              <a:t>Shading: Number of flashes going through a 10 x 10 km grid box in 1 minute interval (processed FED data to be assimilated)</a:t>
            </a:r>
          </a:p>
        </p:txBody>
      </p:sp>
    </p:spTree>
    <p:extLst>
      <p:ext uri="{BB962C8B-B14F-4D97-AF65-F5344CB8AC3E}">
        <p14:creationId xmlns:p14="http://schemas.microsoft.com/office/powerpoint/2010/main" val="72190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D9C6FF3C-83BF-436E-AAA6-39C92379B813}"/>
              </a:ext>
            </a:extLst>
          </p:cNvPr>
          <p:cNvGrpSpPr/>
          <p:nvPr/>
        </p:nvGrpSpPr>
        <p:grpSpPr>
          <a:xfrm>
            <a:off x="427512" y="1081853"/>
            <a:ext cx="4794924" cy="5439838"/>
            <a:chOff x="880647" y="18027029"/>
            <a:chExt cx="11321157" cy="11585740"/>
          </a:xfrm>
        </p:grpSpPr>
        <p:grpSp>
          <p:nvGrpSpPr>
            <p:cNvPr id="24" name="Group 23">
              <a:extLst>
                <a:ext uri="{FF2B5EF4-FFF2-40B4-BE49-F238E27FC236}">
                  <a16:creationId xmlns:a16="http://schemas.microsoft.com/office/drawing/2014/main" id="{DAE7817B-B362-4575-800E-2EE89CA21EFB}"/>
                </a:ext>
              </a:extLst>
            </p:cNvPr>
            <p:cNvGrpSpPr/>
            <p:nvPr/>
          </p:nvGrpSpPr>
          <p:grpSpPr>
            <a:xfrm>
              <a:off x="957295" y="18027029"/>
              <a:ext cx="10439642" cy="5356853"/>
              <a:chOff x="957295" y="21256460"/>
              <a:chExt cx="9498280" cy="4692907"/>
            </a:xfrm>
          </p:grpSpPr>
          <p:sp>
            <p:nvSpPr>
              <p:cNvPr id="25" name="Rectangle 24">
                <a:extLst>
                  <a:ext uri="{FF2B5EF4-FFF2-40B4-BE49-F238E27FC236}">
                    <a16:creationId xmlns:a16="http://schemas.microsoft.com/office/drawing/2014/main" id="{91CC475F-7C24-40FD-96FD-F4CA4D066734}"/>
                  </a:ext>
                </a:extLst>
              </p:cNvPr>
              <p:cNvSpPr/>
              <p:nvPr/>
            </p:nvSpPr>
            <p:spPr>
              <a:xfrm>
                <a:off x="957295" y="21256460"/>
                <a:ext cx="9427315" cy="563197"/>
              </a:xfrm>
              <a:prstGeom prst="rect">
                <a:avLst/>
              </a:prstGeom>
            </p:spPr>
            <p:txBody>
              <a:bodyPr wrap="square">
                <a:spAutoFit/>
              </a:bodyPr>
              <a:lstStyle/>
              <a:p>
                <a:r>
                  <a:rPr lang="en-US" sz="1600" dirty="0">
                    <a:solidFill>
                      <a:schemeClr val="accent5">
                        <a:lumMod val="50000"/>
                      </a:schemeClr>
                    </a:solidFill>
                    <a:latin typeface="Trebuchet MS" pitchFamily="34" charset="0"/>
                  </a:rPr>
                  <a:t>1. MCS case (20180712 2100 ~ 20180713 0600 UTC)</a:t>
                </a:r>
              </a:p>
            </p:txBody>
          </p:sp>
          <p:grpSp>
            <p:nvGrpSpPr>
              <p:cNvPr id="26" name="Group 25">
                <a:extLst>
                  <a:ext uri="{FF2B5EF4-FFF2-40B4-BE49-F238E27FC236}">
                    <a16:creationId xmlns:a16="http://schemas.microsoft.com/office/drawing/2014/main" id="{4323B1F1-1589-42FC-8E5F-4FBD0F7520A7}"/>
                  </a:ext>
                </a:extLst>
              </p:cNvPr>
              <p:cNvGrpSpPr/>
              <p:nvPr/>
            </p:nvGrpSpPr>
            <p:grpSpPr>
              <a:xfrm>
                <a:off x="1028258" y="21755940"/>
                <a:ext cx="9427317" cy="4193427"/>
                <a:chOff x="1028258" y="21755940"/>
                <a:chExt cx="9427317" cy="4193427"/>
              </a:xfrm>
            </p:grpSpPr>
            <p:pic>
              <p:nvPicPr>
                <p:cNvPr id="27" name="Content Placeholder 5">
                  <a:extLst>
                    <a:ext uri="{FF2B5EF4-FFF2-40B4-BE49-F238E27FC236}">
                      <a16:creationId xmlns:a16="http://schemas.microsoft.com/office/drawing/2014/main" id="{B15DF1DA-EAD8-4A1C-851B-1475D0900282}"/>
                    </a:ext>
                  </a:extLst>
                </p:cNvPr>
                <p:cNvPicPr>
                  <a:picLocks noChangeAspect="1"/>
                </p:cNvPicPr>
                <p:nvPr/>
              </p:nvPicPr>
              <p:blipFill rotWithShape="1">
                <a:blip r:embed="rId3"/>
                <a:srcRect t="50785" b="-740"/>
                <a:stretch/>
              </p:blipFill>
              <p:spPr>
                <a:xfrm>
                  <a:off x="1028258" y="23838398"/>
                  <a:ext cx="9412857" cy="2110969"/>
                </a:xfrm>
                <a:prstGeom prst="rect">
                  <a:avLst/>
                </a:prstGeom>
              </p:spPr>
            </p:pic>
            <p:pic>
              <p:nvPicPr>
                <p:cNvPr id="28" name="Picture 27">
                  <a:extLst>
                    <a:ext uri="{FF2B5EF4-FFF2-40B4-BE49-F238E27FC236}">
                      <a16:creationId xmlns:a16="http://schemas.microsoft.com/office/drawing/2014/main" id="{0060C21E-2547-40C7-B5FF-C4A894C18966}"/>
                    </a:ext>
                  </a:extLst>
                </p:cNvPr>
                <p:cNvPicPr/>
                <p:nvPr/>
              </p:nvPicPr>
              <p:blipFill rotWithShape="1">
                <a:blip r:embed="rId4"/>
                <a:srcRect b="57333"/>
                <a:stretch/>
              </p:blipFill>
              <p:spPr>
                <a:xfrm>
                  <a:off x="1028258" y="21755940"/>
                  <a:ext cx="9427317" cy="2033651"/>
                </a:xfrm>
                <a:prstGeom prst="rect">
                  <a:avLst/>
                </a:prstGeom>
              </p:spPr>
            </p:pic>
          </p:grpSp>
        </p:grpSp>
        <p:grpSp>
          <p:nvGrpSpPr>
            <p:cNvPr id="29" name="Group 28">
              <a:extLst>
                <a:ext uri="{FF2B5EF4-FFF2-40B4-BE49-F238E27FC236}">
                  <a16:creationId xmlns:a16="http://schemas.microsoft.com/office/drawing/2014/main" id="{B811BA76-4EB7-4C7B-AD2C-4FDA8BD5B3A0}"/>
                </a:ext>
              </a:extLst>
            </p:cNvPr>
            <p:cNvGrpSpPr/>
            <p:nvPr/>
          </p:nvGrpSpPr>
          <p:grpSpPr>
            <a:xfrm>
              <a:off x="880647" y="23509718"/>
              <a:ext cx="11321157" cy="6103051"/>
              <a:chOff x="880647" y="26104149"/>
              <a:chExt cx="10300308" cy="5346619"/>
            </a:xfrm>
          </p:grpSpPr>
          <p:sp>
            <p:nvSpPr>
              <p:cNvPr id="30" name="Rectangle 29">
                <a:extLst>
                  <a:ext uri="{FF2B5EF4-FFF2-40B4-BE49-F238E27FC236}">
                    <a16:creationId xmlns:a16="http://schemas.microsoft.com/office/drawing/2014/main" id="{A71DBAD7-19FC-49E7-B840-28F821A4170E}"/>
                  </a:ext>
                </a:extLst>
              </p:cNvPr>
              <p:cNvSpPr/>
              <p:nvPr/>
            </p:nvSpPr>
            <p:spPr>
              <a:xfrm>
                <a:off x="880647" y="26104149"/>
                <a:ext cx="10300308" cy="563197"/>
              </a:xfrm>
              <a:prstGeom prst="rect">
                <a:avLst/>
              </a:prstGeom>
            </p:spPr>
            <p:txBody>
              <a:bodyPr wrap="square">
                <a:spAutoFit/>
              </a:bodyPr>
              <a:lstStyle/>
              <a:p>
                <a:r>
                  <a:rPr lang="en-US" sz="1600" dirty="0">
                    <a:solidFill>
                      <a:schemeClr val="accent5">
                        <a:lumMod val="50000"/>
                      </a:schemeClr>
                    </a:solidFill>
                    <a:latin typeface="Trebuchet MS" pitchFamily="34" charset="0"/>
                  </a:rPr>
                  <a:t>2. Supercell case (20180501 2100 ~ 20180502 0500 UTC)</a:t>
                </a:r>
              </a:p>
            </p:txBody>
          </p:sp>
          <p:grpSp>
            <p:nvGrpSpPr>
              <p:cNvPr id="31" name="Group 30">
                <a:extLst>
                  <a:ext uri="{FF2B5EF4-FFF2-40B4-BE49-F238E27FC236}">
                    <a16:creationId xmlns:a16="http://schemas.microsoft.com/office/drawing/2014/main" id="{137E1861-BB36-49F1-8F5C-E2E426421278}"/>
                  </a:ext>
                </a:extLst>
              </p:cNvPr>
              <p:cNvGrpSpPr/>
              <p:nvPr/>
            </p:nvGrpSpPr>
            <p:grpSpPr>
              <a:xfrm>
                <a:off x="990159" y="26590128"/>
                <a:ext cx="9450957" cy="4860640"/>
                <a:chOff x="990159" y="26590128"/>
                <a:chExt cx="9450957" cy="4860640"/>
              </a:xfrm>
            </p:grpSpPr>
            <p:pic>
              <p:nvPicPr>
                <p:cNvPr id="32" name="Content Placeholder 5">
                  <a:extLst>
                    <a:ext uri="{FF2B5EF4-FFF2-40B4-BE49-F238E27FC236}">
                      <a16:creationId xmlns:a16="http://schemas.microsoft.com/office/drawing/2014/main" id="{46F9CE04-8E5D-4225-9081-70468F61FBD8}"/>
                    </a:ext>
                  </a:extLst>
                </p:cNvPr>
                <p:cNvPicPr>
                  <a:picLocks noChangeAspect="1"/>
                </p:cNvPicPr>
                <p:nvPr/>
              </p:nvPicPr>
              <p:blipFill rotWithShape="1">
                <a:blip r:embed="rId5"/>
                <a:srcRect b="50944"/>
                <a:stretch/>
              </p:blipFill>
              <p:spPr>
                <a:xfrm>
                  <a:off x="990159" y="29369385"/>
                  <a:ext cx="9450957" cy="2081383"/>
                </a:xfrm>
                <a:prstGeom prst="rect">
                  <a:avLst/>
                </a:prstGeom>
              </p:spPr>
            </p:pic>
            <p:pic>
              <p:nvPicPr>
                <p:cNvPr id="33" name="Picture 32">
                  <a:extLst>
                    <a:ext uri="{FF2B5EF4-FFF2-40B4-BE49-F238E27FC236}">
                      <a16:creationId xmlns:a16="http://schemas.microsoft.com/office/drawing/2014/main" id="{B8FE7EC4-507B-43BA-A6B9-F00166343D4D}"/>
                    </a:ext>
                  </a:extLst>
                </p:cNvPr>
                <p:cNvPicPr/>
                <p:nvPr/>
              </p:nvPicPr>
              <p:blipFill rotWithShape="1">
                <a:blip r:embed="rId4"/>
                <a:srcRect t="42554"/>
                <a:stretch/>
              </p:blipFill>
              <p:spPr>
                <a:xfrm>
                  <a:off x="1001978" y="26590128"/>
                  <a:ext cx="9427317" cy="2738063"/>
                </a:xfrm>
                <a:prstGeom prst="rect">
                  <a:avLst/>
                </a:prstGeom>
              </p:spPr>
            </p:pic>
          </p:grpSp>
        </p:grpSp>
      </p:grpSp>
      <p:sp>
        <p:nvSpPr>
          <p:cNvPr id="14" name="Title 1">
            <a:extLst>
              <a:ext uri="{FF2B5EF4-FFF2-40B4-BE49-F238E27FC236}">
                <a16:creationId xmlns:a16="http://schemas.microsoft.com/office/drawing/2014/main" id="{81D7369D-D7E5-6142-A32E-1DFAC4B7537F}"/>
              </a:ext>
            </a:extLst>
          </p:cNvPr>
          <p:cNvSpPr>
            <a:spLocks noGrp="1"/>
          </p:cNvSpPr>
          <p:nvPr>
            <p:ph type="title"/>
          </p:nvPr>
        </p:nvSpPr>
        <p:spPr>
          <a:xfrm>
            <a:off x="628650" y="10637"/>
            <a:ext cx="7886700" cy="1325563"/>
          </a:xfrm>
        </p:spPr>
        <p:txBody>
          <a:bodyPr/>
          <a:lstStyle/>
          <a:p>
            <a:pPr algn="ctr"/>
            <a:r>
              <a:rPr lang="en-US" dirty="0"/>
              <a:t>Storm cases, model, and DA setup</a:t>
            </a:r>
          </a:p>
        </p:txBody>
      </p:sp>
      <p:sp>
        <p:nvSpPr>
          <p:cNvPr id="15" name="Content Placeholder 2">
            <a:extLst>
              <a:ext uri="{FF2B5EF4-FFF2-40B4-BE49-F238E27FC236}">
                <a16:creationId xmlns:a16="http://schemas.microsoft.com/office/drawing/2014/main" id="{F6BB042E-7C87-8049-A765-256A12B43C9D}"/>
              </a:ext>
            </a:extLst>
          </p:cNvPr>
          <p:cNvSpPr>
            <a:spLocks noGrp="1"/>
          </p:cNvSpPr>
          <p:nvPr>
            <p:ph idx="1"/>
          </p:nvPr>
        </p:nvSpPr>
        <p:spPr>
          <a:xfrm>
            <a:off x="5222436" y="1291154"/>
            <a:ext cx="3746026" cy="4672771"/>
          </a:xfrm>
        </p:spPr>
        <p:txBody>
          <a:bodyPr>
            <a:noAutofit/>
          </a:bodyPr>
          <a:lstStyle/>
          <a:p>
            <a:pPr>
              <a:buFont typeface="Wingdings" panose="05000000000000000000" pitchFamily="2" charset="2"/>
              <a:buChar char="§"/>
            </a:pPr>
            <a:r>
              <a:rPr lang="en-US" sz="2000" dirty="0"/>
              <a:t>DA systems: GSI-EnKF</a:t>
            </a:r>
          </a:p>
          <a:p>
            <a:pPr>
              <a:buFont typeface="Wingdings" panose="05000000000000000000" pitchFamily="2" charset="2"/>
              <a:buChar char="§"/>
            </a:pPr>
            <a:r>
              <a:rPr lang="en-US" sz="2000" dirty="0"/>
              <a:t>2-h (1-h) </a:t>
            </a:r>
            <a:r>
              <a:rPr lang="en-US" sz="2000" dirty="0" err="1"/>
              <a:t>spinup</a:t>
            </a:r>
            <a:r>
              <a:rPr lang="en-US" sz="2000" dirty="0"/>
              <a:t> ensemble forecasts for the MCS (supercell) case from 40 ensembles derived from 3 h NCEP NAM forecast + SREF ensemble forecasts.</a:t>
            </a:r>
          </a:p>
          <a:p>
            <a:pPr>
              <a:buFont typeface="Wingdings" panose="05000000000000000000" pitchFamily="2" charset="2"/>
              <a:buChar char="§"/>
            </a:pPr>
            <a:r>
              <a:rPr lang="en-US" sz="2000" dirty="0"/>
              <a:t>Assimilate </a:t>
            </a:r>
            <a:r>
              <a:rPr lang="en-US" sz="2000" dirty="0">
                <a:solidFill>
                  <a:srgbClr val="FF0000"/>
                </a:solidFill>
              </a:rPr>
              <a:t>FED and/or radar</a:t>
            </a:r>
            <a:r>
              <a:rPr lang="en-US" sz="2000" dirty="0"/>
              <a:t> obs. </a:t>
            </a:r>
            <a:r>
              <a:rPr lang="en-US" sz="2000" dirty="0">
                <a:solidFill>
                  <a:srgbClr val="FF0000"/>
                </a:solidFill>
              </a:rPr>
              <a:t>using</a:t>
            </a:r>
            <a:r>
              <a:rPr lang="en-US" sz="2000" dirty="0"/>
              <a:t> </a:t>
            </a:r>
            <a:r>
              <a:rPr lang="en-US" sz="2000" dirty="0">
                <a:solidFill>
                  <a:srgbClr val="FF0000"/>
                </a:solidFill>
              </a:rPr>
              <a:t>EnKF every 5 min for 1 </a:t>
            </a:r>
            <a:r>
              <a:rPr lang="en-US" sz="2000" dirty="0"/>
              <a:t>hour followed by 6-h forecast from ensemble mean analysis.</a:t>
            </a:r>
          </a:p>
          <a:p>
            <a:pPr>
              <a:buFont typeface="Wingdings" panose="05000000000000000000" pitchFamily="2" charset="2"/>
              <a:buChar char="§"/>
            </a:pPr>
            <a:r>
              <a:rPr lang="en-US" sz="2000" dirty="0">
                <a:solidFill>
                  <a:srgbClr val="FF0000"/>
                </a:solidFill>
              </a:rPr>
              <a:t>WRF model</a:t>
            </a:r>
            <a:r>
              <a:rPr lang="en-US" sz="2000" dirty="0"/>
              <a:t>, dx=3 km (1km) for MCS (supercell), 40-member ensemble, 2 surface, 3 PBL and </a:t>
            </a:r>
            <a:r>
              <a:rPr lang="en-US" sz="2000" dirty="0">
                <a:solidFill>
                  <a:srgbClr val="FF0000"/>
                </a:solidFill>
              </a:rPr>
              <a:t>Thompson MP</a:t>
            </a:r>
            <a:r>
              <a:rPr lang="en-US" sz="2000" dirty="0"/>
              <a:t>.</a:t>
            </a:r>
          </a:p>
        </p:txBody>
      </p:sp>
    </p:spTree>
    <p:extLst>
      <p:ext uri="{BB962C8B-B14F-4D97-AF65-F5344CB8AC3E}">
        <p14:creationId xmlns:p14="http://schemas.microsoft.com/office/powerpoint/2010/main" val="226424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A7F8F-E140-4A32-8D22-9E4FBAA8826B}"/>
              </a:ext>
            </a:extLst>
          </p:cNvPr>
          <p:cNvSpPr>
            <a:spLocks noGrp="1"/>
          </p:cNvSpPr>
          <p:nvPr>
            <p:ph type="title"/>
          </p:nvPr>
        </p:nvSpPr>
        <p:spPr>
          <a:xfrm>
            <a:off x="628650" y="-31532"/>
            <a:ext cx="7886700" cy="1325563"/>
          </a:xfrm>
        </p:spPr>
        <p:txBody>
          <a:bodyPr>
            <a:noAutofit/>
          </a:bodyPr>
          <a:lstStyle/>
          <a:p>
            <a:pPr algn="ctr"/>
            <a:r>
              <a:rPr lang="en-US" sz="2400" b="1" dirty="0"/>
              <a:t>Develop new observation operators for GOES-R Geostationary Lightning Mapper flash extent density data: tests with two convective events over the US.</a:t>
            </a:r>
          </a:p>
        </p:txBody>
      </p:sp>
      <p:pic>
        <p:nvPicPr>
          <p:cNvPr id="4" name="Picture 3">
            <a:extLst>
              <a:ext uri="{FF2B5EF4-FFF2-40B4-BE49-F238E27FC236}">
                <a16:creationId xmlns:a16="http://schemas.microsoft.com/office/drawing/2014/main" id="{358C5491-1F39-5049-A824-8D7136012564}"/>
              </a:ext>
            </a:extLst>
          </p:cNvPr>
          <p:cNvPicPr>
            <a:picLocks noChangeAspect="1"/>
          </p:cNvPicPr>
          <p:nvPr/>
        </p:nvPicPr>
        <p:blipFill>
          <a:blip r:embed="rId3"/>
          <a:stretch>
            <a:fillRect/>
          </a:stretch>
        </p:blipFill>
        <p:spPr>
          <a:xfrm>
            <a:off x="549332" y="1338103"/>
            <a:ext cx="3441547" cy="2936537"/>
          </a:xfrm>
          <a:prstGeom prst="rect">
            <a:avLst/>
          </a:prstGeom>
        </p:spPr>
      </p:pic>
      <p:sp>
        <p:nvSpPr>
          <p:cNvPr id="8" name="Rectangle 7">
            <a:extLst>
              <a:ext uri="{FF2B5EF4-FFF2-40B4-BE49-F238E27FC236}">
                <a16:creationId xmlns:a16="http://schemas.microsoft.com/office/drawing/2014/main" id="{27B8CDF0-8EEC-264A-9E04-31C45D1D98F4}"/>
              </a:ext>
            </a:extLst>
          </p:cNvPr>
          <p:cNvSpPr/>
          <p:nvPr/>
        </p:nvSpPr>
        <p:spPr>
          <a:xfrm>
            <a:off x="789017" y="4237746"/>
            <a:ext cx="3268715" cy="369332"/>
          </a:xfrm>
          <a:prstGeom prst="rect">
            <a:avLst/>
          </a:prstGeom>
        </p:spPr>
        <p:txBody>
          <a:bodyPr wrap="none">
            <a:spAutoFit/>
          </a:bodyPr>
          <a:lstStyle/>
          <a:p>
            <a:pPr algn="just"/>
            <a:r>
              <a:rPr lang="en-US" dirty="0">
                <a:solidFill>
                  <a:srgbClr val="FF0000"/>
                </a:solidFill>
              </a:rPr>
              <a:t>From Fig. 5a in Allen et al. (2016)</a:t>
            </a:r>
          </a:p>
        </p:txBody>
      </p:sp>
      <p:sp>
        <p:nvSpPr>
          <p:cNvPr id="9" name="Rectangle 8">
            <a:extLst>
              <a:ext uri="{FF2B5EF4-FFF2-40B4-BE49-F238E27FC236}">
                <a16:creationId xmlns:a16="http://schemas.microsoft.com/office/drawing/2014/main" id="{9FD662BB-08BC-BF4B-9D79-D9E8A4ED0294}"/>
              </a:ext>
            </a:extLst>
          </p:cNvPr>
          <p:cNvSpPr/>
          <p:nvPr/>
        </p:nvSpPr>
        <p:spPr>
          <a:xfrm>
            <a:off x="3990879" y="1540569"/>
            <a:ext cx="4572000" cy="1477328"/>
          </a:xfrm>
          <a:prstGeom prst="rect">
            <a:avLst/>
          </a:prstGeom>
        </p:spPr>
        <p:txBody>
          <a:bodyPr>
            <a:spAutoFit/>
          </a:bodyPr>
          <a:lstStyle/>
          <a:p>
            <a:pPr marL="342900" indent="-342900" algn="just">
              <a:buFont typeface="Arial"/>
              <a:buChar char="•"/>
            </a:pPr>
            <a:r>
              <a:rPr lang="en-US" dirty="0"/>
              <a:t>Allen et al. (2016): the FED observation operators were developed based on model simulations of the FED and graupel fields and were applied to simulation of </a:t>
            </a:r>
            <a:r>
              <a:rPr lang="en-US" dirty="0">
                <a:solidFill>
                  <a:srgbClr val="FF0000"/>
                </a:solidFill>
              </a:rPr>
              <a:t>pseudo-GLM</a:t>
            </a:r>
            <a:r>
              <a:rPr lang="en-US" dirty="0"/>
              <a:t> FED data.</a:t>
            </a:r>
          </a:p>
        </p:txBody>
      </p:sp>
      <p:pic>
        <p:nvPicPr>
          <p:cNvPr id="11" name="Picture 10">
            <a:extLst>
              <a:ext uri="{FF2B5EF4-FFF2-40B4-BE49-F238E27FC236}">
                <a16:creationId xmlns:a16="http://schemas.microsoft.com/office/drawing/2014/main" id="{59E4B44E-FCD6-6F48-B843-6B8C57F32B30}"/>
              </a:ext>
            </a:extLst>
          </p:cNvPr>
          <p:cNvPicPr>
            <a:picLocks noChangeAspect="1"/>
          </p:cNvPicPr>
          <p:nvPr/>
        </p:nvPicPr>
        <p:blipFill>
          <a:blip r:embed="rId4"/>
          <a:stretch>
            <a:fillRect/>
          </a:stretch>
        </p:blipFill>
        <p:spPr>
          <a:xfrm>
            <a:off x="5038290" y="3101156"/>
            <a:ext cx="2762656" cy="435064"/>
          </a:xfrm>
          <a:prstGeom prst="rect">
            <a:avLst/>
          </a:prstGeom>
        </p:spPr>
      </p:pic>
      <p:pic>
        <p:nvPicPr>
          <p:cNvPr id="12" name="Picture 11">
            <a:extLst>
              <a:ext uri="{FF2B5EF4-FFF2-40B4-BE49-F238E27FC236}">
                <a16:creationId xmlns:a16="http://schemas.microsoft.com/office/drawing/2014/main" id="{F413943F-138F-AC4D-84D7-4A548930B1BD}"/>
              </a:ext>
            </a:extLst>
          </p:cNvPr>
          <p:cNvPicPr>
            <a:picLocks noChangeAspect="1"/>
          </p:cNvPicPr>
          <p:nvPr/>
        </p:nvPicPr>
        <p:blipFill>
          <a:blip r:embed="rId5"/>
          <a:stretch>
            <a:fillRect/>
          </a:stretch>
        </p:blipFill>
        <p:spPr>
          <a:xfrm>
            <a:off x="2877308" y="5299162"/>
            <a:ext cx="2950459" cy="389296"/>
          </a:xfrm>
          <a:prstGeom prst="rect">
            <a:avLst/>
          </a:prstGeom>
        </p:spPr>
      </p:pic>
      <p:sp>
        <p:nvSpPr>
          <p:cNvPr id="14" name="Rectangle 13">
            <a:extLst>
              <a:ext uri="{FF2B5EF4-FFF2-40B4-BE49-F238E27FC236}">
                <a16:creationId xmlns:a16="http://schemas.microsoft.com/office/drawing/2014/main" id="{26813A77-96A9-5946-B951-1FB5DEBA1B7B}"/>
              </a:ext>
            </a:extLst>
          </p:cNvPr>
          <p:cNvSpPr/>
          <p:nvPr/>
        </p:nvSpPr>
        <p:spPr>
          <a:xfrm>
            <a:off x="232611" y="4863240"/>
            <a:ext cx="8678778" cy="1477328"/>
          </a:xfrm>
          <a:prstGeom prst="rect">
            <a:avLst/>
          </a:prstGeom>
        </p:spPr>
        <p:txBody>
          <a:bodyPr wrap="square">
            <a:spAutoFit/>
          </a:bodyPr>
          <a:lstStyle/>
          <a:p>
            <a:pPr marL="342900" indent="-342900" algn="just">
              <a:buFont typeface="Arial"/>
              <a:buChar char="•"/>
            </a:pPr>
            <a:r>
              <a:rPr lang="en-US" dirty="0"/>
              <a:t>Kong et al. (2020) tuned above operator by multiplying a factor </a:t>
            </a:r>
            <a:r>
              <a:rPr lang="en-US" i="1" dirty="0">
                <a:solidFill>
                  <a:srgbClr val="FF0000"/>
                </a:solidFill>
              </a:rPr>
              <a:t>C</a:t>
            </a:r>
            <a:r>
              <a:rPr lang="en-US" i="1" baseline="-25000" dirty="0">
                <a:solidFill>
                  <a:srgbClr val="FF0000"/>
                </a:solidFill>
              </a:rPr>
              <a:t>M</a:t>
            </a:r>
          </a:p>
          <a:p>
            <a:pPr marL="342900" indent="-342900" algn="just">
              <a:buFont typeface="Arial"/>
              <a:buChar char="•"/>
            </a:pPr>
            <a:endParaRPr lang="en-US" dirty="0"/>
          </a:p>
          <a:p>
            <a:pPr marL="342900" indent="-342900" algn="just">
              <a:buFont typeface="Arial"/>
              <a:buChar char="•"/>
            </a:pPr>
            <a:endParaRPr lang="en-US" dirty="0"/>
          </a:p>
          <a:p>
            <a:pPr marL="342900" indent="-342900" algn="just">
              <a:buFont typeface="Arial"/>
              <a:buChar char="•"/>
            </a:pPr>
            <a:r>
              <a:rPr lang="en-US" dirty="0"/>
              <a:t>The tuned operator had been tested with the </a:t>
            </a:r>
            <a:r>
              <a:rPr lang="en-US" dirty="0" err="1"/>
              <a:t>WoF</a:t>
            </a:r>
            <a:r>
              <a:rPr lang="en-US" dirty="0"/>
              <a:t> system by </a:t>
            </a:r>
            <a:r>
              <a:rPr lang="en-US" dirty="0" err="1"/>
              <a:t>Yaping</a:t>
            </a:r>
            <a:r>
              <a:rPr lang="en-US" dirty="0"/>
              <a:t> Wang of NSSL (</a:t>
            </a:r>
            <a:r>
              <a:rPr lang="en-US" altLang="zh-CN" dirty="0"/>
              <a:t>Wang et al. 2021</a:t>
            </a:r>
            <a:r>
              <a:rPr lang="en-US" dirty="0"/>
              <a:t>) and HRRR system by Amanda Back (see next talk).</a:t>
            </a:r>
          </a:p>
        </p:txBody>
      </p:sp>
    </p:spTree>
    <p:extLst>
      <p:ext uri="{BB962C8B-B14F-4D97-AF65-F5344CB8AC3E}">
        <p14:creationId xmlns:p14="http://schemas.microsoft.com/office/powerpoint/2010/main" val="175762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CBB6D-54AD-47BD-A5F3-326FF0DE428C}"/>
              </a:ext>
            </a:extLst>
          </p:cNvPr>
          <p:cNvSpPr>
            <a:spLocks noGrp="1"/>
          </p:cNvSpPr>
          <p:nvPr>
            <p:ph type="title"/>
          </p:nvPr>
        </p:nvSpPr>
        <p:spPr>
          <a:xfrm>
            <a:off x="628649" y="365126"/>
            <a:ext cx="8322845" cy="1325563"/>
          </a:xfrm>
        </p:spPr>
        <p:txBody>
          <a:bodyPr>
            <a:normAutofit/>
          </a:bodyPr>
          <a:lstStyle/>
          <a:p>
            <a:pPr algn="ctr"/>
            <a:r>
              <a:rPr lang="en-US" sz="3600" b="1" dirty="0"/>
              <a:t>New FED observational operators and tests</a:t>
            </a:r>
          </a:p>
        </p:txBody>
      </p:sp>
      <p:sp>
        <p:nvSpPr>
          <p:cNvPr id="3" name="Content Placeholder 2">
            <a:extLst>
              <a:ext uri="{FF2B5EF4-FFF2-40B4-BE49-F238E27FC236}">
                <a16:creationId xmlns:a16="http://schemas.microsoft.com/office/drawing/2014/main" id="{B1D9891C-0BCC-45F2-8AF2-8B5B80DEFFAA}"/>
              </a:ext>
            </a:extLst>
          </p:cNvPr>
          <p:cNvSpPr>
            <a:spLocks noGrp="1"/>
          </p:cNvSpPr>
          <p:nvPr>
            <p:ph idx="1"/>
          </p:nvPr>
        </p:nvSpPr>
        <p:spPr/>
        <p:txBody>
          <a:bodyPr>
            <a:normAutofit/>
          </a:bodyPr>
          <a:lstStyle/>
          <a:p>
            <a:pPr marL="342900" indent="-342900">
              <a:buFont typeface="Arial"/>
              <a:buChar char="•"/>
            </a:pPr>
            <a:r>
              <a:rPr lang="en-US" dirty="0"/>
              <a:t>We developed </a:t>
            </a:r>
            <a:r>
              <a:rPr lang="en-US" dirty="0">
                <a:solidFill>
                  <a:srgbClr val="FF0000"/>
                </a:solidFill>
              </a:rPr>
              <a:t>new observation operators </a:t>
            </a:r>
            <a:r>
              <a:rPr lang="en-US" dirty="0"/>
              <a:t>by curve-fitting </a:t>
            </a:r>
            <a:r>
              <a:rPr lang="en-US" dirty="0">
                <a:solidFill>
                  <a:srgbClr val="FF0000"/>
                </a:solidFill>
              </a:rPr>
              <a:t>FED observations </a:t>
            </a:r>
            <a:r>
              <a:rPr lang="en-US" dirty="0"/>
              <a:t>and model </a:t>
            </a:r>
            <a:r>
              <a:rPr lang="en-US" dirty="0">
                <a:solidFill>
                  <a:srgbClr val="FF0000"/>
                </a:solidFill>
              </a:rPr>
              <a:t>predicted</a:t>
            </a:r>
            <a:r>
              <a:rPr lang="en-US" dirty="0"/>
              <a:t> graupel mass;</a:t>
            </a:r>
          </a:p>
          <a:p>
            <a:pPr marL="342900" indent="-342900">
              <a:buFont typeface="Arial"/>
              <a:buChar char="•"/>
            </a:pPr>
            <a:r>
              <a:rPr lang="en-US" dirty="0"/>
              <a:t>They are compared with results using the tuned Allen et al. operator (as used in Kong et al. 2020) for two storm cases.</a:t>
            </a:r>
          </a:p>
          <a:p>
            <a:pPr marL="342900" indent="-342900" algn="just">
              <a:buFont typeface="Arial"/>
              <a:buChar char="•"/>
            </a:pPr>
            <a:endParaRPr lang="en-US" dirty="0"/>
          </a:p>
        </p:txBody>
      </p:sp>
    </p:spTree>
    <p:extLst>
      <p:ext uri="{BB962C8B-B14F-4D97-AF65-F5344CB8AC3E}">
        <p14:creationId xmlns:p14="http://schemas.microsoft.com/office/powerpoint/2010/main" val="123463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84F1A57-CCD3-444A-9BDD-D084B5B3DA7F}"/>
              </a:ext>
            </a:extLst>
          </p:cNvPr>
          <p:cNvGraphicFramePr>
            <a:graphicFrameLocks noGrp="1"/>
          </p:cNvGraphicFramePr>
          <p:nvPr>
            <p:extLst>
              <p:ext uri="{D42A27DB-BD31-4B8C-83A1-F6EECF244321}">
                <p14:modId xmlns:p14="http://schemas.microsoft.com/office/powerpoint/2010/main" val="1559034402"/>
              </p:ext>
            </p:extLst>
          </p:nvPr>
        </p:nvGraphicFramePr>
        <p:xfrm>
          <a:off x="1234747" y="1819122"/>
          <a:ext cx="6994853" cy="3443977"/>
        </p:xfrm>
        <a:graphic>
          <a:graphicData uri="http://schemas.openxmlformats.org/drawingml/2006/table">
            <a:tbl>
              <a:tblPr firstRow="1" firstCol="1" bandRow="1">
                <a:tableStyleId>{5202B0CA-FC54-4496-8BCA-5EF66A818D29}</a:tableStyleId>
              </a:tblPr>
              <a:tblGrid>
                <a:gridCol w="1974072">
                  <a:extLst>
                    <a:ext uri="{9D8B030D-6E8A-4147-A177-3AD203B41FA5}">
                      <a16:colId xmlns:a16="http://schemas.microsoft.com/office/drawing/2014/main" val="2210788387"/>
                    </a:ext>
                  </a:extLst>
                </a:gridCol>
                <a:gridCol w="5020781">
                  <a:extLst>
                    <a:ext uri="{9D8B030D-6E8A-4147-A177-3AD203B41FA5}">
                      <a16:colId xmlns:a16="http://schemas.microsoft.com/office/drawing/2014/main" val="1529078119"/>
                    </a:ext>
                  </a:extLst>
                </a:gridCol>
              </a:tblGrid>
              <a:tr h="272360">
                <a:tc>
                  <a:txBody>
                    <a:bodyPr/>
                    <a:lstStyle/>
                    <a:p>
                      <a:pPr marL="0" marR="0">
                        <a:lnSpc>
                          <a:spcPct val="150000"/>
                        </a:lnSpc>
                        <a:spcBef>
                          <a:spcPts val="0"/>
                        </a:spcBef>
                        <a:spcAft>
                          <a:spcPts val="0"/>
                        </a:spcAft>
                      </a:pPr>
                      <a:r>
                        <a:rPr lang="en-US" sz="2000" dirty="0">
                          <a:effectLst/>
                        </a:rPr>
                        <a:t>Exp. name</a:t>
                      </a:r>
                      <a:endParaRPr lang="en-US" sz="3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nSpc>
                          <a:spcPct val="150000"/>
                        </a:lnSpc>
                        <a:spcBef>
                          <a:spcPts val="0"/>
                        </a:spcBef>
                        <a:spcAft>
                          <a:spcPts val="0"/>
                        </a:spcAft>
                      </a:pPr>
                      <a:r>
                        <a:rPr lang="en-US" sz="2000" dirty="0">
                          <a:effectLst/>
                        </a:rPr>
                        <a:t>Description</a:t>
                      </a:r>
                      <a:endParaRPr lang="en-US" sz="3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13318366"/>
                  </a:ext>
                </a:extLst>
              </a:tr>
              <a:tr h="342250">
                <a:tc>
                  <a:txBody>
                    <a:bodyPr/>
                    <a:lstStyle/>
                    <a:p>
                      <a:pPr marL="0" marR="0" algn="just">
                        <a:lnSpc>
                          <a:spcPct val="150000"/>
                        </a:lnSpc>
                        <a:spcBef>
                          <a:spcPts val="0"/>
                        </a:spcBef>
                        <a:spcAft>
                          <a:spcPts val="0"/>
                        </a:spcAft>
                      </a:pPr>
                      <a:r>
                        <a:rPr lang="en-US" sz="1400" dirty="0" err="1">
                          <a:effectLst/>
                        </a:rPr>
                        <a:t>NoDA</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1400" dirty="0">
                          <a:effectLst/>
                        </a:rPr>
                        <a:t>Do not assimilate any data.</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34790898"/>
                  </a:ext>
                </a:extLst>
              </a:tr>
              <a:tr h="414155">
                <a:tc>
                  <a:txBody>
                    <a:bodyPr/>
                    <a:lstStyle/>
                    <a:p>
                      <a:pPr marL="0" marR="0" algn="just">
                        <a:lnSpc>
                          <a:spcPct val="150000"/>
                        </a:lnSpc>
                        <a:spcBef>
                          <a:spcPts val="0"/>
                        </a:spcBef>
                        <a:spcAft>
                          <a:spcPts val="0"/>
                        </a:spcAft>
                      </a:pPr>
                      <a:r>
                        <a:rPr lang="en-US" sz="1400" dirty="0">
                          <a:effectLst/>
                        </a:rPr>
                        <a:t>Hx_K2020</a:t>
                      </a:r>
                      <a:endParaRPr lang="en-US" sz="2000" dirty="0">
                        <a:effectLst/>
                      </a:endParaRPr>
                    </a:p>
                  </a:txBody>
                  <a:tcPr marL="68580" marR="68580" marT="0" marB="0" anchor="ctr"/>
                </a:tc>
                <a:tc>
                  <a:txBody>
                    <a:bodyPr/>
                    <a:lstStyle/>
                    <a:p>
                      <a:pPr marL="0" marR="0" algn="just">
                        <a:lnSpc>
                          <a:spcPct val="100000"/>
                        </a:lnSpc>
                        <a:spcBef>
                          <a:spcPts val="0"/>
                        </a:spcBef>
                        <a:spcAft>
                          <a:spcPts val="0"/>
                        </a:spcAft>
                      </a:pPr>
                      <a:r>
                        <a:rPr lang="en-US" sz="1400" dirty="0">
                          <a:effectLst/>
                        </a:rPr>
                        <a:t>FED DA using tuned observation operator as in (Kong et al. 2020).</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81361666"/>
                  </a:ext>
                </a:extLst>
              </a:tr>
              <a:tr h="755267">
                <a:tc>
                  <a:txBody>
                    <a:bodyPr/>
                    <a:lstStyle/>
                    <a:p>
                      <a:pPr marL="0" marR="0" algn="just">
                        <a:lnSpc>
                          <a:spcPct val="150000"/>
                        </a:lnSpc>
                        <a:spcBef>
                          <a:spcPts val="0"/>
                        </a:spcBef>
                        <a:spcAft>
                          <a:spcPts val="0"/>
                        </a:spcAft>
                      </a:pPr>
                      <a:r>
                        <a:rPr lang="en-US" sz="1400" dirty="0" err="1">
                          <a:effectLst/>
                        </a:rPr>
                        <a:t>Hx_MCSFit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1400" dirty="0">
                          <a:effectLst/>
                        </a:rPr>
                        <a:t>FED DA using operator with 3</a:t>
                      </a:r>
                      <a:r>
                        <a:rPr lang="en-US" sz="1400" baseline="30000" dirty="0">
                          <a:effectLst/>
                        </a:rPr>
                        <a:t>rd</a:t>
                      </a:r>
                      <a:r>
                        <a:rPr lang="en-US" sz="1400" dirty="0">
                          <a:effectLst/>
                        </a:rPr>
                        <a:t> order polynomial fit between FED observations and 0-6 h forecasts of experiment Hx_K2020 for the MCS case.</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48771699"/>
                  </a:ext>
                </a:extLst>
              </a:tr>
              <a:tr h="745958">
                <a:tc>
                  <a:txBody>
                    <a:bodyPr/>
                    <a:lstStyle/>
                    <a:p>
                      <a:pPr marL="0" marR="0" algn="just">
                        <a:lnSpc>
                          <a:spcPct val="150000"/>
                        </a:lnSpc>
                        <a:spcBef>
                          <a:spcPts val="0"/>
                        </a:spcBef>
                        <a:spcAft>
                          <a:spcPts val="0"/>
                        </a:spcAft>
                      </a:pPr>
                      <a:r>
                        <a:rPr lang="en-US" sz="1400" dirty="0" err="1">
                          <a:effectLst/>
                        </a:rPr>
                        <a:t>Hx_SupercellFit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1400" dirty="0">
                          <a:effectLst/>
                        </a:rPr>
                        <a:t>FED DA using operator with 3</a:t>
                      </a:r>
                      <a:r>
                        <a:rPr lang="en-US" sz="1400" baseline="30000" dirty="0">
                          <a:effectLst/>
                        </a:rPr>
                        <a:t>rd</a:t>
                      </a:r>
                      <a:r>
                        <a:rPr lang="en-US" sz="1400" dirty="0">
                          <a:effectLst/>
                        </a:rPr>
                        <a:t> order polynomial fit between FED observations and 0-6 h forecasts of experiment Hx_K2020 for the supercell case.</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0611521"/>
                  </a:ext>
                </a:extLst>
              </a:tr>
              <a:tr h="778042">
                <a:tc>
                  <a:txBody>
                    <a:bodyPr/>
                    <a:lstStyle/>
                    <a:p>
                      <a:pPr marL="0" marR="0" algn="just">
                        <a:lnSpc>
                          <a:spcPct val="150000"/>
                        </a:lnSpc>
                        <a:spcBef>
                          <a:spcPts val="0"/>
                        </a:spcBef>
                        <a:spcAft>
                          <a:spcPts val="0"/>
                        </a:spcAft>
                      </a:pPr>
                      <a:r>
                        <a:rPr lang="en-US" sz="1400" dirty="0" err="1">
                          <a:effectLst/>
                        </a:rPr>
                        <a:t>Hx_CombinedFit</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1400" dirty="0">
                          <a:effectLst/>
                        </a:rPr>
                        <a:t>FED DA using operator with 3</a:t>
                      </a:r>
                      <a:r>
                        <a:rPr lang="en-US" sz="1400" baseline="30000" dirty="0">
                          <a:effectLst/>
                        </a:rPr>
                        <a:t>rd</a:t>
                      </a:r>
                      <a:r>
                        <a:rPr lang="en-US" sz="1400" dirty="0">
                          <a:effectLst/>
                        </a:rPr>
                        <a:t> order polynomial fit between FED observations and 0-6 h forecasts of experiment Hx_K2020 for both MCS and supercell cases.</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71294442"/>
                  </a:ext>
                </a:extLst>
              </a:tr>
            </a:tbl>
          </a:graphicData>
        </a:graphic>
      </p:graphicFrame>
      <p:sp>
        <p:nvSpPr>
          <p:cNvPr id="8" name="Title 1">
            <a:extLst>
              <a:ext uri="{FF2B5EF4-FFF2-40B4-BE49-F238E27FC236}">
                <a16:creationId xmlns:a16="http://schemas.microsoft.com/office/drawing/2014/main" id="{42ECC3E2-7AC4-4577-BB0E-40F0A43E3246}"/>
              </a:ext>
            </a:extLst>
          </p:cNvPr>
          <p:cNvSpPr>
            <a:spLocks noGrp="1"/>
          </p:cNvSpPr>
          <p:nvPr>
            <p:ph type="title"/>
          </p:nvPr>
        </p:nvSpPr>
        <p:spPr>
          <a:xfrm>
            <a:off x="628649" y="290698"/>
            <a:ext cx="7886700" cy="1325563"/>
          </a:xfrm>
        </p:spPr>
        <p:txBody>
          <a:bodyPr/>
          <a:lstStyle/>
          <a:p>
            <a:pPr algn="ctr"/>
            <a:r>
              <a:rPr lang="en-US" dirty="0"/>
              <a:t>Experimental Design</a:t>
            </a:r>
          </a:p>
        </p:txBody>
      </p:sp>
    </p:spTree>
    <p:extLst>
      <p:ext uri="{BB962C8B-B14F-4D97-AF65-F5344CB8AC3E}">
        <p14:creationId xmlns:p14="http://schemas.microsoft.com/office/powerpoint/2010/main" val="3974335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2493</TotalTime>
  <Words>1997</Words>
  <Application>Microsoft Macintosh PowerPoint</Application>
  <PresentationFormat>On-screen Show (4:3)</PresentationFormat>
  <Paragraphs>140</Paragraphs>
  <Slides>22</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Times New Roman</vt:lpstr>
      <vt:lpstr>Trebuchet MS</vt:lpstr>
      <vt:lpstr>Wingdings</vt:lpstr>
      <vt:lpstr>Office Theme</vt:lpstr>
      <vt:lpstr>Assimilation of GOES-R Global Lightning Mapper Total Flash Rate Data for the Analysis and Short-Term Forecast of Convective Storms using EnKF and Hybrid En3DVar Methods</vt:lpstr>
      <vt:lpstr>Assimilation of Lightning Data into NWP Models</vt:lpstr>
      <vt:lpstr>Direct Assimilation of Lightning Data</vt:lpstr>
      <vt:lpstr>EnKF and Hybrid En3DVar for FED DA in GSI (recent work done at OU under support of a GOES-R Risk Reduction Grant)</vt:lpstr>
      <vt:lpstr>1-min FED Observations on 10 km Grid</vt:lpstr>
      <vt:lpstr>Storm cases, model, and DA setup</vt:lpstr>
      <vt:lpstr>Develop new observation operators for GOES-R Geostationary Lightning Mapper flash extent density data: tests with two convective events over the US.</vt:lpstr>
      <vt:lpstr>New FED observational operators and tests</vt:lpstr>
      <vt:lpstr>Experimental Design</vt:lpstr>
      <vt:lpstr>PowerPoint Presentation</vt:lpstr>
      <vt:lpstr>RMS Innovations of FED analyses &amp; 0-4h forecasts </vt:lpstr>
      <vt:lpstr>Performance diagrams of 0-4 h FED forecasts</vt:lpstr>
      <vt:lpstr>RMSIs of Forecast Composite Reflectivity (assimilating FED data)</vt:lpstr>
      <vt:lpstr>Summary on New Operator Experiments</vt:lpstr>
      <vt:lpstr>Experimental design</vt:lpstr>
      <vt:lpstr>PowerPoint Presentation</vt:lpstr>
      <vt:lpstr>PowerPoint Presentation</vt:lpstr>
      <vt:lpstr>PowerPoint Presentation</vt:lpstr>
      <vt:lpstr>PowerPoint Presentation</vt:lpstr>
      <vt:lpstr>Summary on FED+Radar and Zero FED Experiments</vt:lpstr>
      <vt:lpstr>Future plans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Kong, Rong</dc:creator>
  <cp:lastModifiedBy>Xue, Ming</cp:lastModifiedBy>
  <cp:revision>328</cp:revision>
  <dcterms:created xsi:type="dcterms:W3CDTF">2021-07-15T14:13:27Z</dcterms:created>
  <dcterms:modified xsi:type="dcterms:W3CDTF">2021-09-22T17:24:59Z</dcterms:modified>
</cp:coreProperties>
</file>