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48" r:id="rId2"/>
  </p:sldMasterIdLst>
  <p:notesMasterIdLst>
    <p:notesMasterId r:id="rId8"/>
  </p:notesMasterIdLst>
  <p:handoutMasterIdLst>
    <p:handoutMasterId r:id="rId9"/>
  </p:handoutMasterIdLst>
  <p:sldIdLst>
    <p:sldId id="1532" r:id="rId3"/>
    <p:sldId id="1556" r:id="rId4"/>
    <p:sldId id="1565" r:id="rId5"/>
    <p:sldId id="1560" r:id="rId6"/>
    <p:sldId id="1566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5">
          <p15:clr>
            <a:srgbClr val="A4A3A4"/>
          </p15:clr>
        </p15:guide>
        <p15:guide id="2" orient="horz" pos="3135">
          <p15:clr>
            <a:srgbClr val="A4A3A4"/>
          </p15:clr>
        </p15:guide>
        <p15:guide id="3" pos="4001">
          <p15:clr>
            <a:srgbClr val="A4A3A4"/>
          </p15:clr>
        </p15:guide>
        <p15:guide id="4" pos="489">
          <p15:clr>
            <a:srgbClr val="A4A3A4"/>
          </p15:clr>
        </p15:guide>
        <p15:guide id="5" pos="47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40C"/>
    <a:srgbClr val="FFFF00"/>
    <a:srgbClr val="B8FEBB"/>
    <a:srgbClr val="66FFFF"/>
    <a:srgbClr val="008000"/>
    <a:srgbClr val="F6FB37"/>
    <a:srgbClr val="0000FF"/>
    <a:srgbClr val="94B6D2"/>
    <a:srgbClr val="0066CC"/>
    <a:srgbClr val="D3D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47" autoAdjust="0"/>
    <p:restoredTop sz="98837" autoAdjust="0"/>
  </p:normalViewPr>
  <p:slideViewPr>
    <p:cSldViewPr snapToGrid="0">
      <p:cViewPr varScale="1">
        <p:scale>
          <a:sx n="114" d="100"/>
          <a:sy n="114" d="100"/>
        </p:scale>
        <p:origin x="534" y="102"/>
      </p:cViewPr>
      <p:guideLst>
        <p:guide orient="horz" pos="1095"/>
        <p:guide orient="horz" pos="3135"/>
        <p:guide pos="4001"/>
        <p:guide pos="489"/>
        <p:guide pos="47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134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53" tIns="46576" rIns="93153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53" tIns="46576" rIns="93153" bIns="46576" rtlCol="0"/>
          <a:lstStyle>
            <a:lvl1pPr algn="r">
              <a:defRPr sz="1200"/>
            </a:lvl1pPr>
          </a:lstStyle>
          <a:p>
            <a:fld id="{735BE364-4207-4613-85AE-EA653989B88B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53" tIns="46576" rIns="93153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53" tIns="46576" rIns="93153" bIns="46576" rtlCol="0" anchor="b"/>
          <a:lstStyle>
            <a:lvl1pPr algn="r">
              <a:defRPr sz="1200"/>
            </a:lvl1pPr>
          </a:lstStyle>
          <a:p>
            <a:fld id="{A97F1DE7-B049-4E9C-882E-9D4D82EE8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9591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53" tIns="46576" rIns="93153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53" tIns="46576" rIns="93153" bIns="46576" rtlCol="0"/>
          <a:lstStyle>
            <a:lvl1pPr algn="r">
              <a:defRPr sz="1200"/>
            </a:lvl1pPr>
          </a:lstStyle>
          <a:p>
            <a:fld id="{DDE2066D-9D34-4418-B7A1-D9541E9976CD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3" tIns="46576" rIns="93153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53" tIns="46576" rIns="93153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53" tIns="46576" rIns="93153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53" tIns="46576" rIns="93153" bIns="46576" rtlCol="0" anchor="b"/>
          <a:lstStyle>
            <a:lvl1pPr algn="r">
              <a:defRPr sz="1200"/>
            </a:lvl1pPr>
          </a:lstStyle>
          <a:p>
            <a:fld id="{34A36ED7-7EF1-462E-8059-C37A578DE2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823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file:///\\atcgroups\Data\GOES_R\GOES_R_GLM\10_Implementation_CONTRACT\03_Reference\NASA%20Documents\Macintosh%20HD:Users:mpkeith:Documents:A-stuff: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/\\atcgroups\Data\GOES_R\GOES_R_GLM\10_Implementation_CONTRACT\03_Reference\NASA%20Documents\Macintosh%20HD:Users:mpkeith:Documents:A-stuff: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85577"/>
            <a:ext cx="6400800" cy="4789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2100" y="3705300"/>
            <a:ext cx="6019800" cy="752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GOES-R_logo_v2_Presentation Siz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153" y="930361"/>
            <a:ext cx="3470694" cy="23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4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4558682" y="6702142"/>
            <a:ext cx="64" cy="1154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defRPr sz="75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September 21, 2021</a:t>
            </a:r>
          </a:p>
        </p:txBody>
      </p:sp>
    </p:spTree>
    <p:extLst>
      <p:ext uri="{BB962C8B-B14F-4D97-AF65-F5344CB8AC3E}">
        <p14:creationId xmlns:p14="http://schemas.microsoft.com/office/powerpoint/2010/main" val="194478919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/>
          </p:cNvSpPr>
          <p:nvPr/>
        </p:nvSpPr>
        <p:spPr bwMode="auto">
          <a:xfrm>
            <a:off x="0" y="0"/>
            <a:ext cx="9144000" cy="40163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5" rIns="68570" bIns="34285" anchor="ctr"/>
          <a:lstStyle/>
          <a:p>
            <a:pPr algn="ctr"/>
            <a:endParaRPr lang="en-US" sz="600" dirty="0">
              <a:latin typeface="Arial" pitchFamily="34" charset="0"/>
              <a:sym typeface="Gill Sans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5538" y="3"/>
            <a:ext cx="398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763000" y="6661150"/>
            <a:ext cx="381000" cy="19685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>
              <a:defRPr/>
            </a:pPr>
            <a:endParaRPr lang="en-US" sz="75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Slide Number Placeholder 12"/>
          <p:cNvSpPr txBox="1">
            <a:spLocks/>
          </p:cNvSpPr>
          <p:nvPr/>
        </p:nvSpPr>
        <p:spPr bwMode="auto">
          <a:xfrm>
            <a:off x="8772527" y="6657978"/>
            <a:ext cx="371475" cy="200025"/>
          </a:xfrm>
          <a:prstGeom prst="rect">
            <a:avLst/>
          </a:prstGeom>
          <a:noFill/>
          <a:ln>
            <a:noFill/>
          </a:ln>
          <a:extLst/>
        </p:spPr>
        <p:txBody>
          <a:bodyPr lIns="68570" tIns="34285" rIns="68570" bIns="34285" anchor="ctr"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fld id="{0E4BD04C-88E6-4CFF-B716-93DBB78429D1}" type="slidenum">
              <a:rPr lang="en-US" sz="750" smtClean="0">
                <a:latin typeface="Calibri" pitchFamily="34" charset="0"/>
              </a:rPr>
              <a:pPr algn="ctr">
                <a:defRPr/>
              </a:pPr>
              <a:t>‹#›</a:t>
            </a:fld>
            <a:endParaRPr lang="en-US" sz="75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3000" y="6661150"/>
            <a:ext cx="381000" cy="19685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>
              <a:defRPr/>
            </a:pPr>
            <a:endParaRPr lang="en-US" sz="75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Slide Number Placeholder 12"/>
          <p:cNvSpPr txBox="1">
            <a:spLocks/>
          </p:cNvSpPr>
          <p:nvPr/>
        </p:nvSpPr>
        <p:spPr bwMode="auto">
          <a:xfrm>
            <a:off x="8772527" y="6657978"/>
            <a:ext cx="371475" cy="200025"/>
          </a:xfrm>
          <a:prstGeom prst="rect">
            <a:avLst/>
          </a:prstGeom>
          <a:noFill/>
          <a:ln>
            <a:noFill/>
          </a:ln>
          <a:extLst/>
        </p:spPr>
        <p:txBody>
          <a:bodyPr lIns="68570" tIns="34285" rIns="68570" bIns="34285" anchor="ctr"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fld id="{8E97AB06-0660-4C1A-93EB-D113CDE8CB46}" type="slidenum">
              <a:rPr lang="en-US" sz="750" smtClean="0">
                <a:latin typeface="Calibri" pitchFamily="34" charset="0"/>
              </a:rPr>
              <a:pPr algn="ctr">
                <a:defRPr/>
              </a:pPr>
              <a:t>‹#›</a:t>
            </a:fld>
            <a:endParaRPr lang="en-US" sz="750" dirty="0">
              <a:latin typeface="Calibri" pitchFamily="34" charset="0"/>
            </a:endParaRPr>
          </a:p>
        </p:txBody>
      </p:sp>
      <p:pic>
        <p:nvPicPr>
          <p:cNvPr id="12" name="Picture 1" descr="\\atcgroups\Data\GOES_R\GOES_R_GLM\10_Implementation_CONTRACT\03_Reference\NASA Documents\Macintosh HD:Users:mpkeith:Documents:A-stuff:"/>
          <p:cNvPicPr>
            <a:picLocks noChangeAspect="1" noChangeArrowheads="1"/>
          </p:cNvPicPr>
          <p:nvPr/>
        </p:nvPicPr>
        <p:blipFill>
          <a:blip r:embed="rId3" r:link="rId4" cstate="screen">
            <a:lum bright="-4000" contras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3"/>
            <a:ext cx="474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7038" y="64470"/>
            <a:ext cx="825976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7" rIns="91416" bIns="45707"/>
          <a:lstStyle>
            <a:lvl1pPr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228601" y="462057"/>
            <a:ext cx="4267200" cy="6039344"/>
          </a:xfrm>
        </p:spPr>
        <p:txBody>
          <a:bodyPr/>
          <a:lstStyle>
            <a:lvl1pPr>
              <a:defRPr sz="1350">
                <a:latin typeface="Calibri" pitchFamily="34" charset="0"/>
              </a:defRPr>
            </a:lvl1pPr>
            <a:lvl2pPr>
              <a:defRPr sz="1200">
                <a:latin typeface="Calibri" pitchFamily="34" charset="0"/>
              </a:defRPr>
            </a:lvl2pPr>
            <a:lvl3pPr>
              <a:defRPr sz="1050">
                <a:latin typeface="Calibri" pitchFamily="34" charset="0"/>
              </a:defRPr>
            </a:lvl3pPr>
            <a:lvl4pPr>
              <a:defRPr sz="900">
                <a:latin typeface="Calibri" pitchFamily="34" charset="0"/>
              </a:defRPr>
            </a:lvl4pPr>
            <a:lvl5pPr>
              <a:defRPr sz="900">
                <a:latin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462057"/>
            <a:ext cx="4267200" cy="6039344"/>
          </a:xfrm>
        </p:spPr>
        <p:txBody>
          <a:bodyPr/>
          <a:lstStyle>
            <a:lvl1pPr>
              <a:defRPr sz="1350">
                <a:latin typeface="Calibri" pitchFamily="34" charset="0"/>
              </a:defRPr>
            </a:lvl1pPr>
            <a:lvl2pPr>
              <a:defRPr sz="1200">
                <a:latin typeface="Calibri" pitchFamily="34" charset="0"/>
              </a:defRPr>
            </a:lvl2pPr>
            <a:lvl3pPr>
              <a:defRPr sz="1050">
                <a:latin typeface="Calibri" pitchFamily="34" charset="0"/>
              </a:defRPr>
            </a:lvl3pPr>
            <a:lvl4pPr>
              <a:defRPr sz="900">
                <a:latin typeface="Calibri" pitchFamily="34" charset="0"/>
              </a:defRPr>
            </a:lvl4pPr>
            <a:lvl5pPr>
              <a:defRPr sz="900">
                <a:latin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4558682" y="6702142"/>
            <a:ext cx="64" cy="1154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defRPr sz="75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September 21, 2021</a:t>
            </a:r>
          </a:p>
        </p:txBody>
      </p:sp>
    </p:spTree>
    <p:extLst>
      <p:ext uri="{BB962C8B-B14F-4D97-AF65-F5344CB8AC3E}">
        <p14:creationId xmlns:p14="http://schemas.microsoft.com/office/powerpoint/2010/main" val="112130835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>
              <a:defRPr/>
            </a:pPr>
            <a:endParaRPr lang="en-US" sz="6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>
              <a:defRPr/>
            </a:pPr>
            <a:endParaRPr lang="en-US" sz="6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70" tIns="34285" rIns="68570" bIns="34285" anchor="ctr"/>
          <a:lstStyle/>
          <a:p>
            <a:pPr algn="ctr">
              <a:defRPr/>
            </a:pPr>
            <a:endParaRPr lang="en-US" sz="600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3"/>
            <a:ext cx="7123113" cy="1673225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1752603"/>
            <a:ext cx="1295400" cy="701675"/>
          </a:xfrm>
          <a:prstGeom prst="rect">
            <a:avLst/>
          </a:prstGeom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864D2F98-3F08-44AA-BD32-2ADD394E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35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3070" y="6643397"/>
            <a:ext cx="81695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Calibri" pitchFamily="34" charset="0"/>
                <a:cs typeface="Calibri" pitchFamily="34" charset="0"/>
              </a:defRPr>
            </a:lvl1pPr>
          </a:lstStyle>
          <a:p>
            <a:fld id="{1073F1F8-5EC6-424B-95B2-106C44BC69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2915410" y="6682906"/>
            <a:ext cx="3286608" cy="15388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defRPr sz="1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September 21, 2021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3210" y="1"/>
            <a:ext cx="7343240" cy="9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1057275"/>
            <a:ext cx="4395366" cy="5576888"/>
          </a:xfrm>
        </p:spPr>
        <p:txBody>
          <a:bodyPr/>
          <a:lstStyle>
            <a:lvl1pPr marL="168275" indent="-168275">
              <a:defRPr sz="2400"/>
            </a:lvl1pPr>
            <a:lvl2pPr marL="401638" indent="-177800">
              <a:defRPr sz="2000"/>
            </a:lvl2pPr>
            <a:lvl3pPr marL="573088" indent="-228600">
              <a:defRPr sz="1800"/>
            </a:lvl3pPr>
            <a:lvl4pPr marL="862013" indent="-228600">
              <a:defRPr sz="1600"/>
            </a:lvl4pPr>
            <a:lvl5pPr marL="12065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936" y="1057275"/>
            <a:ext cx="4398264" cy="55768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L="168275" lvl="0" indent="-168275"/>
            <a:r>
              <a:rPr lang="en-US"/>
              <a:t>Edit Master text styles</a:t>
            </a:r>
          </a:p>
          <a:p>
            <a:pPr marL="168275" lvl="1" indent="-168275"/>
            <a:r>
              <a:rPr lang="en-US"/>
              <a:t>Second level</a:t>
            </a:r>
          </a:p>
          <a:p>
            <a:pPr marL="168275" lvl="2" indent="-168275"/>
            <a:r>
              <a:rPr lang="en-US"/>
              <a:t>Third level</a:t>
            </a:r>
          </a:p>
          <a:p>
            <a:pPr marL="168275" lvl="3" indent="-168275"/>
            <a:r>
              <a:rPr lang="en-US"/>
              <a:t>Fourth level</a:t>
            </a:r>
          </a:p>
          <a:p>
            <a:pPr marL="168275" lvl="4" indent="-168275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3070" y="6643397"/>
            <a:ext cx="81695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fld id="{1073F1F8-5EC6-424B-95B2-106C44BC69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2915410" y="6682906"/>
            <a:ext cx="3286608" cy="15388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defRPr sz="1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September 21, 2021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3210" y="1"/>
            <a:ext cx="7343240" cy="9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2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3210" y="1"/>
            <a:ext cx="7343240" cy="9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3070" y="6643397"/>
            <a:ext cx="81695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fld id="{1073F1F8-5EC6-424B-95B2-106C44BC69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2915410" y="6682906"/>
            <a:ext cx="3286608" cy="15388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defRPr sz="1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September 21,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90141_000_GLM_GOES_R_NOAA_NASA_Logo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1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09710"/>
            <a:ext cx="184708" cy="2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1427" tIns="45713" rIns="91427" bIns="45713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" descr="\\atcgroups\Data\GOES_R\GOES_R_GLM\10_Implementation_CONTRACT\03_Reference\NASA Documents\Macintosh HD:Users:mpkeith:Documents:A-stuff:"/>
          <p:cNvPicPr>
            <a:picLocks noChangeAspect="1" noChangeArrowheads="1"/>
          </p:cNvPicPr>
          <p:nvPr/>
        </p:nvPicPr>
        <p:blipFill>
          <a:blip r:embed="rId3" r:link="rId4" cstate="print">
            <a:lum bright="-4000" contrast="28000"/>
          </a:blip>
          <a:srcRect/>
          <a:stretch>
            <a:fillRect/>
          </a:stretch>
        </p:blipFill>
        <p:spPr bwMode="auto">
          <a:xfrm>
            <a:off x="0" y="49213"/>
            <a:ext cx="609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90141_000_GLM_GOES_R_NOAA_NASA_Logo_L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1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-109710"/>
            <a:ext cx="184708" cy="2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1427" tIns="45713" rIns="91427" bIns="45713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1" descr="\\atcgroups\Data\GOES_R\GOES_R_GLM\10_Implementation_CONTRACT\03_Reference\NASA Documents\Macintosh HD:Users:mpkeith:Documents:A-stuff:"/>
          <p:cNvPicPr>
            <a:picLocks noChangeAspect="1" noChangeArrowheads="1"/>
          </p:cNvPicPr>
          <p:nvPr userDrawn="1"/>
        </p:nvPicPr>
        <p:blipFill>
          <a:blip r:embed="rId3" r:link="rId4" cstate="print">
            <a:lum bright="-4000" contrast="28000"/>
          </a:blip>
          <a:srcRect/>
          <a:stretch>
            <a:fillRect/>
          </a:stretch>
        </p:blipFill>
        <p:spPr bwMode="auto">
          <a:xfrm>
            <a:off x="0" y="49213"/>
            <a:ext cx="609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90601"/>
            <a:ext cx="8686800" cy="5486399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21"/>
          <p:cNvSpPr>
            <a:spLocks noGrp="1"/>
          </p:cNvSpPr>
          <p:nvPr>
            <p:ph type="title"/>
          </p:nvPr>
        </p:nvSpPr>
        <p:spPr bwMode="auto">
          <a:xfrm>
            <a:off x="588964" y="87313"/>
            <a:ext cx="817403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7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OES-R_logo_v2_Presentation Siz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3365" y="930276"/>
            <a:ext cx="34718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85577"/>
            <a:ext cx="6400800" cy="478998"/>
          </a:xfrm>
        </p:spPr>
        <p:txBody>
          <a:bodyPr/>
          <a:lstStyle>
            <a:lvl1pPr marL="0" indent="0" algn="ctr">
              <a:buNone/>
              <a:defRPr/>
            </a:lvl1pPr>
            <a:lvl2pPr marL="342851" indent="0" algn="ctr">
              <a:buNone/>
              <a:defRPr/>
            </a:lvl2pPr>
            <a:lvl3pPr marL="685702" indent="0" algn="ctr">
              <a:buNone/>
              <a:defRPr/>
            </a:lvl3pPr>
            <a:lvl4pPr marL="1028553" indent="0" algn="ctr">
              <a:buNone/>
              <a:defRPr/>
            </a:lvl4pPr>
            <a:lvl5pPr marL="1371404" indent="0" algn="ctr">
              <a:buNone/>
              <a:defRPr/>
            </a:lvl5pPr>
            <a:lvl6pPr marL="1714256" indent="0" algn="ctr">
              <a:buNone/>
              <a:defRPr/>
            </a:lvl6pPr>
            <a:lvl7pPr marL="2057107" indent="0" algn="ctr">
              <a:buNone/>
              <a:defRPr/>
            </a:lvl7pPr>
            <a:lvl8pPr marL="2399958" indent="0" algn="ctr">
              <a:buNone/>
              <a:defRPr/>
            </a:lvl8pPr>
            <a:lvl9pPr marL="27428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2101" y="3705303"/>
            <a:ext cx="6019800" cy="752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3211" y="65089"/>
            <a:ext cx="734324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72464" y="6643688"/>
            <a:ext cx="817562" cy="203200"/>
          </a:xfrm>
        </p:spPr>
        <p:txBody>
          <a:bodyPr/>
          <a:lstStyle>
            <a:lvl1pPr algn="r">
              <a:defRPr sz="75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64D2F98-3F08-44AA-BD32-2ADD394EE4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4558682" y="6702142"/>
            <a:ext cx="64" cy="1154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defRPr sz="75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September 21, 2021</a:t>
            </a:r>
          </a:p>
        </p:txBody>
      </p:sp>
    </p:spTree>
    <p:extLst>
      <p:ext uri="{BB962C8B-B14F-4D97-AF65-F5344CB8AC3E}">
        <p14:creationId xmlns:p14="http://schemas.microsoft.com/office/powerpoint/2010/main" val="65644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1057276"/>
            <a:ext cx="4395366" cy="5576888"/>
          </a:xfrm>
        </p:spPr>
        <p:txBody>
          <a:bodyPr/>
          <a:lstStyle>
            <a:lvl1pPr marL="126188" indent="-126188">
              <a:defRPr sz="1800"/>
            </a:lvl1pPr>
            <a:lvl2pPr marL="301186" indent="-133331">
              <a:defRPr sz="1500"/>
            </a:lvl2pPr>
            <a:lvl3pPr marL="429755" indent="-171425">
              <a:defRPr sz="1350"/>
            </a:lvl3pPr>
            <a:lvl4pPr marL="646418" indent="-171425">
              <a:defRPr sz="1200"/>
            </a:lvl4pPr>
            <a:lvl5pPr marL="904746" indent="-171425"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937" y="1057276"/>
            <a:ext cx="4398264" cy="557688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1800" dirty="0" smtClean="0"/>
            </a:lvl1pPr>
            <a:lvl2pPr>
              <a:defRPr lang="en-US" sz="1500" dirty="0" smtClean="0"/>
            </a:lvl2pPr>
            <a:lvl3pPr>
              <a:defRPr lang="en-US" sz="1350" dirty="0" smtClean="0"/>
            </a:lvl3pPr>
            <a:lvl4pPr>
              <a:defRPr lang="en-US" sz="12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3211" y="65089"/>
            <a:ext cx="734324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72464" y="6643688"/>
            <a:ext cx="817562" cy="203200"/>
          </a:xfrm>
        </p:spPr>
        <p:txBody>
          <a:bodyPr/>
          <a:lstStyle>
            <a:lvl1pPr algn="r">
              <a:defRPr sz="75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64D2F98-3F08-44AA-BD32-2ADD394EE4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4558682" y="6702142"/>
            <a:ext cx="64" cy="1154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defRPr sz="75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September 21, 2021</a:t>
            </a:r>
          </a:p>
        </p:txBody>
      </p:sp>
    </p:spTree>
    <p:extLst>
      <p:ext uri="{BB962C8B-B14F-4D97-AF65-F5344CB8AC3E}">
        <p14:creationId xmlns:p14="http://schemas.microsoft.com/office/powerpoint/2010/main" val="90036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3211" y="65089"/>
            <a:ext cx="734324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72464" y="6643688"/>
            <a:ext cx="817562" cy="203200"/>
          </a:xfrm>
        </p:spPr>
        <p:txBody>
          <a:bodyPr/>
          <a:lstStyle>
            <a:lvl1pPr algn="r">
              <a:defRPr sz="75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64D2F98-3F08-44AA-BD32-2ADD394EE4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4558682" y="6702142"/>
            <a:ext cx="64" cy="11541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ctr">
              <a:defRPr sz="75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September 21, 2021</a:t>
            </a:r>
          </a:p>
        </p:txBody>
      </p:sp>
    </p:spTree>
    <p:extLst>
      <p:ext uri="{BB962C8B-B14F-4D97-AF65-F5344CB8AC3E}">
        <p14:creationId xmlns:p14="http://schemas.microsoft.com/office/powerpoint/2010/main" val="219425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98" y="1035698"/>
            <a:ext cx="8901403" cy="559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3070" y="6643397"/>
            <a:ext cx="81695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3CA36-9C32-4F83-921E-362E78E5A9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GOES-R_logo_v2_Presentation Size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" y="71465"/>
            <a:ext cx="1085850" cy="771470"/>
          </a:xfrm>
          <a:prstGeom prst="rect">
            <a:avLst/>
          </a:prstGeom>
        </p:spPr>
      </p:pic>
      <p:pic>
        <p:nvPicPr>
          <p:cNvPr id="86" name="Picture 15" descr="P90141_000_GLM_GOES_R_NOAA_NASA_Logo_L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585" y="25399"/>
            <a:ext cx="846715" cy="84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4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731" r:id="rId4"/>
    <p:sldLayoutId id="2147483738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4"/>
          <p:cNvSpPr>
            <a:spLocks noGrp="1"/>
          </p:cNvSpPr>
          <p:nvPr>
            <p:ph type="ftr" sz="quarter" idx="3"/>
          </p:nvPr>
        </p:nvSpPr>
        <p:spPr>
          <a:xfrm>
            <a:off x="4571968" y="6345536"/>
            <a:ext cx="65" cy="461665"/>
          </a:xfrm>
          <a:prstGeom prst="rect">
            <a:avLst/>
          </a:prstGeom>
        </p:spPr>
        <p:txBody>
          <a:bodyPr wrap="none" lIns="0" tIns="0" rIns="0" bIns="0" anchor="b" anchorCtr="1">
            <a:spAutoFit/>
          </a:bodyPr>
          <a:lstStyle>
            <a:lvl1pPr algn="ctr">
              <a:defRPr sz="75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September 21, 2021</a:t>
            </a:r>
          </a:p>
        </p:txBody>
      </p:sp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70" tIns="34285" rIns="68570" bIns="34285"/>
          <a:lstStyle/>
          <a:p>
            <a:pPr eaLnBrk="1" hangingPunct="1"/>
            <a:endParaRPr lang="en-US" sz="1200" b="1" dirty="0">
              <a:latin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3627" y="65089"/>
            <a:ext cx="73326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1" y="1035053"/>
            <a:ext cx="8902700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US"/>
              <a:t>Edit Master text styles</a:t>
            </a:r>
          </a:p>
          <a:p>
            <a:pPr lvl="1" eaLnBrk="1" hangingPunct="1"/>
            <a:r>
              <a:rPr lang="en-US"/>
              <a:t>Second level</a:t>
            </a:r>
          </a:p>
          <a:p>
            <a:pPr lvl="2" eaLnBrk="1" hangingPunct="1"/>
            <a:r>
              <a:rPr lang="en-US"/>
              <a:t>Third level</a:t>
            </a:r>
          </a:p>
          <a:p>
            <a:pPr lvl="3" eaLnBrk="1" hangingPunct="1"/>
            <a:r>
              <a:rPr lang="en-US"/>
              <a:t>Fourth level</a:t>
            </a:r>
          </a:p>
          <a:p>
            <a:pPr lvl="4" eaLnBrk="1" hangingPunct="1"/>
            <a:r>
              <a:rPr lang="en-US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663" y="6643688"/>
            <a:ext cx="8175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50" b="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64D2F98-3F08-44AA-BD32-2ADD394EE473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7" descr="GOES-R_logo_v2_Presentation Siz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71440"/>
            <a:ext cx="1085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5" descr="P90141_000_GLM_GOES_R_NOAA_NASA_Logo_L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165" y="25400"/>
            <a:ext cx="84613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73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000" b="1" smtClean="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 Black" pitchFamily="34" charset="0"/>
        </a:defRPr>
      </a:lvl5pPr>
      <a:lvl6pPr marL="342851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 Black" pitchFamily="34" charset="0"/>
        </a:defRPr>
      </a:lvl6pPr>
      <a:lvl7pPr marL="685702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 Black" pitchFamily="34" charset="0"/>
        </a:defRPr>
      </a:lvl7pPr>
      <a:lvl8pPr marL="1028553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 Black" pitchFamily="34" charset="0"/>
        </a:defRPr>
      </a:lvl8pPr>
      <a:lvl9pPr marL="1371404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 Black" pitchFamily="34" charset="0"/>
        </a:defRPr>
      </a:lvl9pPr>
    </p:titleStyle>
    <p:bodyStyle>
      <a:lvl1pPr marL="257138" indent="-257138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lang="en-US" sz="24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57133" indent="-214282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 lang="en-US" sz="2100" smtClean="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857128" indent="-171425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•"/>
        <a:defRPr lang="en-US" sz="1800" smtClean="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199978" indent="-171425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–"/>
        <a:defRPr lang="en-US" sz="1500" smtClean="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542830" indent="-171425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lang="en-US" sz="1350" smtClean="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1885681" indent="-171425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228532" indent="-171425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2571383" indent="-171425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2914235" indent="-171425" algn="l" rtl="0" eaLnBrk="1" fontAlgn="base" hangingPunct="1">
        <a:lnSpc>
          <a:spcPct val="115000"/>
        </a:lnSpc>
        <a:spcBef>
          <a:spcPct val="35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1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2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3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4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6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7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58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09" algn="l" defTabSz="68570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6438" y="6643688"/>
            <a:ext cx="817562" cy="203200"/>
          </a:xfrm>
        </p:spPr>
        <p:txBody>
          <a:bodyPr/>
          <a:lstStyle/>
          <a:p>
            <a:fld id="{1073F1F8-5EC6-424B-95B2-106C44BC69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24341" y="0"/>
            <a:ext cx="5323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FM3/FM4 Status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GLM Science Team Meeting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0286" y="5842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000" dirty="0">
                <a:solidFill>
                  <a:srgbClr val="FFFF00"/>
                </a:solidFill>
              </a:rPr>
              <a:t>Marc Rafal</a:t>
            </a:r>
          </a:p>
          <a:p>
            <a:pPr lvl="0" algn="ctr"/>
            <a:r>
              <a:rPr lang="en-US" sz="2000" dirty="0">
                <a:solidFill>
                  <a:srgbClr val="FFFF00"/>
                </a:solidFill>
              </a:rPr>
              <a:t>GLM Instrument Manager</a:t>
            </a:r>
          </a:p>
          <a:p>
            <a:pPr lvl="0" algn="ctr"/>
            <a:r>
              <a:rPr lang="en-US" sz="2000" dirty="0">
                <a:solidFill>
                  <a:srgbClr val="FFFF00"/>
                </a:solidFill>
              </a:rPr>
              <a:t>21 September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8129">
            <a:off x="7648428" y="3115975"/>
            <a:ext cx="1356022" cy="1039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1101" y="6505188"/>
            <a:ext cx="1657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Drawing Not To Scale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2C447D7-FE05-444D-8F1F-7031EB6E8C92}"/>
              </a:ext>
            </a:extLst>
          </p:cNvPr>
          <p:cNvSpPr/>
          <p:nvPr/>
        </p:nvSpPr>
        <p:spPr>
          <a:xfrm flipH="1">
            <a:off x="427838" y="1862357"/>
            <a:ext cx="1936567" cy="1409836"/>
          </a:xfrm>
          <a:prstGeom prst="wedgeEllipseCallout">
            <a:avLst>
              <a:gd name="adj1" fmla="val -49363"/>
              <a:gd name="adj2" fmla="val 81210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1217542"/>
            <a:endParaRPr lang="en-US" sz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1CD07-FF6B-45D5-B74E-2E8A2C7F99E6}"/>
              </a:ext>
            </a:extLst>
          </p:cNvPr>
          <p:cNvSpPr txBox="1"/>
          <p:nvPr/>
        </p:nvSpPr>
        <p:spPr>
          <a:xfrm>
            <a:off x="578840" y="2139193"/>
            <a:ext cx="1631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Never thought it would last this long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8FF308-F345-4599-9FAC-796832FF7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September 21, 2021</a:t>
            </a:r>
          </a:p>
        </p:txBody>
      </p:sp>
    </p:spTree>
    <p:extLst>
      <p:ext uri="{BB962C8B-B14F-4D97-AF65-F5344CB8AC3E}">
        <p14:creationId xmlns:p14="http://schemas.microsoft.com/office/powerpoint/2010/main" val="77728499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299" y="1035698"/>
            <a:ext cx="4423807" cy="5598465"/>
          </a:xfrm>
        </p:spPr>
        <p:txBody>
          <a:bodyPr/>
          <a:lstStyle/>
          <a:p>
            <a:r>
              <a:rPr lang="en-US" sz="2000" dirty="0"/>
              <a:t>GOES-T</a:t>
            </a:r>
          </a:p>
          <a:p>
            <a:pPr lvl="1"/>
            <a:r>
              <a:rPr lang="en-US" sz="1800" dirty="0"/>
              <a:t>All environmental tests completed</a:t>
            </a:r>
          </a:p>
          <a:p>
            <a:pPr lvl="1"/>
            <a:r>
              <a:rPr lang="en-US" sz="1800" dirty="0"/>
              <a:t>Storage in </a:t>
            </a:r>
            <a:r>
              <a:rPr lang="en-US" sz="1800" dirty="0" err="1"/>
              <a:t>Waterton</a:t>
            </a:r>
            <a:r>
              <a:rPr lang="en-US" sz="1800" dirty="0"/>
              <a:t> until shipment</a:t>
            </a:r>
          </a:p>
          <a:p>
            <a:pPr lvl="1"/>
            <a:r>
              <a:rPr lang="en-US" sz="1800" dirty="0"/>
              <a:t>Ship to Cape November 2021</a:t>
            </a:r>
          </a:p>
          <a:p>
            <a:pPr lvl="1"/>
            <a:r>
              <a:rPr lang="en-US" sz="1800" b="1" dirty="0"/>
              <a:t>Launch now February 16, 2022</a:t>
            </a:r>
          </a:p>
          <a:p>
            <a:pPr lvl="2"/>
            <a:r>
              <a:rPr lang="en-US" sz="1400" dirty="0"/>
              <a:t>Delayed due to </a:t>
            </a:r>
            <a:r>
              <a:rPr lang="en-US" sz="1400" dirty="0" err="1"/>
              <a:t>Starliner</a:t>
            </a:r>
            <a:r>
              <a:rPr lang="en-US" sz="1400" dirty="0"/>
              <a:t> launch delay</a:t>
            </a:r>
          </a:p>
          <a:p>
            <a:r>
              <a:rPr lang="en-US" sz="2000" dirty="0"/>
              <a:t>GOES-U</a:t>
            </a:r>
          </a:p>
          <a:p>
            <a:pPr lvl="1"/>
            <a:r>
              <a:rPr lang="en-US" sz="1800" dirty="0"/>
              <a:t>GLM FM4 in storage at </a:t>
            </a:r>
            <a:r>
              <a:rPr lang="en-US" sz="1800" dirty="0" err="1"/>
              <a:t>Waterton</a:t>
            </a:r>
            <a:endParaRPr lang="en-US" sz="1800" dirty="0"/>
          </a:p>
          <a:p>
            <a:pPr lvl="1"/>
            <a:r>
              <a:rPr lang="en-US" sz="1800" dirty="0"/>
              <a:t>Environmental testing  Starts early 2023</a:t>
            </a:r>
          </a:p>
          <a:p>
            <a:pPr lvl="1"/>
            <a:r>
              <a:rPr lang="en-US" sz="1800" dirty="0"/>
              <a:t>Ship to Cape December 2023</a:t>
            </a:r>
          </a:p>
          <a:p>
            <a:pPr lvl="1"/>
            <a:r>
              <a:rPr lang="en-US" sz="1800" dirty="0"/>
              <a:t>Launch April 2024 (tentative)</a:t>
            </a:r>
          </a:p>
          <a:p>
            <a:pPr lvl="1"/>
            <a:r>
              <a:rPr lang="en-US" sz="1800" b="1" dirty="0"/>
              <a:t>SpaceX Falcon Heavy </a:t>
            </a:r>
            <a:r>
              <a:rPr lang="en-US" sz="1800" dirty="0"/>
              <a:t>selected for GOES-U launch vehicle</a:t>
            </a:r>
          </a:p>
          <a:p>
            <a:pPr lvl="1"/>
            <a:endParaRPr lang="en-US" sz="1800" b="1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73F1F8-5EC6-424B-95B2-106C44BC69E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September 21, 2021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GOES-T/U Update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13B78-7A7B-4420-AFA6-3DBD1268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598" y="1273883"/>
            <a:ext cx="3130852" cy="4781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D727F9-FD76-4544-B947-4BFF44E9CB1B}"/>
              </a:ext>
            </a:extLst>
          </p:cNvPr>
          <p:cNvSpPr txBox="1"/>
          <p:nvPr/>
        </p:nvSpPr>
        <p:spPr>
          <a:xfrm>
            <a:off x="5676820" y="6062347"/>
            <a:ext cx="236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GOES-T Configured for Storage</a:t>
            </a:r>
          </a:p>
        </p:txBody>
      </p:sp>
    </p:spTree>
    <p:extLst>
      <p:ext uri="{BB962C8B-B14F-4D97-AF65-F5344CB8AC3E}">
        <p14:creationId xmlns:p14="http://schemas.microsoft.com/office/powerpoint/2010/main" val="299827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DA28B1-96FE-4CD8-BD94-C322D8582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" y="1035698"/>
            <a:ext cx="5356713" cy="5598465"/>
          </a:xfrm>
        </p:spPr>
        <p:txBody>
          <a:bodyPr/>
          <a:lstStyle/>
          <a:p>
            <a:r>
              <a:rPr lang="en-US" sz="2400" dirty="0"/>
              <a:t>Performance improvements compared to FM1/2</a:t>
            </a:r>
          </a:p>
          <a:p>
            <a:pPr lvl="1"/>
            <a:r>
              <a:rPr lang="en-US" sz="2000" dirty="0"/>
              <a:t>Design changes to mitigate </a:t>
            </a:r>
          </a:p>
          <a:p>
            <a:pPr lvl="2"/>
            <a:r>
              <a:rPr lang="en-US" sz="1800" dirty="0"/>
              <a:t>Stray light from solar intrusion </a:t>
            </a:r>
          </a:p>
          <a:p>
            <a:pPr lvl="2"/>
            <a:r>
              <a:rPr lang="en-US" sz="1800" dirty="0"/>
              <a:t>Overshoot/undershoot at high contrast boundaries</a:t>
            </a:r>
          </a:p>
          <a:p>
            <a:pPr lvl="1"/>
            <a:r>
              <a:rPr lang="en-US" sz="2000" dirty="0"/>
              <a:t>Improved camera timing settings</a:t>
            </a:r>
          </a:p>
          <a:p>
            <a:pPr lvl="2"/>
            <a:r>
              <a:rPr lang="en-US" sz="1800" dirty="0"/>
              <a:t>Longer “Triple Wide DC Restore” pulse results in lower noise</a:t>
            </a:r>
          </a:p>
          <a:p>
            <a:pPr lvl="2"/>
            <a:r>
              <a:rPr lang="en-US" sz="1800" dirty="0"/>
              <a:t>Allows lower RTEP Thresholds yielding higher DE</a:t>
            </a:r>
          </a:p>
          <a:p>
            <a:pPr lvl="2"/>
            <a:r>
              <a:rPr lang="en-US" sz="1800" dirty="0"/>
              <a:t>Evaluating use on FM1 and FM2 on-orbit</a:t>
            </a:r>
          </a:p>
          <a:p>
            <a:pPr lvl="1"/>
            <a:r>
              <a:rPr lang="en-US" sz="2000" dirty="0"/>
              <a:t>Tewa </a:t>
            </a:r>
            <a:r>
              <a:rPr lang="en-US" sz="2000" dirty="0" err="1"/>
              <a:t>Kaplun</a:t>
            </a:r>
            <a:r>
              <a:rPr lang="en-US" sz="2000" dirty="0"/>
              <a:t> will cover predicted performance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CE6B3F-5C70-46E2-AD67-E229A80C3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73F1F8-5EC6-424B-95B2-106C44BC69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2A754-1D72-4A35-A27F-EB20A73AF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September 21, 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E4A07D-3472-44DB-ADF9-851B1E0F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FM3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405D51-4084-4DCE-A551-F99E9E8C2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02"/>
          <a:stretch/>
        </p:blipFill>
        <p:spPr>
          <a:xfrm>
            <a:off x="5553511" y="1358063"/>
            <a:ext cx="3382367" cy="328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9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299" y="1035698"/>
            <a:ext cx="4819818" cy="2798071"/>
          </a:xfrm>
        </p:spPr>
        <p:txBody>
          <a:bodyPr/>
          <a:lstStyle/>
          <a:p>
            <a:r>
              <a:rPr lang="en-US" sz="2400" dirty="0"/>
              <a:t>FM4 completed all instrument level environmental tests</a:t>
            </a:r>
          </a:p>
          <a:p>
            <a:r>
              <a:rPr lang="en-US" sz="2400" dirty="0"/>
              <a:t>Delivered to </a:t>
            </a:r>
            <a:r>
              <a:rPr lang="en-US" sz="2400" dirty="0" err="1"/>
              <a:t>Waterton</a:t>
            </a:r>
            <a:endParaRPr lang="en-US" sz="2400" dirty="0"/>
          </a:p>
          <a:p>
            <a:pPr lvl="1"/>
            <a:r>
              <a:rPr lang="en-US" sz="2000" dirty="0"/>
              <a:t>Bench acceptance test completed </a:t>
            </a:r>
          </a:p>
          <a:p>
            <a:pPr lvl="1"/>
            <a:r>
              <a:rPr lang="en-US" sz="2000" dirty="0"/>
              <a:t>In storage in High Bay until installation on GOES-U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73F1F8-5EC6-424B-95B2-106C44BC69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September 21, 2021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FM4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4D49AB-BB22-41A9-88C5-A052F6BB4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672" y="1035698"/>
            <a:ext cx="4459029" cy="2634228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81985E9-1AB5-493A-B77A-70EA9591831D}"/>
              </a:ext>
            </a:extLst>
          </p:cNvPr>
          <p:cNvSpPr txBox="1">
            <a:spLocks/>
          </p:cNvSpPr>
          <p:nvPr/>
        </p:nvSpPr>
        <p:spPr bwMode="auto">
          <a:xfrm>
            <a:off x="121299" y="3757626"/>
            <a:ext cx="8779420" cy="279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EU Installation scheduled October 2021</a:t>
            </a:r>
          </a:p>
          <a:p>
            <a:r>
              <a:rPr lang="en-US" sz="2400" kern="0" dirty="0"/>
              <a:t>SU Installation scheduled early 2022</a:t>
            </a:r>
          </a:p>
          <a:p>
            <a:r>
              <a:rPr lang="en-US" sz="2400" dirty="0"/>
              <a:t>Tewa </a:t>
            </a:r>
            <a:r>
              <a:rPr lang="en-US" sz="2400" dirty="0" err="1"/>
              <a:t>Kaplun</a:t>
            </a:r>
            <a:r>
              <a:rPr lang="en-US" sz="2400" dirty="0"/>
              <a:t> will cover predicted performance </a:t>
            </a:r>
          </a:p>
          <a:p>
            <a:endParaRPr lang="en-US" sz="2400" kern="0" dirty="0"/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36934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4C6C52-0AA3-4D5B-8B54-22A5A61C9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" y="1035698"/>
            <a:ext cx="5566438" cy="5598465"/>
          </a:xfrm>
        </p:spPr>
        <p:txBody>
          <a:bodyPr/>
          <a:lstStyle/>
          <a:p>
            <a:r>
              <a:rPr lang="en-US" sz="1800" dirty="0"/>
              <a:t>FM1 (GOES-E) and FM2 (GOES-W) continue to operate nominally</a:t>
            </a:r>
          </a:p>
          <a:p>
            <a:r>
              <a:rPr lang="en-US" sz="1800" dirty="0"/>
              <a:t>GOES-W entered safe hold July 22, 2021 and returned to operation July 23</a:t>
            </a:r>
          </a:p>
          <a:p>
            <a:pPr lvl="1"/>
            <a:r>
              <a:rPr lang="en-US" sz="1600" dirty="0"/>
              <a:t>Double bit memory error in spacecraft computer</a:t>
            </a:r>
          </a:p>
          <a:p>
            <a:pPr lvl="1"/>
            <a:r>
              <a:rPr lang="en-US" sz="1600" dirty="0"/>
              <a:t>GLM returned to Normal Mode after spacecraft restart</a:t>
            </a:r>
          </a:p>
          <a:p>
            <a:pPr lvl="2"/>
            <a:r>
              <a:rPr lang="en-US" sz="1400" dirty="0"/>
              <a:t>Tested new Loop Heat Pipe Startup Macro </a:t>
            </a:r>
          </a:p>
          <a:p>
            <a:r>
              <a:rPr lang="en-US" sz="1800" dirty="0"/>
              <a:t>Collected on-orbit data on FM2 (GOES-W) with Triple Wide DC Restore</a:t>
            </a:r>
          </a:p>
          <a:p>
            <a:pPr lvl="1"/>
            <a:r>
              <a:rPr lang="en-US" sz="1600" dirty="0"/>
              <a:t>Confirmed lower noise</a:t>
            </a:r>
          </a:p>
          <a:p>
            <a:pPr lvl="1"/>
            <a:r>
              <a:rPr lang="en-US" sz="1600" dirty="0"/>
              <a:t>Executed first iteration on RTEP threshold setting</a:t>
            </a:r>
          </a:p>
          <a:p>
            <a:pPr lvl="1"/>
            <a:r>
              <a:rPr lang="en-US" sz="1600" dirty="0"/>
              <a:t> Once iterations complete will evaluate DE improvement and make a recommendation on operational change for FM1 and FM2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B1D6-783B-4589-8229-0F54EBA0C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73F1F8-5EC6-424B-95B2-106C44BC69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7F61E-576B-44FF-8D35-34017B077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September 21, 2021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CEC6BE-4B2C-46E4-B430-E411D54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On-Orbit Status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B3238-30C5-4770-87E4-7482D4357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178" y="3644674"/>
            <a:ext cx="3640822" cy="30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32161"/>
      </p:ext>
    </p:extLst>
  </p:cSld>
  <p:clrMapOvr>
    <a:masterClrMapping/>
  </p:clrMapOvr>
</p:sld>
</file>

<file path=ppt/theme/theme1.xml><?xml version="1.0" encoding="utf-8"?>
<a:theme xmlns:a="http://schemas.openxmlformats.org/drawingml/2006/main" name="20121211a_GLMOverview">
  <a:themeElements>
    <a:clrScheme name="Custom 1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002060"/>
      </a:hlink>
      <a:folHlink>
        <a:srgbClr val="00206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3DEEA"/>
        </a:solidFill>
        <a:ln>
          <a:solidFill>
            <a:srgbClr val="94B6D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LM05578 GLM05578_DF_Harness_Implementation_Review_20150818" id="{02B012C7-7227-4825-B04A-296F8C96F078}" vid="{472DCE37-530B-4B17-9472-132A6F2C9543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lIns="0" tIns="0" rIns="0" bIns="0" rtlCol="0" anchor="ctr"/>
      <a:lstStyle>
        <a:defPPr algn="ctr" defTabSz="1217542">
          <a:defRPr sz="1200" dirty="0">
            <a:solidFill>
              <a:prstClr val="black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A37E8112-9772-4979-BEA2-2F0FFDC6685A}" vid="{38512049-11CF-464E-8DFB-FF1F8ACB09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GLM Template</Template>
  <TotalTime>11066</TotalTime>
  <Words>310</Words>
  <Application>Microsoft Office PowerPoint</Application>
  <PresentationFormat>On-screen Show (4:3)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Gill Sans</vt:lpstr>
      <vt:lpstr>20121211a_GLMOverview</vt:lpstr>
      <vt:lpstr>Theme1</vt:lpstr>
      <vt:lpstr>PowerPoint Presentation</vt:lpstr>
      <vt:lpstr>GOES-T/U Update</vt:lpstr>
      <vt:lpstr>FM3 </vt:lpstr>
      <vt:lpstr>FM4</vt:lpstr>
      <vt:lpstr>On-Orbit Status</vt:lpstr>
    </vt:vector>
  </TitlesOfParts>
  <Company>GOES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GLM Status</dc:title>
  <dc:creator>Rafal, Marc D. (GSFC-417.0)[ASRC FEDERAL TECHNICAL SERVICES]</dc:creator>
  <cp:lastModifiedBy>Rafal, Marc D. (GSFC-417.0)[SCIENCE SYSTEMS AND APPLICATIONS INC]</cp:lastModifiedBy>
  <cp:revision>385</cp:revision>
  <cp:lastPrinted>2020-02-27T18:08:17Z</cp:lastPrinted>
  <dcterms:created xsi:type="dcterms:W3CDTF">2018-08-01T14:40:24Z</dcterms:created>
  <dcterms:modified xsi:type="dcterms:W3CDTF">2021-09-20T19:17:45Z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PHeaderWording">
    <vt:lpwstr/>
  </property>
  <property fmtid="{D5CDD505-2E9C-101B-9397-08002B2CF9AE}" pid="3" name="SIPLevel">
    <vt:lpwstr>0</vt:lpwstr>
  </property>
  <property fmtid="{D5CDD505-2E9C-101B-9397-08002B2CF9AE}" pid="4" name="Document Author">
    <vt:lpwstr>ACCT01\rkatz</vt:lpwstr>
  </property>
  <property fmtid="{D5CDD505-2E9C-101B-9397-08002B2CF9AE}" pid="5" name="Document Sensitivity">
    <vt:lpwstr>1</vt:lpwstr>
  </property>
  <property fmtid="{D5CDD505-2E9C-101B-9397-08002B2CF9AE}" pid="6" name="ThirdParty">
    <vt:lpwstr/>
  </property>
  <property fmtid="{D5CDD505-2E9C-101B-9397-08002B2CF9AE}" pid="7" name="OCI Restriction">
    <vt:bool>false</vt:bool>
  </property>
  <property fmtid="{D5CDD505-2E9C-101B-9397-08002B2CF9AE}" pid="8" name="OCI Additional Info">
    <vt:lpwstr/>
  </property>
  <property fmtid="{D5CDD505-2E9C-101B-9397-08002B2CF9AE}" pid="9" name="Allow Header Overwrite">
    <vt:bool>false</vt:bool>
  </property>
  <property fmtid="{D5CDD505-2E9C-101B-9397-08002B2CF9AE}" pid="10" name="Allow Footer Overwrite">
    <vt:bool>false</vt:bool>
  </property>
  <property fmtid="{D5CDD505-2E9C-101B-9397-08002B2CF9AE}" pid="11" name="Multiple Selected">
    <vt:lpwstr>-1</vt:lpwstr>
  </property>
  <property fmtid="{D5CDD505-2E9C-101B-9397-08002B2CF9AE}" pid="12" name="SIPLongWording">
    <vt:lpwstr/>
  </property>
  <property fmtid="{D5CDD505-2E9C-101B-9397-08002B2CF9AE}" pid="13" name="checkedProgramsCount">
    <vt:i4>0</vt:i4>
  </property>
  <property fmtid="{D5CDD505-2E9C-101B-9397-08002B2CF9AE}" pid="14" name="ExpCountry">
    <vt:lpwstr/>
  </property>
</Properties>
</file>