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60" r:id="rId2"/>
  </p:sldMasterIdLst>
  <p:notesMasterIdLst>
    <p:notesMasterId r:id="rId12"/>
  </p:notesMasterIdLst>
  <p:sldIdLst>
    <p:sldId id="316" r:id="rId3"/>
    <p:sldId id="294" r:id="rId4"/>
    <p:sldId id="319" r:id="rId5"/>
    <p:sldId id="321" r:id="rId6"/>
    <p:sldId id="323" r:id="rId7"/>
    <p:sldId id="310" r:id="rId8"/>
    <p:sldId id="320" r:id="rId9"/>
    <p:sldId id="324" r:id="rId10"/>
    <p:sldId id="32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FFFF"/>
    <a:srgbClr val="0000FF"/>
    <a:srgbClr val="B9F9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7985" autoAdjust="0"/>
  </p:normalViewPr>
  <p:slideViewPr>
    <p:cSldViewPr snapToGrid="0">
      <p:cViewPr varScale="1">
        <p:scale>
          <a:sx n="74" d="100"/>
          <a:sy n="74" d="100"/>
        </p:scale>
        <p:origin x="96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BBB75-C3D1-4986-819B-C1FF0DAFE617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01980-439B-4709-A9B6-9CF2FA9F9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30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9D9EE-61A4-4DB5-9213-055575E87FF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42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01980-439B-4709-A9B6-9CF2FA9F907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7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01980-439B-4709-A9B6-9CF2FA9F907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1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01980-439B-4709-A9B6-9CF2FA9F907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1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967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61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39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94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972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25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47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96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389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06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94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057C71B-6479-476D-8C45-726B35D51E2B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FDBEF7-5B2A-4F95-8F95-FC62F73060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6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E2114-F8FC-4B8D-93A9-9AA961BCB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72" b="909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371" y="1101245"/>
            <a:ext cx="4625648" cy="3057830"/>
          </a:xfrm>
        </p:spPr>
        <p:txBody>
          <a:bodyPr anchor="b">
            <a:normAutofit/>
          </a:bodyPr>
          <a:lstStyle/>
          <a:p>
            <a:pPr algn="l"/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GLM Flash Data Trends in Tropical Cyclone</a:t>
            </a:r>
            <a:b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Intensification Changes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7293" y="4872922"/>
            <a:ext cx="3034046" cy="1208141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David J. PeQueen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Eric C. Bruning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23 September 2021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GLM Science Team Meeting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8FB58-77B9-40A9-B8E5-B74AC9AA7C47}"/>
              </a:ext>
            </a:extLst>
          </p:cNvPr>
          <p:cNvSpPr txBox="1"/>
          <p:nvPr/>
        </p:nvSpPr>
        <p:spPr>
          <a:xfrm>
            <a:off x="3896380" y="86916"/>
            <a:ext cx="817154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/>
              <a:t>Photo Credit: Mike Trenchard, Earth Sciences &amp; Image Analysis Laboratory, NASA Johnson Space Center.</a:t>
            </a:r>
            <a:endParaRPr lang="fr-FR" sz="1400" dirty="0"/>
          </a:p>
          <a:p>
            <a:pPr algn="r">
              <a:spcAft>
                <a:spcPts val="600"/>
              </a:spcAft>
            </a:pPr>
            <a:r>
              <a:rPr lang="en-US" sz="1400" dirty="0"/>
              <a:t>Hurricane Isabel in September 2003, as seen from the International Space Station.</a:t>
            </a:r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  <a:p>
            <a:pPr algn="r">
              <a:spcAft>
                <a:spcPts val="600"/>
              </a:spcAft>
            </a:pPr>
            <a:endParaRPr lang="en-US" sz="1400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F1E380-C80B-4543-901D-B3ED88DF04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9" r="40385" b="39807"/>
          <a:stretch/>
        </p:blipFill>
        <p:spPr>
          <a:xfrm>
            <a:off x="336257" y="4872922"/>
            <a:ext cx="1006963" cy="120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5331-B188-474B-AF0B-CB8942029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487" y="351806"/>
            <a:ext cx="9875520" cy="687572"/>
          </a:xfrm>
        </p:spPr>
        <p:txBody>
          <a:bodyPr>
            <a:normAutofit fontScale="90000"/>
          </a:bodyPr>
          <a:lstStyle/>
          <a:p>
            <a:r>
              <a:rPr lang="en-US" dirty="0"/>
              <a:t>Tropical Cyclone Intensity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283EFF8-BEBD-46B1-8038-EBC7C5D155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2267561"/>
              </p:ext>
            </p:extLst>
          </p:nvPr>
        </p:nvGraphicFramePr>
        <p:xfrm>
          <a:off x="8934043" y="680838"/>
          <a:ext cx="235713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605">
                  <a:extLst>
                    <a:ext uri="{9D8B030D-6E8A-4147-A177-3AD203B41FA5}">
                      <a16:colId xmlns:a16="http://schemas.microsoft.com/office/drawing/2014/main" val="3673072349"/>
                    </a:ext>
                  </a:extLst>
                </a:gridCol>
                <a:gridCol w="1326529">
                  <a:extLst>
                    <a:ext uri="{9D8B030D-6E8A-4147-A177-3AD203B41FA5}">
                      <a16:colId xmlns:a16="http://schemas.microsoft.com/office/drawing/2014/main" val="2365185498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Winds [kt]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284123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64-82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44228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83-95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57779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96-112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287264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113-136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626185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137+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7179944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BF4A45-24C8-4EB3-A0DE-18758FB31660}"/>
              </a:ext>
            </a:extLst>
          </p:cNvPr>
          <p:cNvSpPr txBox="1">
            <a:spLocks/>
          </p:cNvSpPr>
          <p:nvPr/>
        </p:nvSpPr>
        <p:spPr>
          <a:xfrm>
            <a:off x="8384583" y="351806"/>
            <a:ext cx="3353763" cy="601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600" dirty="0"/>
              <a:t>Saffir-Simpson Hurricane Wind Scale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FE21A2-B708-46FE-BF95-7991307AD5F6}"/>
              </a:ext>
            </a:extLst>
          </p:cNvPr>
          <p:cNvSpPr txBox="1">
            <a:spLocks/>
          </p:cNvSpPr>
          <p:nvPr/>
        </p:nvSpPr>
        <p:spPr>
          <a:xfrm>
            <a:off x="353810" y="1039378"/>
            <a:ext cx="8299604" cy="4532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70000"/>
              </a:lnSpc>
              <a:buNone/>
            </a:pPr>
            <a:r>
              <a:rPr lang="en-US" b="1" dirty="0"/>
              <a:t>Inner Core: </a:t>
            </a:r>
            <a:r>
              <a:rPr lang="en-US" dirty="0"/>
              <a:t>radial region within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dirty="0"/>
              <a:t> km of the TC center</a:t>
            </a:r>
          </a:p>
          <a:p>
            <a:pPr marL="45720" indent="0">
              <a:lnSpc>
                <a:spcPct val="70000"/>
              </a:lnSpc>
              <a:buNone/>
            </a:pPr>
            <a:r>
              <a:rPr lang="en-US" b="1" dirty="0"/>
              <a:t>Rapid Intensification</a:t>
            </a:r>
            <a:r>
              <a:rPr lang="en-US" dirty="0"/>
              <a:t>: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B0604020202020204" pitchFamily="2" charset="0"/>
              </a:rPr>
              <a:t>≥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dirty="0"/>
              <a:t> kt </a:t>
            </a:r>
            <a:r>
              <a:rPr lang="en-US" b="1" dirty="0"/>
              <a:t>increase</a:t>
            </a:r>
            <a:r>
              <a:rPr lang="en-US" dirty="0"/>
              <a:t> in max sustained wind in 24-hr </a:t>
            </a:r>
          </a:p>
          <a:p>
            <a:pPr marL="45720" indent="0">
              <a:lnSpc>
                <a:spcPct val="70000"/>
              </a:lnSpc>
              <a:buNone/>
            </a:pPr>
            <a:r>
              <a:rPr lang="en-US" b="1" dirty="0"/>
              <a:t>Rapid Weakening: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≥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dirty="0"/>
              <a:t> kt </a:t>
            </a:r>
            <a:r>
              <a:rPr lang="en-US" b="1" dirty="0"/>
              <a:t>decrease</a:t>
            </a:r>
            <a:r>
              <a:rPr lang="en-US" dirty="0"/>
              <a:t> in max sustained wind in 24-hr </a:t>
            </a:r>
          </a:p>
          <a:p>
            <a:pPr marL="45720" indent="0">
              <a:lnSpc>
                <a:spcPct val="70000"/>
              </a:lnSpc>
              <a:buNone/>
            </a:pPr>
            <a:r>
              <a:rPr lang="en-US" dirty="0"/>
              <a:t>Radius of Maximum Wind (RMW)</a:t>
            </a:r>
          </a:p>
          <a:p>
            <a:pPr lvl="1">
              <a:lnSpc>
                <a:spcPct val="70000"/>
              </a:lnSpc>
            </a:pPr>
            <a:endParaRPr lang="en-US" dirty="0"/>
          </a:p>
          <a:p>
            <a:pPr marL="45720" indent="0">
              <a:lnSpc>
                <a:spcPct val="70000"/>
              </a:lnSpc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B2264-0246-4208-9821-333732103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83"/>
          <a:stretch/>
        </p:blipFill>
        <p:spPr>
          <a:xfrm>
            <a:off x="405275" y="3157870"/>
            <a:ext cx="3305488" cy="33816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9E3908-09C1-409F-BF72-9F48E785C978}"/>
              </a:ext>
            </a:extLst>
          </p:cNvPr>
          <p:cNvSpPr txBox="1"/>
          <p:nvPr/>
        </p:nvSpPr>
        <p:spPr>
          <a:xfrm>
            <a:off x="458438" y="2573095"/>
            <a:ext cx="364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2005-2014 TCs in FLIGHT+ data set.</a:t>
            </a:r>
          </a:p>
          <a:p>
            <a:pPr algn="ctr"/>
            <a:r>
              <a:rPr lang="en-US" sz="1600" dirty="0"/>
              <a:t>(Stevenson et al.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1600" dirty="0"/>
              <a:t>, Fig. 1).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6E5B48-29D2-4FA9-80BA-873894DAD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343" y="2886075"/>
            <a:ext cx="4693071" cy="3373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AAE5B4-D2E2-4EBD-AE47-3A7CBF017704}"/>
              </a:ext>
            </a:extLst>
          </p:cNvPr>
          <p:cNvSpPr txBox="1"/>
          <p:nvPr/>
        </p:nvSpPr>
        <p:spPr>
          <a:xfrm>
            <a:off x="3464517" y="6259523"/>
            <a:ext cx="5926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 TCs 24-hr intensity change (Stevenson et al.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1600" dirty="0"/>
              <a:t>, Fig. 5).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FCE47-6C31-4F80-8E4B-7C6CF5E721A9}"/>
              </a:ext>
            </a:extLst>
          </p:cNvPr>
          <p:cNvSpPr/>
          <p:nvPr/>
        </p:nvSpPr>
        <p:spPr>
          <a:xfrm>
            <a:off x="6138531" y="2987205"/>
            <a:ext cx="421758" cy="19868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2000BD-B1AC-4F71-92C9-1DB96F62061E}"/>
              </a:ext>
            </a:extLst>
          </p:cNvPr>
          <p:cNvSpPr txBox="1"/>
          <p:nvPr/>
        </p:nvSpPr>
        <p:spPr>
          <a:xfrm>
            <a:off x="4503612" y="255237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ICLB radial position relative to the RMW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8BE19-72B9-4CDA-9F0E-C79485151356}"/>
              </a:ext>
            </a:extLst>
          </p:cNvPr>
          <p:cNvSpPr txBox="1"/>
          <p:nvPr/>
        </p:nvSpPr>
        <p:spPr>
          <a:xfrm>
            <a:off x="8627669" y="3014081"/>
            <a:ext cx="31590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Stevenson et al. (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dirty="0"/>
              <a:t>) finds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</a:t>
            </a:r>
            <a:r>
              <a:rPr lang="en-US" dirty="0"/>
              <a:t>hr average intensity change: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 &lt;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 RMW and r &gt;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r>
              <a:rPr lang="en-US" dirty="0"/>
              <a:t> RMW,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+10.3 kts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 &lt; r &lt;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r>
              <a:rPr lang="en-US" dirty="0"/>
              <a:t> RMW, </a:t>
            </a:r>
            <a:r>
              <a:rPr lang="en-US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-5.1 kts</a:t>
            </a:r>
            <a:endParaRPr lang="en-US" b="1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Possible basin dependence?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ENP TCs remain near constant intensity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 TCs experienced intensification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4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9753DD76-FCF9-4476-AE28-860186ED9F73}"/>
              </a:ext>
            </a:extLst>
          </p:cNvPr>
          <p:cNvSpPr txBox="1">
            <a:spLocks/>
          </p:cNvSpPr>
          <p:nvPr/>
        </p:nvSpPr>
        <p:spPr>
          <a:xfrm>
            <a:off x="198871" y="326862"/>
            <a:ext cx="11794258" cy="13380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Continuous vs. Non-Continuous Flash Storms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D2E265-590F-4B1B-B9DB-0558973693ED}"/>
              </a:ext>
            </a:extLst>
          </p:cNvPr>
          <p:cNvSpPr txBox="1"/>
          <p:nvPr/>
        </p:nvSpPr>
        <p:spPr>
          <a:xfrm>
            <a:off x="4611219" y="936040"/>
            <a:ext cx="28732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Dorian (2019 NA)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8D6881AA-E067-4F2A-87F3-528F7F6FB8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1"/>
          <a:stretch/>
        </p:blipFill>
        <p:spPr>
          <a:xfrm>
            <a:off x="370195" y="4021014"/>
            <a:ext cx="11430000" cy="2463472"/>
          </a:xfrm>
          <a:prstGeom prst="rect">
            <a:avLst/>
          </a:prstGeom>
        </p:spPr>
      </p:pic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D00342A-0096-4F33-A134-D180F57CE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"/>
          <a:stretch/>
        </p:blipFill>
        <p:spPr>
          <a:xfrm>
            <a:off x="391805" y="1246791"/>
            <a:ext cx="11430000" cy="24634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51BCC9-73F5-4DA0-9B6A-18FD8FFCE1D6}"/>
              </a:ext>
            </a:extLst>
          </p:cNvPr>
          <p:cNvSpPr txBox="1"/>
          <p:nvPr/>
        </p:nvSpPr>
        <p:spPr>
          <a:xfrm>
            <a:off x="4729118" y="3664096"/>
            <a:ext cx="27553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Humberto (2019 NA)</a:t>
            </a:r>
          </a:p>
        </p:txBody>
      </p:sp>
    </p:spTree>
    <p:extLst>
      <p:ext uri="{BB962C8B-B14F-4D97-AF65-F5344CB8AC3E}">
        <p14:creationId xmlns:p14="http://schemas.microsoft.com/office/powerpoint/2010/main" val="381149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21FB7C8E-7149-413B-B02C-5D6ABCF14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32" y="4348117"/>
            <a:ext cx="3017520" cy="226314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1764D028-48BB-4E34-8AC2-BE9241A0F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22" y="2046003"/>
            <a:ext cx="3017124" cy="22628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9C7655-50E0-47ED-AEAE-EA406697C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3"/>
          <a:stretch/>
        </p:blipFill>
        <p:spPr>
          <a:xfrm>
            <a:off x="6570337" y="1755971"/>
            <a:ext cx="5304278" cy="484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F6185C4-E5B0-43FF-B1E4-7BAD07004A99}"/>
              </a:ext>
            </a:extLst>
          </p:cNvPr>
          <p:cNvSpPr txBox="1">
            <a:spLocks/>
          </p:cNvSpPr>
          <p:nvPr/>
        </p:nvSpPr>
        <p:spPr>
          <a:xfrm>
            <a:off x="3579594" y="261327"/>
            <a:ext cx="8078045" cy="6872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Hurricane </a:t>
            </a:r>
            <a:r>
              <a:rPr lang="en-US" sz="4000" b="1" dirty="0"/>
              <a:t>Dorian </a:t>
            </a:r>
            <a:r>
              <a:rPr lang="en-US" sz="4000" dirty="0"/>
              <a:t>(2019 NA)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A7B90-BA97-4050-9E5E-9AE1EDBEF49A}"/>
              </a:ext>
            </a:extLst>
          </p:cNvPr>
          <p:cNvSpPr txBox="1"/>
          <p:nvPr/>
        </p:nvSpPr>
        <p:spPr>
          <a:xfrm>
            <a:off x="5821014" y="4250490"/>
            <a:ext cx="1998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 Pro Black" panose="020B0604020202020204" pitchFamily="34" charset="0"/>
                <a:ea typeface="STCaiyun" panose="020B0503020204020204" pitchFamily="2" charset="-122"/>
              </a:rPr>
              <a:t>Weakening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6FCFD-3432-4232-8B0E-68B810353909}"/>
              </a:ext>
            </a:extLst>
          </p:cNvPr>
          <p:cNvSpPr txBox="1"/>
          <p:nvPr/>
        </p:nvSpPr>
        <p:spPr>
          <a:xfrm>
            <a:off x="5765910" y="1877918"/>
            <a:ext cx="1998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 Pro Black" panose="020B0604020202020204" pitchFamily="34" charset="0"/>
                <a:ea typeface="STCaiyun" panose="020B0503020204020204" pitchFamily="2" charset="-122"/>
              </a:rPr>
              <a:t>Strengthening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36F87-AE1E-49AE-A108-F5132B31E4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5" t="2571" b="1"/>
          <a:stretch/>
        </p:blipFill>
        <p:spPr>
          <a:xfrm>
            <a:off x="317385" y="2296030"/>
            <a:ext cx="3200400" cy="2115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CBE77F2-0DA1-4F7E-B059-DAC8CA2B0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11" y="334885"/>
            <a:ext cx="2372047" cy="1651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BE1564-48D8-481D-A8DC-550C06DEDF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93" t="12737" r="3055"/>
          <a:stretch/>
        </p:blipFill>
        <p:spPr>
          <a:xfrm>
            <a:off x="317385" y="4650805"/>
            <a:ext cx="3202113" cy="1781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F2E4C9-5C6B-45B1-8C29-0F186BC91400}"/>
              </a:ext>
            </a:extLst>
          </p:cNvPr>
          <p:cNvSpPr txBox="1">
            <a:spLocks/>
          </p:cNvSpPr>
          <p:nvPr/>
        </p:nvSpPr>
        <p:spPr>
          <a:xfrm>
            <a:off x="5152293" y="950538"/>
            <a:ext cx="6459942" cy="8054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AFC5B0-5F0A-462B-A771-F96B6714BA9F}"/>
              </a:ext>
            </a:extLst>
          </p:cNvPr>
          <p:cNvSpPr txBox="1"/>
          <p:nvPr/>
        </p:nvSpPr>
        <p:spPr>
          <a:xfrm>
            <a:off x="2914198" y="425378"/>
            <a:ext cx="1281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nesdis.noaa.gov/content/hurricane-dorian-2019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3AE2EB6-5337-4831-8EE1-22BC3D64FF2B}"/>
              </a:ext>
            </a:extLst>
          </p:cNvPr>
          <p:cNvSpPr txBox="1">
            <a:spLocks/>
          </p:cNvSpPr>
          <p:nvPr/>
        </p:nvSpPr>
        <p:spPr>
          <a:xfrm>
            <a:off x="4248289" y="833213"/>
            <a:ext cx="6459942" cy="11528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intensity: 910 mb; 160 kt (Category 5) on Sept.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Dramatic shift in core lightning characteristics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in AFA interior to RMW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79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B2DAC2-1B78-4D51-B7E1-5C8896B4B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99" y="366387"/>
            <a:ext cx="2572895" cy="1697286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282B709-1C17-4A61-A9F2-14B802F6E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"/>
          <a:stretch/>
        </p:blipFill>
        <p:spPr>
          <a:xfrm>
            <a:off x="6642133" y="1595474"/>
            <a:ext cx="5289623" cy="48463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801B89-2713-453E-AE99-6EE90EC20B44}"/>
              </a:ext>
            </a:extLst>
          </p:cNvPr>
          <p:cNvSpPr txBox="1">
            <a:spLocks/>
          </p:cNvSpPr>
          <p:nvPr/>
        </p:nvSpPr>
        <p:spPr>
          <a:xfrm>
            <a:off x="2278251" y="79618"/>
            <a:ext cx="9913749" cy="1010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prstClr val="black"/>
                </a:solidFill>
                <a:latin typeface="Calibri Light" panose="020F0302020204030204"/>
              </a:rPr>
              <a:t>Tropical Storm </a:t>
            </a:r>
            <a:r>
              <a:rPr lang="en-US" sz="4000" b="1" dirty="0">
                <a:solidFill>
                  <a:prstClr val="black"/>
                </a:solidFill>
                <a:latin typeface="Calibri Light" panose="020F0302020204030204"/>
              </a:rPr>
              <a:t>Alberto </a:t>
            </a:r>
            <a:r>
              <a:rPr lang="en-US" sz="3600" b="1" dirty="0">
                <a:solidFill>
                  <a:prstClr val="black"/>
                </a:solidFill>
                <a:latin typeface="Calibri Light" panose="020F0302020204030204"/>
              </a:rPr>
              <a:t>(2018 NA)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F83AFE-DAEF-46AA-A5AE-112E70EB81F8}"/>
              </a:ext>
            </a:extLst>
          </p:cNvPr>
          <p:cNvSpPr txBox="1">
            <a:spLocks/>
          </p:cNvSpPr>
          <p:nvPr/>
        </p:nvSpPr>
        <p:spPr>
          <a:xfrm>
            <a:off x="3337302" y="479400"/>
            <a:ext cx="8694549" cy="2126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intensity: 990 mb;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 (TS) at 06 UTC 28 May</a:t>
            </a:r>
          </a:p>
          <a:p>
            <a:pPr>
              <a:lnSpc>
                <a:spcPct val="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FED, AFA, and TOE preceding intensification all decrease in magnitude as RMW contracts</a:t>
            </a:r>
          </a:p>
          <a:p>
            <a:pPr>
              <a:lnSpc>
                <a:spcPct val="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 activity ceases with onset of weakening </a:t>
            </a:r>
          </a:p>
          <a:p>
            <a:pPr>
              <a:lnSpc>
                <a:spcPct val="50000"/>
              </a:lnSpc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7C868E1-32D7-4706-AC6A-5A6F19529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92" b="8475"/>
          <a:stretch/>
        </p:blipFill>
        <p:spPr>
          <a:xfrm>
            <a:off x="3761325" y="1899903"/>
            <a:ext cx="2981762" cy="4652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EF94A5-FA8D-4756-B205-CBA62429DFCD}"/>
              </a:ext>
            </a:extLst>
          </p:cNvPr>
          <p:cNvSpPr txBox="1"/>
          <p:nvPr/>
        </p:nvSpPr>
        <p:spPr>
          <a:xfrm>
            <a:off x="5856411" y="4183675"/>
            <a:ext cx="1998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spc="300" dirty="0">
                <a:ln w="3175">
                  <a:solidFill>
                    <a:prstClr val="black"/>
                  </a:solidFill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 Pro Black" panose="020B0604020202020204" pitchFamily="34" charset="0"/>
                <a:ea typeface="STCaiyun" panose="020B0503020204020204" pitchFamily="2" charset="-122"/>
              </a:rPr>
              <a:t>Weakening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9556E-BB73-4748-A9E3-E1038C1D41A8}"/>
              </a:ext>
            </a:extLst>
          </p:cNvPr>
          <p:cNvSpPr txBox="1"/>
          <p:nvPr/>
        </p:nvSpPr>
        <p:spPr>
          <a:xfrm>
            <a:off x="5815981" y="1724916"/>
            <a:ext cx="1998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 Pro Black" panose="020B0604020202020204" pitchFamily="34" charset="0"/>
                <a:ea typeface="STCaiyun" panose="020B0503020204020204" pitchFamily="2" charset="-122"/>
              </a:rPr>
              <a:t>Strengthening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83557F-CC36-4D7A-985D-198EAE08BB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9" t="13519" r="2245"/>
          <a:stretch/>
        </p:blipFill>
        <p:spPr>
          <a:xfrm>
            <a:off x="311907" y="4454729"/>
            <a:ext cx="3383280" cy="193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09103-56DF-453F-8835-601970D04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907" y="2249827"/>
            <a:ext cx="3383280" cy="2029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84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D1773C01-A19E-49EA-96EF-9A180F32B9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/>
          <a:stretch/>
        </p:blipFill>
        <p:spPr>
          <a:xfrm>
            <a:off x="4752228" y="3724855"/>
            <a:ext cx="4480560" cy="2746000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880BDA14-4D28-412A-9D07-AD9AE384A1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309381" y="3724855"/>
            <a:ext cx="4572000" cy="28112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9753DD76-FCF9-4476-AE28-860186ED9F73}"/>
              </a:ext>
            </a:extLst>
          </p:cNvPr>
          <p:cNvSpPr txBox="1">
            <a:spLocks/>
          </p:cNvSpPr>
          <p:nvPr/>
        </p:nvSpPr>
        <p:spPr>
          <a:xfrm>
            <a:off x="9299166" y="474479"/>
            <a:ext cx="2561636" cy="1356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Comparison to S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C45AA81-6973-45F1-A73D-9CBDD94A3D24}"/>
              </a:ext>
            </a:extLst>
          </p:cNvPr>
          <p:cNvSpPr txBox="1">
            <a:spLocks/>
          </p:cNvSpPr>
          <p:nvPr/>
        </p:nvSpPr>
        <p:spPr>
          <a:xfrm>
            <a:off x="9168298" y="1570495"/>
            <a:ext cx="2732070" cy="4852132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Gap in intensifying storms 1 &lt; r/RMW &lt; 1.5 not present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Preference for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intensification 	r/RMW &lt; 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weakening 		r/RMW &gt; 1.5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ENP to NA basin dependence not present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Stronger TCs have greater preference for ICLB to occur near 1 RMW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DB437338-7BE3-436A-B9F4-70B7FD0BBF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/>
          <a:stretch/>
        </p:blipFill>
        <p:spPr>
          <a:xfrm>
            <a:off x="4596298" y="780883"/>
            <a:ext cx="4572000" cy="28112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9C31CE9-BC0D-4422-B899-FC7B0BD35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31" y="563081"/>
            <a:ext cx="4070699" cy="292608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BBE9DE8-39AF-40E9-9E35-AEB77A4C74CE}"/>
              </a:ext>
            </a:extLst>
          </p:cNvPr>
          <p:cNvSpPr txBox="1"/>
          <p:nvPr/>
        </p:nvSpPr>
        <p:spPr>
          <a:xfrm>
            <a:off x="-367843" y="297760"/>
            <a:ext cx="5926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(Stevenson et al.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1600" dirty="0"/>
              <a:t>, Fig. 5).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D2E265-590F-4B1B-B9DB-0558973693ED}"/>
              </a:ext>
            </a:extLst>
          </p:cNvPr>
          <p:cNvSpPr txBox="1"/>
          <p:nvPr/>
        </p:nvSpPr>
        <p:spPr>
          <a:xfrm>
            <a:off x="4695618" y="387145"/>
            <a:ext cx="5145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Two-hour ICLB radial positions relative to RMW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582514-3383-45A1-8AD8-BBF5C59ED450}"/>
              </a:ext>
            </a:extLst>
          </p:cNvPr>
          <p:cNvCxnSpPr/>
          <p:nvPr/>
        </p:nvCxnSpPr>
        <p:spPr>
          <a:xfrm>
            <a:off x="5155986" y="2071678"/>
            <a:ext cx="38987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806143-D1AA-4CC3-BF27-FD4AA398C1AC}"/>
              </a:ext>
            </a:extLst>
          </p:cNvPr>
          <p:cNvCxnSpPr/>
          <p:nvPr/>
        </p:nvCxnSpPr>
        <p:spPr>
          <a:xfrm>
            <a:off x="5277172" y="4979342"/>
            <a:ext cx="384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3ADC26-771D-405C-9FAC-2C82BE2588B4}"/>
              </a:ext>
            </a:extLst>
          </p:cNvPr>
          <p:cNvCxnSpPr/>
          <p:nvPr/>
        </p:nvCxnSpPr>
        <p:spPr>
          <a:xfrm>
            <a:off x="867904" y="5018088"/>
            <a:ext cx="3127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FC667A7A-AAF4-4FBD-93F5-D385B6C048A5}"/>
              </a:ext>
            </a:extLst>
          </p:cNvPr>
          <p:cNvSpPr txBox="1">
            <a:spLocks/>
          </p:cNvSpPr>
          <p:nvPr/>
        </p:nvSpPr>
        <p:spPr>
          <a:xfrm>
            <a:off x="5351594" y="5629551"/>
            <a:ext cx="1505930" cy="5078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/>
              <a:t>ENP vs. NA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BBC7A5B-88C5-47E4-9412-7D66B0356071}"/>
              </a:ext>
            </a:extLst>
          </p:cNvPr>
          <p:cNvSpPr txBox="1">
            <a:spLocks/>
          </p:cNvSpPr>
          <p:nvPr/>
        </p:nvSpPr>
        <p:spPr>
          <a:xfrm>
            <a:off x="924150" y="5683795"/>
            <a:ext cx="1505930" cy="5078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/>
              <a:t>TC Intensity</a:t>
            </a:r>
          </a:p>
        </p:txBody>
      </p:sp>
    </p:spTree>
    <p:extLst>
      <p:ext uri="{BB962C8B-B14F-4D97-AF65-F5344CB8AC3E}">
        <p14:creationId xmlns:p14="http://schemas.microsoft.com/office/powerpoint/2010/main" val="382406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129270-453A-4AF3-907C-82C5C5619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29544"/>
              </p:ext>
            </p:extLst>
          </p:nvPr>
        </p:nvGraphicFramePr>
        <p:xfrm>
          <a:off x="585528" y="3543117"/>
          <a:ext cx="6052912" cy="2836418"/>
        </p:xfrm>
        <a:graphic>
          <a:graphicData uri="http://schemas.openxmlformats.org/drawingml/2006/table">
            <a:tbl>
              <a:tblPr firstRow="1" firstCol="1" bandRow="1"/>
              <a:tblGrid>
                <a:gridCol w="2121509">
                  <a:extLst>
                    <a:ext uri="{9D8B030D-6E8A-4147-A177-3AD203B41FA5}">
                      <a16:colId xmlns:a16="http://schemas.microsoft.com/office/drawing/2014/main" val="3856751241"/>
                    </a:ext>
                  </a:extLst>
                </a:gridCol>
                <a:gridCol w="1260529">
                  <a:extLst>
                    <a:ext uri="{9D8B030D-6E8A-4147-A177-3AD203B41FA5}">
                      <a16:colId xmlns:a16="http://schemas.microsoft.com/office/drawing/2014/main" val="1264562385"/>
                    </a:ext>
                  </a:extLst>
                </a:gridCol>
                <a:gridCol w="1405180">
                  <a:extLst>
                    <a:ext uri="{9D8B030D-6E8A-4147-A177-3AD203B41FA5}">
                      <a16:colId xmlns:a16="http://schemas.microsoft.com/office/drawing/2014/main" val="2052169049"/>
                    </a:ext>
                  </a:extLst>
                </a:gridCol>
                <a:gridCol w="1265694">
                  <a:extLst>
                    <a:ext uri="{9D8B030D-6E8A-4147-A177-3AD203B41FA5}">
                      <a16:colId xmlns:a16="http://schemas.microsoft.com/office/drawing/2014/main" val="1876857852"/>
                    </a:ext>
                  </a:extLst>
                </a:gridCol>
              </a:tblGrid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Categorization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r/RMW ≤ 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&lt; r/RMW ≤ 1.5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r/RMW &gt; 1.5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16085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All 2-Hr Periods [kt]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9.07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-2.84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-9.04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704314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All 2-Hr Count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703011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Non-Continuous Only [kt]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13.63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-1.21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-8.59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65628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Non-Continuous Count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303093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Continuous Only [kt]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-2.60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-5.00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-30.00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838555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Continuous Count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494989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ENP Only [kt]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6.89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-11.97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-11.91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86794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ENP Count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277928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 Only [kt]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10.36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1.60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-7.42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63018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 Count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744065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Rigid 100 km Cutoff [kt]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8.75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-6.08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-11.28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96121"/>
                  </a:ext>
                </a:extLst>
              </a:tr>
              <a:tr h="21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 km Count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09" marR="58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6132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9753DD76-FCF9-4476-AE28-860186ED9F73}"/>
              </a:ext>
            </a:extLst>
          </p:cNvPr>
          <p:cNvSpPr txBox="1">
            <a:spLocks/>
          </p:cNvSpPr>
          <p:nvPr/>
        </p:nvSpPr>
        <p:spPr>
          <a:xfrm>
            <a:off x="5517422" y="478465"/>
            <a:ext cx="6349138" cy="1356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3200" b="1" dirty="0"/>
              <a:t>-hr TC Intensity Change Means 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C45AA81-6973-45F1-A73D-9CBDD94A3D24}"/>
              </a:ext>
            </a:extLst>
          </p:cNvPr>
          <p:cNvSpPr txBox="1">
            <a:spLocks/>
          </p:cNvSpPr>
          <p:nvPr/>
        </p:nvSpPr>
        <p:spPr>
          <a:xfrm>
            <a:off x="5631052" y="1095377"/>
            <a:ext cx="6121878" cy="1978454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Continuous flash cases have greater preference for ICLB to occur near 1 RMW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All categorizations interior to 1 RMW suggest upcoming strengthening except continuous bursts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All categorizations exterior to 1.5 RMW suggest upcoming weakening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D2E265-590F-4B1B-B9DB-0558973693ED}"/>
              </a:ext>
            </a:extLst>
          </p:cNvPr>
          <p:cNvSpPr txBox="1"/>
          <p:nvPr/>
        </p:nvSpPr>
        <p:spPr>
          <a:xfrm>
            <a:off x="1393908" y="326862"/>
            <a:ext cx="4308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Continuous vs. Non-Continuous ICLBs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E09B2996-75F4-4AFF-BA56-52A9A4BA3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5"/>
          <a:stretch/>
        </p:blipFill>
        <p:spPr>
          <a:xfrm>
            <a:off x="759412" y="696194"/>
            <a:ext cx="4572000" cy="280583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5D6B98-2CA6-49C0-905B-528577EA9A02}"/>
              </a:ext>
            </a:extLst>
          </p:cNvPr>
          <p:cNvSpPr txBox="1">
            <a:spLocks/>
          </p:cNvSpPr>
          <p:nvPr/>
        </p:nvSpPr>
        <p:spPr>
          <a:xfrm>
            <a:off x="6860590" y="3306735"/>
            <a:ext cx="5067940" cy="3432881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Between 1 and 1.5 RMW, ENP vs. NA difference may be attributed to small ENP sample size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Including bursts between 100 and 150 km for storms with RMW &gt; 50 km and r/RMW &lt; 2.5 does not appreciably change means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938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F6EE8B-7A2A-4AD7-A413-8093B81B1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78994"/>
              </p:ext>
            </p:extLst>
          </p:nvPr>
        </p:nvGraphicFramePr>
        <p:xfrm>
          <a:off x="439070" y="1120487"/>
          <a:ext cx="5615554" cy="1428676"/>
        </p:xfrm>
        <a:graphic>
          <a:graphicData uri="http://schemas.openxmlformats.org/drawingml/2006/table">
            <a:tbl>
              <a:tblPr firstRow="1" firstCol="1" bandRow="1"/>
              <a:tblGrid>
                <a:gridCol w="2520974">
                  <a:extLst>
                    <a:ext uri="{9D8B030D-6E8A-4147-A177-3AD203B41FA5}">
                      <a16:colId xmlns:a16="http://schemas.microsoft.com/office/drawing/2014/main" val="510546064"/>
                    </a:ext>
                  </a:extLst>
                </a:gridCol>
                <a:gridCol w="1212922">
                  <a:extLst>
                    <a:ext uri="{9D8B030D-6E8A-4147-A177-3AD203B41FA5}">
                      <a16:colId xmlns:a16="http://schemas.microsoft.com/office/drawing/2014/main" val="1408491419"/>
                    </a:ext>
                  </a:extLst>
                </a:gridCol>
                <a:gridCol w="797109">
                  <a:extLst>
                    <a:ext uri="{9D8B030D-6E8A-4147-A177-3AD203B41FA5}">
                      <a16:colId xmlns:a16="http://schemas.microsoft.com/office/drawing/2014/main" val="2167652777"/>
                    </a:ext>
                  </a:extLst>
                </a:gridCol>
                <a:gridCol w="1084549">
                  <a:extLst>
                    <a:ext uri="{9D8B030D-6E8A-4147-A177-3AD203B41FA5}">
                      <a16:colId xmlns:a16="http://schemas.microsoft.com/office/drawing/2014/main" val="2975851340"/>
                    </a:ext>
                  </a:extLst>
                </a:gridCol>
              </a:tblGrid>
              <a:tr h="233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Periods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2-Hr ICLB Activity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RW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838858"/>
                  </a:ext>
                </a:extLst>
              </a:tr>
              <a:tr h="233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Count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181167"/>
                  </a:ext>
                </a:extLst>
              </a:tr>
              <a:tr h="282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Agree w/ S18 Count [%]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 [55%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 [79%]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 [39%]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842191"/>
                  </a:ext>
                </a:extLst>
              </a:tr>
              <a:tr h="233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Ambiguous Count [%]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 [14%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[14%]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 [28%]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439278"/>
                  </a:ext>
                </a:extLst>
              </a:tr>
              <a:tr h="233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Disagree w/ S18 Count [%]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 [31%]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[7%]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 [33%]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43" marR="579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299229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BD46E02E-0305-48CE-A0FF-CAB558076092}"/>
              </a:ext>
            </a:extLst>
          </p:cNvPr>
          <p:cNvSpPr txBox="1">
            <a:spLocks/>
          </p:cNvSpPr>
          <p:nvPr/>
        </p:nvSpPr>
        <p:spPr>
          <a:xfrm>
            <a:off x="160175" y="442307"/>
            <a:ext cx="6256148" cy="1356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RI cases match S18 relationship</a:t>
            </a:r>
            <a:endParaRPr lang="en-US" sz="2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AB7A6F-5989-4ACD-8D09-C24446BDE275}"/>
              </a:ext>
            </a:extLst>
          </p:cNvPr>
          <p:cNvSpPr txBox="1">
            <a:spLocks/>
          </p:cNvSpPr>
          <p:nvPr/>
        </p:nvSpPr>
        <p:spPr>
          <a:xfrm>
            <a:off x="6416322" y="619600"/>
            <a:ext cx="5398553" cy="1356361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S18 RMW hypothesis supported interior to 1 RMW, in opposition beyond 1.5 RMW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RW poorly modeled by RMW hypothesis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Only two RI-preceding ICLB cases that disagree with S18, both from Michael (2018 NA), one of which is &gt;100 km from TC center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5DE2AEA0-D676-4050-B940-8C74CC249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4" y="2903087"/>
            <a:ext cx="4572000" cy="3429000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45A5D7AA-28EB-4C28-896E-2393E76EE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07" y="2929415"/>
            <a:ext cx="4572000" cy="3429000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B46436EC-B439-495C-B530-5678EC1DE8AE}"/>
              </a:ext>
            </a:extLst>
          </p:cNvPr>
          <p:cNvSpPr/>
          <p:nvPr/>
        </p:nvSpPr>
        <p:spPr>
          <a:xfrm>
            <a:off x="1307024" y="3383796"/>
            <a:ext cx="366793" cy="666427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3D5AD08C-C7A0-49BD-860B-B373C0D24A7B}"/>
              </a:ext>
            </a:extLst>
          </p:cNvPr>
          <p:cNvSpPr/>
          <p:nvPr/>
        </p:nvSpPr>
        <p:spPr>
          <a:xfrm>
            <a:off x="5933267" y="4672738"/>
            <a:ext cx="366793" cy="666427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2AD1E1-4587-49F0-9F69-E4DD3E40DB02}"/>
              </a:ext>
            </a:extLst>
          </p:cNvPr>
          <p:cNvCxnSpPr/>
          <p:nvPr/>
        </p:nvCxnSpPr>
        <p:spPr>
          <a:xfrm flipV="1">
            <a:off x="2991173" y="5052447"/>
            <a:ext cx="255674" cy="4339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4F49743-D411-4594-8C24-32362F9F0523}"/>
              </a:ext>
            </a:extLst>
          </p:cNvPr>
          <p:cNvCxnSpPr>
            <a:cxnSpLocks/>
          </p:cNvCxnSpPr>
          <p:nvPr/>
        </p:nvCxnSpPr>
        <p:spPr>
          <a:xfrm flipV="1">
            <a:off x="3793515" y="5122189"/>
            <a:ext cx="168837" cy="4546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332B6E5-942D-45FB-957D-83062B05375B}"/>
              </a:ext>
            </a:extLst>
          </p:cNvPr>
          <p:cNvCxnSpPr>
            <a:cxnSpLocks/>
          </p:cNvCxnSpPr>
          <p:nvPr/>
        </p:nvCxnSpPr>
        <p:spPr>
          <a:xfrm flipH="1" flipV="1">
            <a:off x="6641995" y="5269423"/>
            <a:ext cx="206480" cy="350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19B8A0-0CBE-4629-907E-4A822EADE85D}"/>
              </a:ext>
            </a:extLst>
          </p:cNvPr>
          <p:cNvCxnSpPr>
            <a:cxnSpLocks/>
          </p:cNvCxnSpPr>
          <p:nvPr/>
        </p:nvCxnSpPr>
        <p:spPr>
          <a:xfrm flipV="1">
            <a:off x="7601870" y="5320113"/>
            <a:ext cx="157366" cy="3377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7FA176C-F557-4601-96BF-61B0AA24E337}"/>
              </a:ext>
            </a:extLst>
          </p:cNvPr>
          <p:cNvSpPr txBox="1"/>
          <p:nvPr/>
        </p:nvSpPr>
        <p:spPr>
          <a:xfrm>
            <a:off x="3243390" y="2729360"/>
            <a:ext cx="28732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Michael (2018 NA)</a:t>
            </a:r>
          </a:p>
        </p:txBody>
      </p:sp>
    </p:spTree>
    <p:extLst>
      <p:ext uri="{BB962C8B-B14F-4D97-AF65-F5344CB8AC3E}">
        <p14:creationId xmlns:p14="http://schemas.microsoft.com/office/powerpoint/2010/main" val="23423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BF847A6-583E-4475-8C6B-D2A8AA3B7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323" y="746502"/>
            <a:ext cx="5452583" cy="369602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D34CAF2-819B-49CD-A2FA-E74E1F6687BA}"/>
              </a:ext>
            </a:extLst>
          </p:cNvPr>
          <p:cNvSpPr txBox="1">
            <a:spLocks/>
          </p:cNvSpPr>
          <p:nvPr/>
        </p:nvSpPr>
        <p:spPr>
          <a:xfrm>
            <a:off x="160175" y="442307"/>
            <a:ext cx="6256148" cy="1356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99CA1F-2F99-4AB0-9293-9CAD5186A0B9}"/>
              </a:ext>
            </a:extLst>
          </p:cNvPr>
          <p:cNvSpPr txBox="1">
            <a:spLocks/>
          </p:cNvSpPr>
          <p:nvPr/>
        </p:nvSpPr>
        <p:spPr>
          <a:xfrm>
            <a:off x="504968" y="1043553"/>
            <a:ext cx="5911356" cy="318231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rbel" pitchFamily="34" charset="0"/>
              <a:buNone/>
            </a:pPr>
            <a:r>
              <a:rPr lang="en-US" sz="3200" dirty="0"/>
              <a:t>The majority of TCs observed by GLM in the 2018 and 2019 seasons support overall trends stated by DeMaria et al. (2012) and others</a:t>
            </a:r>
          </a:p>
          <a:p>
            <a:pPr marL="555308" indent="-342900">
              <a:buFont typeface="Wingdings" panose="05000000000000000000" pitchFamily="2" charset="2"/>
              <a:buChar char="Ø"/>
            </a:pPr>
            <a:r>
              <a:rPr lang="en-US" dirty="0"/>
              <a:t>three common radial flash regions (weak inner maximum, distinct minimum, strong rainband maximum)</a:t>
            </a:r>
          </a:p>
          <a:p>
            <a:pPr marL="555308" indent="-342900">
              <a:buFont typeface="Wingdings" panose="05000000000000000000" pitchFamily="2" charset="2"/>
              <a:buChar char="Ø"/>
            </a:pPr>
            <a:r>
              <a:rPr lang="en-US" dirty="0"/>
              <a:t>NA TCs generally exhibit greater flash density than ENP TCs</a:t>
            </a:r>
          </a:p>
          <a:p>
            <a:pPr marL="555308" indent="-342900">
              <a:buFont typeface="Wingdings" panose="05000000000000000000" pitchFamily="2" charset="2"/>
              <a:buChar char="Ø"/>
            </a:pPr>
            <a:r>
              <a:rPr lang="en-US" dirty="0"/>
              <a:t>weaker TCs tend to have more lightning than stronger TCs (plot a)</a:t>
            </a:r>
          </a:p>
          <a:p>
            <a:pPr marL="555308" indent="-342900">
              <a:buFont typeface="Wingdings" panose="05000000000000000000" pitchFamily="2" charset="2"/>
              <a:buChar char="Ø"/>
            </a:pPr>
            <a:r>
              <a:rPr lang="en-US" dirty="0"/>
              <a:t>the presence of an ICLB alone is not sufficient to inform intensity change forecasts (plot b)</a:t>
            </a:r>
          </a:p>
          <a:p>
            <a:pPr marL="555308" indent="-342900">
              <a:buFont typeface="Wingdings" panose="05000000000000000000" pitchFamily="2" charset="2"/>
              <a:buChar char="Ø"/>
            </a:pPr>
            <a:r>
              <a:rPr lang="en-US" dirty="0"/>
              <a:t>average lightning density decreases with increasing distance from the storm center (plot c)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59F652E-1150-41F4-B40B-669B1FDF63B3}"/>
              </a:ext>
            </a:extLst>
          </p:cNvPr>
          <p:cNvSpPr txBox="1">
            <a:spLocks/>
          </p:cNvSpPr>
          <p:nvPr/>
        </p:nvSpPr>
        <p:spPr>
          <a:xfrm>
            <a:off x="504968" y="4225871"/>
            <a:ext cx="5911356" cy="188562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rbel" pitchFamily="34" charset="0"/>
              <a:buNone/>
            </a:pPr>
            <a:r>
              <a:rPr lang="en-US" sz="3200" dirty="0"/>
              <a:t>Stevenson et al. (2018) RMW relationship supported interior to 1 RMW, but contradicted by ICLBs beyond 1.5 RMW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RI is well-modeled, but RW poorly predicted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Basin dependence appears less influential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Large uncertainty in ATCF b-deck RMWs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95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Basis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000000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33880</TotalTime>
  <Words>872</Words>
  <Application>Microsoft Office PowerPoint</Application>
  <PresentationFormat>Widescreen</PresentationFormat>
  <Paragraphs>185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Corbel</vt:lpstr>
      <vt:lpstr>Roboto</vt:lpstr>
      <vt:lpstr>Times New Roman</vt:lpstr>
      <vt:lpstr>Verdana Pro Black</vt:lpstr>
      <vt:lpstr>Wingdings</vt:lpstr>
      <vt:lpstr>Basis</vt:lpstr>
      <vt:lpstr>office theme</vt:lpstr>
      <vt:lpstr>GLM Flash Data Trends in Tropical Cyclone Intensification Changes</vt:lpstr>
      <vt:lpstr>Tropical Cyclone Intensity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the Usefulness of GLM Flash Data in Diagnosing Intensification Changes of Tropical Cyclones</dc:title>
  <dc:creator>David PeQueen</dc:creator>
  <cp:lastModifiedBy>David PeQueen</cp:lastModifiedBy>
  <cp:revision>371</cp:revision>
  <dcterms:created xsi:type="dcterms:W3CDTF">2019-11-20T15:48:35Z</dcterms:created>
  <dcterms:modified xsi:type="dcterms:W3CDTF">2021-09-22T13:49:02Z</dcterms:modified>
</cp:coreProperties>
</file>