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0" r:id="rId3"/>
    <p:sldId id="268" r:id="rId4"/>
    <p:sldId id="269" r:id="rId5"/>
    <p:sldId id="271" r:id="rId6"/>
    <p:sldId id="292" r:id="rId7"/>
    <p:sldId id="293" r:id="rId8"/>
    <p:sldId id="274" r:id="rId9"/>
    <p:sldId id="287" r:id="rId10"/>
    <p:sldId id="278" r:id="rId11"/>
    <p:sldId id="280" r:id="rId12"/>
    <p:sldId id="288" r:id="rId13"/>
    <p:sldId id="290" r:id="rId14"/>
    <p:sldId id="283" r:id="rId15"/>
    <p:sldId id="289" r:id="rId16"/>
    <p:sldId id="294" r:id="rId17"/>
    <p:sldId id="272" r:id="rId18"/>
    <p:sldId id="291" r:id="rId19"/>
    <p:sldId id="286" r:id="rId20"/>
    <p:sldId id="270" r:id="rId21"/>
    <p:sldId id="276" r:id="rId22"/>
    <p:sldId id="279"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2"/>
    <p:restoredTop sz="95574"/>
  </p:normalViewPr>
  <p:slideViewPr>
    <p:cSldViewPr snapToGrid="0" snapToObjects="1">
      <p:cViewPr varScale="1">
        <p:scale>
          <a:sx n="109" d="100"/>
          <a:sy n="109"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380D-5F66-4C3B-941C-B9E17E3550CC}"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1463E-824E-4EC5-90CC-B26EAE111EAC}" type="slidenum">
              <a:rPr lang="en-US" smtClean="0"/>
              <a:t>‹#›</a:t>
            </a:fld>
            <a:endParaRPr lang="en-US"/>
          </a:p>
        </p:txBody>
      </p:sp>
    </p:spTree>
    <p:extLst>
      <p:ext uri="{BB962C8B-B14F-4D97-AF65-F5344CB8AC3E}">
        <p14:creationId xmlns:p14="http://schemas.microsoft.com/office/powerpoint/2010/main" val="134087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oaa.gov/" TargetMode="External"/><Relationship Id="rId1" Type="http://schemas.openxmlformats.org/officeDocument/2006/relationships/slideMaster" Target="../slideMasters/slideMaster1.xml"/><Relationship Id="rId5" Type="http://schemas.openxmlformats.org/officeDocument/2006/relationships/image" Target="../media/image14.JP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Google Shape;36;p2">
            <a:extLst>
              <a:ext uri="{FF2B5EF4-FFF2-40B4-BE49-F238E27FC236}">
                <a16:creationId xmlns:a16="http://schemas.microsoft.com/office/drawing/2014/main" id="{63010E5A-7886-CE4E-B0C2-D9E3CBDD1800}"/>
              </a:ext>
            </a:extLst>
          </p:cNvPr>
          <p:cNvSpPr/>
          <p:nvPr userDrawn="1"/>
        </p:nvSpPr>
        <p:spPr>
          <a:xfrm>
            <a:off x="410810" y="0"/>
            <a:ext cx="11781190" cy="3902074"/>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Arial"/>
              <a:ea typeface="Arial"/>
              <a:cs typeface="Arial"/>
              <a:sym typeface="Arial"/>
            </a:endParaRPr>
          </a:p>
        </p:txBody>
      </p:sp>
      <p:pic>
        <p:nvPicPr>
          <p:cNvPr id="9" name="Google Shape;38;p2">
            <a:hlinkClick r:id="rId2"/>
            <a:extLst>
              <a:ext uri="{FF2B5EF4-FFF2-40B4-BE49-F238E27FC236}">
                <a16:creationId xmlns:a16="http://schemas.microsoft.com/office/drawing/2014/main" id="{B6229586-DF6A-BB4D-8C68-F5BB96619C78}"/>
              </a:ext>
            </a:extLst>
          </p:cNvPr>
          <p:cNvPicPr preferRelativeResize="0"/>
          <p:nvPr userDrawn="1"/>
        </p:nvPicPr>
        <p:blipFill rotWithShape="1">
          <a:blip r:embed="rId3">
            <a:alphaModFix/>
          </a:blip>
          <a:srcRect/>
          <a:stretch/>
        </p:blipFill>
        <p:spPr>
          <a:xfrm>
            <a:off x="533400" y="533400"/>
            <a:ext cx="1762136" cy="2133912"/>
          </a:xfrm>
          <a:prstGeom prst="rect">
            <a:avLst/>
          </a:prstGeom>
          <a:noFill/>
          <a:ln>
            <a:noFill/>
          </a:ln>
        </p:spPr>
      </p:pic>
      <p:sp>
        <p:nvSpPr>
          <p:cNvPr id="11" name="Google Shape;57;p2">
            <a:extLst>
              <a:ext uri="{FF2B5EF4-FFF2-40B4-BE49-F238E27FC236}">
                <a16:creationId xmlns:a16="http://schemas.microsoft.com/office/drawing/2014/main" id="{E7A0B4AF-B245-A44D-BAC3-FF8CECB326A6}"/>
              </a:ext>
            </a:extLst>
          </p:cNvPr>
          <p:cNvSpPr txBox="1">
            <a:spLocks noGrp="1"/>
          </p:cNvSpPr>
          <p:nvPr>
            <p:ph type="ctrTitle"/>
          </p:nvPr>
        </p:nvSpPr>
        <p:spPr>
          <a:xfrm>
            <a:off x="2721949" y="804881"/>
            <a:ext cx="6275173" cy="123110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a:solidFill>
                  <a:schemeClr val="lt1"/>
                </a:solidFill>
                <a:latin typeface="Calibri" panose="020F0502020204030204" pitchFamily="34" charset="0"/>
                <a:ea typeface="Calibri" panose="020F0502020204030204" pitchFamily="34" charset="0"/>
                <a:cs typeface="Calibri" panose="020F0502020204030204" pitchFamily="34" charset="0"/>
                <a:sym typeface="Candar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 name="Google Shape;58;p2">
            <a:extLst>
              <a:ext uri="{FF2B5EF4-FFF2-40B4-BE49-F238E27FC236}">
                <a16:creationId xmlns:a16="http://schemas.microsoft.com/office/drawing/2014/main" id="{5250147A-B833-DD45-9A62-0AB1EF49324A}"/>
              </a:ext>
            </a:extLst>
          </p:cNvPr>
          <p:cNvSpPr txBox="1">
            <a:spLocks noGrp="1"/>
          </p:cNvSpPr>
          <p:nvPr>
            <p:ph type="subTitle" idx="1"/>
          </p:nvPr>
        </p:nvSpPr>
        <p:spPr>
          <a:xfrm>
            <a:off x="2741869" y="2076207"/>
            <a:ext cx="6358614" cy="1263619"/>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SzPts val="1400"/>
              <a:buNone/>
              <a:defRPr sz="2000" b="1" cap="none">
                <a:solidFill>
                  <a:schemeClr val="lt2"/>
                </a:solidFill>
                <a:latin typeface="Calibri" panose="020F0502020204030204" pitchFamily="34" charset="0"/>
                <a:ea typeface="Calibri" panose="020F0502020204030204" pitchFamily="34" charset="0"/>
                <a:cs typeface="Calibri" panose="020F0502020204030204" pitchFamily="34" charset="0"/>
                <a:sym typeface="Candara"/>
              </a:defRPr>
            </a:lvl1pPr>
            <a:lvl2pPr lvl="1" algn="l">
              <a:spcBef>
                <a:spcPts val="0"/>
              </a:spcBef>
              <a:spcAft>
                <a:spcPts val="0"/>
              </a:spcAft>
              <a:buSzPts val="2250"/>
              <a:buChar char="•"/>
              <a:defRPr/>
            </a:lvl2pPr>
            <a:lvl3pPr lvl="2" algn="l">
              <a:spcBef>
                <a:spcPts val="0"/>
              </a:spcBef>
              <a:spcAft>
                <a:spcPts val="0"/>
              </a:spcAft>
              <a:buSzPts val="2160"/>
              <a:buChar char="–"/>
              <a:defRPr/>
            </a:lvl3pPr>
            <a:lvl4pPr lvl="3" algn="l">
              <a:spcBef>
                <a:spcPts val="0"/>
              </a:spcBef>
              <a:spcAft>
                <a:spcPts val="0"/>
              </a:spcAft>
              <a:buSzPts val="1800"/>
              <a:buChar char="•"/>
              <a:defRPr/>
            </a:lvl4pPr>
            <a:lvl5pPr lvl="4" algn="l">
              <a:spcBef>
                <a:spcPts val="0"/>
              </a:spcBef>
              <a:spcAft>
                <a:spcPts val="0"/>
              </a:spcAft>
              <a:buSzPts val="1602"/>
              <a:buChar char="-"/>
              <a:defRPr/>
            </a:lvl5pPr>
            <a:lvl6pPr lvl="5" algn="l">
              <a:spcBef>
                <a:spcPts val="0"/>
              </a:spcBef>
              <a:spcAft>
                <a:spcPts val="0"/>
              </a:spcAft>
              <a:buSzPts val="1602"/>
              <a:buChar char="-"/>
              <a:defRPr/>
            </a:lvl6pPr>
            <a:lvl7pPr lvl="6" algn="l">
              <a:spcBef>
                <a:spcPts val="0"/>
              </a:spcBef>
              <a:spcAft>
                <a:spcPts val="0"/>
              </a:spcAft>
              <a:buSzPts val="1602"/>
              <a:buChar char="-"/>
              <a:defRPr/>
            </a:lvl7pPr>
            <a:lvl8pPr lvl="7" algn="l">
              <a:spcBef>
                <a:spcPts val="0"/>
              </a:spcBef>
              <a:spcAft>
                <a:spcPts val="0"/>
              </a:spcAft>
              <a:buSzPts val="1602"/>
              <a:buChar char="-"/>
              <a:defRPr/>
            </a:lvl8pPr>
            <a:lvl9pPr lvl="8" algn="l">
              <a:spcBef>
                <a:spcPts val="0"/>
              </a:spcBef>
              <a:spcAft>
                <a:spcPts val="0"/>
              </a:spcAft>
              <a:buSzPts val="1602"/>
              <a:buChar char="-"/>
              <a:defRPr/>
            </a:lvl9pPr>
          </a:lstStyle>
          <a:p>
            <a:endParaRPr dirty="0"/>
          </a:p>
        </p:txBody>
      </p:sp>
      <p:cxnSp>
        <p:nvCxnSpPr>
          <p:cNvPr id="13" name="Google Shape;37;p2">
            <a:extLst>
              <a:ext uri="{FF2B5EF4-FFF2-40B4-BE49-F238E27FC236}">
                <a16:creationId xmlns:a16="http://schemas.microsoft.com/office/drawing/2014/main" id="{D3E144F3-3787-F946-92EF-4B9F39A7B6EF}"/>
              </a:ext>
            </a:extLst>
          </p:cNvPr>
          <p:cNvCxnSpPr/>
          <p:nvPr userDrawn="1"/>
        </p:nvCxnSpPr>
        <p:spPr>
          <a:xfrm>
            <a:off x="2295536" y="266426"/>
            <a:ext cx="0" cy="3473450"/>
          </a:xfrm>
          <a:prstGeom prst="straightConnector1">
            <a:avLst/>
          </a:prstGeom>
          <a:noFill/>
          <a:ln w="12700" cap="flat" cmpd="sng">
            <a:solidFill>
              <a:srgbClr val="3687F3"/>
            </a:solidFill>
            <a:prstDash val="solid"/>
            <a:round/>
            <a:headEnd type="none" w="sm" len="sm"/>
            <a:tailEnd type="none" w="sm" len="sm"/>
          </a:ln>
        </p:spPr>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99" y="3908322"/>
            <a:ext cx="5016701" cy="2508351"/>
          </a:xfrm>
          <a:prstGeom prst="rect">
            <a:avLst/>
          </a:prstGeom>
        </p:spPr>
      </p:pic>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t="20305" b="30139"/>
          <a:stretch/>
        </p:blipFill>
        <p:spPr>
          <a:xfrm>
            <a:off x="5444088" y="3905250"/>
            <a:ext cx="6747911" cy="2507976"/>
          </a:xfrm>
          <a:prstGeom prst="rect">
            <a:avLst/>
          </a:prstGeom>
        </p:spPr>
      </p:pic>
    </p:spTree>
    <p:extLst>
      <p:ext uri="{BB962C8B-B14F-4D97-AF65-F5344CB8AC3E}">
        <p14:creationId xmlns:p14="http://schemas.microsoft.com/office/powerpoint/2010/main" val="31842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Google Shape;32;p1">
            <a:extLst>
              <a:ext uri="{FF2B5EF4-FFF2-40B4-BE49-F238E27FC236}">
                <a16:creationId xmlns:a16="http://schemas.microsoft.com/office/drawing/2014/main" id="{F51C9F8F-23CB-2443-AF43-A72BD7FE7243}"/>
              </a:ext>
            </a:extLst>
          </p:cNvPr>
          <p:cNvSpPr txBox="1">
            <a:spLocks noGrp="1"/>
          </p:cNvSpPr>
          <p:nvPr>
            <p:ph type="title"/>
          </p:nvPr>
        </p:nvSpPr>
        <p:spPr>
          <a:xfrm>
            <a:off x="639827" y="366950"/>
            <a:ext cx="7521127" cy="314028"/>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200" b="1"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Candara"/>
              </a:defRPr>
            </a:lvl1pPr>
            <a:lvl2pPr marR="0" lvl="1" algn="l" rtl="0">
              <a:spcBef>
                <a:spcPts val="0"/>
              </a:spcBef>
              <a:spcAft>
                <a:spcPts val="0"/>
              </a:spcAft>
              <a:buSzPts val="1400"/>
              <a:buNone/>
              <a:defRPr sz="19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19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19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19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19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19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19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1900" b="1" i="0" u="none" strike="noStrike" cap="none">
                <a:solidFill>
                  <a:schemeClr val="dk2"/>
                </a:solidFill>
                <a:latin typeface="Arial"/>
                <a:ea typeface="Arial"/>
                <a:cs typeface="Arial"/>
                <a:sym typeface="Arial"/>
              </a:defRPr>
            </a:lvl9pPr>
          </a:lstStyle>
          <a:p>
            <a:endParaRPr dirty="0"/>
          </a:p>
        </p:txBody>
      </p:sp>
      <p:sp>
        <p:nvSpPr>
          <p:cNvPr id="8" name="Google Shape;33;p1">
            <a:extLst>
              <a:ext uri="{FF2B5EF4-FFF2-40B4-BE49-F238E27FC236}">
                <a16:creationId xmlns:a16="http://schemas.microsoft.com/office/drawing/2014/main" id="{A303BAD6-63E3-0E44-BB0B-CDC3667CBD0A}"/>
              </a:ext>
            </a:extLst>
          </p:cNvPr>
          <p:cNvSpPr txBox="1">
            <a:spLocks noGrp="1"/>
          </p:cNvSpPr>
          <p:nvPr>
            <p:ph idx="1"/>
          </p:nvPr>
        </p:nvSpPr>
        <p:spPr>
          <a:xfrm>
            <a:off x="6935852" y="1506138"/>
            <a:ext cx="4350892" cy="125611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2000" b="0" i="0" u="none" strike="noStrike" cap="none">
                <a:solidFill>
                  <a:schemeClr val="dk1"/>
                </a:solidFill>
                <a:latin typeface="Candara"/>
                <a:ea typeface="Candara"/>
                <a:cs typeface="Candara"/>
                <a:sym typeface="Candara"/>
              </a:defRPr>
            </a:lvl1pPr>
            <a:lvl2pPr marL="914400" marR="0" lvl="1" indent="-355600" algn="l" rtl="0">
              <a:spcBef>
                <a:spcPts val="0"/>
              </a:spcBef>
              <a:spcAft>
                <a:spcPts val="0"/>
              </a:spcAft>
              <a:buClr>
                <a:schemeClr val="dk2"/>
              </a:buClr>
              <a:buSzPts val="2000"/>
              <a:buFont typeface="Arial"/>
              <a:buChar char="•"/>
              <a:defRPr sz="1600" b="0" i="0" u="none" strike="noStrike" cap="none">
                <a:solidFill>
                  <a:schemeClr val="dk1"/>
                </a:solidFill>
                <a:latin typeface="Candara"/>
                <a:ea typeface="Candara"/>
                <a:cs typeface="Candara"/>
                <a:sym typeface="Candara"/>
              </a:defRPr>
            </a:lvl2pPr>
            <a:lvl3pPr marL="1371600" marR="0" lvl="2" indent="-350519" algn="l" rtl="0">
              <a:spcBef>
                <a:spcPts val="0"/>
              </a:spcBef>
              <a:spcAft>
                <a:spcPts val="0"/>
              </a:spcAft>
              <a:buClr>
                <a:schemeClr val="dk2"/>
              </a:buClr>
              <a:buSzPts val="1920"/>
              <a:buFont typeface="Arial"/>
              <a:buChar char="–"/>
              <a:defRPr sz="1600" b="0" i="0" u="none" strike="noStrike" cap="none">
                <a:solidFill>
                  <a:schemeClr val="dk1"/>
                </a:solidFill>
                <a:latin typeface="Candara"/>
                <a:ea typeface="Candara"/>
                <a:cs typeface="Candara"/>
                <a:sym typeface="Candara"/>
              </a:defRPr>
            </a:lvl3pPr>
            <a:lvl4pPr marL="1828800" marR="0" lvl="3" indent="-330200" algn="l" rtl="0">
              <a:spcBef>
                <a:spcPts val="0"/>
              </a:spcBef>
              <a:spcAft>
                <a:spcPts val="0"/>
              </a:spcAft>
              <a:buClr>
                <a:schemeClr val="dk2"/>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5pPr>
            <a:lvl6pPr marL="2743200" marR="0" lvl="5"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6pPr>
            <a:lvl7pPr marL="3200400" marR="0" lvl="6"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7pPr>
            <a:lvl8pPr marL="3657600" marR="0" lvl="7"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8pPr>
            <a:lvl9pPr marL="4114800" marR="0" lvl="8"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9pPr>
          </a:lstStyle>
          <a:p>
            <a:endParaRPr dirty="0"/>
          </a:p>
        </p:txBody>
      </p:sp>
      <p:sp>
        <p:nvSpPr>
          <p:cNvPr id="5" name="Text Placeholder 4"/>
          <p:cNvSpPr>
            <a:spLocks noGrp="1"/>
          </p:cNvSpPr>
          <p:nvPr>
            <p:ph type="body" sz="quarter" idx="10"/>
          </p:nvPr>
        </p:nvSpPr>
        <p:spPr>
          <a:xfrm>
            <a:off x="639827" y="1135063"/>
            <a:ext cx="5989573" cy="4970462"/>
          </a:xfrm>
          <a:prstGeom prst="rect">
            <a:avLst/>
          </a:prstGeom>
        </p:spPr>
        <p:txBody>
          <a:bodyPr/>
          <a:lstStyle>
            <a:lvl1pPr>
              <a:defRPr sz="22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376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32367" y="107577"/>
            <a:ext cx="10723035" cy="1336956"/>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6133"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4" name="Shape 24"/>
          <p:cNvSpPr txBox="1">
            <a:spLocks noGrp="1"/>
          </p:cNvSpPr>
          <p:nvPr>
            <p:ph type="body" idx="1"/>
          </p:nvPr>
        </p:nvSpPr>
        <p:spPr>
          <a:xfrm>
            <a:off x="732367" y="1600201"/>
            <a:ext cx="10723035" cy="4343400"/>
          </a:xfrm>
          <a:prstGeom prst="rect">
            <a:avLst/>
          </a:prstGeom>
          <a:noFill/>
          <a:ln>
            <a:noFill/>
          </a:ln>
        </p:spPr>
        <p:txBody>
          <a:bodyPr wrap="square" lIns="91425" tIns="91425" rIns="91425" bIns="91425" anchor="t" anchorCtr="0"/>
          <a:lstStyle>
            <a:lvl1pPr marL="465655" marR="0" lvl="0" indent="-242141" algn="l" rtl="0">
              <a:spcBef>
                <a:spcPts val="2667"/>
              </a:spcBef>
              <a:buClr>
                <a:srgbClr val="6DB7D7"/>
              </a:buClr>
              <a:buSzPct val="11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914377" marR="0" lvl="1" indent="-252300" algn="l" rtl="0">
              <a:spcBef>
                <a:spcPts val="800"/>
              </a:spcBef>
              <a:buClr>
                <a:srgbClr val="205C77"/>
              </a:buClr>
              <a:buSzPct val="110000"/>
              <a:buFont typeface="Noto Sans Symbols"/>
              <a:buChar char="●"/>
              <a:defRPr sz="2933" b="0" i="0" u="none" strike="noStrike" cap="none">
                <a:solidFill>
                  <a:srgbClr val="595959"/>
                </a:solidFill>
                <a:latin typeface="Source Sans Pro"/>
                <a:ea typeface="Source Sans Pro"/>
                <a:cs typeface="Source Sans Pro"/>
                <a:sym typeface="Source Sans Pro"/>
              </a:defRPr>
            </a:lvl2pPr>
            <a:lvl3pPr marL="1291134" marR="0" lvl="2" indent="-190495" algn="l" rtl="0">
              <a:spcBef>
                <a:spcPts val="800"/>
              </a:spcBef>
              <a:buClr>
                <a:srgbClr val="6DB7D7"/>
              </a:buClr>
              <a:buSzPct val="110000"/>
              <a:buFont typeface="Noto Sans Symbols"/>
              <a:buChar char="●"/>
              <a:defRPr sz="2667" b="0" i="0" u="none" strike="noStrike" cap="none">
                <a:solidFill>
                  <a:srgbClr val="595959"/>
                </a:solidFill>
                <a:latin typeface="Source Sans Pro"/>
                <a:ea typeface="Source Sans Pro"/>
                <a:cs typeface="Source Sans Pro"/>
                <a:sym typeface="Source Sans Pro"/>
              </a:defRPr>
            </a:lvl3pPr>
            <a:lvl4pPr marL="1684825" marR="0" lvl="3" indent="-230286" algn="l" rtl="0">
              <a:spcBef>
                <a:spcPts val="800"/>
              </a:spcBef>
              <a:buClr>
                <a:srgbClr val="205C7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2" marR="0" lvl="4" indent="-217587" algn="l" rtl="0">
              <a:spcBef>
                <a:spcPts val="800"/>
              </a:spcBef>
              <a:buClr>
                <a:srgbClr val="6DB7D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21821" algn="l" rtl="0">
              <a:spcBef>
                <a:spcPts val="480"/>
              </a:spcBef>
              <a:buClr>
                <a:schemeClr val="accent2"/>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88" algn="l" rtl="0">
              <a:spcBef>
                <a:spcPts val="480"/>
              </a:spcBef>
              <a:buClr>
                <a:srgbClr val="6DB7D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9705" algn="l" rtl="0">
              <a:spcBef>
                <a:spcPts val="480"/>
              </a:spcBef>
              <a:buClr>
                <a:schemeClr val="accent2"/>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88" algn="l" rtl="0">
              <a:spcBef>
                <a:spcPts val="480"/>
              </a:spcBef>
              <a:buClr>
                <a:srgbClr val="6DB7D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25" name="Shape 25"/>
          <p:cNvSpPr txBox="1">
            <a:spLocks noGrp="1"/>
          </p:cNvSpPr>
          <p:nvPr>
            <p:ph type="dt" idx="10"/>
          </p:nvPr>
        </p:nvSpPr>
        <p:spPr>
          <a:xfrm>
            <a:off x="7506447" y="6275668"/>
            <a:ext cx="2844800" cy="365125"/>
          </a:xfrm>
          <a:prstGeom prst="rect">
            <a:avLst/>
          </a:prstGeom>
          <a:noFill/>
          <a:ln>
            <a:noFill/>
          </a:ln>
        </p:spPr>
        <p:txBody>
          <a:bodyPr wrap="square" lIns="91425" tIns="91425" rIns="91425" bIns="91425" anchor="ctr" anchorCtr="0"/>
          <a:lstStyle>
            <a:lvl1pPr marL="0" marR="0" lvl="0" indent="0" algn="r" rtl="0">
              <a:spcBef>
                <a:spcPts val="0"/>
              </a:spcBef>
              <a:buNone/>
              <a:defRPr sz="1600" b="0" i="0" u="none" strike="noStrike" cap="none">
                <a:solidFill>
                  <a:schemeClr val="lt1"/>
                </a:solidFill>
                <a:latin typeface="Source Sans Pro"/>
                <a:ea typeface="Source Sans Pro"/>
                <a:cs typeface="Source Sans Pro"/>
                <a:sym typeface="Source Sans Pro"/>
              </a:defRPr>
            </a:lvl1pPr>
            <a:lvl2pPr marL="609585" marR="0" lvl="1" indent="0" algn="l" rtl="0">
              <a:spcBef>
                <a:spcPts val="0"/>
              </a:spcBef>
              <a:buNone/>
              <a:defRPr sz="2400" b="0" i="0" u="none" strike="noStrike" cap="none">
                <a:solidFill>
                  <a:schemeClr val="dk1"/>
                </a:solidFill>
                <a:latin typeface="Source Sans Pro"/>
                <a:ea typeface="Source Sans Pro"/>
                <a:cs typeface="Source Sans Pro"/>
                <a:sym typeface="Source Sans Pro"/>
              </a:defRPr>
            </a:lvl2pPr>
            <a:lvl3pPr marL="1219170" marR="0" lvl="2" indent="0" algn="l" rtl="0">
              <a:spcBef>
                <a:spcPts val="0"/>
              </a:spcBef>
              <a:buNone/>
              <a:defRPr sz="2400" b="0" i="0" u="none" strike="noStrike" cap="none">
                <a:solidFill>
                  <a:schemeClr val="dk1"/>
                </a:solidFill>
                <a:latin typeface="Source Sans Pro"/>
                <a:ea typeface="Source Sans Pro"/>
                <a:cs typeface="Source Sans Pro"/>
                <a:sym typeface="Source Sans Pro"/>
              </a:defRPr>
            </a:lvl3pPr>
            <a:lvl4pPr marL="1828754" marR="0" lvl="3" indent="0" algn="l" rtl="0">
              <a:spcBef>
                <a:spcPts val="0"/>
              </a:spcBef>
              <a:buNone/>
              <a:defRPr sz="2400" b="0" i="0" u="none" strike="noStrike" cap="none">
                <a:solidFill>
                  <a:schemeClr val="dk1"/>
                </a:solidFill>
                <a:latin typeface="Source Sans Pro"/>
                <a:ea typeface="Source Sans Pro"/>
                <a:cs typeface="Source Sans Pro"/>
                <a:sym typeface="Source Sans Pro"/>
              </a:defRPr>
            </a:lvl4pPr>
            <a:lvl5pPr marL="2438339" marR="0" lvl="4" indent="0" algn="l" rtl="0">
              <a:spcBef>
                <a:spcPts val="0"/>
              </a:spcBef>
              <a:buNone/>
              <a:defRPr sz="2400" b="0" i="0" u="none" strike="noStrike" cap="none">
                <a:solidFill>
                  <a:schemeClr val="dk1"/>
                </a:solidFill>
                <a:latin typeface="Source Sans Pro"/>
                <a:ea typeface="Source Sans Pro"/>
                <a:cs typeface="Source Sans Pro"/>
                <a:sym typeface="Source Sans Pro"/>
              </a:defRPr>
            </a:lvl5pPr>
            <a:lvl6pPr marL="3047924" marR="0" lvl="5" indent="0" algn="l" rtl="0">
              <a:spcBef>
                <a:spcPts val="0"/>
              </a:spcBef>
              <a:buNone/>
              <a:defRPr sz="2400" b="0" i="0" u="none" strike="noStrike" cap="none">
                <a:solidFill>
                  <a:schemeClr val="dk1"/>
                </a:solidFill>
                <a:latin typeface="Source Sans Pro"/>
                <a:ea typeface="Source Sans Pro"/>
                <a:cs typeface="Source Sans Pro"/>
                <a:sym typeface="Source Sans Pro"/>
              </a:defRPr>
            </a:lvl6pPr>
            <a:lvl7pPr marL="3657509" marR="0" lvl="6" indent="0" algn="l" rtl="0">
              <a:spcBef>
                <a:spcPts val="0"/>
              </a:spcBef>
              <a:buNone/>
              <a:defRPr sz="2400" b="0" i="0" u="none" strike="noStrike" cap="none">
                <a:solidFill>
                  <a:schemeClr val="dk1"/>
                </a:solidFill>
                <a:latin typeface="Source Sans Pro"/>
                <a:ea typeface="Source Sans Pro"/>
                <a:cs typeface="Source Sans Pro"/>
                <a:sym typeface="Source Sans Pro"/>
              </a:defRPr>
            </a:lvl7pPr>
            <a:lvl8pPr marL="4267093" marR="0" lvl="7" indent="0" algn="l" rtl="0">
              <a:spcBef>
                <a:spcPts val="0"/>
              </a:spcBef>
              <a:buNone/>
              <a:defRPr sz="2400" b="0" i="0" u="none" strike="noStrike" cap="none">
                <a:solidFill>
                  <a:schemeClr val="dk1"/>
                </a:solidFill>
                <a:latin typeface="Source Sans Pro"/>
                <a:ea typeface="Source Sans Pro"/>
                <a:cs typeface="Source Sans Pro"/>
                <a:sym typeface="Source Sans Pro"/>
              </a:defRPr>
            </a:lvl8pPr>
            <a:lvl9pPr marL="4876678" marR="0" lvl="8" indent="0" algn="l" rtl="0">
              <a:spcBef>
                <a:spcPts val="0"/>
              </a:spcBef>
              <a:buNone/>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26" name="Shape 26"/>
          <p:cNvSpPr txBox="1">
            <a:spLocks noGrp="1"/>
          </p:cNvSpPr>
          <p:nvPr>
            <p:ph type="ftr" idx="11"/>
          </p:nvPr>
        </p:nvSpPr>
        <p:spPr>
          <a:xfrm>
            <a:off x="352613" y="6275668"/>
            <a:ext cx="6454588" cy="365125"/>
          </a:xfrm>
          <a:prstGeom prst="rect">
            <a:avLst/>
          </a:prstGeom>
          <a:noFill/>
          <a:ln>
            <a:noFill/>
          </a:ln>
        </p:spPr>
        <p:txBody>
          <a:bodyPr wrap="square" lIns="91425" tIns="91425" rIns="91425" bIns="91425" anchor="ctr" anchorCtr="0"/>
          <a:lstStyle>
            <a:lvl1pPr marL="0" marR="0" lvl="0" indent="0" algn="l" rtl="0">
              <a:spcBef>
                <a:spcPts val="0"/>
              </a:spcBef>
              <a:buNone/>
              <a:defRPr sz="1600" b="0" i="0" u="none" strike="noStrike" cap="none">
                <a:solidFill>
                  <a:schemeClr val="lt1"/>
                </a:solidFill>
                <a:latin typeface="Source Sans Pro"/>
                <a:ea typeface="Source Sans Pro"/>
                <a:cs typeface="Source Sans Pro"/>
                <a:sym typeface="Source Sans Pro"/>
              </a:defRPr>
            </a:lvl1pPr>
            <a:lvl2pPr marL="609585" marR="0" lvl="1" indent="0" algn="l" rtl="0">
              <a:spcBef>
                <a:spcPts val="0"/>
              </a:spcBef>
              <a:buNone/>
              <a:defRPr sz="2400" b="0" i="0" u="none" strike="noStrike" cap="none">
                <a:solidFill>
                  <a:schemeClr val="dk1"/>
                </a:solidFill>
                <a:latin typeface="Source Sans Pro"/>
                <a:ea typeface="Source Sans Pro"/>
                <a:cs typeface="Source Sans Pro"/>
                <a:sym typeface="Source Sans Pro"/>
              </a:defRPr>
            </a:lvl2pPr>
            <a:lvl3pPr marL="1219170" marR="0" lvl="2" indent="0" algn="l" rtl="0">
              <a:spcBef>
                <a:spcPts val="0"/>
              </a:spcBef>
              <a:buNone/>
              <a:defRPr sz="2400" b="0" i="0" u="none" strike="noStrike" cap="none">
                <a:solidFill>
                  <a:schemeClr val="dk1"/>
                </a:solidFill>
                <a:latin typeface="Source Sans Pro"/>
                <a:ea typeface="Source Sans Pro"/>
                <a:cs typeface="Source Sans Pro"/>
                <a:sym typeface="Source Sans Pro"/>
              </a:defRPr>
            </a:lvl3pPr>
            <a:lvl4pPr marL="1828754" marR="0" lvl="3" indent="0" algn="l" rtl="0">
              <a:spcBef>
                <a:spcPts val="0"/>
              </a:spcBef>
              <a:buNone/>
              <a:defRPr sz="2400" b="0" i="0" u="none" strike="noStrike" cap="none">
                <a:solidFill>
                  <a:schemeClr val="dk1"/>
                </a:solidFill>
                <a:latin typeface="Source Sans Pro"/>
                <a:ea typeface="Source Sans Pro"/>
                <a:cs typeface="Source Sans Pro"/>
                <a:sym typeface="Source Sans Pro"/>
              </a:defRPr>
            </a:lvl4pPr>
            <a:lvl5pPr marL="2438339" marR="0" lvl="4" indent="0" algn="l" rtl="0">
              <a:spcBef>
                <a:spcPts val="0"/>
              </a:spcBef>
              <a:buNone/>
              <a:defRPr sz="2400" b="0" i="0" u="none" strike="noStrike" cap="none">
                <a:solidFill>
                  <a:schemeClr val="dk1"/>
                </a:solidFill>
                <a:latin typeface="Source Sans Pro"/>
                <a:ea typeface="Source Sans Pro"/>
                <a:cs typeface="Source Sans Pro"/>
                <a:sym typeface="Source Sans Pro"/>
              </a:defRPr>
            </a:lvl5pPr>
            <a:lvl6pPr marL="3047924" marR="0" lvl="5" indent="0" algn="l" rtl="0">
              <a:spcBef>
                <a:spcPts val="0"/>
              </a:spcBef>
              <a:buNone/>
              <a:defRPr sz="2400" b="0" i="0" u="none" strike="noStrike" cap="none">
                <a:solidFill>
                  <a:schemeClr val="dk1"/>
                </a:solidFill>
                <a:latin typeface="Source Sans Pro"/>
                <a:ea typeface="Source Sans Pro"/>
                <a:cs typeface="Source Sans Pro"/>
                <a:sym typeface="Source Sans Pro"/>
              </a:defRPr>
            </a:lvl6pPr>
            <a:lvl7pPr marL="3657509" marR="0" lvl="6" indent="0" algn="l" rtl="0">
              <a:spcBef>
                <a:spcPts val="0"/>
              </a:spcBef>
              <a:buNone/>
              <a:defRPr sz="2400" b="0" i="0" u="none" strike="noStrike" cap="none">
                <a:solidFill>
                  <a:schemeClr val="dk1"/>
                </a:solidFill>
                <a:latin typeface="Source Sans Pro"/>
                <a:ea typeface="Source Sans Pro"/>
                <a:cs typeface="Source Sans Pro"/>
                <a:sym typeface="Source Sans Pro"/>
              </a:defRPr>
            </a:lvl7pPr>
            <a:lvl8pPr marL="4267093" marR="0" lvl="7" indent="0" algn="l" rtl="0">
              <a:spcBef>
                <a:spcPts val="0"/>
              </a:spcBef>
              <a:buNone/>
              <a:defRPr sz="2400" b="0" i="0" u="none" strike="noStrike" cap="none">
                <a:solidFill>
                  <a:schemeClr val="dk1"/>
                </a:solidFill>
                <a:latin typeface="Source Sans Pro"/>
                <a:ea typeface="Source Sans Pro"/>
                <a:cs typeface="Source Sans Pro"/>
                <a:sym typeface="Source Sans Pro"/>
              </a:defRPr>
            </a:lvl8pPr>
            <a:lvl9pPr marL="4876678" marR="0" lvl="8" indent="0" algn="l" rtl="0">
              <a:spcBef>
                <a:spcPts val="0"/>
              </a:spcBef>
              <a:buNone/>
              <a:defRPr sz="2400" b="0" i="0" u="none" strike="noStrike" cap="none">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22669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www.noaa.gov/oceans-coasts" TargetMode="External"/><Relationship Id="rId18" Type="http://schemas.openxmlformats.org/officeDocument/2006/relationships/image" Target="../media/image8.png"/><Relationship Id="rId3" Type="http://schemas.openxmlformats.org/officeDocument/2006/relationships/slideLayout" Target="../slideLayouts/slideLayout3.xml"/><Relationship Id="rId21" Type="http://schemas.openxmlformats.org/officeDocument/2006/relationships/image" Target="../media/image11.png"/><Relationship Id="rId7" Type="http://schemas.openxmlformats.org/officeDocument/2006/relationships/hyperlink" Target="http://www.noaa.gov/research" TargetMode="External"/><Relationship Id="rId12" Type="http://schemas.openxmlformats.org/officeDocument/2006/relationships/image" Target="../media/image4.png"/><Relationship Id="rId17" Type="http://schemas.openxmlformats.org/officeDocument/2006/relationships/image" Target="../media/image7.jp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hyperlink" Target="http://www.noaa.gov/fisheries" TargetMode="External"/><Relationship Id="rId5" Type="http://schemas.openxmlformats.org/officeDocument/2006/relationships/hyperlink" Target="http://www.noaa.gov/marine-aviation" TargetMode="External"/><Relationship Id="rId15" Type="http://schemas.openxmlformats.org/officeDocument/2006/relationships/hyperlink" Target="http://www.noaa.gov/weather" TargetMode="External"/><Relationship Id="rId10" Type="http://schemas.openxmlformats.org/officeDocument/2006/relationships/image" Target="../media/image3.png"/><Relationship Id="rId19" Type="http://schemas.openxmlformats.org/officeDocument/2006/relationships/image" Target="../media/image9.png"/><Relationship Id="rId4" Type="http://schemas.openxmlformats.org/officeDocument/2006/relationships/theme" Target="../theme/theme1.xml"/><Relationship Id="rId9" Type="http://schemas.openxmlformats.org/officeDocument/2006/relationships/hyperlink" Target="http://www.noaa.gov/satellites" TargetMode="Externa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oogle Shape;9;p1">
            <a:extLst>
              <a:ext uri="{FF2B5EF4-FFF2-40B4-BE49-F238E27FC236}">
                <a16:creationId xmlns:a16="http://schemas.microsoft.com/office/drawing/2014/main" id="{A075D48C-D911-0A47-B15F-48899FF1F2EA}"/>
              </a:ext>
            </a:extLst>
          </p:cNvPr>
          <p:cNvGrpSpPr/>
          <p:nvPr userDrawn="1"/>
        </p:nvGrpSpPr>
        <p:grpSpPr>
          <a:xfrm>
            <a:off x="-30388" y="0"/>
            <a:ext cx="472440" cy="6858000"/>
            <a:chOff x="-15240" y="0"/>
            <a:chExt cx="472440" cy="6858000"/>
          </a:xfrm>
        </p:grpSpPr>
        <p:sp>
          <p:nvSpPr>
            <p:cNvPr id="8" name="Google Shape;10;p1">
              <a:extLst>
                <a:ext uri="{FF2B5EF4-FFF2-40B4-BE49-F238E27FC236}">
                  <a16:creationId xmlns:a16="http://schemas.microsoft.com/office/drawing/2014/main" id="{2DFD8B66-3FC8-9144-968B-B92CDF89EF32}"/>
                </a:ext>
              </a:extLst>
            </p:cNvPr>
            <p:cNvSpPr/>
            <p:nvPr/>
          </p:nvSpPr>
          <p:spPr>
            <a:xfrm>
              <a:off x="10668" y="0"/>
              <a:ext cx="420624"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Arial"/>
                <a:ea typeface="Arial"/>
                <a:cs typeface="Arial"/>
                <a:sym typeface="Arial"/>
              </a:endParaRPr>
            </a:p>
          </p:txBody>
        </p:sp>
        <p:sp>
          <p:nvSpPr>
            <p:cNvPr id="9" name="Google Shape;11;p1">
              <a:extLst>
                <a:ext uri="{FF2B5EF4-FFF2-40B4-BE49-F238E27FC236}">
                  <a16:creationId xmlns:a16="http://schemas.microsoft.com/office/drawing/2014/main" id="{09CDD093-7F91-6E4C-BF08-145D5B78B6C4}"/>
                </a:ext>
              </a:extLst>
            </p:cNvPr>
            <p:cNvSpPr/>
            <p:nvPr/>
          </p:nvSpPr>
          <p:spPr>
            <a:xfrm>
              <a:off x="16002" y="3197352"/>
              <a:ext cx="409956" cy="1069848"/>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Arial"/>
                <a:ea typeface="Arial"/>
                <a:cs typeface="Arial"/>
                <a:sym typeface="Arial"/>
              </a:endParaRPr>
            </a:p>
          </p:txBody>
        </p:sp>
        <p:pic>
          <p:nvPicPr>
            <p:cNvPr id="10" name="Google Shape;12;p1" descr="C:\Users\jacqui.fenner\Desktop\PTT templates\images\noaa icons\noaa_icons-04.png">
              <a:hlinkClick r:id="rId5"/>
              <a:extLst>
                <a:ext uri="{FF2B5EF4-FFF2-40B4-BE49-F238E27FC236}">
                  <a16:creationId xmlns:a16="http://schemas.microsoft.com/office/drawing/2014/main" id="{93888FC4-1E0E-1A44-9DE1-FCCFE1CA9479}"/>
                </a:ext>
              </a:extLst>
            </p:cNvPr>
            <p:cNvPicPr preferRelativeResize="0"/>
            <p:nvPr/>
          </p:nvPicPr>
          <p:blipFill rotWithShape="1">
            <a:blip r:embed="rId6">
              <a:alphaModFix/>
            </a:blip>
            <a:srcRect/>
            <a:stretch/>
          </p:blipFill>
          <p:spPr>
            <a:xfrm>
              <a:off x="-15240" y="5714999"/>
              <a:ext cx="472440" cy="324009"/>
            </a:xfrm>
            <a:prstGeom prst="rect">
              <a:avLst/>
            </a:prstGeom>
            <a:noFill/>
            <a:ln>
              <a:noFill/>
            </a:ln>
          </p:spPr>
        </p:pic>
        <p:pic>
          <p:nvPicPr>
            <p:cNvPr id="11" name="Google Shape;13;p1" descr="C:\Users\jacqui.fenner\Desktop\PTT templates\images\noaa icons\noaa_icons-05.png">
              <a:hlinkClick r:id="rId7"/>
              <a:extLst>
                <a:ext uri="{FF2B5EF4-FFF2-40B4-BE49-F238E27FC236}">
                  <a16:creationId xmlns:a16="http://schemas.microsoft.com/office/drawing/2014/main" id="{4337284B-0F2E-534F-999A-29A76FD7039D}"/>
                </a:ext>
              </a:extLst>
            </p:cNvPr>
            <p:cNvPicPr preferRelativeResize="0"/>
            <p:nvPr/>
          </p:nvPicPr>
          <p:blipFill rotWithShape="1">
            <a:blip r:embed="rId8">
              <a:alphaModFix/>
            </a:blip>
            <a:srcRect/>
            <a:stretch/>
          </p:blipFill>
          <p:spPr>
            <a:xfrm>
              <a:off x="-15240" y="4648200"/>
              <a:ext cx="472440" cy="324009"/>
            </a:xfrm>
            <a:prstGeom prst="rect">
              <a:avLst/>
            </a:prstGeom>
            <a:noFill/>
            <a:ln>
              <a:noFill/>
            </a:ln>
          </p:spPr>
        </p:pic>
        <p:pic>
          <p:nvPicPr>
            <p:cNvPr id="12" name="Google Shape;14;p1" descr="C:\Users\jacqui.fenner\Desktop\PTT templates\images\noaa icons\noaa_icons-06.png">
              <a:hlinkClick r:id="rId9"/>
              <a:extLst>
                <a:ext uri="{FF2B5EF4-FFF2-40B4-BE49-F238E27FC236}">
                  <a16:creationId xmlns:a16="http://schemas.microsoft.com/office/drawing/2014/main" id="{9544536A-A7A1-3040-8142-CFAD41ADCBC4}"/>
                </a:ext>
              </a:extLst>
            </p:cNvPr>
            <p:cNvPicPr preferRelativeResize="0"/>
            <p:nvPr/>
          </p:nvPicPr>
          <p:blipFill rotWithShape="1">
            <a:blip r:embed="rId10">
              <a:alphaModFix/>
            </a:blip>
            <a:srcRect/>
            <a:stretch/>
          </p:blipFill>
          <p:spPr>
            <a:xfrm>
              <a:off x="-15240" y="3581400"/>
              <a:ext cx="472440" cy="324009"/>
            </a:xfrm>
            <a:prstGeom prst="rect">
              <a:avLst/>
            </a:prstGeom>
            <a:noFill/>
            <a:ln>
              <a:noFill/>
            </a:ln>
          </p:spPr>
        </p:pic>
        <p:pic>
          <p:nvPicPr>
            <p:cNvPr id="13" name="Google Shape;15;p1" descr="C:\Users\jacqui.fenner\Desktop\PTT templates\images\noaa icons\noaa_icons-07.png">
              <a:hlinkClick r:id="rId11"/>
              <a:extLst>
                <a:ext uri="{FF2B5EF4-FFF2-40B4-BE49-F238E27FC236}">
                  <a16:creationId xmlns:a16="http://schemas.microsoft.com/office/drawing/2014/main" id="{D3928011-24D2-4A4F-A3AC-A2F5268378E9}"/>
                </a:ext>
              </a:extLst>
            </p:cNvPr>
            <p:cNvPicPr preferRelativeResize="0"/>
            <p:nvPr/>
          </p:nvPicPr>
          <p:blipFill rotWithShape="1">
            <a:blip r:embed="rId12">
              <a:alphaModFix/>
            </a:blip>
            <a:srcRect/>
            <a:stretch/>
          </p:blipFill>
          <p:spPr>
            <a:xfrm>
              <a:off x="-15240" y="2514600"/>
              <a:ext cx="472440" cy="324009"/>
            </a:xfrm>
            <a:prstGeom prst="rect">
              <a:avLst/>
            </a:prstGeom>
            <a:noFill/>
            <a:ln>
              <a:noFill/>
            </a:ln>
          </p:spPr>
        </p:pic>
        <p:pic>
          <p:nvPicPr>
            <p:cNvPr id="14" name="Google Shape;16;p1" descr="C:\Users\jacqui.fenner\Desktop\PTT templates\images\noaa icons\noaa_icons-08.png">
              <a:hlinkClick r:id="rId13"/>
              <a:extLst>
                <a:ext uri="{FF2B5EF4-FFF2-40B4-BE49-F238E27FC236}">
                  <a16:creationId xmlns:a16="http://schemas.microsoft.com/office/drawing/2014/main" id="{8B67FB8F-BF86-4F42-A0E1-059511B404F7}"/>
                </a:ext>
              </a:extLst>
            </p:cNvPr>
            <p:cNvPicPr preferRelativeResize="0"/>
            <p:nvPr/>
          </p:nvPicPr>
          <p:blipFill rotWithShape="1">
            <a:blip r:embed="rId14">
              <a:alphaModFix/>
            </a:blip>
            <a:srcRect/>
            <a:stretch/>
          </p:blipFill>
          <p:spPr>
            <a:xfrm>
              <a:off x="-15240" y="1447800"/>
              <a:ext cx="472440" cy="324009"/>
            </a:xfrm>
            <a:prstGeom prst="rect">
              <a:avLst/>
            </a:prstGeom>
            <a:noFill/>
            <a:ln>
              <a:noFill/>
            </a:ln>
          </p:spPr>
        </p:pic>
        <p:pic>
          <p:nvPicPr>
            <p:cNvPr id="15" name="Google Shape;17;p1" descr="C:\Users\jacqui.fenner\Desktop\PTT templates\images\noaa icons\noaa_icons-10.png">
              <a:hlinkClick r:id="rId15"/>
              <a:extLst>
                <a:ext uri="{FF2B5EF4-FFF2-40B4-BE49-F238E27FC236}">
                  <a16:creationId xmlns:a16="http://schemas.microsoft.com/office/drawing/2014/main" id="{616A9E9B-C3FE-4545-B576-9B62493AC65A}"/>
                </a:ext>
              </a:extLst>
            </p:cNvPr>
            <p:cNvPicPr preferRelativeResize="0"/>
            <p:nvPr/>
          </p:nvPicPr>
          <p:blipFill rotWithShape="1">
            <a:blip r:embed="rId16">
              <a:alphaModFix/>
            </a:blip>
            <a:srcRect/>
            <a:stretch/>
          </p:blipFill>
          <p:spPr>
            <a:xfrm>
              <a:off x="-15240" y="381000"/>
              <a:ext cx="472440" cy="324009"/>
            </a:xfrm>
            <a:prstGeom prst="rect">
              <a:avLst/>
            </a:prstGeom>
            <a:noFill/>
            <a:ln>
              <a:noFill/>
            </a:ln>
          </p:spPr>
        </p:pic>
        <p:grpSp>
          <p:nvGrpSpPr>
            <p:cNvPr id="16" name="Google Shape;18;p1">
              <a:extLst>
                <a:ext uri="{FF2B5EF4-FFF2-40B4-BE49-F238E27FC236}">
                  <a16:creationId xmlns:a16="http://schemas.microsoft.com/office/drawing/2014/main" id="{953DA2BB-9C43-0441-A6AF-A0CB2F973EDB}"/>
                </a:ext>
              </a:extLst>
            </p:cNvPr>
            <p:cNvGrpSpPr/>
            <p:nvPr/>
          </p:nvGrpSpPr>
          <p:grpSpPr>
            <a:xfrm>
              <a:off x="15148" y="0"/>
              <a:ext cx="420624" cy="6858000"/>
              <a:chOff x="15148" y="0"/>
              <a:chExt cx="420624" cy="6858000"/>
            </a:xfrm>
          </p:grpSpPr>
          <p:grpSp>
            <p:nvGrpSpPr>
              <p:cNvPr id="17" name="Google Shape;19;p1">
                <a:extLst>
                  <a:ext uri="{FF2B5EF4-FFF2-40B4-BE49-F238E27FC236}">
                    <a16:creationId xmlns:a16="http://schemas.microsoft.com/office/drawing/2014/main" id="{1B05677F-C2B3-3E45-B887-9948BF055845}"/>
                  </a:ext>
                </a:extLst>
              </p:cNvPr>
              <p:cNvGrpSpPr/>
              <p:nvPr/>
            </p:nvGrpSpPr>
            <p:grpSpPr>
              <a:xfrm>
                <a:off x="15148" y="1066800"/>
                <a:ext cx="420624" cy="5334000"/>
                <a:chOff x="15148" y="1066800"/>
                <a:chExt cx="420624" cy="5334000"/>
              </a:xfrm>
            </p:grpSpPr>
            <p:cxnSp>
              <p:nvCxnSpPr>
                <p:cNvPr id="19" name="Google Shape;20;p1">
                  <a:extLst>
                    <a:ext uri="{FF2B5EF4-FFF2-40B4-BE49-F238E27FC236}">
                      <a16:creationId xmlns:a16="http://schemas.microsoft.com/office/drawing/2014/main" id="{81FC0CF9-E4D8-6F41-9556-EDBBAD4BBD3D}"/>
                    </a:ext>
                  </a:extLst>
                </p:cNvPr>
                <p:cNvCxnSpPr/>
                <p:nvPr/>
              </p:nvCxnSpPr>
              <p:spPr>
                <a:xfrm>
                  <a:off x="15148" y="42672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0" name="Google Shape;21;p1">
                  <a:extLst>
                    <a:ext uri="{FF2B5EF4-FFF2-40B4-BE49-F238E27FC236}">
                      <a16:creationId xmlns:a16="http://schemas.microsoft.com/office/drawing/2014/main" id="{2C9C4E95-B2FA-054E-9EC6-D25BEEAD714A}"/>
                    </a:ext>
                  </a:extLst>
                </p:cNvPr>
                <p:cNvCxnSpPr/>
                <p:nvPr/>
              </p:nvCxnSpPr>
              <p:spPr>
                <a:xfrm>
                  <a:off x="15148" y="32004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1" name="Google Shape;22;p1">
                  <a:extLst>
                    <a:ext uri="{FF2B5EF4-FFF2-40B4-BE49-F238E27FC236}">
                      <a16:creationId xmlns:a16="http://schemas.microsoft.com/office/drawing/2014/main" id="{B4ABBB99-500D-EF48-A9D2-4DBCE08C2CDE}"/>
                    </a:ext>
                  </a:extLst>
                </p:cNvPr>
                <p:cNvCxnSpPr/>
                <p:nvPr/>
              </p:nvCxnSpPr>
              <p:spPr>
                <a:xfrm>
                  <a:off x="15148" y="21336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2" name="Google Shape;23;p1">
                  <a:extLst>
                    <a:ext uri="{FF2B5EF4-FFF2-40B4-BE49-F238E27FC236}">
                      <a16:creationId xmlns:a16="http://schemas.microsoft.com/office/drawing/2014/main" id="{C4194DA3-31F7-3E4E-B7F9-ED6B0C390636}"/>
                    </a:ext>
                  </a:extLst>
                </p:cNvPr>
                <p:cNvCxnSpPr/>
                <p:nvPr/>
              </p:nvCxnSpPr>
              <p:spPr>
                <a:xfrm>
                  <a:off x="15148" y="53340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3" name="Google Shape;24;p1">
                  <a:extLst>
                    <a:ext uri="{FF2B5EF4-FFF2-40B4-BE49-F238E27FC236}">
                      <a16:creationId xmlns:a16="http://schemas.microsoft.com/office/drawing/2014/main" id="{207E0423-9CBC-2341-99C1-BD22ED51B996}"/>
                    </a:ext>
                  </a:extLst>
                </p:cNvPr>
                <p:cNvCxnSpPr/>
                <p:nvPr/>
              </p:nvCxnSpPr>
              <p:spPr>
                <a:xfrm>
                  <a:off x="15148" y="10668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4" name="Google Shape;25;p1">
                  <a:extLst>
                    <a:ext uri="{FF2B5EF4-FFF2-40B4-BE49-F238E27FC236}">
                      <a16:creationId xmlns:a16="http://schemas.microsoft.com/office/drawing/2014/main" id="{ED69ED40-F24C-3249-8D29-D6AB9D0A4575}"/>
                    </a:ext>
                  </a:extLst>
                </p:cNvPr>
                <p:cNvCxnSpPr/>
                <p:nvPr/>
              </p:nvCxnSpPr>
              <p:spPr>
                <a:xfrm>
                  <a:off x="15148" y="6400800"/>
                  <a:ext cx="420624"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18" name="Google Shape;26;p1">
                <a:extLst>
                  <a:ext uri="{FF2B5EF4-FFF2-40B4-BE49-F238E27FC236}">
                    <a16:creationId xmlns:a16="http://schemas.microsoft.com/office/drawing/2014/main" id="{AA6BDA01-1FD5-374B-B62B-E1DB0340B287}"/>
                  </a:ext>
                </a:extLst>
              </p:cNvPr>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
        <p:nvSpPr>
          <p:cNvPr id="29" name="Google Shape;27;p1">
            <a:extLst>
              <a:ext uri="{FF2B5EF4-FFF2-40B4-BE49-F238E27FC236}">
                <a16:creationId xmlns:a16="http://schemas.microsoft.com/office/drawing/2014/main" id="{E6C99787-045C-0A4E-AA38-878B09E3787D}"/>
              </a:ext>
            </a:extLst>
          </p:cNvPr>
          <p:cNvSpPr/>
          <p:nvPr userDrawn="1"/>
        </p:nvSpPr>
        <p:spPr>
          <a:xfrm>
            <a:off x="0" y="6420005"/>
            <a:ext cx="12192000" cy="437995"/>
          </a:xfrm>
          <a:prstGeom prst="rect">
            <a:avLst/>
          </a:prstGeom>
          <a:solidFill>
            <a:srgbClr val="D6F5FF"/>
          </a:solidFill>
          <a:ln>
            <a:noFill/>
          </a:ln>
        </p:spPr>
        <p:txBody>
          <a:bodyPr spcFirstLastPara="1" wrap="square" lIns="91425" tIns="45700" rIns="91425" bIns="45700" anchor="ctr" anchorCtr="0">
            <a:noAutofit/>
          </a:bodyPr>
          <a:lstStyle/>
          <a:p>
            <a:pPr algn="ctr">
              <a:buClr>
                <a:srgbClr val="000000"/>
              </a:buClr>
              <a:buFont typeface="Arial"/>
              <a:buNone/>
            </a:pPr>
            <a:endParaRPr sz="1632" kern="0">
              <a:solidFill>
                <a:srgbClr val="FFFFFF"/>
              </a:solidFill>
              <a:latin typeface="Arial"/>
              <a:ea typeface="Arial"/>
              <a:cs typeface="Arial"/>
              <a:sym typeface="Arial"/>
            </a:endParaRPr>
          </a:p>
        </p:txBody>
      </p:sp>
      <p:sp>
        <p:nvSpPr>
          <p:cNvPr id="32" name="Google Shape;30;p1">
            <a:extLst>
              <a:ext uri="{FF2B5EF4-FFF2-40B4-BE49-F238E27FC236}">
                <a16:creationId xmlns:a16="http://schemas.microsoft.com/office/drawing/2014/main" id="{291A0551-9645-2E42-8931-2648ECA6A6C4}"/>
              </a:ext>
            </a:extLst>
          </p:cNvPr>
          <p:cNvSpPr txBox="1"/>
          <p:nvPr userDrawn="1"/>
        </p:nvSpPr>
        <p:spPr>
          <a:xfrm>
            <a:off x="4556758" y="6551712"/>
            <a:ext cx="7239000" cy="153888"/>
          </a:xfrm>
          <a:prstGeom prst="rect">
            <a:avLst/>
          </a:prstGeom>
          <a:noFill/>
          <a:ln>
            <a:noFill/>
          </a:ln>
        </p:spPr>
        <p:txBody>
          <a:bodyPr spcFirstLastPara="1" wrap="square" lIns="0" tIns="0" rIns="0" bIns="0" anchor="t" anchorCtr="0">
            <a:noAutofit/>
          </a:bodyPr>
          <a:lstStyle/>
          <a:p>
            <a:pPr algn="r">
              <a:buClr>
                <a:srgbClr val="000000"/>
              </a:buClr>
              <a:buFont typeface="Arial"/>
              <a:buNone/>
            </a:pPr>
            <a:r>
              <a:rPr lang="en-US" sz="1000" kern="0" dirty="0">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lang="en-US" sz="1000" kern="0">
                <a:solidFill>
                  <a:srgbClr val="0B4596"/>
                </a:solidFill>
                <a:latin typeface="Arial Narrow"/>
                <a:ea typeface="Arial Narrow"/>
                <a:cs typeface="Arial Narrow"/>
                <a:sym typeface="Arial Narrow"/>
              </a:rPr>
              <a:pPr algn="r">
                <a:buClr>
                  <a:srgbClr val="000000"/>
                </a:buClr>
                <a:buFont typeface="Arial"/>
                <a:buNone/>
              </a:pPr>
              <a:t>‹#›</a:t>
            </a:fld>
            <a:endParaRPr sz="1000" kern="0" dirty="0">
              <a:solidFill>
                <a:srgbClr val="0B4596"/>
              </a:solidFill>
              <a:latin typeface="Arial Narrow"/>
              <a:ea typeface="Arial Narrow"/>
              <a:cs typeface="Arial Narrow"/>
              <a:sym typeface="Arial Narrow"/>
            </a:endParaRPr>
          </a:p>
        </p:txBody>
      </p:sp>
      <p:pic>
        <p:nvPicPr>
          <p:cNvPr id="33" name="Google Shape;31;p1">
            <a:hlinkClick r:id="rId9"/>
            <a:extLst>
              <a:ext uri="{FF2B5EF4-FFF2-40B4-BE49-F238E27FC236}">
                <a16:creationId xmlns:a16="http://schemas.microsoft.com/office/drawing/2014/main" id="{528C5A71-2CFE-DA44-B398-1ACE47340B26}"/>
              </a:ext>
            </a:extLst>
          </p:cNvPr>
          <p:cNvPicPr preferRelativeResize="0"/>
          <p:nvPr userDrawn="1"/>
        </p:nvPicPr>
        <p:blipFill rotWithShape="1">
          <a:blip r:embed="rId17">
            <a:alphaModFix/>
          </a:blip>
          <a:srcRect/>
          <a:stretch/>
        </p:blipFill>
        <p:spPr>
          <a:xfrm>
            <a:off x="11154536" y="223986"/>
            <a:ext cx="762000" cy="762000"/>
          </a:xfrm>
          <a:prstGeom prst="rect">
            <a:avLst/>
          </a:prstGeom>
          <a:noFill/>
          <a:ln>
            <a:noFill/>
          </a:ln>
        </p:spPr>
      </p:pic>
      <p:pic>
        <p:nvPicPr>
          <p:cNvPr id="25" name="Picture 2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0901" y="6447600"/>
            <a:ext cx="369149" cy="369149"/>
          </a:xfrm>
          <a:prstGeom prst="rect">
            <a:avLst/>
          </a:prstGeom>
        </p:spPr>
      </p:pic>
      <p:pic>
        <p:nvPicPr>
          <p:cNvPr id="27" name="Picture 2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34648" y="6447600"/>
            <a:ext cx="370218" cy="370218"/>
          </a:xfrm>
          <a:prstGeom prst="rect">
            <a:avLst/>
          </a:prstGeom>
        </p:spPr>
      </p:pic>
      <p:pic>
        <p:nvPicPr>
          <p:cNvPr id="28" name="Picture 2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46266" y="6447600"/>
            <a:ext cx="578815" cy="369149"/>
          </a:xfrm>
          <a:prstGeom prst="rect">
            <a:avLst/>
          </a:prstGeom>
        </p:spPr>
      </p:pic>
      <p:pic>
        <p:nvPicPr>
          <p:cNvPr id="26" name="Picture 2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34683" y="6440701"/>
            <a:ext cx="389293" cy="389293"/>
          </a:xfrm>
          <a:prstGeom prst="rect">
            <a:avLst/>
          </a:prstGeom>
        </p:spPr>
      </p:pic>
    </p:spTree>
    <p:extLst>
      <p:ext uri="{BB962C8B-B14F-4D97-AF65-F5344CB8AC3E}">
        <p14:creationId xmlns:p14="http://schemas.microsoft.com/office/powerpoint/2010/main" val="3157518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png"/><Relationship Id="rId7" Type="http://schemas.openxmlformats.org/officeDocument/2006/relationships/image" Target="../media/image22.wmf"/><Relationship Id="rId12" Type="http://schemas.openxmlformats.org/officeDocument/2006/relationships/image" Target="../media/image27.wmf"/><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wmf"/><Relationship Id="rId11" Type="http://schemas.openxmlformats.org/officeDocument/2006/relationships/image" Target="../media/image26.wmf"/><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image" Target="../media/image19.png"/><Relationship Id="rId9" Type="http://schemas.openxmlformats.org/officeDocument/2006/relationships/image" Target="../media/image2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BBDB-CC2F-0C4A-9A15-81D5DA4C1995}"/>
              </a:ext>
            </a:extLst>
          </p:cNvPr>
          <p:cNvSpPr>
            <a:spLocks noGrp="1"/>
          </p:cNvSpPr>
          <p:nvPr>
            <p:ph type="ctrTitle"/>
          </p:nvPr>
        </p:nvSpPr>
        <p:spPr>
          <a:xfrm>
            <a:off x="2607212" y="527127"/>
            <a:ext cx="5270696" cy="873760"/>
          </a:xfrm>
        </p:spPr>
        <p:txBody>
          <a:bodyPr/>
          <a:lstStyle/>
          <a:p>
            <a:pPr>
              <a:lnSpc>
                <a:spcPct val="110000"/>
              </a:lnSpc>
            </a:pPr>
            <a:r>
              <a:rPr lang="en-US" dirty="0"/>
              <a:t>Quantifying the Value of Using GLM to Fill Radar Coverage Gaps</a:t>
            </a:r>
          </a:p>
        </p:txBody>
      </p:sp>
      <p:sp>
        <p:nvSpPr>
          <p:cNvPr id="4" name="Google Shape;58;p2">
            <a:extLst>
              <a:ext uri="{FF2B5EF4-FFF2-40B4-BE49-F238E27FC236}">
                <a16:creationId xmlns:a16="http://schemas.microsoft.com/office/drawing/2014/main" id="{FE428226-5E14-0E48-A56D-E382B50D23A8}"/>
              </a:ext>
            </a:extLst>
          </p:cNvPr>
          <p:cNvSpPr txBox="1">
            <a:spLocks noGrp="1"/>
          </p:cNvSpPr>
          <p:nvPr>
            <p:ph type="subTitle" idx="1"/>
          </p:nvPr>
        </p:nvSpPr>
        <p:spPr>
          <a:xfrm>
            <a:off x="2607212" y="2754281"/>
            <a:ext cx="7514562" cy="111921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2000" b="1" cap="none">
                <a:solidFill>
                  <a:schemeClr val="lt2"/>
                </a:solidFill>
                <a:latin typeface="Candara"/>
                <a:ea typeface="Candara"/>
                <a:cs typeface="Candara"/>
                <a:sym typeface="Candara"/>
              </a:defRPr>
            </a:lvl1pPr>
            <a:lvl2pPr lvl="1" algn="l">
              <a:spcBef>
                <a:spcPts val="0"/>
              </a:spcBef>
              <a:spcAft>
                <a:spcPts val="0"/>
              </a:spcAft>
              <a:buSzPts val="2250"/>
              <a:buChar char="•"/>
              <a:defRPr/>
            </a:lvl2pPr>
            <a:lvl3pPr lvl="2" algn="l">
              <a:spcBef>
                <a:spcPts val="0"/>
              </a:spcBef>
              <a:spcAft>
                <a:spcPts val="0"/>
              </a:spcAft>
              <a:buSzPts val="2160"/>
              <a:buChar char="–"/>
              <a:defRPr/>
            </a:lvl3pPr>
            <a:lvl4pPr lvl="3" algn="l">
              <a:spcBef>
                <a:spcPts val="0"/>
              </a:spcBef>
              <a:spcAft>
                <a:spcPts val="0"/>
              </a:spcAft>
              <a:buSzPts val="1800"/>
              <a:buChar char="•"/>
              <a:defRPr/>
            </a:lvl4pPr>
            <a:lvl5pPr lvl="4" algn="l">
              <a:spcBef>
                <a:spcPts val="0"/>
              </a:spcBef>
              <a:spcAft>
                <a:spcPts val="0"/>
              </a:spcAft>
              <a:buSzPts val="1602"/>
              <a:buChar char="-"/>
              <a:defRPr/>
            </a:lvl5pPr>
            <a:lvl6pPr lvl="5" algn="l">
              <a:spcBef>
                <a:spcPts val="0"/>
              </a:spcBef>
              <a:spcAft>
                <a:spcPts val="0"/>
              </a:spcAft>
              <a:buSzPts val="1602"/>
              <a:buChar char="-"/>
              <a:defRPr/>
            </a:lvl6pPr>
            <a:lvl7pPr lvl="6" algn="l">
              <a:spcBef>
                <a:spcPts val="0"/>
              </a:spcBef>
              <a:spcAft>
                <a:spcPts val="0"/>
              </a:spcAft>
              <a:buSzPts val="1602"/>
              <a:buChar char="-"/>
              <a:defRPr/>
            </a:lvl7pPr>
            <a:lvl8pPr lvl="7" algn="l">
              <a:spcBef>
                <a:spcPts val="0"/>
              </a:spcBef>
              <a:spcAft>
                <a:spcPts val="0"/>
              </a:spcAft>
              <a:buSzPts val="1602"/>
              <a:buChar char="-"/>
              <a:defRPr/>
            </a:lvl8pPr>
            <a:lvl9pPr lvl="8" algn="l">
              <a:spcBef>
                <a:spcPts val="0"/>
              </a:spcBef>
              <a:spcAft>
                <a:spcPts val="0"/>
              </a:spcAft>
              <a:buSzPts val="1602"/>
              <a:buChar char="-"/>
              <a:defRPr/>
            </a:lvl9pPr>
          </a:lstStyle>
          <a:p>
            <a:r>
              <a:rPr lang="en-US" dirty="0"/>
              <a:t>Scott Rudlosky, NESDIS/STAR</a:t>
            </a:r>
          </a:p>
          <a:p>
            <a:r>
              <a:rPr lang="en-US" b="0" dirty="0"/>
              <a:t>Version 1, First presented 7/22/21</a:t>
            </a:r>
          </a:p>
          <a:p>
            <a:pPr>
              <a:spcAft>
                <a:spcPts val="1800"/>
              </a:spcAft>
            </a:pPr>
            <a:endParaRPr lang="en-US" dirty="0"/>
          </a:p>
        </p:txBody>
      </p:sp>
    </p:spTree>
    <p:extLst>
      <p:ext uri="{BB962C8B-B14F-4D97-AF65-F5344CB8AC3E}">
        <p14:creationId xmlns:p14="http://schemas.microsoft.com/office/powerpoint/2010/main" val="316850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Official NWS Verification Results</a:t>
            </a:r>
          </a:p>
        </p:txBody>
      </p:sp>
      <p:graphicFrame>
        <p:nvGraphicFramePr>
          <p:cNvPr id="2" name="Table 1"/>
          <p:cNvGraphicFramePr>
            <a:graphicFrameLocks noGrp="1"/>
          </p:cNvGraphicFramePr>
          <p:nvPr>
            <p:extLst>
              <p:ext uri="{D42A27DB-BD31-4B8C-83A1-F6EECF244321}">
                <p14:modId xmlns:p14="http://schemas.microsoft.com/office/powerpoint/2010/main" val="1128501952"/>
              </p:ext>
            </p:extLst>
          </p:nvPr>
        </p:nvGraphicFramePr>
        <p:xfrm>
          <a:off x="815754" y="1233192"/>
          <a:ext cx="10807467" cy="1487805"/>
        </p:xfrm>
        <a:graphic>
          <a:graphicData uri="http://schemas.openxmlformats.org/drawingml/2006/table">
            <a:tbl>
              <a:tblPr>
                <a:tableStyleId>{D7AC3CCA-C797-4891-BE02-D94E43425B78}</a:tableStyleId>
              </a:tblPr>
              <a:tblGrid>
                <a:gridCol w="609600">
                  <a:extLst>
                    <a:ext uri="{9D8B030D-6E8A-4147-A177-3AD203B41FA5}">
                      <a16:colId xmlns:a16="http://schemas.microsoft.com/office/drawing/2014/main" val="793774446"/>
                    </a:ext>
                  </a:extLst>
                </a:gridCol>
                <a:gridCol w="868810">
                  <a:extLst>
                    <a:ext uri="{9D8B030D-6E8A-4147-A177-3AD203B41FA5}">
                      <a16:colId xmlns:a16="http://schemas.microsoft.com/office/drawing/2014/main" val="2123270093"/>
                    </a:ext>
                  </a:extLst>
                </a:gridCol>
                <a:gridCol w="598715">
                  <a:extLst>
                    <a:ext uri="{9D8B030D-6E8A-4147-A177-3AD203B41FA5}">
                      <a16:colId xmlns:a16="http://schemas.microsoft.com/office/drawing/2014/main" val="2917901154"/>
                    </a:ext>
                  </a:extLst>
                </a:gridCol>
                <a:gridCol w="620485">
                  <a:extLst>
                    <a:ext uri="{9D8B030D-6E8A-4147-A177-3AD203B41FA5}">
                      <a16:colId xmlns:a16="http://schemas.microsoft.com/office/drawing/2014/main" val="3203542267"/>
                    </a:ext>
                  </a:extLst>
                </a:gridCol>
                <a:gridCol w="783772">
                  <a:extLst>
                    <a:ext uri="{9D8B030D-6E8A-4147-A177-3AD203B41FA5}">
                      <a16:colId xmlns:a16="http://schemas.microsoft.com/office/drawing/2014/main" val="834702171"/>
                    </a:ext>
                  </a:extLst>
                </a:gridCol>
                <a:gridCol w="489857">
                  <a:extLst>
                    <a:ext uri="{9D8B030D-6E8A-4147-A177-3AD203B41FA5}">
                      <a16:colId xmlns:a16="http://schemas.microsoft.com/office/drawing/2014/main" val="538976177"/>
                    </a:ext>
                  </a:extLst>
                </a:gridCol>
                <a:gridCol w="881743">
                  <a:extLst>
                    <a:ext uri="{9D8B030D-6E8A-4147-A177-3AD203B41FA5}">
                      <a16:colId xmlns:a16="http://schemas.microsoft.com/office/drawing/2014/main" val="2017682198"/>
                    </a:ext>
                  </a:extLst>
                </a:gridCol>
                <a:gridCol w="674914">
                  <a:extLst>
                    <a:ext uri="{9D8B030D-6E8A-4147-A177-3AD203B41FA5}">
                      <a16:colId xmlns:a16="http://schemas.microsoft.com/office/drawing/2014/main" val="3512954416"/>
                    </a:ext>
                  </a:extLst>
                </a:gridCol>
                <a:gridCol w="381000">
                  <a:extLst>
                    <a:ext uri="{9D8B030D-6E8A-4147-A177-3AD203B41FA5}">
                      <a16:colId xmlns:a16="http://schemas.microsoft.com/office/drawing/2014/main" val="3616796033"/>
                    </a:ext>
                  </a:extLst>
                </a:gridCol>
                <a:gridCol w="533400">
                  <a:extLst>
                    <a:ext uri="{9D8B030D-6E8A-4147-A177-3AD203B41FA5}">
                      <a16:colId xmlns:a16="http://schemas.microsoft.com/office/drawing/2014/main" val="308329836"/>
                    </a:ext>
                  </a:extLst>
                </a:gridCol>
                <a:gridCol w="609600">
                  <a:extLst>
                    <a:ext uri="{9D8B030D-6E8A-4147-A177-3AD203B41FA5}">
                      <a16:colId xmlns:a16="http://schemas.microsoft.com/office/drawing/2014/main" val="3730352884"/>
                    </a:ext>
                  </a:extLst>
                </a:gridCol>
                <a:gridCol w="664029">
                  <a:extLst>
                    <a:ext uri="{9D8B030D-6E8A-4147-A177-3AD203B41FA5}">
                      <a16:colId xmlns:a16="http://schemas.microsoft.com/office/drawing/2014/main" val="2081564363"/>
                    </a:ext>
                  </a:extLst>
                </a:gridCol>
                <a:gridCol w="598714">
                  <a:extLst>
                    <a:ext uri="{9D8B030D-6E8A-4147-A177-3AD203B41FA5}">
                      <a16:colId xmlns:a16="http://schemas.microsoft.com/office/drawing/2014/main" val="3926343815"/>
                    </a:ext>
                  </a:extLst>
                </a:gridCol>
                <a:gridCol w="805543">
                  <a:extLst>
                    <a:ext uri="{9D8B030D-6E8A-4147-A177-3AD203B41FA5}">
                      <a16:colId xmlns:a16="http://schemas.microsoft.com/office/drawing/2014/main" val="4291074310"/>
                    </a:ext>
                  </a:extLst>
                </a:gridCol>
                <a:gridCol w="827314">
                  <a:extLst>
                    <a:ext uri="{9D8B030D-6E8A-4147-A177-3AD203B41FA5}">
                      <a16:colId xmlns:a16="http://schemas.microsoft.com/office/drawing/2014/main" val="3931406797"/>
                    </a:ext>
                  </a:extLst>
                </a:gridCol>
                <a:gridCol w="859971">
                  <a:extLst>
                    <a:ext uri="{9D8B030D-6E8A-4147-A177-3AD203B41FA5}">
                      <a16:colId xmlns:a16="http://schemas.microsoft.com/office/drawing/2014/main" val="1424326505"/>
                    </a:ext>
                  </a:extLst>
                </a:gridCol>
              </a:tblGrid>
              <a:tr h="190500">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Total Warning Count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Verified Warnings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Unverified Warnings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Total Event Count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Warned Events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Partially Warned Events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Unwarned Events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POD</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FAR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CSI</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Mean Leadtime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Initial Leadtime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Total Warned Area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Average Warning Size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County Area Reduction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8126688"/>
                  </a:ext>
                </a:extLst>
              </a:tr>
              <a:tr h="190500">
                <a:tc>
                  <a:txBody>
                    <a:bodyPr/>
                    <a:lstStyle/>
                    <a:p>
                      <a:pPr algn="ct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20237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10262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9975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22185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17536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443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4206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0.451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16.81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12301991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608.05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1100516"/>
                  </a:ext>
                </a:extLst>
              </a:tr>
              <a:tr h="190500">
                <a:tc>
                  <a:txBody>
                    <a:bodyPr/>
                    <a:lstStyle/>
                    <a:p>
                      <a:pPr algn="ctr" fontAlgn="b"/>
                      <a:r>
                        <a:rPr lang="en-US" sz="1100" u="none" strike="noStrike">
                          <a:effectLst/>
                        </a:rPr>
                        <a:t>2016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19846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10332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9514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23127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18014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4686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0.789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12402123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624.92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6429983"/>
                  </a:ext>
                </a:extLst>
              </a:tr>
              <a:tr h="190500">
                <a:tc>
                  <a:txBody>
                    <a:bodyPr/>
                    <a:lstStyle/>
                    <a:p>
                      <a:pPr algn="ctr" fontAlgn="b"/>
                      <a:r>
                        <a:rPr lang="en-US" sz="1100" u="none" strike="noStrike">
                          <a:effectLst/>
                        </a:rPr>
                        <a:t>2017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21385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10907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10478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25193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20282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465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4446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13330018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623.33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5282902"/>
                  </a:ext>
                </a:extLst>
              </a:tr>
              <a:tr h="190500">
                <a:tc>
                  <a:txBody>
                    <a:bodyPr/>
                    <a:lstStyle/>
                    <a:p>
                      <a:pPr algn="ctr" fontAlgn="b"/>
                      <a:r>
                        <a:rPr lang="en-US" sz="1100" u="none" strike="noStrike">
                          <a:effectLst/>
                        </a:rPr>
                        <a:t>2018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19646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9647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20960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16464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4111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0.796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0.509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0.436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17.54</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17.23</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12072425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614.5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6037223"/>
                  </a:ext>
                </a:extLst>
              </a:tr>
              <a:tr h="190500">
                <a:tc>
                  <a:txBody>
                    <a:bodyPr/>
                    <a:lstStyle/>
                    <a:p>
                      <a:pPr algn="ctr" fontAlgn="b"/>
                      <a:r>
                        <a:rPr lang="en-US" sz="1100" u="none" strike="noStrike">
                          <a:effectLst/>
                        </a:rPr>
                        <a:t>2019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24081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11975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12106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26471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21551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4427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0.503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0.45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18.21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17.91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15142233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628.8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4687412"/>
                  </a:ext>
                </a:extLst>
              </a:tr>
              <a:tr h="190500">
                <a:tc>
                  <a:txBody>
                    <a:bodyPr/>
                    <a:lstStyle/>
                    <a:p>
                      <a:pPr algn="ct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19270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9863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9407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25330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20355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4204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0.825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0.488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0.462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19.18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18.89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13636508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707.65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0.84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3395427"/>
                  </a:ext>
                </a:extLst>
              </a:tr>
            </a:tbl>
          </a:graphicData>
        </a:graphic>
      </p:graphicFrame>
      <p:pic>
        <p:nvPicPr>
          <p:cNvPr id="6" name="Picture 5"/>
          <p:cNvPicPr>
            <a:picLocks noChangeAspect="1"/>
          </p:cNvPicPr>
          <p:nvPr/>
        </p:nvPicPr>
        <p:blipFill>
          <a:blip r:embed="rId2"/>
          <a:stretch>
            <a:fillRect/>
          </a:stretch>
        </p:blipFill>
        <p:spPr>
          <a:xfrm>
            <a:off x="1430212" y="2894717"/>
            <a:ext cx="2780569" cy="1042713"/>
          </a:xfrm>
          <a:prstGeom prst="rect">
            <a:avLst/>
          </a:prstGeom>
        </p:spPr>
      </p:pic>
      <p:pic>
        <p:nvPicPr>
          <p:cNvPr id="7" name="Picture 6"/>
          <p:cNvPicPr>
            <a:picLocks noChangeAspect="1"/>
          </p:cNvPicPr>
          <p:nvPr/>
        </p:nvPicPr>
        <p:blipFill>
          <a:blip r:embed="rId3"/>
          <a:stretch>
            <a:fillRect/>
          </a:stretch>
        </p:blipFill>
        <p:spPr>
          <a:xfrm>
            <a:off x="1430212" y="3940747"/>
            <a:ext cx="2780569" cy="1042713"/>
          </a:xfrm>
          <a:prstGeom prst="rect">
            <a:avLst/>
          </a:prstGeom>
        </p:spPr>
      </p:pic>
      <p:pic>
        <p:nvPicPr>
          <p:cNvPr id="8" name="Picture 7"/>
          <p:cNvPicPr>
            <a:picLocks noChangeAspect="1"/>
          </p:cNvPicPr>
          <p:nvPr/>
        </p:nvPicPr>
        <p:blipFill>
          <a:blip r:embed="rId4"/>
          <a:stretch>
            <a:fillRect/>
          </a:stretch>
        </p:blipFill>
        <p:spPr>
          <a:xfrm>
            <a:off x="1430212" y="4989709"/>
            <a:ext cx="2780569" cy="1042713"/>
          </a:xfrm>
          <a:prstGeom prst="rect">
            <a:avLst/>
          </a:prstGeom>
        </p:spPr>
      </p:pic>
      <p:pic>
        <p:nvPicPr>
          <p:cNvPr id="4" name="Picture 3"/>
          <p:cNvPicPr>
            <a:picLocks noChangeAspect="1"/>
          </p:cNvPicPr>
          <p:nvPr/>
        </p:nvPicPr>
        <p:blipFill>
          <a:blip r:embed="rId5"/>
          <a:stretch>
            <a:fillRect/>
          </a:stretch>
        </p:blipFill>
        <p:spPr>
          <a:xfrm>
            <a:off x="4258212" y="5059771"/>
            <a:ext cx="2743438" cy="1029338"/>
          </a:xfrm>
          <a:prstGeom prst="rect">
            <a:avLst/>
          </a:prstGeom>
        </p:spPr>
      </p:pic>
      <p:pic>
        <p:nvPicPr>
          <p:cNvPr id="9" name="Picture 8"/>
          <p:cNvPicPr>
            <a:picLocks noChangeAspect="1"/>
          </p:cNvPicPr>
          <p:nvPr/>
        </p:nvPicPr>
        <p:blipFill>
          <a:blip r:embed="rId6"/>
          <a:stretch>
            <a:fillRect/>
          </a:stretch>
        </p:blipFill>
        <p:spPr>
          <a:xfrm>
            <a:off x="4258212" y="3992075"/>
            <a:ext cx="2743438" cy="1027143"/>
          </a:xfrm>
          <a:prstGeom prst="rect">
            <a:avLst/>
          </a:prstGeom>
        </p:spPr>
      </p:pic>
      <p:pic>
        <p:nvPicPr>
          <p:cNvPr id="10" name="Picture 9"/>
          <p:cNvPicPr>
            <a:picLocks noChangeAspect="1"/>
          </p:cNvPicPr>
          <p:nvPr/>
        </p:nvPicPr>
        <p:blipFill>
          <a:blip r:embed="rId7"/>
          <a:stretch>
            <a:fillRect/>
          </a:stretch>
        </p:blipFill>
        <p:spPr>
          <a:xfrm>
            <a:off x="4258212" y="2910287"/>
            <a:ext cx="2743438" cy="1027143"/>
          </a:xfrm>
          <a:prstGeom prst="rect">
            <a:avLst/>
          </a:prstGeom>
        </p:spPr>
      </p:pic>
      <p:sp>
        <p:nvSpPr>
          <p:cNvPr id="11" name="TextBox 10"/>
          <p:cNvSpPr txBox="1"/>
          <p:nvPr/>
        </p:nvSpPr>
        <p:spPr>
          <a:xfrm>
            <a:off x="1382781" y="2925277"/>
            <a:ext cx="1132114" cy="369332"/>
          </a:xfrm>
          <a:prstGeom prst="rect">
            <a:avLst/>
          </a:prstGeom>
          <a:noFill/>
        </p:spPr>
        <p:txBody>
          <a:bodyPr wrap="square" rtlCol="0">
            <a:spAutoFit/>
          </a:bodyPr>
          <a:lstStyle/>
          <a:p>
            <a:r>
              <a:rPr lang="en-US" dirty="0"/>
              <a:t>2018</a:t>
            </a:r>
          </a:p>
        </p:txBody>
      </p:sp>
      <p:sp>
        <p:nvSpPr>
          <p:cNvPr id="12" name="TextBox 11"/>
          <p:cNvSpPr txBox="1"/>
          <p:nvPr/>
        </p:nvSpPr>
        <p:spPr>
          <a:xfrm>
            <a:off x="1382781" y="3992075"/>
            <a:ext cx="1132114" cy="369332"/>
          </a:xfrm>
          <a:prstGeom prst="rect">
            <a:avLst/>
          </a:prstGeom>
          <a:noFill/>
        </p:spPr>
        <p:txBody>
          <a:bodyPr wrap="square" rtlCol="0">
            <a:spAutoFit/>
          </a:bodyPr>
          <a:lstStyle/>
          <a:p>
            <a:r>
              <a:rPr lang="en-US" dirty="0"/>
              <a:t>2019</a:t>
            </a:r>
          </a:p>
        </p:txBody>
      </p:sp>
      <p:sp>
        <p:nvSpPr>
          <p:cNvPr id="13" name="TextBox 12"/>
          <p:cNvSpPr txBox="1"/>
          <p:nvPr/>
        </p:nvSpPr>
        <p:spPr>
          <a:xfrm>
            <a:off x="1387400" y="5060450"/>
            <a:ext cx="1132114" cy="369332"/>
          </a:xfrm>
          <a:prstGeom prst="rect">
            <a:avLst/>
          </a:prstGeom>
          <a:noFill/>
        </p:spPr>
        <p:txBody>
          <a:bodyPr wrap="square" rtlCol="0">
            <a:spAutoFit/>
          </a:bodyPr>
          <a:lstStyle/>
          <a:p>
            <a:r>
              <a:rPr lang="en-US" dirty="0"/>
              <a:t>2020</a:t>
            </a:r>
          </a:p>
        </p:txBody>
      </p:sp>
      <p:sp>
        <p:nvSpPr>
          <p:cNvPr id="14" name="TextBox 13"/>
          <p:cNvSpPr txBox="1"/>
          <p:nvPr/>
        </p:nvSpPr>
        <p:spPr>
          <a:xfrm>
            <a:off x="2340724" y="3415815"/>
            <a:ext cx="1132114" cy="369332"/>
          </a:xfrm>
          <a:prstGeom prst="rect">
            <a:avLst/>
          </a:prstGeom>
          <a:noFill/>
        </p:spPr>
        <p:txBody>
          <a:bodyPr wrap="square" rtlCol="0">
            <a:spAutoFit/>
          </a:bodyPr>
          <a:lstStyle/>
          <a:p>
            <a:r>
              <a:rPr lang="en-US" dirty="0"/>
              <a:t>48.1%</a:t>
            </a:r>
          </a:p>
        </p:txBody>
      </p:sp>
      <p:sp>
        <p:nvSpPr>
          <p:cNvPr id="15" name="TextBox 14"/>
          <p:cNvSpPr txBox="1"/>
          <p:nvPr/>
        </p:nvSpPr>
        <p:spPr>
          <a:xfrm>
            <a:off x="2340724" y="4482613"/>
            <a:ext cx="1132114" cy="369332"/>
          </a:xfrm>
          <a:prstGeom prst="rect">
            <a:avLst/>
          </a:prstGeom>
          <a:noFill/>
        </p:spPr>
        <p:txBody>
          <a:bodyPr wrap="square" rtlCol="0">
            <a:spAutoFit/>
          </a:bodyPr>
          <a:lstStyle/>
          <a:p>
            <a:r>
              <a:rPr lang="en-US" dirty="0"/>
              <a:t>49.73%</a:t>
            </a:r>
          </a:p>
        </p:txBody>
      </p:sp>
      <p:sp>
        <p:nvSpPr>
          <p:cNvPr id="16" name="TextBox 15"/>
          <p:cNvSpPr txBox="1"/>
          <p:nvPr/>
        </p:nvSpPr>
        <p:spPr>
          <a:xfrm>
            <a:off x="2345343" y="5550988"/>
            <a:ext cx="1132114" cy="369332"/>
          </a:xfrm>
          <a:prstGeom prst="rect">
            <a:avLst/>
          </a:prstGeom>
          <a:noFill/>
        </p:spPr>
        <p:txBody>
          <a:bodyPr wrap="square" rtlCol="0">
            <a:spAutoFit/>
          </a:bodyPr>
          <a:lstStyle/>
          <a:p>
            <a:r>
              <a:rPr lang="en-US" dirty="0"/>
              <a:t>51.18%</a:t>
            </a:r>
          </a:p>
        </p:txBody>
      </p:sp>
      <p:graphicFrame>
        <p:nvGraphicFramePr>
          <p:cNvPr id="17" name="Table 16"/>
          <p:cNvGraphicFramePr>
            <a:graphicFrameLocks noGrp="1"/>
          </p:cNvGraphicFramePr>
          <p:nvPr>
            <p:extLst>
              <p:ext uri="{D42A27DB-BD31-4B8C-83A1-F6EECF244321}">
                <p14:modId xmlns:p14="http://schemas.microsoft.com/office/powerpoint/2010/main" val="3045645992"/>
              </p:ext>
            </p:extLst>
          </p:nvPr>
        </p:nvGraphicFramePr>
        <p:xfrm>
          <a:off x="7544398" y="3272609"/>
          <a:ext cx="3657600" cy="1097280"/>
        </p:xfrm>
        <a:graphic>
          <a:graphicData uri="http://schemas.openxmlformats.org/drawingml/2006/table">
            <a:tbl>
              <a:tblPr firstRow="1" firstCol="1" bandRow="1"/>
              <a:tblGrid>
                <a:gridCol w="731520">
                  <a:extLst>
                    <a:ext uri="{9D8B030D-6E8A-4147-A177-3AD203B41FA5}">
                      <a16:colId xmlns:a16="http://schemas.microsoft.com/office/drawing/2014/main" val="3856607105"/>
                    </a:ext>
                  </a:extLst>
                </a:gridCol>
                <a:gridCol w="731520">
                  <a:extLst>
                    <a:ext uri="{9D8B030D-6E8A-4147-A177-3AD203B41FA5}">
                      <a16:colId xmlns:a16="http://schemas.microsoft.com/office/drawing/2014/main" val="1267313836"/>
                    </a:ext>
                  </a:extLst>
                </a:gridCol>
                <a:gridCol w="731520">
                  <a:extLst>
                    <a:ext uri="{9D8B030D-6E8A-4147-A177-3AD203B41FA5}">
                      <a16:colId xmlns:a16="http://schemas.microsoft.com/office/drawing/2014/main" val="1940859082"/>
                    </a:ext>
                  </a:extLst>
                </a:gridCol>
                <a:gridCol w="731520">
                  <a:extLst>
                    <a:ext uri="{9D8B030D-6E8A-4147-A177-3AD203B41FA5}">
                      <a16:colId xmlns:a16="http://schemas.microsoft.com/office/drawing/2014/main" val="3696465102"/>
                    </a:ext>
                  </a:extLst>
                </a:gridCol>
                <a:gridCol w="731520">
                  <a:extLst>
                    <a:ext uri="{9D8B030D-6E8A-4147-A177-3AD203B41FA5}">
                      <a16:colId xmlns:a16="http://schemas.microsoft.com/office/drawing/2014/main" val="3323269906"/>
                    </a:ext>
                  </a:extLst>
                </a:gridCol>
              </a:tblGrid>
              <a:tr h="274320">
                <a:tc>
                  <a:txBody>
                    <a:bodyPr/>
                    <a:lstStyle/>
                    <a:p>
                      <a:pPr marL="0" marR="0">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verf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&gt;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0.5°-1°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r>
                        <a:rPr lang="en-US" sz="1600" b="1" dirty="0">
                          <a:solidFill>
                            <a:srgbClr val="FFFFFF"/>
                          </a:solidFill>
                          <a:effectLst/>
                          <a:latin typeface="Calibri" panose="020F0502020204030204" pitchFamily="34" charset="0"/>
                          <a:cs typeface="Times New Roman" panose="02020603050405020304" pitchFamily="18" charset="0"/>
                        </a:rPr>
                        <a:t>&lt; 0.5</a:t>
                      </a: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lang="en-US" sz="1600" dirty="0">
                          <a:effectLst/>
                          <a:latin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835386125"/>
                  </a:ext>
                </a:extLst>
              </a:tr>
              <a:tr h="27432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0.48</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0.43</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0.47</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0.52</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799508869"/>
                  </a:ext>
                </a:extLst>
              </a:tr>
              <a:tr h="27432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0.42</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0.46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0.55</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539823503"/>
                  </a:ext>
                </a:extLst>
              </a:tr>
              <a:tr h="27432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0.51</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0.56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26128930"/>
                  </a:ext>
                </a:extLst>
              </a:tr>
            </a:tbl>
          </a:graphicData>
        </a:graphic>
      </p:graphicFrame>
      <p:sp>
        <p:nvSpPr>
          <p:cNvPr id="18" name="Rectangle 17">
            <a:extLst>
              <a:ext uri="{FF2B5EF4-FFF2-40B4-BE49-F238E27FC236}">
                <a16:creationId xmlns:a16="http://schemas.microsoft.com/office/drawing/2014/main" id="{4201977C-22AA-4491-A456-973D1B87518D}"/>
              </a:ext>
            </a:extLst>
          </p:cNvPr>
          <p:cNvSpPr/>
          <p:nvPr/>
        </p:nvSpPr>
        <p:spPr>
          <a:xfrm>
            <a:off x="7447943" y="4462103"/>
            <a:ext cx="4020158" cy="923330"/>
          </a:xfrm>
          <a:prstGeom prst="rect">
            <a:avLst/>
          </a:prstGeom>
        </p:spPr>
        <p:txBody>
          <a:bodyPr wrap="square">
            <a:spAutoFit/>
          </a:bodyPr>
          <a:lstStyle/>
          <a:p>
            <a:r>
              <a:rPr lang="en-US" dirty="0"/>
              <a:t>Summary of initial verification results stratified by distance from radar (matches NWS verification stats)</a:t>
            </a:r>
          </a:p>
        </p:txBody>
      </p:sp>
    </p:spTree>
    <p:extLst>
      <p:ext uri="{BB962C8B-B14F-4D97-AF65-F5344CB8AC3E}">
        <p14:creationId xmlns:p14="http://schemas.microsoft.com/office/powerpoint/2010/main" val="64684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9" y="945330"/>
            <a:ext cx="5205266"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Cho and </a:t>
            </a:r>
            <a:r>
              <a:rPr lang="en-US" sz="2400" b="1" dirty="0" err="1">
                <a:solidFill>
                  <a:schemeClr val="tx1"/>
                </a:solidFill>
                <a:latin typeface="Calibri" panose="020F0502020204030204" pitchFamily="34" charset="0"/>
              </a:rPr>
              <a:t>Kurdzo</a:t>
            </a:r>
            <a:r>
              <a:rPr lang="en-US" sz="2400" b="1" dirty="0">
                <a:solidFill>
                  <a:schemeClr val="tx1"/>
                </a:solidFill>
                <a:latin typeface="Calibri" panose="020F0502020204030204" pitchFamily="34" charset="0"/>
              </a:rPr>
              <a:t> (2019, 2020a,b) developed a new radar coverage metric, the fraction of vertical volume observed (FVO) between Earth’s surface and 20 </a:t>
            </a:r>
            <a:r>
              <a:rPr lang="en-US" sz="2400" b="1" dirty="0" err="1">
                <a:solidFill>
                  <a:schemeClr val="tx1"/>
                </a:solidFill>
                <a:latin typeface="Calibri" panose="020F0502020204030204" pitchFamily="34" charset="0"/>
              </a:rPr>
              <a:t>kft</a:t>
            </a:r>
            <a:r>
              <a:rPr lang="en-US" sz="2400" b="1" dirty="0">
                <a:solidFill>
                  <a:schemeClr val="tx1"/>
                </a:solidFill>
                <a:latin typeface="Calibri" panose="020F0502020204030204" pitchFamily="34" charset="0"/>
              </a:rPr>
              <a:t> AGL </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Considers beam geometry and terrain effects, including surface elevation data (both natural and man made) to account for beam blockage and height above ground level variations </a:t>
            </a: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Characterizing Radar Coverage</a:t>
            </a:r>
          </a:p>
        </p:txBody>
      </p:sp>
      <p:pic>
        <p:nvPicPr>
          <p:cNvPr id="4" name="Picture 3">
            <a:extLst>
              <a:ext uri="{FF2B5EF4-FFF2-40B4-BE49-F238E27FC236}">
                <a16:creationId xmlns:a16="http://schemas.microsoft.com/office/drawing/2014/main" id="{96CB7F61-6CFD-4F96-8792-6367050EC4A3}"/>
              </a:ext>
            </a:extLst>
          </p:cNvPr>
          <p:cNvPicPr>
            <a:picLocks noChangeAspect="1"/>
          </p:cNvPicPr>
          <p:nvPr/>
        </p:nvPicPr>
        <p:blipFill rotWithShape="1">
          <a:blip r:embed="rId2"/>
          <a:srcRect l="12120" t="28974" r="9419" b="27692"/>
          <a:stretch/>
        </p:blipFill>
        <p:spPr>
          <a:xfrm>
            <a:off x="5706208" y="1178170"/>
            <a:ext cx="6392007" cy="2824181"/>
          </a:xfrm>
          <a:prstGeom prst="rect">
            <a:avLst/>
          </a:prstGeom>
        </p:spPr>
      </p:pic>
      <p:pic>
        <p:nvPicPr>
          <p:cNvPr id="8" name="Picture 7">
            <a:extLst>
              <a:ext uri="{FF2B5EF4-FFF2-40B4-BE49-F238E27FC236}">
                <a16:creationId xmlns:a16="http://schemas.microsoft.com/office/drawing/2014/main" id="{AD303945-1132-4843-88EF-DDFEEBBD56F6}"/>
              </a:ext>
            </a:extLst>
          </p:cNvPr>
          <p:cNvPicPr>
            <a:picLocks noChangeAspect="1"/>
          </p:cNvPicPr>
          <p:nvPr/>
        </p:nvPicPr>
        <p:blipFill rotWithShape="1">
          <a:blip r:embed="rId3"/>
          <a:srcRect l="31298" t="33333" r="64880" b="25641"/>
          <a:stretch/>
        </p:blipFill>
        <p:spPr>
          <a:xfrm>
            <a:off x="11500338" y="2298594"/>
            <a:ext cx="543368" cy="1640357"/>
          </a:xfrm>
          <a:prstGeom prst="rect">
            <a:avLst/>
          </a:prstGeom>
        </p:spPr>
      </p:pic>
      <p:sp>
        <p:nvSpPr>
          <p:cNvPr id="9" name="Rectangle 8">
            <a:extLst>
              <a:ext uri="{FF2B5EF4-FFF2-40B4-BE49-F238E27FC236}">
                <a16:creationId xmlns:a16="http://schemas.microsoft.com/office/drawing/2014/main" id="{D5B38A4C-E36A-42EB-A552-FFB6A1C211AC}"/>
              </a:ext>
            </a:extLst>
          </p:cNvPr>
          <p:cNvSpPr/>
          <p:nvPr/>
        </p:nvSpPr>
        <p:spPr>
          <a:xfrm>
            <a:off x="5676233" y="3986917"/>
            <a:ext cx="6096000" cy="646331"/>
          </a:xfrm>
          <a:prstGeom prst="rect">
            <a:avLst/>
          </a:prstGeom>
        </p:spPr>
        <p:txBody>
          <a:bodyPr>
            <a:spAutoFit/>
          </a:bodyPr>
          <a:lstStyle/>
          <a:p>
            <a:r>
              <a:rPr lang="en-US" i="1" dirty="0"/>
              <a:t>Fraction of vertical volume observed between 0 and 20 </a:t>
            </a:r>
            <a:r>
              <a:rPr lang="en-US" i="1" dirty="0" err="1"/>
              <a:t>kft</a:t>
            </a:r>
            <a:r>
              <a:rPr lang="en-US" i="1" dirty="0"/>
              <a:t> AGL by current CONUS WSR-88Ds. (Courtesy of Cho and </a:t>
            </a:r>
            <a:r>
              <a:rPr lang="en-US" i="1" dirty="0" err="1"/>
              <a:t>Kurdzo</a:t>
            </a:r>
            <a:r>
              <a:rPr lang="en-US" i="1" dirty="0"/>
              <a:t>)</a:t>
            </a:r>
          </a:p>
        </p:txBody>
      </p:sp>
    </p:spTree>
    <p:extLst>
      <p:ext uri="{BB962C8B-B14F-4D97-AF65-F5344CB8AC3E}">
        <p14:creationId xmlns:p14="http://schemas.microsoft.com/office/powerpoint/2010/main" val="47872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6" y="3566160"/>
            <a:ext cx="11735580" cy="275037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Notable increase in the severe thunderstorm warning verification percentage between 2018-2020 (most evident where radar coverage is poorest)</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Coupled with a prominent increase in the severe thunderstorm warning size</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Shortest warning lead time observed where radar coverage is best (spread narrowing)</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Suggests that more robust data might not necessarily improve warning lead time</a:t>
            </a: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Severe Thunderstorm Warning Verification </a:t>
            </a:r>
          </a:p>
        </p:txBody>
      </p:sp>
      <p:pic>
        <p:nvPicPr>
          <p:cNvPr id="7" name="Picture 6">
            <a:extLst>
              <a:ext uri="{FF2B5EF4-FFF2-40B4-BE49-F238E27FC236}">
                <a16:creationId xmlns:a16="http://schemas.microsoft.com/office/drawing/2014/main" id="{C1BDAD8F-8630-4514-84C5-164036FB2154}"/>
              </a:ext>
            </a:extLst>
          </p:cNvPr>
          <p:cNvPicPr>
            <a:picLocks noChangeAspect="1"/>
          </p:cNvPicPr>
          <p:nvPr/>
        </p:nvPicPr>
        <p:blipFill>
          <a:blip r:embed="rId2"/>
          <a:stretch>
            <a:fillRect/>
          </a:stretch>
        </p:blipFill>
        <p:spPr>
          <a:xfrm>
            <a:off x="451625" y="1097280"/>
            <a:ext cx="3935735" cy="2365628"/>
          </a:xfrm>
          <a:prstGeom prst="rect">
            <a:avLst/>
          </a:prstGeom>
        </p:spPr>
      </p:pic>
      <p:pic>
        <p:nvPicPr>
          <p:cNvPr id="10" name="Picture 9">
            <a:extLst>
              <a:ext uri="{FF2B5EF4-FFF2-40B4-BE49-F238E27FC236}">
                <a16:creationId xmlns:a16="http://schemas.microsoft.com/office/drawing/2014/main" id="{4ED58887-5342-4C5B-A599-ACAFC1F39DA2}"/>
              </a:ext>
            </a:extLst>
          </p:cNvPr>
          <p:cNvPicPr>
            <a:picLocks noChangeAspect="1"/>
          </p:cNvPicPr>
          <p:nvPr/>
        </p:nvPicPr>
        <p:blipFill>
          <a:blip r:embed="rId3"/>
          <a:stretch>
            <a:fillRect/>
          </a:stretch>
        </p:blipFill>
        <p:spPr>
          <a:xfrm>
            <a:off x="4322383" y="1097280"/>
            <a:ext cx="3935735" cy="2365628"/>
          </a:xfrm>
          <a:prstGeom prst="rect">
            <a:avLst/>
          </a:prstGeom>
        </p:spPr>
      </p:pic>
      <p:pic>
        <p:nvPicPr>
          <p:cNvPr id="11" name="Picture 10">
            <a:extLst>
              <a:ext uri="{FF2B5EF4-FFF2-40B4-BE49-F238E27FC236}">
                <a16:creationId xmlns:a16="http://schemas.microsoft.com/office/drawing/2014/main" id="{8AC51F84-5746-4A70-91FD-72EFE6001C0A}"/>
              </a:ext>
            </a:extLst>
          </p:cNvPr>
          <p:cNvPicPr>
            <a:picLocks noChangeAspect="1"/>
          </p:cNvPicPr>
          <p:nvPr/>
        </p:nvPicPr>
        <p:blipFill>
          <a:blip r:embed="rId4"/>
          <a:stretch>
            <a:fillRect/>
          </a:stretch>
        </p:blipFill>
        <p:spPr>
          <a:xfrm>
            <a:off x="8216301" y="1097280"/>
            <a:ext cx="3935735" cy="2365628"/>
          </a:xfrm>
          <a:prstGeom prst="rect">
            <a:avLst/>
          </a:prstGeom>
        </p:spPr>
      </p:pic>
    </p:spTree>
    <p:extLst>
      <p:ext uri="{BB962C8B-B14F-4D97-AF65-F5344CB8AC3E}">
        <p14:creationId xmlns:p14="http://schemas.microsoft.com/office/powerpoint/2010/main" val="31062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7" y="3566160"/>
            <a:ext cx="7525328" cy="2365629"/>
          </a:xfrm>
        </p:spPr>
        <p:txBody>
          <a:bodyPr>
            <a:noAutofit/>
          </a:bodyPr>
          <a:lstStyle/>
          <a:p>
            <a:pPr>
              <a:lnSpc>
                <a:spcPct val="110000"/>
              </a:lnSpc>
              <a:spcBef>
                <a:spcPts val="0"/>
              </a:spcBef>
              <a:spcAft>
                <a:spcPts val="6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Hypothesis:  Improved satellite observations provide forecasters with increased confidence when issuing warnings, especially where radar coverage is poor, these larger warnings now better indicate the area at risk, as shown by an increased severe thunderstorm warning verification percentage</a:t>
            </a:r>
            <a:endParaRPr lang="en-US" sz="800" b="1" dirty="0">
              <a:solidFill>
                <a:schemeClr val="tx1"/>
              </a:solidFill>
              <a:latin typeface="Calibri" panose="020F0502020204030204" pitchFamily="34" charset="0"/>
            </a:endParaRP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Severe Thunderstorm Warning Verification</a:t>
            </a:r>
          </a:p>
        </p:txBody>
      </p:sp>
      <p:pic>
        <p:nvPicPr>
          <p:cNvPr id="7" name="Picture 6">
            <a:extLst>
              <a:ext uri="{FF2B5EF4-FFF2-40B4-BE49-F238E27FC236}">
                <a16:creationId xmlns:a16="http://schemas.microsoft.com/office/drawing/2014/main" id="{C1BDAD8F-8630-4514-84C5-164036FB2154}"/>
              </a:ext>
            </a:extLst>
          </p:cNvPr>
          <p:cNvPicPr>
            <a:picLocks noChangeAspect="1"/>
          </p:cNvPicPr>
          <p:nvPr/>
        </p:nvPicPr>
        <p:blipFill>
          <a:blip r:embed="rId2"/>
          <a:stretch>
            <a:fillRect/>
          </a:stretch>
        </p:blipFill>
        <p:spPr>
          <a:xfrm>
            <a:off x="451625" y="1097280"/>
            <a:ext cx="3935735" cy="2365628"/>
          </a:xfrm>
          <a:prstGeom prst="rect">
            <a:avLst/>
          </a:prstGeom>
        </p:spPr>
      </p:pic>
      <p:pic>
        <p:nvPicPr>
          <p:cNvPr id="10" name="Picture 9">
            <a:extLst>
              <a:ext uri="{FF2B5EF4-FFF2-40B4-BE49-F238E27FC236}">
                <a16:creationId xmlns:a16="http://schemas.microsoft.com/office/drawing/2014/main" id="{4ED58887-5342-4C5B-A599-ACAFC1F39DA2}"/>
              </a:ext>
            </a:extLst>
          </p:cNvPr>
          <p:cNvPicPr>
            <a:picLocks noChangeAspect="1"/>
          </p:cNvPicPr>
          <p:nvPr/>
        </p:nvPicPr>
        <p:blipFill>
          <a:blip r:embed="rId3"/>
          <a:stretch>
            <a:fillRect/>
          </a:stretch>
        </p:blipFill>
        <p:spPr>
          <a:xfrm>
            <a:off x="4322383" y="1097280"/>
            <a:ext cx="3935735" cy="2365628"/>
          </a:xfrm>
          <a:prstGeom prst="rect">
            <a:avLst/>
          </a:prstGeom>
        </p:spPr>
      </p:pic>
      <p:pic>
        <p:nvPicPr>
          <p:cNvPr id="11" name="Picture 10">
            <a:extLst>
              <a:ext uri="{FF2B5EF4-FFF2-40B4-BE49-F238E27FC236}">
                <a16:creationId xmlns:a16="http://schemas.microsoft.com/office/drawing/2014/main" id="{8AC51F84-5746-4A70-91FD-72EFE6001C0A}"/>
              </a:ext>
            </a:extLst>
          </p:cNvPr>
          <p:cNvPicPr>
            <a:picLocks noChangeAspect="1"/>
          </p:cNvPicPr>
          <p:nvPr/>
        </p:nvPicPr>
        <p:blipFill>
          <a:blip r:embed="rId4"/>
          <a:stretch>
            <a:fillRect/>
          </a:stretch>
        </p:blipFill>
        <p:spPr>
          <a:xfrm>
            <a:off x="8216301" y="1097280"/>
            <a:ext cx="3935735" cy="2365628"/>
          </a:xfrm>
          <a:prstGeom prst="rect">
            <a:avLst/>
          </a:prstGeom>
        </p:spPr>
      </p:pic>
      <p:pic>
        <p:nvPicPr>
          <p:cNvPr id="2" name="Picture 1">
            <a:extLst>
              <a:ext uri="{FF2B5EF4-FFF2-40B4-BE49-F238E27FC236}">
                <a16:creationId xmlns:a16="http://schemas.microsoft.com/office/drawing/2014/main" id="{84574F58-D59D-4CB1-BFF5-1F897F4BF52C}"/>
              </a:ext>
            </a:extLst>
          </p:cNvPr>
          <p:cNvPicPr>
            <a:picLocks noChangeAspect="1"/>
          </p:cNvPicPr>
          <p:nvPr/>
        </p:nvPicPr>
        <p:blipFill>
          <a:blip r:embed="rId5"/>
          <a:stretch>
            <a:fillRect/>
          </a:stretch>
        </p:blipFill>
        <p:spPr>
          <a:xfrm>
            <a:off x="8216301" y="3458480"/>
            <a:ext cx="3935735" cy="2365628"/>
          </a:xfrm>
          <a:prstGeom prst="rect">
            <a:avLst/>
          </a:prstGeom>
        </p:spPr>
      </p:pic>
      <p:sp>
        <p:nvSpPr>
          <p:cNvPr id="4" name="TextBox 3">
            <a:extLst>
              <a:ext uri="{FF2B5EF4-FFF2-40B4-BE49-F238E27FC236}">
                <a16:creationId xmlns:a16="http://schemas.microsoft.com/office/drawing/2014/main" id="{DF55A5B5-F4A9-42E0-AE6F-26F20D663F38}"/>
              </a:ext>
            </a:extLst>
          </p:cNvPr>
          <p:cNvSpPr txBox="1"/>
          <p:nvPr/>
        </p:nvSpPr>
        <p:spPr>
          <a:xfrm>
            <a:off x="8730763" y="4041129"/>
            <a:ext cx="365806" cy="1323439"/>
          </a:xfrm>
          <a:prstGeom prst="rect">
            <a:avLst/>
          </a:prstGeom>
          <a:noFill/>
        </p:spPr>
        <p:txBody>
          <a:bodyPr wrap="none" rtlCol="0">
            <a:spAutoFit/>
          </a:bodyPr>
          <a:lstStyle/>
          <a:p>
            <a:r>
              <a:rPr lang="en-US" sz="800" b="1" dirty="0"/>
              <a:t>0.28</a:t>
            </a:r>
          </a:p>
          <a:p>
            <a:endParaRPr lang="en-US" sz="800" b="1" dirty="0"/>
          </a:p>
          <a:p>
            <a:endParaRPr lang="en-US" sz="800" b="1" dirty="0"/>
          </a:p>
          <a:p>
            <a:r>
              <a:rPr lang="en-US" sz="800" b="1" dirty="0"/>
              <a:t>0.27</a:t>
            </a:r>
          </a:p>
          <a:p>
            <a:endParaRPr lang="en-US" sz="800" b="1" dirty="0"/>
          </a:p>
          <a:p>
            <a:endParaRPr lang="en-US" sz="800" b="1" dirty="0"/>
          </a:p>
          <a:p>
            <a:r>
              <a:rPr lang="en-US" sz="800" b="1" dirty="0"/>
              <a:t>0.29</a:t>
            </a:r>
          </a:p>
          <a:p>
            <a:endParaRPr lang="en-US" sz="800" b="1" dirty="0"/>
          </a:p>
          <a:p>
            <a:endParaRPr lang="en-US" sz="800" b="1" dirty="0"/>
          </a:p>
          <a:p>
            <a:r>
              <a:rPr lang="en-US" sz="800" b="1" dirty="0"/>
              <a:t>0.16</a:t>
            </a:r>
          </a:p>
        </p:txBody>
      </p:sp>
      <p:sp>
        <p:nvSpPr>
          <p:cNvPr id="9" name="TextBox 8">
            <a:extLst>
              <a:ext uri="{FF2B5EF4-FFF2-40B4-BE49-F238E27FC236}">
                <a16:creationId xmlns:a16="http://schemas.microsoft.com/office/drawing/2014/main" id="{B9500093-263D-4EFA-B1B9-CF89A9678EC3}"/>
              </a:ext>
            </a:extLst>
          </p:cNvPr>
          <p:cNvSpPr txBox="1"/>
          <p:nvPr/>
        </p:nvSpPr>
        <p:spPr>
          <a:xfrm>
            <a:off x="9305192" y="4044063"/>
            <a:ext cx="365806" cy="1323439"/>
          </a:xfrm>
          <a:prstGeom prst="rect">
            <a:avLst/>
          </a:prstGeom>
          <a:noFill/>
        </p:spPr>
        <p:txBody>
          <a:bodyPr wrap="none" rtlCol="0">
            <a:spAutoFit/>
          </a:bodyPr>
          <a:lstStyle/>
          <a:p>
            <a:r>
              <a:rPr lang="en-US" sz="800" b="1" dirty="0"/>
              <a:t>0.28</a:t>
            </a:r>
          </a:p>
          <a:p>
            <a:endParaRPr lang="en-US" sz="800" b="1" dirty="0"/>
          </a:p>
          <a:p>
            <a:endParaRPr lang="en-US" sz="800" b="1" dirty="0"/>
          </a:p>
          <a:p>
            <a:r>
              <a:rPr lang="en-US" sz="800" b="1" dirty="0"/>
              <a:t>0.28</a:t>
            </a:r>
          </a:p>
          <a:p>
            <a:endParaRPr lang="en-US" sz="800" b="1" dirty="0"/>
          </a:p>
          <a:p>
            <a:endParaRPr lang="en-US" sz="800" b="1" dirty="0"/>
          </a:p>
          <a:p>
            <a:r>
              <a:rPr lang="en-US" sz="800" b="1" dirty="0"/>
              <a:t>0.29</a:t>
            </a:r>
          </a:p>
          <a:p>
            <a:endParaRPr lang="en-US" sz="800" b="1" dirty="0"/>
          </a:p>
          <a:p>
            <a:endParaRPr lang="en-US" sz="800" b="1" dirty="0"/>
          </a:p>
          <a:p>
            <a:r>
              <a:rPr lang="en-US" sz="800" b="1" dirty="0"/>
              <a:t>0.15</a:t>
            </a:r>
          </a:p>
        </p:txBody>
      </p:sp>
      <p:sp>
        <p:nvSpPr>
          <p:cNvPr id="12" name="TextBox 11">
            <a:extLst>
              <a:ext uri="{FF2B5EF4-FFF2-40B4-BE49-F238E27FC236}">
                <a16:creationId xmlns:a16="http://schemas.microsoft.com/office/drawing/2014/main" id="{2E6E7AD2-58FE-4A6C-8395-51B5B9F17963}"/>
              </a:ext>
            </a:extLst>
          </p:cNvPr>
          <p:cNvSpPr txBox="1"/>
          <p:nvPr/>
        </p:nvSpPr>
        <p:spPr>
          <a:xfrm>
            <a:off x="9859111" y="4044062"/>
            <a:ext cx="365806" cy="1323439"/>
          </a:xfrm>
          <a:prstGeom prst="rect">
            <a:avLst/>
          </a:prstGeom>
          <a:noFill/>
        </p:spPr>
        <p:txBody>
          <a:bodyPr wrap="none" rtlCol="0">
            <a:spAutoFit/>
          </a:bodyPr>
          <a:lstStyle/>
          <a:p>
            <a:r>
              <a:rPr lang="en-US" sz="800" b="1" dirty="0"/>
              <a:t>0.27</a:t>
            </a:r>
          </a:p>
          <a:p>
            <a:endParaRPr lang="en-US" sz="800" b="1" dirty="0"/>
          </a:p>
          <a:p>
            <a:endParaRPr lang="en-US" sz="800" b="1" dirty="0"/>
          </a:p>
          <a:p>
            <a:r>
              <a:rPr lang="en-US" sz="800" b="1" dirty="0"/>
              <a:t>0.28</a:t>
            </a:r>
          </a:p>
          <a:p>
            <a:endParaRPr lang="en-US" sz="800" b="1" dirty="0"/>
          </a:p>
          <a:p>
            <a:endParaRPr lang="en-US" sz="800" b="1" dirty="0"/>
          </a:p>
          <a:p>
            <a:r>
              <a:rPr lang="en-US" sz="800" b="1" dirty="0"/>
              <a:t>0.31</a:t>
            </a:r>
          </a:p>
          <a:p>
            <a:endParaRPr lang="en-US" sz="800" b="1" dirty="0"/>
          </a:p>
          <a:p>
            <a:endParaRPr lang="en-US" sz="800" b="1" dirty="0"/>
          </a:p>
          <a:p>
            <a:r>
              <a:rPr lang="en-US" sz="800" b="1" dirty="0"/>
              <a:t>0.14</a:t>
            </a:r>
          </a:p>
        </p:txBody>
      </p:sp>
      <p:sp>
        <p:nvSpPr>
          <p:cNvPr id="13" name="TextBox 12">
            <a:extLst>
              <a:ext uri="{FF2B5EF4-FFF2-40B4-BE49-F238E27FC236}">
                <a16:creationId xmlns:a16="http://schemas.microsoft.com/office/drawing/2014/main" id="{14BCB37D-0E1C-45A3-81AF-FD4613666B18}"/>
              </a:ext>
            </a:extLst>
          </p:cNvPr>
          <p:cNvSpPr txBox="1"/>
          <p:nvPr/>
        </p:nvSpPr>
        <p:spPr>
          <a:xfrm>
            <a:off x="10433540" y="4046996"/>
            <a:ext cx="365806" cy="1323439"/>
          </a:xfrm>
          <a:prstGeom prst="rect">
            <a:avLst/>
          </a:prstGeom>
          <a:noFill/>
        </p:spPr>
        <p:txBody>
          <a:bodyPr wrap="none" rtlCol="0">
            <a:spAutoFit/>
          </a:bodyPr>
          <a:lstStyle/>
          <a:p>
            <a:r>
              <a:rPr lang="en-US" sz="800" b="1" dirty="0"/>
              <a:t>0.25</a:t>
            </a:r>
          </a:p>
          <a:p>
            <a:endParaRPr lang="en-US" sz="800" b="1" dirty="0"/>
          </a:p>
          <a:p>
            <a:endParaRPr lang="en-US" sz="800" b="1" dirty="0"/>
          </a:p>
          <a:p>
            <a:r>
              <a:rPr lang="en-US" sz="800" b="1" dirty="0"/>
              <a:t>0.26</a:t>
            </a:r>
          </a:p>
          <a:p>
            <a:endParaRPr lang="en-US" sz="800" b="1" dirty="0"/>
          </a:p>
          <a:p>
            <a:endParaRPr lang="en-US" sz="800" b="1" dirty="0"/>
          </a:p>
          <a:p>
            <a:r>
              <a:rPr lang="en-US" sz="800" b="1" dirty="0"/>
              <a:t>0.31</a:t>
            </a:r>
          </a:p>
          <a:p>
            <a:endParaRPr lang="en-US" sz="800" b="1" dirty="0"/>
          </a:p>
          <a:p>
            <a:endParaRPr lang="en-US" sz="800" b="1" dirty="0"/>
          </a:p>
          <a:p>
            <a:r>
              <a:rPr lang="en-US" sz="800" b="1" dirty="0"/>
              <a:t>0.18</a:t>
            </a:r>
          </a:p>
        </p:txBody>
      </p:sp>
      <p:sp>
        <p:nvSpPr>
          <p:cNvPr id="14" name="TextBox 13">
            <a:extLst>
              <a:ext uri="{FF2B5EF4-FFF2-40B4-BE49-F238E27FC236}">
                <a16:creationId xmlns:a16="http://schemas.microsoft.com/office/drawing/2014/main" id="{04A3AB5B-FADF-45B7-8708-1396CD336153}"/>
              </a:ext>
            </a:extLst>
          </p:cNvPr>
          <p:cNvSpPr txBox="1"/>
          <p:nvPr/>
        </p:nvSpPr>
        <p:spPr>
          <a:xfrm>
            <a:off x="10993315" y="4044060"/>
            <a:ext cx="365806" cy="1323439"/>
          </a:xfrm>
          <a:prstGeom prst="rect">
            <a:avLst/>
          </a:prstGeom>
          <a:noFill/>
        </p:spPr>
        <p:txBody>
          <a:bodyPr wrap="none" rtlCol="0">
            <a:spAutoFit/>
          </a:bodyPr>
          <a:lstStyle/>
          <a:p>
            <a:r>
              <a:rPr lang="en-US" sz="800" b="1" dirty="0"/>
              <a:t>0.27</a:t>
            </a:r>
          </a:p>
          <a:p>
            <a:endParaRPr lang="en-US" sz="800" b="1" dirty="0"/>
          </a:p>
          <a:p>
            <a:endParaRPr lang="en-US" sz="800" b="1" dirty="0"/>
          </a:p>
          <a:p>
            <a:r>
              <a:rPr lang="en-US" sz="800" b="1" dirty="0"/>
              <a:t>0.27</a:t>
            </a:r>
          </a:p>
          <a:p>
            <a:endParaRPr lang="en-US" sz="800" b="1" dirty="0"/>
          </a:p>
          <a:p>
            <a:endParaRPr lang="en-US" sz="800" b="1" dirty="0"/>
          </a:p>
          <a:p>
            <a:r>
              <a:rPr lang="en-US" sz="800" b="1" dirty="0"/>
              <a:t>0.30</a:t>
            </a:r>
          </a:p>
          <a:p>
            <a:endParaRPr lang="en-US" sz="800" b="1" dirty="0"/>
          </a:p>
          <a:p>
            <a:endParaRPr lang="en-US" sz="800" b="1" dirty="0"/>
          </a:p>
          <a:p>
            <a:r>
              <a:rPr lang="en-US" sz="800" b="1" dirty="0"/>
              <a:t>0.16</a:t>
            </a:r>
          </a:p>
        </p:txBody>
      </p:sp>
      <p:sp>
        <p:nvSpPr>
          <p:cNvPr id="15" name="TextBox 14">
            <a:extLst>
              <a:ext uri="{FF2B5EF4-FFF2-40B4-BE49-F238E27FC236}">
                <a16:creationId xmlns:a16="http://schemas.microsoft.com/office/drawing/2014/main" id="{BDB89F4E-84B1-4391-8C9A-EA218D4F04CB}"/>
              </a:ext>
            </a:extLst>
          </p:cNvPr>
          <p:cNvSpPr txBox="1"/>
          <p:nvPr/>
        </p:nvSpPr>
        <p:spPr>
          <a:xfrm>
            <a:off x="11567744" y="4046994"/>
            <a:ext cx="365806" cy="1323439"/>
          </a:xfrm>
          <a:prstGeom prst="rect">
            <a:avLst/>
          </a:prstGeom>
          <a:noFill/>
        </p:spPr>
        <p:txBody>
          <a:bodyPr wrap="none" rtlCol="0">
            <a:spAutoFit/>
          </a:bodyPr>
          <a:lstStyle/>
          <a:p>
            <a:r>
              <a:rPr lang="en-US" sz="800" b="1" dirty="0"/>
              <a:t>0.28</a:t>
            </a:r>
          </a:p>
          <a:p>
            <a:endParaRPr lang="en-US" sz="800" b="1" dirty="0"/>
          </a:p>
          <a:p>
            <a:endParaRPr lang="en-US" sz="800" b="1" dirty="0"/>
          </a:p>
          <a:p>
            <a:r>
              <a:rPr lang="en-US" sz="800" b="1" dirty="0"/>
              <a:t>0.27</a:t>
            </a:r>
          </a:p>
          <a:p>
            <a:endParaRPr lang="en-US" sz="800" b="1" dirty="0"/>
          </a:p>
          <a:p>
            <a:endParaRPr lang="en-US" sz="800" b="1" dirty="0"/>
          </a:p>
          <a:p>
            <a:r>
              <a:rPr lang="en-US" sz="800" b="1" dirty="0"/>
              <a:t>0.30</a:t>
            </a:r>
          </a:p>
          <a:p>
            <a:endParaRPr lang="en-US" sz="800" b="1" dirty="0"/>
          </a:p>
          <a:p>
            <a:endParaRPr lang="en-US" sz="800" b="1" dirty="0"/>
          </a:p>
          <a:p>
            <a:r>
              <a:rPr lang="en-US" sz="800" b="1" dirty="0"/>
              <a:t>0.16</a:t>
            </a:r>
          </a:p>
        </p:txBody>
      </p:sp>
    </p:spTree>
    <p:extLst>
      <p:ext uri="{BB962C8B-B14F-4D97-AF65-F5344CB8AC3E}">
        <p14:creationId xmlns:p14="http://schemas.microsoft.com/office/powerpoint/2010/main" val="375882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3565435"/>
            <a:ext cx="7698841" cy="2369844"/>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Patterns are less clear for tornado warnings, mainly because lower counts make this analysis more sensitive to natural variability in the annual number and location of tornados</a:t>
            </a: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Tornado Warning Verification </a:t>
            </a:r>
          </a:p>
        </p:txBody>
      </p:sp>
      <p:pic>
        <p:nvPicPr>
          <p:cNvPr id="2" name="Picture 1">
            <a:extLst>
              <a:ext uri="{FF2B5EF4-FFF2-40B4-BE49-F238E27FC236}">
                <a16:creationId xmlns:a16="http://schemas.microsoft.com/office/drawing/2014/main" id="{E6653CA1-D025-4C95-BF2D-76DEFF43986D}"/>
              </a:ext>
            </a:extLst>
          </p:cNvPr>
          <p:cNvPicPr>
            <a:picLocks noChangeAspect="1"/>
          </p:cNvPicPr>
          <p:nvPr/>
        </p:nvPicPr>
        <p:blipFill>
          <a:blip r:embed="rId2"/>
          <a:stretch>
            <a:fillRect/>
          </a:stretch>
        </p:blipFill>
        <p:spPr>
          <a:xfrm>
            <a:off x="448056" y="1097280"/>
            <a:ext cx="3942747" cy="2369843"/>
          </a:xfrm>
          <a:prstGeom prst="rect">
            <a:avLst/>
          </a:prstGeom>
        </p:spPr>
      </p:pic>
      <p:pic>
        <p:nvPicPr>
          <p:cNvPr id="8" name="Picture 7">
            <a:extLst>
              <a:ext uri="{FF2B5EF4-FFF2-40B4-BE49-F238E27FC236}">
                <a16:creationId xmlns:a16="http://schemas.microsoft.com/office/drawing/2014/main" id="{063DD192-C4DA-4F54-BA55-296909322684}"/>
              </a:ext>
            </a:extLst>
          </p:cNvPr>
          <p:cNvPicPr>
            <a:picLocks noChangeAspect="1"/>
          </p:cNvPicPr>
          <p:nvPr/>
        </p:nvPicPr>
        <p:blipFill>
          <a:blip r:embed="rId3"/>
          <a:stretch>
            <a:fillRect/>
          </a:stretch>
        </p:blipFill>
        <p:spPr>
          <a:xfrm>
            <a:off x="4325112" y="1097280"/>
            <a:ext cx="3942747" cy="2369843"/>
          </a:xfrm>
          <a:prstGeom prst="rect">
            <a:avLst/>
          </a:prstGeom>
        </p:spPr>
      </p:pic>
      <p:pic>
        <p:nvPicPr>
          <p:cNvPr id="10" name="Picture 9">
            <a:extLst>
              <a:ext uri="{FF2B5EF4-FFF2-40B4-BE49-F238E27FC236}">
                <a16:creationId xmlns:a16="http://schemas.microsoft.com/office/drawing/2014/main" id="{C888CCEC-4F88-42B1-84CD-6ED144C7F7C7}"/>
              </a:ext>
            </a:extLst>
          </p:cNvPr>
          <p:cNvPicPr>
            <a:picLocks noChangeAspect="1"/>
          </p:cNvPicPr>
          <p:nvPr/>
        </p:nvPicPr>
        <p:blipFill>
          <a:blip r:embed="rId4"/>
          <a:stretch>
            <a:fillRect/>
          </a:stretch>
        </p:blipFill>
        <p:spPr>
          <a:xfrm>
            <a:off x="8220456" y="1097280"/>
            <a:ext cx="3942747" cy="2369843"/>
          </a:xfrm>
          <a:prstGeom prst="rect">
            <a:avLst/>
          </a:prstGeom>
        </p:spPr>
      </p:pic>
      <p:pic>
        <p:nvPicPr>
          <p:cNvPr id="6" name="Picture 5">
            <a:extLst>
              <a:ext uri="{FF2B5EF4-FFF2-40B4-BE49-F238E27FC236}">
                <a16:creationId xmlns:a16="http://schemas.microsoft.com/office/drawing/2014/main" id="{14DE4919-2970-43BB-992B-FE8EB6F9386C}"/>
              </a:ext>
            </a:extLst>
          </p:cNvPr>
          <p:cNvPicPr>
            <a:picLocks noChangeAspect="1"/>
          </p:cNvPicPr>
          <p:nvPr/>
        </p:nvPicPr>
        <p:blipFill>
          <a:blip r:embed="rId5"/>
          <a:stretch>
            <a:fillRect/>
          </a:stretch>
        </p:blipFill>
        <p:spPr>
          <a:xfrm>
            <a:off x="8220455" y="3460661"/>
            <a:ext cx="3942747" cy="2369843"/>
          </a:xfrm>
          <a:prstGeom prst="rect">
            <a:avLst/>
          </a:prstGeom>
        </p:spPr>
      </p:pic>
    </p:spTree>
    <p:extLst>
      <p:ext uri="{BB962C8B-B14F-4D97-AF65-F5344CB8AC3E}">
        <p14:creationId xmlns:p14="http://schemas.microsoft.com/office/powerpoint/2010/main" val="328845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Flash Flood Warning Verification Analysis</a:t>
            </a:r>
          </a:p>
        </p:txBody>
      </p:sp>
      <p:sp>
        <p:nvSpPr>
          <p:cNvPr id="3" name="Text Placeholder 2"/>
          <p:cNvSpPr>
            <a:spLocks noGrp="1"/>
          </p:cNvSpPr>
          <p:nvPr>
            <p:ph type="body" idx="1"/>
          </p:nvPr>
        </p:nvSpPr>
        <p:spPr>
          <a:xfrm>
            <a:off x="416458" y="945330"/>
            <a:ext cx="6819611" cy="528278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Searched Storm Events Database for “Flash Flood” reports associated with “Heavy Rain”</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Located nearest rain gauge, found drainage basin boundary, then characterized the radar coverage (FVO) for each basin</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Used the FF reports to verify FF warnings and compute verification statistics by radar coverage</a:t>
            </a:r>
          </a:p>
        </p:txBody>
      </p:sp>
      <p:pic>
        <p:nvPicPr>
          <p:cNvPr id="4" name="Picture 3">
            <a:extLst>
              <a:ext uri="{FF2B5EF4-FFF2-40B4-BE49-F238E27FC236}">
                <a16:creationId xmlns:a16="http://schemas.microsoft.com/office/drawing/2014/main" id="{FFC6DB15-E9A7-444C-8461-64E944244825}"/>
              </a:ext>
            </a:extLst>
          </p:cNvPr>
          <p:cNvPicPr>
            <a:picLocks noChangeAspect="1"/>
          </p:cNvPicPr>
          <p:nvPr/>
        </p:nvPicPr>
        <p:blipFill rotWithShape="1">
          <a:blip r:embed="rId2"/>
          <a:srcRect l="44988" t="16726" r="42432" b="19742"/>
          <a:stretch/>
        </p:blipFill>
        <p:spPr>
          <a:xfrm>
            <a:off x="7473462" y="1134206"/>
            <a:ext cx="4387362" cy="4615961"/>
          </a:xfrm>
          <a:prstGeom prst="rect">
            <a:avLst/>
          </a:prstGeom>
        </p:spPr>
      </p:pic>
    </p:spTree>
    <p:extLst>
      <p:ext uri="{BB962C8B-B14F-4D97-AF65-F5344CB8AC3E}">
        <p14:creationId xmlns:p14="http://schemas.microsoft.com/office/powerpoint/2010/main" val="205349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3BECDB-21C1-4918-8FFC-307BC67ADA7D}"/>
              </a:ext>
            </a:extLst>
          </p:cNvPr>
          <p:cNvPicPr>
            <a:picLocks noChangeAspect="1"/>
          </p:cNvPicPr>
          <p:nvPr/>
        </p:nvPicPr>
        <p:blipFill>
          <a:blip r:embed="rId2"/>
          <a:stretch>
            <a:fillRect/>
          </a:stretch>
        </p:blipFill>
        <p:spPr>
          <a:xfrm>
            <a:off x="485058" y="1081452"/>
            <a:ext cx="3839567" cy="2307825"/>
          </a:xfrm>
          <a:prstGeom prst="rect">
            <a:avLst/>
          </a:prstGeom>
        </p:spPr>
      </p:pic>
      <p:pic>
        <p:nvPicPr>
          <p:cNvPr id="11" name="Picture 10">
            <a:extLst>
              <a:ext uri="{FF2B5EF4-FFF2-40B4-BE49-F238E27FC236}">
                <a16:creationId xmlns:a16="http://schemas.microsoft.com/office/drawing/2014/main" id="{429374F6-719B-4546-B0C8-C6EAB7B26296}"/>
              </a:ext>
            </a:extLst>
          </p:cNvPr>
          <p:cNvPicPr>
            <a:picLocks noChangeAspect="1"/>
          </p:cNvPicPr>
          <p:nvPr/>
        </p:nvPicPr>
        <p:blipFill>
          <a:blip r:embed="rId3"/>
          <a:stretch>
            <a:fillRect/>
          </a:stretch>
        </p:blipFill>
        <p:spPr>
          <a:xfrm>
            <a:off x="485058" y="1081454"/>
            <a:ext cx="3839565" cy="2307824"/>
          </a:xfrm>
          <a:prstGeom prst="rect">
            <a:avLst/>
          </a:prstGeom>
        </p:spPr>
      </p:pic>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Flash Flood Warning Verification Analysis</a:t>
            </a:r>
          </a:p>
        </p:txBody>
      </p:sp>
      <p:sp>
        <p:nvSpPr>
          <p:cNvPr id="3" name="Text Placeholder 2"/>
          <p:cNvSpPr>
            <a:spLocks noGrp="1"/>
          </p:cNvSpPr>
          <p:nvPr>
            <p:ph type="body" idx="1"/>
          </p:nvPr>
        </p:nvSpPr>
        <p:spPr>
          <a:xfrm>
            <a:off x="416458" y="3468723"/>
            <a:ext cx="11312480" cy="290570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No clear patterns in the Flash Flood Warning verification percentage, as with tornados, this likely relates to smaller counts and the natural variability in the annual number and location of flash flood warnings</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Flash flood warning areas have decreased over the past several years (opposite of severe thunderstorm warnings)</a:t>
            </a:r>
          </a:p>
          <a:p>
            <a:pPr>
              <a:lnSpc>
                <a:spcPct val="110000"/>
              </a:lnSpc>
              <a:spcBef>
                <a:spcPts val="0"/>
              </a:spcBef>
              <a:spcAft>
                <a:spcPts val="1200"/>
              </a:spcAft>
              <a:buClr>
                <a:schemeClr val="tx1"/>
              </a:buClr>
              <a:buSzPct val="90000"/>
              <a:buFont typeface="Wingdings" panose="05000000000000000000" pitchFamily="2" charset="2"/>
              <a:buChar char="§"/>
            </a:pPr>
            <a:endParaRPr lang="en-US" sz="2400" b="1" dirty="0">
              <a:solidFill>
                <a:schemeClr val="tx1"/>
              </a:solidFill>
              <a:latin typeface="Calibri" panose="020F0502020204030204" pitchFamily="34" charset="0"/>
            </a:endParaRPr>
          </a:p>
        </p:txBody>
      </p:sp>
      <p:pic>
        <p:nvPicPr>
          <p:cNvPr id="8" name="Picture 7">
            <a:extLst>
              <a:ext uri="{FF2B5EF4-FFF2-40B4-BE49-F238E27FC236}">
                <a16:creationId xmlns:a16="http://schemas.microsoft.com/office/drawing/2014/main" id="{BD58E026-BD82-48FF-A4BB-0EE872DB198F}"/>
              </a:ext>
            </a:extLst>
          </p:cNvPr>
          <p:cNvPicPr>
            <a:picLocks noChangeAspect="1"/>
          </p:cNvPicPr>
          <p:nvPr/>
        </p:nvPicPr>
        <p:blipFill>
          <a:blip r:embed="rId4"/>
          <a:stretch>
            <a:fillRect/>
          </a:stretch>
        </p:blipFill>
        <p:spPr>
          <a:xfrm>
            <a:off x="8274114" y="1081453"/>
            <a:ext cx="3848323" cy="2313088"/>
          </a:xfrm>
          <a:prstGeom prst="rect">
            <a:avLst/>
          </a:prstGeom>
        </p:spPr>
      </p:pic>
      <p:pic>
        <p:nvPicPr>
          <p:cNvPr id="10" name="Picture 9">
            <a:extLst>
              <a:ext uri="{FF2B5EF4-FFF2-40B4-BE49-F238E27FC236}">
                <a16:creationId xmlns:a16="http://schemas.microsoft.com/office/drawing/2014/main" id="{3CD6BC28-4EAB-497D-ACD8-7292AF579B9C}"/>
              </a:ext>
            </a:extLst>
          </p:cNvPr>
          <p:cNvPicPr>
            <a:picLocks noChangeAspect="1"/>
          </p:cNvPicPr>
          <p:nvPr/>
        </p:nvPicPr>
        <p:blipFill>
          <a:blip r:embed="rId5"/>
          <a:stretch>
            <a:fillRect/>
          </a:stretch>
        </p:blipFill>
        <p:spPr>
          <a:xfrm>
            <a:off x="4375206" y="1081452"/>
            <a:ext cx="3848325" cy="2313089"/>
          </a:xfrm>
          <a:prstGeom prst="rect">
            <a:avLst/>
          </a:prstGeom>
        </p:spPr>
      </p:pic>
    </p:spTree>
    <p:extLst>
      <p:ext uri="{BB962C8B-B14F-4D97-AF65-F5344CB8AC3E}">
        <p14:creationId xmlns:p14="http://schemas.microsoft.com/office/powerpoint/2010/main" val="37438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Ongoing/Future Work</a:t>
            </a:r>
          </a:p>
        </p:txBody>
      </p:sp>
      <p:sp>
        <p:nvSpPr>
          <p:cNvPr id="3" name="Text Placeholder 2"/>
          <p:cNvSpPr>
            <a:spLocks noGrp="1"/>
          </p:cNvSpPr>
          <p:nvPr>
            <p:ph type="body" idx="1"/>
          </p:nvPr>
        </p:nvSpPr>
        <p:spPr>
          <a:xfrm>
            <a:off x="416458" y="945330"/>
            <a:ext cx="11258306"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How best to determine which portion of the ~$30 million can be attributed to the ABI and GLM?</a:t>
            </a:r>
          </a:p>
          <a:p>
            <a:pPr lvl="1">
              <a:lnSpc>
                <a:spcPct val="110000"/>
              </a:lnSpc>
              <a:spcBef>
                <a:spcPts val="0"/>
              </a:spcBef>
              <a:spcAft>
                <a:spcPts val="1200"/>
              </a:spcAft>
              <a:buClr>
                <a:schemeClr val="tx1"/>
              </a:buClr>
              <a:buSzPct val="90000"/>
              <a:buFont typeface="Wingdings" panose="05000000000000000000" pitchFamily="2" charset="2"/>
              <a:buChar char="§"/>
            </a:pPr>
            <a:r>
              <a:rPr lang="en-US" sz="2133" b="1" dirty="0">
                <a:solidFill>
                  <a:schemeClr val="tx1"/>
                </a:solidFill>
                <a:latin typeface="Calibri" panose="020F0502020204030204" pitchFamily="34" charset="0"/>
              </a:rPr>
              <a:t>Survey offices to determine which datasets are used most when radar outages occur during severe weather warning operations</a:t>
            </a:r>
          </a:p>
          <a:p>
            <a:pPr lvl="1">
              <a:lnSpc>
                <a:spcPct val="110000"/>
              </a:lnSpc>
              <a:spcBef>
                <a:spcPts val="0"/>
              </a:spcBef>
              <a:spcAft>
                <a:spcPts val="1200"/>
              </a:spcAft>
              <a:buClr>
                <a:schemeClr val="tx1"/>
              </a:buClr>
              <a:buSzPct val="90000"/>
              <a:buFont typeface="Wingdings" panose="05000000000000000000" pitchFamily="2" charset="2"/>
              <a:buChar char="§"/>
            </a:pPr>
            <a:r>
              <a:rPr lang="en-US" sz="2133" b="1" dirty="0">
                <a:solidFill>
                  <a:schemeClr val="tx1"/>
                </a:solidFill>
                <a:latin typeface="Calibri" panose="020F0502020204030204" pitchFamily="34" charset="0"/>
              </a:rPr>
              <a:t>Assess which radars have terminal doppler backups and the proximity of nearby radars to determine a weight for the role that GOES products likely play during outages</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Potentially further subdivide by severe hazard type, intensity (e.g., number of reports, amount of lightning), etc. – although this may raise new sample size issues</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Can the increasing severe weather warning size be linked to the GOES data?  If so, characterize any additional value this might provide</a:t>
            </a:r>
          </a:p>
          <a:p>
            <a:pPr>
              <a:lnSpc>
                <a:spcPct val="110000"/>
              </a:lnSpc>
              <a:spcBef>
                <a:spcPts val="0"/>
              </a:spcBef>
              <a:spcAft>
                <a:spcPts val="1200"/>
              </a:spcAft>
              <a:buClr>
                <a:schemeClr val="tx1"/>
              </a:buClr>
              <a:buSzPct val="90000"/>
              <a:buFont typeface="Wingdings" panose="05000000000000000000" pitchFamily="2" charset="2"/>
              <a:buChar char="§"/>
            </a:pPr>
            <a:endParaRPr lang="en-US" sz="24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endParaRPr lang="en-US" sz="24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028990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Backup Slides</a:t>
            </a:r>
          </a:p>
        </p:txBody>
      </p:sp>
      <p:sp>
        <p:nvSpPr>
          <p:cNvPr id="3" name="Text Placeholder 2"/>
          <p:cNvSpPr>
            <a:spLocks noGrp="1"/>
          </p:cNvSpPr>
          <p:nvPr>
            <p:ph type="body" idx="1"/>
          </p:nvPr>
        </p:nvSpPr>
        <p:spPr>
          <a:xfrm>
            <a:off x="416458" y="945330"/>
            <a:ext cx="11027122"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 </a:t>
            </a:r>
          </a:p>
        </p:txBody>
      </p:sp>
    </p:spTree>
    <p:extLst>
      <p:ext uri="{BB962C8B-B14F-4D97-AF65-F5344CB8AC3E}">
        <p14:creationId xmlns:p14="http://schemas.microsoft.com/office/powerpoint/2010/main" val="48997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5331"/>
            <a:ext cx="6168980" cy="408387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Add more on the distribution of reports?</a:t>
            </a: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Severe Weather Warning Statistics </a:t>
            </a:r>
          </a:p>
        </p:txBody>
      </p:sp>
      <p:sp>
        <p:nvSpPr>
          <p:cNvPr id="9" name="Rectangle 8">
            <a:extLst>
              <a:ext uri="{FF2B5EF4-FFF2-40B4-BE49-F238E27FC236}">
                <a16:creationId xmlns:a16="http://schemas.microsoft.com/office/drawing/2014/main" id="{D5B38A4C-E36A-42EB-A552-FFB6A1C211AC}"/>
              </a:ext>
            </a:extLst>
          </p:cNvPr>
          <p:cNvSpPr/>
          <p:nvPr/>
        </p:nvSpPr>
        <p:spPr>
          <a:xfrm>
            <a:off x="5676233" y="3986917"/>
            <a:ext cx="6096000" cy="369332"/>
          </a:xfrm>
          <a:prstGeom prst="rect">
            <a:avLst/>
          </a:prstGeom>
        </p:spPr>
        <p:txBody>
          <a:bodyPr>
            <a:spAutoFit/>
          </a:bodyPr>
          <a:lstStyle/>
          <a:p>
            <a:r>
              <a:rPr lang="en-US" dirty="0"/>
              <a:t>Hold</a:t>
            </a:r>
          </a:p>
        </p:txBody>
      </p:sp>
      <p:graphicFrame>
        <p:nvGraphicFramePr>
          <p:cNvPr id="7" name="Table 6">
            <a:extLst>
              <a:ext uri="{FF2B5EF4-FFF2-40B4-BE49-F238E27FC236}">
                <a16:creationId xmlns:a16="http://schemas.microsoft.com/office/drawing/2014/main" id="{F43B3BAC-DA78-435D-92FA-35FBB9E36B71}"/>
              </a:ext>
            </a:extLst>
          </p:cNvPr>
          <p:cNvGraphicFramePr>
            <a:graphicFrameLocks noGrp="1"/>
          </p:cNvGraphicFramePr>
          <p:nvPr>
            <p:extLst>
              <p:ext uri="{D42A27DB-BD31-4B8C-83A1-F6EECF244321}">
                <p14:modId xmlns:p14="http://schemas.microsoft.com/office/powerpoint/2010/main" val="742565129"/>
              </p:ext>
            </p:extLst>
          </p:nvPr>
        </p:nvGraphicFramePr>
        <p:xfrm>
          <a:off x="6663398" y="4522471"/>
          <a:ext cx="3441701" cy="1533525"/>
        </p:xfrm>
        <a:graphic>
          <a:graphicData uri="http://schemas.openxmlformats.org/drawingml/2006/table">
            <a:tbl>
              <a:tblPr>
                <a:tableStyleId>{69CF1AB2-1976-4502-BF36-3FF5EA218861}</a:tableStyleId>
              </a:tblPr>
              <a:tblGrid>
                <a:gridCol w="609038">
                  <a:extLst>
                    <a:ext uri="{9D8B030D-6E8A-4147-A177-3AD203B41FA5}">
                      <a16:colId xmlns:a16="http://schemas.microsoft.com/office/drawing/2014/main" val="3366208325"/>
                    </a:ext>
                  </a:extLst>
                </a:gridCol>
                <a:gridCol w="723233">
                  <a:extLst>
                    <a:ext uri="{9D8B030D-6E8A-4147-A177-3AD203B41FA5}">
                      <a16:colId xmlns:a16="http://schemas.microsoft.com/office/drawing/2014/main" val="2137906873"/>
                    </a:ext>
                  </a:extLst>
                </a:gridCol>
                <a:gridCol w="710545">
                  <a:extLst>
                    <a:ext uri="{9D8B030D-6E8A-4147-A177-3AD203B41FA5}">
                      <a16:colId xmlns:a16="http://schemas.microsoft.com/office/drawing/2014/main" val="1877145620"/>
                    </a:ext>
                  </a:extLst>
                </a:gridCol>
                <a:gridCol w="685168">
                  <a:extLst>
                    <a:ext uri="{9D8B030D-6E8A-4147-A177-3AD203B41FA5}">
                      <a16:colId xmlns:a16="http://schemas.microsoft.com/office/drawing/2014/main" val="3662546637"/>
                    </a:ext>
                  </a:extLst>
                </a:gridCol>
                <a:gridCol w="713717">
                  <a:extLst>
                    <a:ext uri="{9D8B030D-6E8A-4147-A177-3AD203B41FA5}">
                      <a16:colId xmlns:a16="http://schemas.microsoft.com/office/drawing/2014/main" val="2463684990"/>
                    </a:ext>
                  </a:extLst>
                </a:gridCol>
              </a:tblGrid>
              <a:tr h="390525">
                <a:tc>
                  <a:txBody>
                    <a:bodyPr/>
                    <a:lstStyle/>
                    <a:p>
                      <a:pPr algn="ctr" fontAlgn="ctr"/>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Warned Reports</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Unwarned Reports</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All Reports</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Percentage Warned</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38057906"/>
                  </a:ext>
                </a:extLst>
              </a:tr>
              <a:tr h="190500">
                <a:tc>
                  <a:txBody>
                    <a:bodyPr/>
                    <a:lstStyle/>
                    <a:p>
                      <a:pPr algn="ct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13543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5615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19158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70.69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8997475"/>
                  </a:ext>
                </a:extLst>
              </a:tr>
              <a:tr h="190500">
                <a:tc>
                  <a:txBody>
                    <a:bodyPr/>
                    <a:lstStyle/>
                    <a:p>
                      <a:pPr algn="ctr" fontAlgn="b"/>
                      <a:r>
                        <a:rPr lang="en-US" sz="1100" u="none" strike="noStrike">
                          <a:effectLst/>
                        </a:rPr>
                        <a:t>2016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14264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5996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20260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70.40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4168079"/>
                  </a:ext>
                </a:extLst>
              </a:tr>
              <a:tr h="190500">
                <a:tc>
                  <a:txBody>
                    <a:bodyPr/>
                    <a:lstStyle/>
                    <a:p>
                      <a:pPr algn="ctr" fontAlgn="b"/>
                      <a:r>
                        <a:rPr lang="en-US" sz="1100" u="none" strike="noStrike">
                          <a:effectLst/>
                        </a:rPr>
                        <a:t>2017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15193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6552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21745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69.87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66457384"/>
                  </a:ext>
                </a:extLst>
              </a:tr>
              <a:tr h="190500">
                <a:tc>
                  <a:txBody>
                    <a:bodyPr/>
                    <a:lstStyle/>
                    <a:p>
                      <a:pPr algn="ctr" fontAlgn="b"/>
                      <a:r>
                        <a:rPr lang="en-US" sz="1100" u="none" strike="noStrike">
                          <a:effectLst/>
                        </a:rPr>
                        <a:t>2018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13035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5957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18992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68.63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6208629"/>
                  </a:ext>
                </a:extLst>
              </a:tr>
              <a:tr h="190500">
                <a:tc>
                  <a:txBody>
                    <a:bodyPr/>
                    <a:lstStyle/>
                    <a:p>
                      <a:pPr algn="ctr" fontAlgn="b"/>
                      <a:r>
                        <a:rPr lang="en-US" sz="1100" u="none" strike="noStrike">
                          <a:effectLst/>
                        </a:rPr>
                        <a:t>2019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16523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6679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23202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71.21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07965097"/>
                  </a:ext>
                </a:extLst>
              </a:tr>
              <a:tr h="190500">
                <a:tc>
                  <a:txBody>
                    <a:bodyPr/>
                    <a:lstStyle/>
                    <a:p>
                      <a:pPr algn="ct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15796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6182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21978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71.87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0781392"/>
                  </a:ext>
                </a:extLst>
              </a:tr>
            </a:tbl>
          </a:graphicData>
        </a:graphic>
      </p:graphicFrame>
      <p:pic>
        <p:nvPicPr>
          <p:cNvPr id="2" name="Picture 1">
            <a:extLst>
              <a:ext uri="{FF2B5EF4-FFF2-40B4-BE49-F238E27FC236}">
                <a16:creationId xmlns:a16="http://schemas.microsoft.com/office/drawing/2014/main" id="{94FFE3CF-4A32-494A-B4A1-25AA185C4928}"/>
              </a:ext>
            </a:extLst>
          </p:cNvPr>
          <p:cNvPicPr>
            <a:picLocks noChangeAspect="1"/>
          </p:cNvPicPr>
          <p:nvPr/>
        </p:nvPicPr>
        <p:blipFill>
          <a:blip r:embed="rId2"/>
          <a:stretch>
            <a:fillRect/>
          </a:stretch>
        </p:blipFill>
        <p:spPr>
          <a:xfrm>
            <a:off x="6663398" y="1654806"/>
            <a:ext cx="4578493" cy="2755631"/>
          </a:xfrm>
          <a:prstGeom prst="rect">
            <a:avLst/>
          </a:prstGeom>
        </p:spPr>
      </p:pic>
    </p:spTree>
    <p:extLst>
      <p:ext uri="{BB962C8B-B14F-4D97-AF65-F5344CB8AC3E}">
        <p14:creationId xmlns:p14="http://schemas.microsoft.com/office/powerpoint/2010/main" val="128380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Geostationary Lightning Mapper</a:t>
            </a:r>
          </a:p>
        </p:txBody>
      </p:sp>
      <p:sp>
        <p:nvSpPr>
          <p:cNvPr id="3" name="Text Placeholder 2"/>
          <p:cNvSpPr>
            <a:spLocks noGrp="1"/>
          </p:cNvSpPr>
          <p:nvPr>
            <p:ph type="body" idx="1"/>
          </p:nvPr>
        </p:nvSpPr>
        <p:spPr>
          <a:xfrm>
            <a:off x="416459" y="945330"/>
            <a:ext cx="5679542"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Two GLMs observe spatial and temporal lightning distributions over a vast region </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Their broad spatial coverage and rapid temporal updates complement radar observations over CONUS to support severe weather warning decisions</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Integrating GLM data into the severe weather warning process promotes earlier and easier warning decisions, better assessment of the areal coverage of hazards, and fewer false alarms, especially during radar outages and in regions of poor radar coverage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083" y="984757"/>
            <a:ext cx="5429062" cy="375335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14" y="4881785"/>
            <a:ext cx="6144285" cy="1619002"/>
          </a:xfrm>
          <a:prstGeom prst="rect">
            <a:avLst/>
          </a:prstGeom>
        </p:spPr>
      </p:pic>
    </p:spTree>
    <p:extLst>
      <p:ext uri="{BB962C8B-B14F-4D97-AF65-F5344CB8AC3E}">
        <p14:creationId xmlns:p14="http://schemas.microsoft.com/office/powerpoint/2010/main" val="175279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5330"/>
            <a:ext cx="5323439" cy="2422559"/>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Statistics are produced for each radar describing the relative frequency and coincidence of radar outages, lightning, and severe weather warnings / reports</a:t>
            </a:r>
          </a:p>
        </p:txBody>
      </p:sp>
      <p:graphicFrame>
        <p:nvGraphicFramePr>
          <p:cNvPr id="4" name="Table 3"/>
          <p:cNvGraphicFramePr>
            <a:graphicFrameLocks noGrp="1"/>
          </p:cNvGraphicFramePr>
          <p:nvPr>
            <p:extLst>
              <p:ext uri="{D42A27DB-BD31-4B8C-83A1-F6EECF244321}">
                <p14:modId xmlns:p14="http://schemas.microsoft.com/office/powerpoint/2010/main" val="3113861620"/>
              </p:ext>
            </p:extLst>
          </p:nvPr>
        </p:nvGraphicFramePr>
        <p:xfrm>
          <a:off x="5832322" y="1131914"/>
          <a:ext cx="5831840" cy="2523744"/>
        </p:xfrm>
        <a:graphic>
          <a:graphicData uri="http://schemas.openxmlformats.org/drawingml/2006/table">
            <a:tbl>
              <a:tblPr firstRow="1" firstCol="1" bandRow="1"/>
              <a:tblGrid>
                <a:gridCol w="894080">
                  <a:extLst>
                    <a:ext uri="{9D8B030D-6E8A-4147-A177-3AD203B41FA5}">
                      <a16:colId xmlns:a16="http://schemas.microsoft.com/office/drawing/2014/main" val="1553812706"/>
                    </a:ext>
                  </a:extLst>
                </a:gridCol>
                <a:gridCol w="2797810">
                  <a:extLst>
                    <a:ext uri="{9D8B030D-6E8A-4147-A177-3AD203B41FA5}">
                      <a16:colId xmlns:a16="http://schemas.microsoft.com/office/drawing/2014/main" val="2461901613"/>
                    </a:ext>
                  </a:extLst>
                </a:gridCol>
                <a:gridCol w="770890">
                  <a:extLst>
                    <a:ext uri="{9D8B030D-6E8A-4147-A177-3AD203B41FA5}">
                      <a16:colId xmlns:a16="http://schemas.microsoft.com/office/drawing/2014/main" val="2798515185"/>
                    </a:ext>
                  </a:extLst>
                </a:gridCol>
                <a:gridCol w="684530">
                  <a:extLst>
                    <a:ext uri="{9D8B030D-6E8A-4147-A177-3AD203B41FA5}">
                      <a16:colId xmlns:a16="http://schemas.microsoft.com/office/drawing/2014/main" val="682132517"/>
                    </a:ext>
                  </a:extLst>
                </a:gridCol>
                <a:gridCol w="684530">
                  <a:extLst>
                    <a:ext uri="{9D8B030D-6E8A-4147-A177-3AD203B41FA5}">
                      <a16:colId xmlns:a16="http://schemas.microsoft.com/office/drawing/2014/main" val="1590870851"/>
                    </a:ext>
                  </a:extLst>
                </a:gridCol>
              </a:tblGrid>
              <a:tr h="210312">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Abbreviation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Metric 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Avg. Radar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Maximum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Radar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90293446"/>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wltg100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minutes w/ ltg within 1</a:t>
                      </a:r>
                      <a:r>
                        <a:rPr lang="en-US" sz="1000">
                          <a:effectLst/>
                          <a:latin typeface="Calibri" panose="020F0502020204030204" pitchFamily="34" charset="0"/>
                          <a:ea typeface="Calibri" panose="020F0502020204030204" pitchFamily="34"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67799311"/>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wltg150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minutes w/ ltg within 1.5</a:t>
                      </a:r>
                      <a:r>
                        <a:rPr lang="en-US" sz="1000">
                          <a:effectLst/>
                          <a:latin typeface="Calibri" panose="020F0502020204030204" pitchFamily="34" charset="0"/>
                          <a:ea typeface="Calibri" panose="020F0502020204030204" pitchFamily="34"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470255373"/>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outage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minutes w/ radar outage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KLCH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118891906"/>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outwltg100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outage minutes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KMRX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595274039"/>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outwltg150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outage minutes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KSHV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008963287"/>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svr100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minutes w/ svr warnings within 1</a:t>
                      </a:r>
                      <a:r>
                        <a:rPr lang="en-US" sz="1000">
                          <a:effectLst/>
                          <a:latin typeface="Calibri" panose="020F0502020204030204" pitchFamily="34" charset="0"/>
                          <a:ea typeface="Calibri" panose="020F0502020204030204" pitchFamily="34"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KFDR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745326205"/>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Svr150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minutes w/ svr warnings within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KFDR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42696205"/>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svrwout100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severe warning minutes w/ outage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KMBX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39775132"/>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svrwout150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severe warning minutes w/ outage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KMBX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47458357"/>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maff100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ma/ff warning minutes within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779307248"/>
                  </a:ext>
                </a:extLst>
              </a:tr>
              <a:tr h="210312">
                <a:tc>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maff150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Percentage of ma/ff warning minutes within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78553680"/>
                  </a:ext>
                </a:extLst>
              </a:tr>
            </a:tbl>
          </a:graphicData>
        </a:graphic>
      </p:graphicFrame>
      <p:sp>
        <p:nvSpPr>
          <p:cNvPr id="7" name="Text Placeholder 2"/>
          <p:cNvSpPr txBox="1">
            <a:spLocks/>
          </p:cNvSpPr>
          <p:nvPr/>
        </p:nvSpPr>
        <p:spPr>
          <a:xfrm>
            <a:off x="414952" y="3791569"/>
            <a:ext cx="11529862" cy="2422559"/>
          </a:xfrm>
          <a:prstGeom prst="rect">
            <a:avLst/>
          </a:prstGeom>
          <a:noFill/>
          <a:ln>
            <a:noFill/>
          </a:ln>
        </p:spPr>
        <p:txBody>
          <a:bodyPr wrap="square" lIns="91425" tIns="91425" rIns="91425" bIns="91425" anchor="t" anchorCtr="0">
            <a:noAutofit/>
          </a:bodyPr>
          <a:lstStyle>
            <a:lvl1pPr marL="465655" marR="0" lvl="0" indent="-242141" algn="l" defTabSz="914400" rtl="0" eaLnBrk="1" latinLnBrk="0" hangingPunct="1">
              <a:lnSpc>
                <a:spcPct val="90000"/>
              </a:lnSpc>
              <a:spcBef>
                <a:spcPts val="2667"/>
              </a:spcBef>
              <a:buClr>
                <a:srgbClr val="6DB7D7"/>
              </a:buClr>
              <a:buSzPct val="110000"/>
              <a:buFont typeface="Noto Sans Symbols"/>
              <a:buChar char="●"/>
              <a:defRPr sz="3200" b="0" i="0" u="none" strike="noStrike" kern="1200" cap="none">
                <a:solidFill>
                  <a:srgbClr val="595959"/>
                </a:solidFill>
                <a:latin typeface="Source Sans Pro"/>
                <a:ea typeface="Source Sans Pro"/>
                <a:cs typeface="Source Sans Pro"/>
                <a:sym typeface="Source Sans Pro"/>
              </a:defRPr>
            </a:lvl1pPr>
            <a:lvl2pPr marL="914377" marR="0" lvl="1" indent="-252300" algn="l" defTabSz="914400" rtl="0" eaLnBrk="1" latinLnBrk="0" hangingPunct="1">
              <a:lnSpc>
                <a:spcPct val="90000"/>
              </a:lnSpc>
              <a:spcBef>
                <a:spcPts val="800"/>
              </a:spcBef>
              <a:buClr>
                <a:srgbClr val="205C77"/>
              </a:buClr>
              <a:buSzPct val="110000"/>
              <a:buFont typeface="Noto Sans Symbols"/>
              <a:buChar char="●"/>
              <a:defRPr sz="2933" b="0" i="0" u="none" strike="noStrike" kern="1200" cap="none">
                <a:solidFill>
                  <a:srgbClr val="595959"/>
                </a:solidFill>
                <a:latin typeface="Source Sans Pro"/>
                <a:ea typeface="Source Sans Pro"/>
                <a:cs typeface="Source Sans Pro"/>
                <a:sym typeface="Source Sans Pro"/>
              </a:defRPr>
            </a:lvl2pPr>
            <a:lvl3pPr marL="1291134" marR="0" lvl="2" indent="-190495" algn="l" defTabSz="914400" rtl="0" eaLnBrk="1" latinLnBrk="0" hangingPunct="1">
              <a:lnSpc>
                <a:spcPct val="90000"/>
              </a:lnSpc>
              <a:spcBef>
                <a:spcPts val="800"/>
              </a:spcBef>
              <a:buClr>
                <a:srgbClr val="6DB7D7"/>
              </a:buClr>
              <a:buSzPct val="110000"/>
              <a:buFont typeface="Noto Sans Symbols"/>
              <a:buChar char="●"/>
              <a:defRPr sz="2667" b="0" i="0" u="none" strike="noStrike" kern="1200" cap="none">
                <a:solidFill>
                  <a:srgbClr val="595959"/>
                </a:solidFill>
                <a:latin typeface="Source Sans Pro"/>
                <a:ea typeface="Source Sans Pro"/>
                <a:cs typeface="Source Sans Pro"/>
                <a:sym typeface="Source Sans Pro"/>
              </a:defRPr>
            </a:lvl3pPr>
            <a:lvl4pPr marL="1684825" marR="0" lvl="3" indent="-230286" algn="l" defTabSz="914400" rtl="0" eaLnBrk="1" latinLnBrk="0" hangingPunct="1">
              <a:lnSpc>
                <a:spcPct val="90000"/>
              </a:lnSpc>
              <a:spcBef>
                <a:spcPts val="800"/>
              </a:spcBef>
              <a:buClr>
                <a:srgbClr val="205C7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4pPr>
            <a:lvl5pPr marL="2061582" marR="0" lvl="4" indent="-217587" algn="l" defTabSz="914400" rtl="0" eaLnBrk="1" latinLnBrk="0" hangingPunct="1">
              <a:lnSpc>
                <a:spcPct val="90000"/>
              </a:lnSpc>
              <a:spcBef>
                <a:spcPts val="80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5pPr>
            <a:lvl6pPr marL="2438339" marR="0" lvl="5" indent="-221821" algn="l" defTabSz="914400" rtl="0" eaLnBrk="1" latinLnBrk="0" hangingPunct="1">
              <a:lnSpc>
                <a:spcPct val="90000"/>
              </a:lnSpc>
              <a:spcBef>
                <a:spcPts val="480"/>
              </a:spcBef>
              <a:buClr>
                <a:schemeClr val="accent2"/>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6pPr>
            <a:lvl7pPr marL="2823563" marR="0" lvl="6" indent="-217588" algn="l" defTabSz="914400" rtl="0" eaLnBrk="1" latinLnBrk="0" hangingPunct="1">
              <a:lnSpc>
                <a:spcPct val="90000"/>
              </a:lnSpc>
              <a:spcBef>
                <a:spcPts val="48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7pPr>
            <a:lvl8pPr marL="3198204" marR="0" lvl="7" indent="-219705" algn="l" defTabSz="914400" rtl="0" eaLnBrk="1" latinLnBrk="0" hangingPunct="1">
              <a:lnSpc>
                <a:spcPct val="90000"/>
              </a:lnSpc>
              <a:spcBef>
                <a:spcPts val="480"/>
              </a:spcBef>
              <a:buClr>
                <a:schemeClr val="accent2"/>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8pPr>
            <a:lvl9pPr marL="3585544" marR="0" lvl="8" indent="-217588" algn="l" defTabSz="914400" rtl="0" eaLnBrk="1" latinLnBrk="0" hangingPunct="1">
              <a:lnSpc>
                <a:spcPct val="90000"/>
              </a:lnSpc>
              <a:spcBef>
                <a:spcPts val="48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9p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For those interested in more closely exploring these distributions, the intermediate files are available here (https://lightning.umd.edu/glm/docs/radarstatus/datafiles/)  </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These simple text files contain 527040 rows (minutes during 2020) by 143 columns (radars, order indicated in newradarcoords.csv)</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These files should be self-explanatory with the html images as context</a:t>
            </a:r>
          </a:p>
        </p:txBody>
      </p:sp>
      <p:sp>
        <p:nvSpPr>
          <p:cNvPr id="8"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WSR-88D Status, Lightning, and Severe Weather Summaries</a:t>
            </a:r>
          </a:p>
        </p:txBody>
      </p:sp>
    </p:spTree>
    <p:extLst>
      <p:ext uri="{BB962C8B-B14F-4D97-AF65-F5344CB8AC3E}">
        <p14:creationId xmlns:p14="http://schemas.microsoft.com/office/powerpoint/2010/main" val="3706430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5330"/>
            <a:ext cx="6599978"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Severe weather warning polygons (only NEW/CON and SV/TO) were modified to include some new columns, and the warning </a:t>
            </a:r>
            <a:r>
              <a:rPr lang="en-US" sz="2400" b="1" dirty="0" err="1">
                <a:solidFill>
                  <a:schemeClr val="tx1"/>
                </a:solidFill>
                <a:latin typeface="Calibri" panose="020F0502020204030204" pitchFamily="34" charset="0"/>
              </a:rPr>
              <a:t>shapefiles</a:t>
            </a:r>
            <a:r>
              <a:rPr lang="en-US" sz="2400" b="1" dirty="0">
                <a:solidFill>
                  <a:schemeClr val="tx1"/>
                </a:solidFill>
                <a:latin typeface="Calibri" panose="020F0502020204030204" pitchFamily="34" charset="0"/>
              </a:rPr>
              <a:t> have been recreated for 2018, 2019, and 2020 (all files are available here https://lightning.umd.edu/glm/docs/warn/) </a:t>
            </a:r>
          </a:p>
          <a:p>
            <a:pPr>
              <a:lnSpc>
                <a:spcPct val="110000"/>
              </a:lnSpc>
              <a:spcBef>
                <a:spcPts val="0"/>
              </a:spcBef>
              <a:spcAft>
                <a:spcPts val="1200"/>
              </a:spcAft>
              <a:buClr>
                <a:schemeClr val="tx1"/>
              </a:buClr>
              <a:buSzPct val="90000"/>
              <a:buFont typeface="Wingdings" panose="05000000000000000000" pitchFamily="2" charset="2"/>
              <a:buChar char="§"/>
            </a:pPr>
            <a:endParaRPr lang="en-US" sz="2400" b="1" dirty="0">
              <a:solidFill>
                <a:schemeClr val="tx1"/>
              </a:solidFill>
              <a:latin typeface="Calibri" panose="020F0502020204030204" pitchFamily="34" charset="0"/>
            </a:endParaRP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Initial Warning Verification Analysis</a:t>
            </a:r>
          </a:p>
        </p:txBody>
      </p:sp>
      <p:graphicFrame>
        <p:nvGraphicFramePr>
          <p:cNvPr id="2" name="Table 1"/>
          <p:cNvGraphicFramePr>
            <a:graphicFrameLocks noGrp="1"/>
          </p:cNvGraphicFramePr>
          <p:nvPr>
            <p:extLst>
              <p:ext uri="{D42A27DB-BD31-4B8C-83A1-F6EECF244321}">
                <p14:modId xmlns:p14="http://schemas.microsoft.com/office/powerpoint/2010/main" val="277876593"/>
              </p:ext>
            </p:extLst>
          </p:nvPr>
        </p:nvGraphicFramePr>
        <p:xfrm>
          <a:off x="1673497" y="3778615"/>
          <a:ext cx="3685477" cy="997204"/>
        </p:xfrm>
        <a:graphic>
          <a:graphicData uri="http://schemas.openxmlformats.org/drawingml/2006/table">
            <a:tbl>
              <a:tblPr firstRow="1" firstCol="1" bandRow="1"/>
              <a:tblGrid>
                <a:gridCol w="595948">
                  <a:extLst>
                    <a:ext uri="{9D8B030D-6E8A-4147-A177-3AD203B41FA5}">
                      <a16:colId xmlns:a16="http://schemas.microsoft.com/office/drawing/2014/main" val="3856607105"/>
                    </a:ext>
                  </a:extLst>
                </a:gridCol>
                <a:gridCol w="543560">
                  <a:extLst>
                    <a:ext uri="{9D8B030D-6E8A-4147-A177-3AD203B41FA5}">
                      <a16:colId xmlns:a16="http://schemas.microsoft.com/office/drawing/2014/main" val="1267313836"/>
                    </a:ext>
                  </a:extLst>
                </a:gridCol>
                <a:gridCol w="754444">
                  <a:extLst>
                    <a:ext uri="{9D8B030D-6E8A-4147-A177-3AD203B41FA5}">
                      <a16:colId xmlns:a16="http://schemas.microsoft.com/office/drawing/2014/main" val="1940859082"/>
                    </a:ext>
                  </a:extLst>
                </a:gridCol>
                <a:gridCol w="841692">
                  <a:extLst>
                    <a:ext uri="{9D8B030D-6E8A-4147-A177-3AD203B41FA5}">
                      <a16:colId xmlns:a16="http://schemas.microsoft.com/office/drawing/2014/main" val="3696465102"/>
                    </a:ext>
                  </a:extLst>
                </a:gridCol>
                <a:gridCol w="949833">
                  <a:extLst>
                    <a:ext uri="{9D8B030D-6E8A-4147-A177-3AD203B41FA5}">
                      <a16:colId xmlns:a16="http://schemas.microsoft.com/office/drawing/2014/main" val="3323269906"/>
                    </a:ext>
                  </a:extLst>
                </a:gridCol>
              </a:tblGrid>
              <a:tr h="190500">
                <a:tc>
                  <a:txBody>
                    <a:bodyPr/>
                    <a:lstStyle/>
                    <a:p>
                      <a:pPr marL="0" marR="0">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verf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farverf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midverf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r>
                        <a:rPr lang="en-US" sz="1600" b="1" dirty="0" err="1">
                          <a:solidFill>
                            <a:srgbClr val="FFFFFF"/>
                          </a:solidFill>
                          <a:effectLst/>
                          <a:latin typeface="Calibri" panose="020F0502020204030204" pitchFamily="34" charset="0"/>
                          <a:cs typeface="Times New Roman" panose="02020603050405020304" pitchFamily="18" charset="0"/>
                        </a:rPr>
                        <a:t>nearverf</a:t>
                      </a:r>
                      <a:r>
                        <a:rPr lang="en-US" sz="1600" dirty="0">
                          <a:effectLst/>
                          <a:latin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835386125"/>
                  </a:ext>
                </a:extLst>
              </a:tr>
              <a:tr h="19050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0.48</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0.43</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0.47</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0.52</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799508869"/>
                  </a:ext>
                </a:extLst>
              </a:tr>
              <a:tr h="19050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0.42</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0.55</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539823503"/>
                  </a:ext>
                </a:extLst>
              </a:tr>
              <a:tr h="19050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0.51</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0.49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0.56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2612893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37536614"/>
              </p:ext>
            </p:extLst>
          </p:nvPr>
        </p:nvGraphicFramePr>
        <p:xfrm>
          <a:off x="1673497" y="5086727"/>
          <a:ext cx="4267200" cy="997204"/>
        </p:xfrm>
        <a:graphic>
          <a:graphicData uri="http://schemas.openxmlformats.org/drawingml/2006/table">
            <a:tbl>
              <a:tblPr firstRow="1" firstCol="1" bandRow="1"/>
              <a:tblGrid>
                <a:gridCol w="609600">
                  <a:extLst>
                    <a:ext uri="{9D8B030D-6E8A-4147-A177-3AD203B41FA5}">
                      <a16:colId xmlns:a16="http://schemas.microsoft.com/office/drawing/2014/main" val="3330780530"/>
                    </a:ext>
                  </a:extLst>
                </a:gridCol>
                <a:gridCol w="609600">
                  <a:extLst>
                    <a:ext uri="{9D8B030D-6E8A-4147-A177-3AD203B41FA5}">
                      <a16:colId xmlns:a16="http://schemas.microsoft.com/office/drawing/2014/main" val="46398015"/>
                    </a:ext>
                  </a:extLst>
                </a:gridCol>
                <a:gridCol w="609600">
                  <a:extLst>
                    <a:ext uri="{9D8B030D-6E8A-4147-A177-3AD203B41FA5}">
                      <a16:colId xmlns:a16="http://schemas.microsoft.com/office/drawing/2014/main" val="4285830102"/>
                    </a:ext>
                  </a:extLst>
                </a:gridCol>
                <a:gridCol w="609600">
                  <a:extLst>
                    <a:ext uri="{9D8B030D-6E8A-4147-A177-3AD203B41FA5}">
                      <a16:colId xmlns:a16="http://schemas.microsoft.com/office/drawing/2014/main" val="3269161998"/>
                    </a:ext>
                  </a:extLst>
                </a:gridCol>
                <a:gridCol w="609600">
                  <a:extLst>
                    <a:ext uri="{9D8B030D-6E8A-4147-A177-3AD203B41FA5}">
                      <a16:colId xmlns:a16="http://schemas.microsoft.com/office/drawing/2014/main" val="2735083619"/>
                    </a:ext>
                  </a:extLst>
                </a:gridCol>
                <a:gridCol w="609600">
                  <a:extLst>
                    <a:ext uri="{9D8B030D-6E8A-4147-A177-3AD203B41FA5}">
                      <a16:colId xmlns:a16="http://schemas.microsoft.com/office/drawing/2014/main" val="3874098396"/>
                    </a:ext>
                  </a:extLst>
                </a:gridCol>
                <a:gridCol w="609600">
                  <a:extLst>
                    <a:ext uri="{9D8B030D-6E8A-4147-A177-3AD203B41FA5}">
                      <a16:colId xmlns:a16="http://schemas.microsoft.com/office/drawing/2014/main" val="2254451574"/>
                    </a:ext>
                  </a:extLst>
                </a:gridCol>
              </a:tblGrid>
              <a:tr h="190500">
                <a:tc>
                  <a:txBody>
                    <a:bodyPr/>
                    <a:lstStyle/>
                    <a:p>
                      <a:pPr marL="0" marR="0">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svrf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wfff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nearf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4071149566"/>
                  </a:ext>
                </a:extLst>
              </a:tr>
              <a:tr h="19050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0.10</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0.90</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0.96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0.26</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0.39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0.35</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16273340"/>
                  </a:ext>
                </a:extLst>
              </a:tr>
              <a:tr h="19050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0.13</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0.87</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0.97</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0.24</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0.39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0.37</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50705313"/>
                  </a:ext>
                </a:extLst>
              </a:tr>
              <a:tr h="190500">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0.11</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0.89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0.93</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0.23</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0.38</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0.39</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27307204"/>
                  </a:ext>
                </a:extLst>
              </a:tr>
            </a:tbl>
          </a:graphicData>
        </a:graphic>
      </p:graphicFrame>
      <p:sp>
        <p:nvSpPr>
          <p:cNvPr id="8" name="Text Placeholder 2"/>
          <p:cNvSpPr txBox="1">
            <a:spLocks/>
          </p:cNvSpPr>
          <p:nvPr/>
        </p:nvSpPr>
        <p:spPr>
          <a:xfrm>
            <a:off x="7134131" y="1209314"/>
            <a:ext cx="4599276" cy="5138601"/>
          </a:xfrm>
          <a:prstGeom prst="rect">
            <a:avLst/>
          </a:prstGeom>
          <a:noFill/>
          <a:ln>
            <a:noFill/>
          </a:ln>
        </p:spPr>
        <p:txBody>
          <a:bodyPr wrap="square" lIns="91425" tIns="91425" rIns="91425" bIns="91425" anchor="t" anchorCtr="0">
            <a:noAutofit/>
          </a:bodyPr>
          <a:lstStyle>
            <a:lvl1pPr marL="465655" marR="0" lvl="0" indent="-242141" algn="l" defTabSz="914400" rtl="0" eaLnBrk="1" latinLnBrk="0" hangingPunct="1">
              <a:lnSpc>
                <a:spcPct val="90000"/>
              </a:lnSpc>
              <a:spcBef>
                <a:spcPts val="2667"/>
              </a:spcBef>
              <a:buClr>
                <a:srgbClr val="6DB7D7"/>
              </a:buClr>
              <a:buSzPct val="110000"/>
              <a:buFont typeface="Noto Sans Symbols"/>
              <a:buChar char="●"/>
              <a:defRPr sz="3200" b="0" i="0" u="none" strike="noStrike" kern="1200" cap="none">
                <a:solidFill>
                  <a:srgbClr val="595959"/>
                </a:solidFill>
                <a:latin typeface="Source Sans Pro"/>
                <a:ea typeface="Source Sans Pro"/>
                <a:cs typeface="Source Sans Pro"/>
                <a:sym typeface="Source Sans Pro"/>
              </a:defRPr>
            </a:lvl1pPr>
            <a:lvl2pPr marL="914377" marR="0" lvl="1" indent="-252300" algn="l" defTabSz="914400" rtl="0" eaLnBrk="1" latinLnBrk="0" hangingPunct="1">
              <a:lnSpc>
                <a:spcPct val="90000"/>
              </a:lnSpc>
              <a:spcBef>
                <a:spcPts val="800"/>
              </a:spcBef>
              <a:buClr>
                <a:srgbClr val="205C77"/>
              </a:buClr>
              <a:buSzPct val="110000"/>
              <a:buFont typeface="Noto Sans Symbols"/>
              <a:buChar char="●"/>
              <a:defRPr sz="2933" b="0" i="0" u="none" strike="noStrike" kern="1200" cap="none">
                <a:solidFill>
                  <a:srgbClr val="595959"/>
                </a:solidFill>
                <a:latin typeface="Source Sans Pro"/>
                <a:ea typeface="Source Sans Pro"/>
                <a:cs typeface="Source Sans Pro"/>
                <a:sym typeface="Source Sans Pro"/>
              </a:defRPr>
            </a:lvl2pPr>
            <a:lvl3pPr marL="1291134" marR="0" lvl="2" indent="-190495" algn="l" defTabSz="914400" rtl="0" eaLnBrk="1" latinLnBrk="0" hangingPunct="1">
              <a:lnSpc>
                <a:spcPct val="90000"/>
              </a:lnSpc>
              <a:spcBef>
                <a:spcPts val="800"/>
              </a:spcBef>
              <a:buClr>
                <a:srgbClr val="6DB7D7"/>
              </a:buClr>
              <a:buSzPct val="110000"/>
              <a:buFont typeface="Noto Sans Symbols"/>
              <a:buChar char="●"/>
              <a:defRPr sz="2667" b="0" i="0" u="none" strike="noStrike" kern="1200" cap="none">
                <a:solidFill>
                  <a:srgbClr val="595959"/>
                </a:solidFill>
                <a:latin typeface="Source Sans Pro"/>
                <a:ea typeface="Source Sans Pro"/>
                <a:cs typeface="Source Sans Pro"/>
                <a:sym typeface="Source Sans Pro"/>
              </a:defRPr>
            </a:lvl3pPr>
            <a:lvl4pPr marL="1684825" marR="0" lvl="3" indent="-230286" algn="l" defTabSz="914400" rtl="0" eaLnBrk="1" latinLnBrk="0" hangingPunct="1">
              <a:lnSpc>
                <a:spcPct val="90000"/>
              </a:lnSpc>
              <a:spcBef>
                <a:spcPts val="800"/>
              </a:spcBef>
              <a:buClr>
                <a:srgbClr val="205C7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4pPr>
            <a:lvl5pPr marL="2061582" marR="0" lvl="4" indent="-217587" algn="l" defTabSz="914400" rtl="0" eaLnBrk="1" latinLnBrk="0" hangingPunct="1">
              <a:lnSpc>
                <a:spcPct val="90000"/>
              </a:lnSpc>
              <a:spcBef>
                <a:spcPts val="80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5pPr>
            <a:lvl6pPr marL="2438339" marR="0" lvl="5" indent="-221821" algn="l" defTabSz="914400" rtl="0" eaLnBrk="1" latinLnBrk="0" hangingPunct="1">
              <a:lnSpc>
                <a:spcPct val="90000"/>
              </a:lnSpc>
              <a:spcBef>
                <a:spcPts val="480"/>
              </a:spcBef>
              <a:buClr>
                <a:schemeClr val="accent2"/>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6pPr>
            <a:lvl7pPr marL="2823563" marR="0" lvl="6" indent="-217588" algn="l" defTabSz="914400" rtl="0" eaLnBrk="1" latinLnBrk="0" hangingPunct="1">
              <a:lnSpc>
                <a:spcPct val="90000"/>
              </a:lnSpc>
              <a:spcBef>
                <a:spcPts val="48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7pPr>
            <a:lvl8pPr marL="3198204" marR="0" lvl="7" indent="-219705" algn="l" defTabSz="914400" rtl="0" eaLnBrk="1" latinLnBrk="0" hangingPunct="1">
              <a:lnSpc>
                <a:spcPct val="90000"/>
              </a:lnSpc>
              <a:spcBef>
                <a:spcPts val="480"/>
              </a:spcBef>
              <a:buClr>
                <a:schemeClr val="accent2"/>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8pPr>
            <a:lvl9pPr marL="3585544" marR="0" lvl="8" indent="-217588" algn="l" defTabSz="914400" rtl="0" eaLnBrk="1" latinLnBrk="0" hangingPunct="1">
              <a:lnSpc>
                <a:spcPct val="90000"/>
              </a:lnSpc>
              <a:spcBef>
                <a:spcPts val="48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9pPr>
          </a:lstStyle>
          <a:p>
            <a:pPr marL="223514" indent="0">
              <a:lnSpc>
                <a:spcPct val="100000"/>
              </a:lnSpc>
              <a:spcBef>
                <a:spcPts val="0"/>
              </a:spcBef>
              <a:spcAft>
                <a:spcPts val="600"/>
              </a:spcAft>
              <a:buClr>
                <a:schemeClr val="tx1"/>
              </a:buClr>
              <a:buSzPct val="90000"/>
              <a:buNone/>
            </a:pPr>
            <a:r>
              <a:rPr lang="en-US" sz="1800" b="1" dirty="0">
                <a:solidFill>
                  <a:schemeClr val="tx1"/>
                </a:solidFill>
                <a:latin typeface="Calibri" panose="020F0502020204030204" pitchFamily="34" charset="0"/>
              </a:rPr>
              <a:t>New Warning Columns:</a:t>
            </a:r>
          </a:p>
          <a:p>
            <a:pPr marL="566414" indent="-342900">
              <a:lnSpc>
                <a:spcPct val="100000"/>
              </a:lnSpc>
              <a:spcBef>
                <a:spcPts val="0"/>
              </a:spcBef>
              <a:buClr>
                <a:schemeClr val="tx1"/>
              </a:buClr>
              <a:buSzPct val="90000"/>
              <a:buFont typeface="+mj-lt"/>
              <a:buAutoNum type="arabicPeriod"/>
            </a:pPr>
            <a:r>
              <a:rPr lang="en-US" sz="1800" dirty="0">
                <a:solidFill>
                  <a:schemeClr val="tx1"/>
                </a:solidFill>
                <a:latin typeface="Calibri" panose="020F0502020204030204" pitchFamily="34" charset="0"/>
              </a:rPr>
              <a:t>radar = nearest radar (between radar location and nearest point in polygon)</a:t>
            </a:r>
          </a:p>
          <a:p>
            <a:pPr marL="566414" indent="-342900">
              <a:lnSpc>
                <a:spcPct val="100000"/>
              </a:lnSpc>
              <a:spcBef>
                <a:spcPts val="0"/>
              </a:spcBef>
              <a:buClr>
                <a:schemeClr val="tx1"/>
              </a:buClr>
              <a:buSzPct val="90000"/>
              <a:buFont typeface="+mj-lt"/>
              <a:buAutoNum type="arabicPeriod"/>
            </a:pPr>
            <a:r>
              <a:rPr lang="en-US" sz="1800" dirty="0" err="1">
                <a:solidFill>
                  <a:schemeClr val="tx1"/>
                </a:solidFill>
                <a:latin typeface="Calibri" panose="020F0502020204030204" pitchFamily="34" charset="0"/>
              </a:rPr>
              <a:t>mindist</a:t>
            </a:r>
            <a:r>
              <a:rPr lang="en-US" sz="1800" dirty="0">
                <a:solidFill>
                  <a:schemeClr val="tx1"/>
                </a:solidFill>
                <a:latin typeface="Calibri" panose="020F0502020204030204" pitchFamily="34" charset="0"/>
              </a:rPr>
              <a:t> = distance to nearest radar</a:t>
            </a:r>
          </a:p>
          <a:p>
            <a:pPr marL="566414" indent="-342900">
              <a:lnSpc>
                <a:spcPct val="100000"/>
              </a:lnSpc>
              <a:spcBef>
                <a:spcPts val="0"/>
              </a:spcBef>
              <a:buClr>
                <a:schemeClr val="tx1"/>
              </a:buClr>
              <a:buSzPct val="90000"/>
              <a:buFont typeface="+mj-lt"/>
              <a:buAutoNum type="arabicPeriod"/>
            </a:pPr>
            <a:r>
              <a:rPr lang="en-US" sz="1800" dirty="0">
                <a:solidFill>
                  <a:schemeClr val="tx1"/>
                </a:solidFill>
                <a:latin typeface="Calibri" panose="020F0502020204030204" pitchFamily="34" charset="0"/>
              </a:rPr>
              <a:t>verified = 1 if </a:t>
            </a:r>
            <a:r>
              <a:rPr lang="en-US" sz="1800" dirty="0" err="1">
                <a:solidFill>
                  <a:schemeClr val="tx1"/>
                </a:solidFill>
                <a:latin typeface="Calibri" panose="020F0502020204030204" pitchFamily="34" charset="0"/>
              </a:rPr>
              <a:t>svr</a:t>
            </a:r>
            <a:r>
              <a:rPr lang="en-US" sz="1800" dirty="0">
                <a:solidFill>
                  <a:schemeClr val="tx1"/>
                </a:solidFill>
                <a:latin typeface="Calibri" panose="020F0502020204030204" pitchFamily="34" charset="0"/>
              </a:rPr>
              <a:t>/tor report occurred during warning, 0 otherwise</a:t>
            </a:r>
          </a:p>
          <a:p>
            <a:pPr marL="566414" indent="-342900">
              <a:lnSpc>
                <a:spcPct val="100000"/>
              </a:lnSpc>
              <a:spcBef>
                <a:spcPts val="0"/>
              </a:spcBef>
              <a:buClr>
                <a:schemeClr val="tx1"/>
              </a:buClr>
              <a:buSzPct val="90000"/>
              <a:buFont typeface="+mj-lt"/>
              <a:buAutoNum type="arabicPeriod"/>
            </a:pPr>
            <a:r>
              <a:rPr lang="en-US" sz="1800" dirty="0" err="1">
                <a:solidFill>
                  <a:schemeClr val="tx1"/>
                </a:solidFill>
                <a:latin typeface="Calibri" panose="020F0502020204030204" pitchFamily="34" charset="0"/>
              </a:rPr>
              <a:t>rpttimes</a:t>
            </a:r>
            <a:r>
              <a:rPr lang="en-US" sz="1800" dirty="0">
                <a:solidFill>
                  <a:schemeClr val="tx1"/>
                </a:solidFill>
                <a:latin typeface="Calibri" panose="020F0502020204030204" pitchFamily="34" charset="0"/>
              </a:rPr>
              <a:t> = times and type of coincident reports</a:t>
            </a:r>
          </a:p>
          <a:p>
            <a:pPr marL="566414" indent="-342900">
              <a:lnSpc>
                <a:spcPct val="100000"/>
              </a:lnSpc>
              <a:spcBef>
                <a:spcPts val="0"/>
              </a:spcBef>
              <a:buClr>
                <a:schemeClr val="tx1"/>
              </a:buClr>
              <a:buSzPct val="90000"/>
              <a:buFont typeface="+mj-lt"/>
              <a:buAutoNum type="arabicPeriod"/>
            </a:pPr>
            <a:r>
              <a:rPr lang="en-US" sz="1800" dirty="0" err="1">
                <a:solidFill>
                  <a:schemeClr val="tx1"/>
                </a:solidFill>
                <a:latin typeface="Calibri" panose="020F0502020204030204" pitchFamily="34" charset="0"/>
              </a:rPr>
              <a:t>ltgsum</a:t>
            </a:r>
            <a:r>
              <a:rPr lang="en-US" sz="1800" dirty="0">
                <a:solidFill>
                  <a:schemeClr val="tx1"/>
                </a:solidFill>
                <a:latin typeface="Calibri" panose="020F0502020204030204" pitchFamily="34" charset="0"/>
              </a:rPr>
              <a:t> = GLM flash count throughout entire warning</a:t>
            </a:r>
          </a:p>
          <a:p>
            <a:pPr marL="566414" indent="-342900">
              <a:lnSpc>
                <a:spcPct val="100000"/>
              </a:lnSpc>
              <a:spcBef>
                <a:spcPts val="0"/>
              </a:spcBef>
              <a:buClr>
                <a:schemeClr val="tx1"/>
              </a:buClr>
              <a:buSzPct val="90000"/>
              <a:buFont typeface="+mj-lt"/>
              <a:buAutoNum type="arabicPeriod"/>
            </a:pPr>
            <a:r>
              <a:rPr lang="en-US" sz="1800" dirty="0" err="1">
                <a:solidFill>
                  <a:schemeClr val="tx1"/>
                </a:solidFill>
                <a:latin typeface="Calibri" panose="020F0502020204030204" pitchFamily="34" charset="0"/>
              </a:rPr>
              <a:t>ltgcounts</a:t>
            </a:r>
            <a:r>
              <a:rPr lang="en-US" sz="1800" dirty="0">
                <a:solidFill>
                  <a:schemeClr val="tx1"/>
                </a:solidFill>
                <a:latin typeface="Calibri" panose="020F0502020204030204" pitchFamily="34" charset="0"/>
              </a:rPr>
              <a:t> = 1-min flash count time series during entire warning</a:t>
            </a:r>
          </a:p>
          <a:p>
            <a:pPr>
              <a:lnSpc>
                <a:spcPct val="100000"/>
              </a:lnSpc>
              <a:spcBef>
                <a:spcPts val="0"/>
              </a:spcBef>
              <a:buClr>
                <a:schemeClr val="tx1"/>
              </a:buClr>
              <a:buSzPct val="90000"/>
              <a:buFont typeface="Wingdings" panose="05000000000000000000" pitchFamily="2" charset="2"/>
              <a:buChar char="§"/>
            </a:pPr>
            <a:endParaRPr lang="en-US" sz="1800" dirty="0">
              <a:solidFill>
                <a:schemeClr val="tx1"/>
              </a:solidFill>
              <a:latin typeface="Calibri" panose="020F0502020204030204" pitchFamily="34" charset="0"/>
            </a:endParaRPr>
          </a:p>
          <a:p>
            <a:pPr marL="223514" indent="0">
              <a:lnSpc>
                <a:spcPct val="100000"/>
              </a:lnSpc>
              <a:spcBef>
                <a:spcPts val="0"/>
              </a:spcBef>
              <a:spcAft>
                <a:spcPts val="600"/>
              </a:spcAft>
              <a:buClr>
                <a:schemeClr val="tx1"/>
              </a:buClr>
              <a:buSzPct val="90000"/>
              <a:buNone/>
            </a:pPr>
            <a:r>
              <a:rPr lang="en-US" sz="1800" b="1" dirty="0">
                <a:solidFill>
                  <a:schemeClr val="tx1"/>
                </a:solidFill>
                <a:latin typeface="Calibri" panose="020F0502020204030204" pitchFamily="34" charset="0"/>
              </a:rPr>
              <a:t>New Report Columns:</a:t>
            </a:r>
          </a:p>
          <a:p>
            <a:pPr marL="566414" indent="-342900">
              <a:lnSpc>
                <a:spcPct val="100000"/>
              </a:lnSpc>
              <a:spcBef>
                <a:spcPts val="0"/>
              </a:spcBef>
              <a:buClr>
                <a:schemeClr val="tx1"/>
              </a:buClr>
              <a:buSzPct val="90000"/>
              <a:buFont typeface="+mj-lt"/>
              <a:buAutoNum type="arabicPeriod"/>
            </a:pPr>
            <a:r>
              <a:rPr lang="en-US" sz="1800" dirty="0">
                <a:solidFill>
                  <a:schemeClr val="tx1"/>
                </a:solidFill>
                <a:latin typeface="Calibri" panose="020F0502020204030204" pitchFamily="34" charset="0"/>
              </a:rPr>
              <a:t>radar =  nearest radar</a:t>
            </a:r>
          </a:p>
          <a:p>
            <a:pPr marL="566414" indent="-342900">
              <a:lnSpc>
                <a:spcPct val="100000"/>
              </a:lnSpc>
              <a:spcBef>
                <a:spcPts val="0"/>
              </a:spcBef>
              <a:buClr>
                <a:schemeClr val="tx1"/>
              </a:buClr>
              <a:buSzPct val="90000"/>
              <a:buFont typeface="+mj-lt"/>
              <a:buAutoNum type="arabicPeriod"/>
            </a:pPr>
            <a:r>
              <a:rPr lang="en-US" sz="1800" dirty="0" err="1">
                <a:solidFill>
                  <a:schemeClr val="tx1"/>
                </a:solidFill>
                <a:latin typeface="Calibri" panose="020F0502020204030204" pitchFamily="34" charset="0"/>
              </a:rPr>
              <a:t>mindist</a:t>
            </a:r>
            <a:r>
              <a:rPr lang="en-US" sz="1800" dirty="0">
                <a:solidFill>
                  <a:schemeClr val="tx1"/>
                </a:solidFill>
                <a:latin typeface="Calibri" panose="020F0502020204030204" pitchFamily="34" charset="0"/>
              </a:rPr>
              <a:t> =  distance to nearest radar</a:t>
            </a:r>
          </a:p>
          <a:p>
            <a:pPr marL="566414" indent="-342900">
              <a:lnSpc>
                <a:spcPct val="100000"/>
              </a:lnSpc>
              <a:spcBef>
                <a:spcPts val="0"/>
              </a:spcBef>
              <a:buClr>
                <a:schemeClr val="tx1"/>
              </a:buClr>
              <a:buSzPct val="90000"/>
              <a:buFont typeface="+mj-lt"/>
              <a:buAutoNum type="arabicPeriod"/>
            </a:pPr>
            <a:r>
              <a:rPr lang="en-US" sz="1800" dirty="0" err="1">
                <a:solidFill>
                  <a:schemeClr val="tx1"/>
                </a:solidFill>
                <a:latin typeface="Calibri" panose="020F0502020204030204" pitchFamily="34" charset="0"/>
              </a:rPr>
              <a:t>windex</a:t>
            </a:r>
            <a:r>
              <a:rPr lang="en-US" sz="1800" dirty="0">
                <a:solidFill>
                  <a:schemeClr val="tx1"/>
                </a:solidFill>
                <a:latin typeface="Calibri" panose="020F0502020204030204" pitchFamily="34" charset="0"/>
              </a:rPr>
              <a:t> = index of coincident warnings</a:t>
            </a:r>
          </a:p>
          <a:p>
            <a:pPr>
              <a:lnSpc>
                <a:spcPct val="100000"/>
              </a:lnSpc>
              <a:spcBef>
                <a:spcPts val="0"/>
              </a:spcBef>
              <a:buClr>
                <a:schemeClr val="tx1"/>
              </a:buClr>
              <a:buSzPct val="90000"/>
              <a:buFont typeface="Wingdings" panose="05000000000000000000" pitchFamily="2" charset="2"/>
              <a:buChar char="§"/>
            </a:pPr>
            <a:endParaRPr lang="en-US" sz="18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02674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Initial Warning Verification Analysis</a:t>
            </a:r>
          </a:p>
        </p:txBody>
      </p:sp>
      <p:graphicFrame>
        <p:nvGraphicFramePr>
          <p:cNvPr id="4" name="Table 3"/>
          <p:cNvGraphicFramePr>
            <a:graphicFrameLocks noGrp="1"/>
          </p:cNvGraphicFramePr>
          <p:nvPr>
            <p:extLst>
              <p:ext uri="{D42A27DB-BD31-4B8C-83A1-F6EECF244321}">
                <p14:modId xmlns:p14="http://schemas.microsoft.com/office/powerpoint/2010/main" val="1774367313"/>
              </p:ext>
            </p:extLst>
          </p:nvPr>
        </p:nvGraphicFramePr>
        <p:xfrm>
          <a:off x="836881" y="1575684"/>
          <a:ext cx="6705600" cy="762000"/>
        </p:xfrm>
        <a:graphic>
          <a:graphicData uri="http://schemas.openxmlformats.org/drawingml/2006/table">
            <a:tbl>
              <a:tblPr firstRow="1" firstCol="1" bandRow="1"/>
              <a:tblGrid>
                <a:gridCol w="609600">
                  <a:extLst>
                    <a:ext uri="{9D8B030D-6E8A-4147-A177-3AD203B41FA5}">
                      <a16:colId xmlns:a16="http://schemas.microsoft.com/office/drawing/2014/main" val="3412427865"/>
                    </a:ext>
                  </a:extLst>
                </a:gridCol>
                <a:gridCol w="609600">
                  <a:extLst>
                    <a:ext uri="{9D8B030D-6E8A-4147-A177-3AD203B41FA5}">
                      <a16:colId xmlns:a16="http://schemas.microsoft.com/office/drawing/2014/main" val="3594267294"/>
                    </a:ext>
                  </a:extLst>
                </a:gridCol>
                <a:gridCol w="609600">
                  <a:extLst>
                    <a:ext uri="{9D8B030D-6E8A-4147-A177-3AD203B41FA5}">
                      <a16:colId xmlns:a16="http://schemas.microsoft.com/office/drawing/2014/main" val="1661003342"/>
                    </a:ext>
                  </a:extLst>
                </a:gridCol>
                <a:gridCol w="609600">
                  <a:extLst>
                    <a:ext uri="{9D8B030D-6E8A-4147-A177-3AD203B41FA5}">
                      <a16:colId xmlns:a16="http://schemas.microsoft.com/office/drawing/2014/main" val="3266384446"/>
                    </a:ext>
                  </a:extLst>
                </a:gridCol>
                <a:gridCol w="609600">
                  <a:extLst>
                    <a:ext uri="{9D8B030D-6E8A-4147-A177-3AD203B41FA5}">
                      <a16:colId xmlns:a16="http://schemas.microsoft.com/office/drawing/2014/main" val="695694818"/>
                    </a:ext>
                  </a:extLst>
                </a:gridCol>
                <a:gridCol w="609600">
                  <a:extLst>
                    <a:ext uri="{9D8B030D-6E8A-4147-A177-3AD203B41FA5}">
                      <a16:colId xmlns:a16="http://schemas.microsoft.com/office/drawing/2014/main" val="2274514746"/>
                    </a:ext>
                  </a:extLst>
                </a:gridCol>
                <a:gridCol w="609600">
                  <a:extLst>
                    <a:ext uri="{9D8B030D-6E8A-4147-A177-3AD203B41FA5}">
                      <a16:colId xmlns:a16="http://schemas.microsoft.com/office/drawing/2014/main" val="3641716085"/>
                    </a:ext>
                  </a:extLst>
                </a:gridCol>
                <a:gridCol w="609600">
                  <a:extLst>
                    <a:ext uri="{9D8B030D-6E8A-4147-A177-3AD203B41FA5}">
                      <a16:colId xmlns:a16="http://schemas.microsoft.com/office/drawing/2014/main" val="2103817278"/>
                    </a:ext>
                  </a:extLst>
                </a:gridCol>
                <a:gridCol w="609600">
                  <a:extLst>
                    <a:ext uri="{9D8B030D-6E8A-4147-A177-3AD203B41FA5}">
                      <a16:colId xmlns:a16="http://schemas.microsoft.com/office/drawing/2014/main" val="731411074"/>
                    </a:ext>
                  </a:extLst>
                </a:gridCol>
                <a:gridCol w="609600">
                  <a:extLst>
                    <a:ext uri="{9D8B030D-6E8A-4147-A177-3AD203B41FA5}">
                      <a16:colId xmlns:a16="http://schemas.microsoft.com/office/drawing/2014/main" val="198491348"/>
                    </a:ext>
                  </a:extLst>
                </a:gridCol>
                <a:gridCol w="609600">
                  <a:extLst>
                    <a:ext uri="{9D8B030D-6E8A-4147-A177-3AD203B41FA5}">
                      <a16:colId xmlns:a16="http://schemas.microsoft.com/office/drawing/2014/main" val="1120228749"/>
                    </a:ext>
                  </a:extLst>
                </a:gridCol>
              </a:tblGrid>
              <a:tr h="190500">
                <a:tc>
                  <a:txBody>
                    <a:bodyPr/>
                    <a:lstStyle/>
                    <a:p>
                      <a:pPr marL="0" marR="0">
                        <a:lnSpc>
                          <a:spcPct val="107000"/>
                        </a:lnSpc>
                        <a:spcBef>
                          <a:spcPts val="0"/>
                        </a:spcBef>
                        <a:spcAft>
                          <a:spcPts val="0"/>
                        </a:spcAft>
                      </a:pP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svr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133311555"/>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1588.2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741.6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1684.9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1934.9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1272.5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1602.2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1244.4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1356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1471.5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1890.1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305729255"/>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1626.1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761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1751.6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1942.7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1327.7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1640.6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1200.1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1330.6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1510.5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1944.6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825392040"/>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1834.8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786.4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1962.3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2243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1410.6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1849.3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1632.8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1467.4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1651.2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2234.4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9699421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71919404"/>
              </p:ext>
            </p:extLst>
          </p:nvPr>
        </p:nvGraphicFramePr>
        <p:xfrm>
          <a:off x="836881" y="2625933"/>
          <a:ext cx="6705600" cy="762000"/>
        </p:xfrm>
        <a:graphic>
          <a:graphicData uri="http://schemas.openxmlformats.org/drawingml/2006/table">
            <a:tbl>
              <a:tblPr firstRow="1" firstCol="1" bandRow="1"/>
              <a:tblGrid>
                <a:gridCol w="609600">
                  <a:extLst>
                    <a:ext uri="{9D8B030D-6E8A-4147-A177-3AD203B41FA5}">
                      <a16:colId xmlns:a16="http://schemas.microsoft.com/office/drawing/2014/main" val="1154003191"/>
                    </a:ext>
                  </a:extLst>
                </a:gridCol>
                <a:gridCol w="609600">
                  <a:extLst>
                    <a:ext uri="{9D8B030D-6E8A-4147-A177-3AD203B41FA5}">
                      <a16:colId xmlns:a16="http://schemas.microsoft.com/office/drawing/2014/main" val="2424119932"/>
                    </a:ext>
                  </a:extLst>
                </a:gridCol>
                <a:gridCol w="609600">
                  <a:extLst>
                    <a:ext uri="{9D8B030D-6E8A-4147-A177-3AD203B41FA5}">
                      <a16:colId xmlns:a16="http://schemas.microsoft.com/office/drawing/2014/main" val="2873741253"/>
                    </a:ext>
                  </a:extLst>
                </a:gridCol>
                <a:gridCol w="609600">
                  <a:extLst>
                    <a:ext uri="{9D8B030D-6E8A-4147-A177-3AD203B41FA5}">
                      <a16:colId xmlns:a16="http://schemas.microsoft.com/office/drawing/2014/main" val="21223604"/>
                    </a:ext>
                  </a:extLst>
                </a:gridCol>
                <a:gridCol w="609600">
                  <a:extLst>
                    <a:ext uri="{9D8B030D-6E8A-4147-A177-3AD203B41FA5}">
                      <a16:colId xmlns:a16="http://schemas.microsoft.com/office/drawing/2014/main" val="498426844"/>
                    </a:ext>
                  </a:extLst>
                </a:gridCol>
                <a:gridCol w="609600">
                  <a:extLst>
                    <a:ext uri="{9D8B030D-6E8A-4147-A177-3AD203B41FA5}">
                      <a16:colId xmlns:a16="http://schemas.microsoft.com/office/drawing/2014/main" val="3745891187"/>
                    </a:ext>
                  </a:extLst>
                </a:gridCol>
                <a:gridCol w="609600">
                  <a:extLst>
                    <a:ext uri="{9D8B030D-6E8A-4147-A177-3AD203B41FA5}">
                      <a16:colId xmlns:a16="http://schemas.microsoft.com/office/drawing/2014/main" val="2267202822"/>
                    </a:ext>
                  </a:extLst>
                </a:gridCol>
                <a:gridCol w="609600">
                  <a:extLst>
                    <a:ext uri="{9D8B030D-6E8A-4147-A177-3AD203B41FA5}">
                      <a16:colId xmlns:a16="http://schemas.microsoft.com/office/drawing/2014/main" val="3097619885"/>
                    </a:ext>
                  </a:extLst>
                </a:gridCol>
                <a:gridCol w="609600">
                  <a:extLst>
                    <a:ext uri="{9D8B030D-6E8A-4147-A177-3AD203B41FA5}">
                      <a16:colId xmlns:a16="http://schemas.microsoft.com/office/drawing/2014/main" val="3202521266"/>
                    </a:ext>
                  </a:extLst>
                </a:gridCol>
                <a:gridCol w="609600">
                  <a:extLst>
                    <a:ext uri="{9D8B030D-6E8A-4147-A177-3AD203B41FA5}">
                      <a16:colId xmlns:a16="http://schemas.microsoft.com/office/drawing/2014/main" val="3999644939"/>
                    </a:ext>
                  </a:extLst>
                </a:gridCol>
                <a:gridCol w="609600">
                  <a:extLst>
                    <a:ext uri="{9D8B030D-6E8A-4147-A177-3AD203B41FA5}">
                      <a16:colId xmlns:a16="http://schemas.microsoft.com/office/drawing/2014/main" val="775474226"/>
                    </a:ext>
                  </a:extLst>
                </a:gridCol>
              </a:tblGrid>
              <a:tr h="190500">
                <a:tc>
                  <a:txBody>
                    <a:bodyPr/>
                    <a:lstStyle/>
                    <a:p>
                      <a:pPr marL="0" marR="0">
                        <a:lnSpc>
                          <a:spcPct val="107000"/>
                        </a:lnSpc>
                        <a:spcBef>
                          <a:spcPts val="0"/>
                        </a:spcBef>
                        <a:spcAft>
                          <a:spcPts val="0"/>
                        </a:spcAft>
                      </a:pP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svr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248154962"/>
                  </a:ext>
                </a:extLst>
              </a:tr>
              <a:tr h="190500">
                <a:tc>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2018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412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198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437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531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429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361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461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591519029"/>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414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216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443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508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326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428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480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638081109"/>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398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427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494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298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426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332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377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457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7431371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60923116"/>
              </p:ext>
            </p:extLst>
          </p:nvPr>
        </p:nvGraphicFramePr>
        <p:xfrm>
          <a:off x="836881" y="3694423"/>
          <a:ext cx="6705600" cy="762000"/>
        </p:xfrm>
        <a:graphic>
          <a:graphicData uri="http://schemas.openxmlformats.org/drawingml/2006/table">
            <a:tbl>
              <a:tblPr firstRow="1" firstCol="1" bandRow="1"/>
              <a:tblGrid>
                <a:gridCol w="609600">
                  <a:extLst>
                    <a:ext uri="{9D8B030D-6E8A-4147-A177-3AD203B41FA5}">
                      <a16:colId xmlns:a16="http://schemas.microsoft.com/office/drawing/2014/main" val="64135564"/>
                    </a:ext>
                  </a:extLst>
                </a:gridCol>
                <a:gridCol w="609600">
                  <a:extLst>
                    <a:ext uri="{9D8B030D-6E8A-4147-A177-3AD203B41FA5}">
                      <a16:colId xmlns:a16="http://schemas.microsoft.com/office/drawing/2014/main" val="1546443756"/>
                    </a:ext>
                  </a:extLst>
                </a:gridCol>
                <a:gridCol w="609600">
                  <a:extLst>
                    <a:ext uri="{9D8B030D-6E8A-4147-A177-3AD203B41FA5}">
                      <a16:colId xmlns:a16="http://schemas.microsoft.com/office/drawing/2014/main" val="80538841"/>
                    </a:ext>
                  </a:extLst>
                </a:gridCol>
                <a:gridCol w="609600">
                  <a:extLst>
                    <a:ext uri="{9D8B030D-6E8A-4147-A177-3AD203B41FA5}">
                      <a16:colId xmlns:a16="http://schemas.microsoft.com/office/drawing/2014/main" val="2674772988"/>
                    </a:ext>
                  </a:extLst>
                </a:gridCol>
                <a:gridCol w="609600">
                  <a:extLst>
                    <a:ext uri="{9D8B030D-6E8A-4147-A177-3AD203B41FA5}">
                      <a16:colId xmlns:a16="http://schemas.microsoft.com/office/drawing/2014/main" val="671655124"/>
                    </a:ext>
                  </a:extLst>
                </a:gridCol>
                <a:gridCol w="609600">
                  <a:extLst>
                    <a:ext uri="{9D8B030D-6E8A-4147-A177-3AD203B41FA5}">
                      <a16:colId xmlns:a16="http://schemas.microsoft.com/office/drawing/2014/main" val="949506553"/>
                    </a:ext>
                  </a:extLst>
                </a:gridCol>
                <a:gridCol w="609600">
                  <a:extLst>
                    <a:ext uri="{9D8B030D-6E8A-4147-A177-3AD203B41FA5}">
                      <a16:colId xmlns:a16="http://schemas.microsoft.com/office/drawing/2014/main" val="750753779"/>
                    </a:ext>
                  </a:extLst>
                </a:gridCol>
                <a:gridCol w="609600">
                  <a:extLst>
                    <a:ext uri="{9D8B030D-6E8A-4147-A177-3AD203B41FA5}">
                      <a16:colId xmlns:a16="http://schemas.microsoft.com/office/drawing/2014/main" val="3105073225"/>
                    </a:ext>
                  </a:extLst>
                </a:gridCol>
                <a:gridCol w="609600">
                  <a:extLst>
                    <a:ext uri="{9D8B030D-6E8A-4147-A177-3AD203B41FA5}">
                      <a16:colId xmlns:a16="http://schemas.microsoft.com/office/drawing/2014/main" val="1881905672"/>
                    </a:ext>
                  </a:extLst>
                </a:gridCol>
                <a:gridCol w="609600">
                  <a:extLst>
                    <a:ext uri="{9D8B030D-6E8A-4147-A177-3AD203B41FA5}">
                      <a16:colId xmlns:a16="http://schemas.microsoft.com/office/drawing/2014/main" val="2038581635"/>
                    </a:ext>
                  </a:extLst>
                </a:gridCol>
                <a:gridCol w="609600">
                  <a:extLst>
                    <a:ext uri="{9D8B030D-6E8A-4147-A177-3AD203B41FA5}">
                      <a16:colId xmlns:a16="http://schemas.microsoft.com/office/drawing/2014/main" val="399318408"/>
                    </a:ext>
                  </a:extLst>
                </a:gridCol>
              </a:tblGrid>
              <a:tr h="190500">
                <a:tc>
                  <a:txBody>
                    <a:bodyPr/>
                    <a:lstStyle/>
                    <a:p>
                      <a:pPr marL="0" marR="0">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Svr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058044155"/>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0.0081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0.0093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0.0080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0.0083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0.0084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0.0000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0.0083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0.0084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480760131"/>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0.0091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0.0000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228314982"/>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0.0068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0.0071</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0.0068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0.0069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0.0068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0.0000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0.0070</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0.0072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0.0063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6394541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95598120"/>
              </p:ext>
            </p:extLst>
          </p:nvPr>
        </p:nvGraphicFramePr>
        <p:xfrm>
          <a:off x="836881" y="4766442"/>
          <a:ext cx="6705600" cy="762000"/>
        </p:xfrm>
        <a:graphic>
          <a:graphicData uri="http://schemas.openxmlformats.org/drawingml/2006/table">
            <a:tbl>
              <a:tblPr firstRow="1" firstCol="1" bandRow="1"/>
              <a:tblGrid>
                <a:gridCol w="609600">
                  <a:extLst>
                    <a:ext uri="{9D8B030D-6E8A-4147-A177-3AD203B41FA5}">
                      <a16:colId xmlns:a16="http://schemas.microsoft.com/office/drawing/2014/main" val="3175007058"/>
                    </a:ext>
                  </a:extLst>
                </a:gridCol>
                <a:gridCol w="609600">
                  <a:extLst>
                    <a:ext uri="{9D8B030D-6E8A-4147-A177-3AD203B41FA5}">
                      <a16:colId xmlns:a16="http://schemas.microsoft.com/office/drawing/2014/main" val="442232887"/>
                    </a:ext>
                  </a:extLst>
                </a:gridCol>
                <a:gridCol w="609600">
                  <a:extLst>
                    <a:ext uri="{9D8B030D-6E8A-4147-A177-3AD203B41FA5}">
                      <a16:colId xmlns:a16="http://schemas.microsoft.com/office/drawing/2014/main" val="1982536945"/>
                    </a:ext>
                  </a:extLst>
                </a:gridCol>
                <a:gridCol w="609600">
                  <a:extLst>
                    <a:ext uri="{9D8B030D-6E8A-4147-A177-3AD203B41FA5}">
                      <a16:colId xmlns:a16="http://schemas.microsoft.com/office/drawing/2014/main" val="1695125395"/>
                    </a:ext>
                  </a:extLst>
                </a:gridCol>
                <a:gridCol w="609600">
                  <a:extLst>
                    <a:ext uri="{9D8B030D-6E8A-4147-A177-3AD203B41FA5}">
                      <a16:colId xmlns:a16="http://schemas.microsoft.com/office/drawing/2014/main" val="3739222949"/>
                    </a:ext>
                  </a:extLst>
                </a:gridCol>
                <a:gridCol w="609600">
                  <a:extLst>
                    <a:ext uri="{9D8B030D-6E8A-4147-A177-3AD203B41FA5}">
                      <a16:colId xmlns:a16="http://schemas.microsoft.com/office/drawing/2014/main" val="1984751388"/>
                    </a:ext>
                  </a:extLst>
                </a:gridCol>
                <a:gridCol w="609600">
                  <a:extLst>
                    <a:ext uri="{9D8B030D-6E8A-4147-A177-3AD203B41FA5}">
                      <a16:colId xmlns:a16="http://schemas.microsoft.com/office/drawing/2014/main" val="533683879"/>
                    </a:ext>
                  </a:extLst>
                </a:gridCol>
                <a:gridCol w="609600">
                  <a:extLst>
                    <a:ext uri="{9D8B030D-6E8A-4147-A177-3AD203B41FA5}">
                      <a16:colId xmlns:a16="http://schemas.microsoft.com/office/drawing/2014/main" val="1493515885"/>
                    </a:ext>
                  </a:extLst>
                </a:gridCol>
                <a:gridCol w="609600">
                  <a:extLst>
                    <a:ext uri="{9D8B030D-6E8A-4147-A177-3AD203B41FA5}">
                      <a16:colId xmlns:a16="http://schemas.microsoft.com/office/drawing/2014/main" val="471199961"/>
                    </a:ext>
                  </a:extLst>
                </a:gridCol>
                <a:gridCol w="609600">
                  <a:extLst>
                    <a:ext uri="{9D8B030D-6E8A-4147-A177-3AD203B41FA5}">
                      <a16:colId xmlns:a16="http://schemas.microsoft.com/office/drawing/2014/main" val="3821342923"/>
                    </a:ext>
                  </a:extLst>
                </a:gridCol>
                <a:gridCol w="609600">
                  <a:extLst>
                    <a:ext uri="{9D8B030D-6E8A-4147-A177-3AD203B41FA5}">
                      <a16:colId xmlns:a16="http://schemas.microsoft.com/office/drawing/2014/main" val="1894782918"/>
                    </a:ext>
                  </a:extLst>
                </a:gridCol>
              </a:tblGrid>
              <a:tr h="190500">
                <a:tc>
                  <a:txBody>
                    <a:bodyPr/>
                    <a:lstStyle/>
                    <a:p>
                      <a:pPr marL="0" marR="0">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svr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wfo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495381426"/>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0.732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0.752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0.689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0.806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1.246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1.434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0.743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0.252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90359917"/>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0.715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0.707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0.717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0.649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0.778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0.705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1.388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0.739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0.245</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091563494"/>
                  </a:ext>
                </a:extLst>
              </a:tr>
              <a:tr h="190500">
                <a:tc>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0.759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0.719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0.764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0.643</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0.88</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0.687</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1.759</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1.66</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0.744</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0.242</a:t>
                      </a: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615011329"/>
                  </a:ext>
                </a:extLst>
              </a:tr>
            </a:tbl>
          </a:graphicData>
        </a:graphic>
      </p:graphicFrame>
      <p:sp>
        <p:nvSpPr>
          <p:cNvPr id="12" name="Rectangle 1"/>
          <p:cNvSpPr>
            <a:spLocks noChangeArrowheads="1"/>
          </p:cNvSpPr>
          <p:nvPr/>
        </p:nvSpPr>
        <p:spPr bwMode="auto">
          <a:xfrm>
            <a:off x="829492" y="1330059"/>
            <a:ext cx="29371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Mean Area (km2)</a:t>
            </a: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sp>
        <p:nvSpPr>
          <p:cNvPr id="14" name="Rectangle 1"/>
          <p:cNvSpPr>
            <a:spLocks noChangeArrowheads="1"/>
          </p:cNvSpPr>
          <p:nvPr/>
        </p:nvSpPr>
        <p:spPr bwMode="auto">
          <a:xfrm>
            <a:off x="829492" y="4513458"/>
            <a:ext cx="29371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Mean Minimum Distance to Radar (degrees)</a:t>
            </a:r>
            <a:endParaRPr kumimoji="0" lang="en-US" altLang="en-US" sz="1100" b="1"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sp>
        <p:nvSpPr>
          <p:cNvPr id="15" name="Rectangle 1"/>
          <p:cNvSpPr>
            <a:spLocks noChangeArrowheads="1"/>
          </p:cNvSpPr>
          <p:nvPr/>
        </p:nvSpPr>
        <p:spPr bwMode="auto">
          <a:xfrm>
            <a:off x="829492" y="3454814"/>
            <a:ext cx="29371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Mean GLM Flash Density (flashes km-2 min-1)</a:t>
            </a:r>
            <a:endParaRPr kumimoji="0" lang="en-US" altLang="en-US" sz="1100" b="1" i="0" u="none" strike="noStrike" cap="none" normalizeH="0" baseline="0" dirty="0">
              <a:ln>
                <a:noFill/>
              </a:ln>
              <a:solidFill>
                <a:schemeClr val="tx1"/>
              </a:solidFill>
              <a:effectLst/>
            </a:endParaRPr>
          </a:p>
        </p:txBody>
      </p:sp>
      <p:sp>
        <p:nvSpPr>
          <p:cNvPr id="16" name="Rectangle 1"/>
          <p:cNvSpPr>
            <a:spLocks noChangeArrowheads="1"/>
          </p:cNvSpPr>
          <p:nvPr/>
        </p:nvSpPr>
        <p:spPr bwMode="auto">
          <a:xfrm>
            <a:off x="829492" y="2376171"/>
            <a:ext cx="29371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Mean GLM Flash Count (flashes)</a:t>
            </a:r>
            <a:endParaRPr kumimoji="0" lang="en-US" altLang="en-US" sz="1100" b="1" i="0" u="none" strike="noStrike" cap="none" normalizeH="0" baseline="0" dirty="0">
              <a:ln>
                <a:noFill/>
              </a:ln>
              <a:solidFill>
                <a:schemeClr val="tx1"/>
              </a:solidFill>
              <a:effectLst/>
            </a:endParaRPr>
          </a:p>
        </p:txBody>
      </p:sp>
      <p:graphicFrame>
        <p:nvGraphicFramePr>
          <p:cNvPr id="21" name="Table 20"/>
          <p:cNvGraphicFramePr>
            <a:graphicFrameLocks noGrp="1"/>
          </p:cNvGraphicFramePr>
          <p:nvPr>
            <p:extLst>
              <p:ext uri="{D42A27DB-BD31-4B8C-83A1-F6EECF244321}">
                <p14:modId xmlns:p14="http://schemas.microsoft.com/office/powerpoint/2010/main" val="26090351"/>
              </p:ext>
            </p:extLst>
          </p:nvPr>
        </p:nvGraphicFramePr>
        <p:xfrm>
          <a:off x="8422176" y="1592740"/>
          <a:ext cx="3049409" cy="4416552"/>
        </p:xfrm>
        <a:graphic>
          <a:graphicData uri="http://schemas.openxmlformats.org/drawingml/2006/table">
            <a:tbl>
              <a:tblPr firstRow="1" firstCol="1" bandRow="1">
                <a:tableStyleId>{125E5076-3810-47DD-B79F-674D7AD40C01}</a:tableStyleId>
              </a:tblPr>
              <a:tblGrid>
                <a:gridCol w="609600">
                  <a:extLst>
                    <a:ext uri="{9D8B030D-6E8A-4147-A177-3AD203B41FA5}">
                      <a16:colId xmlns:a16="http://schemas.microsoft.com/office/drawing/2014/main" val="1520514754"/>
                    </a:ext>
                  </a:extLst>
                </a:gridCol>
                <a:gridCol w="609600">
                  <a:extLst>
                    <a:ext uri="{9D8B030D-6E8A-4147-A177-3AD203B41FA5}">
                      <a16:colId xmlns:a16="http://schemas.microsoft.com/office/drawing/2014/main" val="1766342317"/>
                    </a:ext>
                  </a:extLst>
                </a:gridCol>
                <a:gridCol w="381764">
                  <a:extLst>
                    <a:ext uri="{9D8B030D-6E8A-4147-A177-3AD203B41FA5}">
                      <a16:colId xmlns:a16="http://schemas.microsoft.com/office/drawing/2014/main" val="3205943571"/>
                    </a:ext>
                  </a:extLst>
                </a:gridCol>
                <a:gridCol w="628650">
                  <a:extLst>
                    <a:ext uri="{9D8B030D-6E8A-4147-A177-3AD203B41FA5}">
                      <a16:colId xmlns:a16="http://schemas.microsoft.com/office/drawing/2014/main" val="3269395716"/>
                    </a:ext>
                  </a:extLst>
                </a:gridCol>
                <a:gridCol w="819795">
                  <a:extLst>
                    <a:ext uri="{9D8B030D-6E8A-4147-A177-3AD203B41FA5}">
                      <a16:colId xmlns:a16="http://schemas.microsoft.com/office/drawing/2014/main" val="2982339610"/>
                    </a:ext>
                  </a:extLst>
                </a:gridCol>
              </a:tblGrid>
              <a:tr h="210312">
                <a:tc>
                  <a:txBody>
                    <a:bodyPr/>
                    <a:lstStyle/>
                    <a:p>
                      <a:pPr algn="ctr" fontAlgn="b"/>
                      <a:r>
                        <a:rPr lang="en-US" sz="1100" u="none" strike="noStrike" dirty="0">
                          <a:effectLst/>
                        </a:rPr>
                        <a:t>WFOYYYY</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Flashes</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dirty="0">
                          <a:effectLst/>
                        </a:rPr>
                        <a:t>WFOYYYY</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 Density</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3603579"/>
                  </a:ext>
                </a:extLst>
              </a:tr>
              <a:tr h="210312">
                <a:tc>
                  <a:txBody>
                    <a:bodyPr/>
                    <a:lstStyle/>
                    <a:p>
                      <a:pPr algn="ctr" fontAlgn="b"/>
                      <a:r>
                        <a:rPr lang="en-US" sz="1100" u="none" strike="noStrike" dirty="0">
                          <a:effectLst/>
                        </a:rPr>
                        <a:t>SHV2019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1043</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dirty="0">
                          <a:effectLst/>
                        </a:rPr>
                        <a:t>MLB2020</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0.01996</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1072751"/>
                  </a:ext>
                </a:extLst>
              </a:tr>
              <a:tr h="210312">
                <a:tc>
                  <a:txBody>
                    <a:bodyPr/>
                    <a:lstStyle/>
                    <a:p>
                      <a:pPr algn="ctr" fontAlgn="b"/>
                      <a:r>
                        <a:rPr lang="en-US" sz="1100" u="none" strike="noStrike" dirty="0">
                          <a:effectLst/>
                        </a:rPr>
                        <a:t>FWD2019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1014</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dirty="0">
                          <a:effectLst/>
                        </a:rPr>
                        <a:t>MLB2018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0.01794</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65949711"/>
                  </a:ext>
                </a:extLst>
              </a:tr>
              <a:tr h="210312">
                <a:tc>
                  <a:txBody>
                    <a:bodyPr/>
                    <a:lstStyle/>
                    <a:p>
                      <a:pPr algn="ctr" fontAlgn="b"/>
                      <a:r>
                        <a:rPr lang="en-US" sz="1100" u="none" strike="noStrike" dirty="0">
                          <a:effectLst/>
                        </a:rPr>
                        <a:t>FWD2020</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1014</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dirty="0">
                          <a:effectLst/>
                        </a:rPr>
                        <a:t>MLB2019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0.01777</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9533744"/>
                  </a:ext>
                </a:extLst>
              </a:tr>
              <a:tr h="210312">
                <a:tc>
                  <a:txBody>
                    <a:bodyPr/>
                    <a:lstStyle/>
                    <a:p>
                      <a:pPr algn="ctr" fontAlgn="b"/>
                      <a:r>
                        <a:rPr lang="en-US" sz="1100" u="none" strike="noStrike">
                          <a:effectLst/>
                        </a:rPr>
                        <a:t>EWX2019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948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LCH2019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0.01753</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922740"/>
                  </a:ext>
                </a:extLst>
              </a:tr>
              <a:tr h="210312">
                <a:tc>
                  <a:txBody>
                    <a:bodyPr/>
                    <a:lstStyle/>
                    <a:p>
                      <a:pPr algn="ctr" fontAlgn="b"/>
                      <a:r>
                        <a:rPr lang="en-US" sz="1100" u="none" strike="noStrike">
                          <a:effectLst/>
                        </a:rPr>
                        <a:t>CRP2020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941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JAX2018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0.01687</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4294061"/>
                  </a:ext>
                </a:extLst>
              </a:tr>
              <a:tr h="210312">
                <a:tc>
                  <a:txBody>
                    <a:bodyPr/>
                    <a:lstStyle/>
                    <a:p>
                      <a:pPr algn="ctr" fontAlgn="b"/>
                      <a:r>
                        <a:rPr lang="en-US" sz="1100" u="none" strike="noStrike">
                          <a:effectLst/>
                        </a:rPr>
                        <a:t>BRO2020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929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HGX2019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0.01591</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1912425"/>
                  </a:ext>
                </a:extLst>
              </a:tr>
              <a:tr h="210312">
                <a:tc>
                  <a:txBody>
                    <a:bodyPr/>
                    <a:lstStyle/>
                    <a:p>
                      <a:pPr algn="ctr" fontAlgn="b"/>
                      <a:r>
                        <a:rPr lang="en-US" sz="1100" u="none" strike="noStrike">
                          <a:effectLst/>
                        </a:rPr>
                        <a:t>CRP2018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849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MFL2019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0.01572</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5641377"/>
                  </a:ext>
                </a:extLst>
              </a:tr>
              <a:tr h="210312">
                <a:tc>
                  <a:txBody>
                    <a:bodyPr/>
                    <a:lstStyle/>
                    <a:p>
                      <a:pPr algn="ctr" fontAlgn="b"/>
                      <a:r>
                        <a:rPr lang="en-US" sz="1100" u="none" strike="noStrike">
                          <a:effectLst/>
                        </a:rPr>
                        <a:t>CHS2020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816</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BMX2018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0.01554</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0406512"/>
                  </a:ext>
                </a:extLst>
              </a:tr>
              <a:tr h="210312">
                <a:tc>
                  <a:txBody>
                    <a:bodyPr/>
                    <a:lstStyle/>
                    <a:p>
                      <a:pPr algn="ctr" fontAlgn="b"/>
                      <a:r>
                        <a:rPr lang="en-US" sz="1100" u="none" strike="noStrike">
                          <a:effectLst/>
                        </a:rPr>
                        <a:t>EWX2020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811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CHS2020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0.01539</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2493655"/>
                  </a:ext>
                </a:extLst>
              </a:tr>
              <a:tr h="210312">
                <a:tc>
                  <a:txBody>
                    <a:bodyPr/>
                    <a:lstStyle/>
                    <a:p>
                      <a:pPr algn="ctr" fontAlgn="b"/>
                      <a:r>
                        <a:rPr lang="en-US" sz="1100" u="none" strike="noStrike">
                          <a:effectLst/>
                        </a:rPr>
                        <a:t>ICT2019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774</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RLX2018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0.01521</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94700886"/>
                  </a:ext>
                </a:extLst>
              </a:tr>
              <a:tr h="210312">
                <a:tc>
                  <a:txBody>
                    <a:bodyPr/>
                    <a:lstStyle/>
                    <a:p>
                      <a:pPr algn="ctr" fontAlgn="b"/>
                      <a:r>
                        <a:rPr lang="en-US" sz="1100" u="none" strike="noStrike">
                          <a:effectLst/>
                        </a:rPr>
                        <a:t>EWX2018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764</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LIX2019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0.01513</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3512789"/>
                  </a:ext>
                </a:extLst>
              </a:tr>
              <a:tr h="210312">
                <a:tc>
                  <a:txBody>
                    <a:bodyPr/>
                    <a:lstStyle/>
                    <a:p>
                      <a:pPr algn="ctr" fontAlgn="b"/>
                      <a:r>
                        <a:rPr lang="en-US" sz="1100" u="none" strike="noStrike">
                          <a:effectLst/>
                        </a:rPr>
                        <a:t>HGX2019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752</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HGX2020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0.01492</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2894010"/>
                  </a:ext>
                </a:extLst>
              </a:tr>
              <a:tr h="210312">
                <a:tc>
                  <a:txBody>
                    <a:bodyPr/>
                    <a:lstStyle/>
                    <a:p>
                      <a:pPr algn="ctr" fontAlgn="b"/>
                      <a:r>
                        <a:rPr lang="en-US" sz="1100" u="none" strike="noStrike">
                          <a:effectLst/>
                        </a:rPr>
                        <a:t>FGF2018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741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BRO2020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0.0149</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3106956"/>
                  </a:ext>
                </a:extLst>
              </a:tr>
              <a:tr h="210312">
                <a:tc>
                  <a:txBody>
                    <a:bodyPr/>
                    <a:lstStyle/>
                    <a:p>
                      <a:pPr algn="ctr" fontAlgn="b"/>
                      <a:r>
                        <a:rPr lang="en-US" sz="1100" u="none" strike="noStrike">
                          <a:effectLst/>
                        </a:rPr>
                        <a:t>HGX2020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737</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LCH2018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0.01471</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4606651"/>
                  </a:ext>
                </a:extLst>
              </a:tr>
              <a:tr h="210312">
                <a:tc>
                  <a:txBody>
                    <a:bodyPr/>
                    <a:lstStyle/>
                    <a:p>
                      <a:pPr algn="ctr" fontAlgn="b"/>
                      <a:r>
                        <a:rPr lang="en-US" sz="1100" u="none" strike="noStrike">
                          <a:effectLst/>
                        </a:rPr>
                        <a:t>SHV2020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713</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JAX2019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0.01431</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3176400"/>
                  </a:ext>
                </a:extLst>
              </a:tr>
              <a:tr h="210312">
                <a:tc>
                  <a:txBody>
                    <a:bodyPr/>
                    <a:lstStyle/>
                    <a:p>
                      <a:pPr algn="ctr" fontAlgn="b"/>
                      <a:r>
                        <a:rPr lang="en-US" sz="1100" u="none" strike="noStrike">
                          <a:effectLst/>
                        </a:rPr>
                        <a:t>TSA2019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712</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EWX2018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0.01396</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5071436"/>
                  </a:ext>
                </a:extLst>
              </a:tr>
              <a:tr h="210312">
                <a:tc>
                  <a:txBody>
                    <a:bodyPr/>
                    <a:lstStyle/>
                    <a:p>
                      <a:pPr algn="ctr" fontAlgn="b"/>
                      <a:r>
                        <a:rPr lang="en-US" sz="1100" u="none" strike="noStrike">
                          <a:effectLst/>
                        </a:rPr>
                        <a:t>GRB2019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703</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FFC2018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0.0138</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9868889"/>
                  </a:ext>
                </a:extLst>
              </a:tr>
              <a:tr h="210312">
                <a:tc>
                  <a:txBody>
                    <a:bodyPr/>
                    <a:lstStyle/>
                    <a:p>
                      <a:pPr algn="ctr" fontAlgn="b"/>
                      <a:r>
                        <a:rPr lang="en-US" sz="1100" u="none" strike="noStrike">
                          <a:effectLst/>
                        </a:rPr>
                        <a:t>OUN2018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699</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TBW2019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0.01371</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1481715"/>
                  </a:ext>
                </a:extLst>
              </a:tr>
              <a:tr h="210312">
                <a:tc>
                  <a:txBody>
                    <a:bodyPr/>
                    <a:lstStyle/>
                    <a:p>
                      <a:pPr algn="ctr" fontAlgn="b"/>
                      <a:r>
                        <a:rPr lang="en-US" sz="1100" u="none" strike="noStrike">
                          <a:effectLst/>
                        </a:rPr>
                        <a:t>SJT2018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678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LMK2018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0.01334</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5800594"/>
                  </a:ext>
                </a:extLst>
              </a:tr>
              <a:tr h="210312">
                <a:tc>
                  <a:txBody>
                    <a:bodyPr/>
                    <a:lstStyle/>
                    <a:p>
                      <a:pPr algn="ctr" fontAlgn="b"/>
                      <a:r>
                        <a:rPr lang="en-US" sz="1100" u="none" strike="noStrike">
                          <a:effectLst/>
                        </a:rPr>
                        <a:t>ICT2020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676</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US" sz="1100" u="none" strike="noStrike">
                          <a:effectLst/>
                        </a:rPr>
                        <a:t>JAX2020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0.01284</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4426118"/>
                  </a:ext>
                </a:extLst>
              </a:tr>
            </a:tbl>
          </a:graphicData>
        </a:graphic>
      </p:graphicFrame>
      <p:sp>
        <p:nvSpPr>
          <p:cNvPr id="22" name="Rectangle 1"/>
          <p:cNvSpPr>
            <a:spLocks noChangeArrowheads="1"/>
          </p:cNvSpPr>
          <p:nvPr/>
        </p:nvSpPr>
        <p:spPr bwMode="auto">
          <a:xfrm>
            <a:off x="8422176" y="1154154"/>
            <a:ext cx="293716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Lightning per</a:t>
            </a:r>
            <a:r>
              <a:rPr lang="en-US" altLang="en-US" b="1" dirty="0">
                <a:latin typeface="Calibri" panose="020F0502020204030204" pitchFamily="34" charset="0"/>
                <a:ea typeface="Calibri" panose="020F0502020204030204" pitchFamily="34" charset="0"/>
                <a:cs typeface="Times New Roman" panose="02020603050405020304" pitchFamily="18" charset="0"/>
              </a:rPr>
              <a:t> Warning</a:t>
            </a:r>
            <a:endParaRPr kumimoji="0" lang="en-US" altLang="en-US"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85131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5330"/>
            <a:ext cx="5531669"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Backup Tables</a:t>
            </a: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Severe Weather Warning Statistics </a:t>
            </a:r>
          </a:p>
        </p:txBody>
      </p:sp>
      <p:graphicFrame>
        <p:nvGraphicFramePr>
          <p:cNvPr id="2" name="Table 1">
            <a:extLst>
              <a:ext uri="{FF2B5EF4-FFF2-40B4-BE49-F238E27FC236}">
                <a16:creationId xmlns:a16="http://schemas.microsoft.com/office/drawing/2014/main" id="{368FBFB0-5B29-47BD-898D-9D1361D5595D}"/>
              </a:ext>
            </a:extLst>
          </p:cNvPr>
          <p:cNvGraphicFramePr>
            <a:graphicFrameLocks noGrp="1"/>
          </p:cNvGraphicFramePr>
          <p:nvPr>
            <p:extLst>
              <p:ext uri="{D42A27DB-BD31-4B8C-83A1-F6EECF244321}">
                <p14:modId xmlns:p14="http://schemas.microsoft.com/office/powerpoint/2010/main" val="386010355"/>
              </p:ext>
            </p:extLst>
          </p:nvPr>
        </p:nvGraphicFramePr>
        <p:xfrm>
          <a:off x="3477798" y="823865"/>
          <a:ext cx="2439878" cy="5551560"/>
        </p:xfrm>
        <a:graphic>
          <a:graphicData uri="http://schemas.openxmlformats.org/drawingml/2006/table">
            <a:tbl>
              <a:tblPr>
                <a:tableStyleId>{5C22544A-7EE6-4342-B048-85BDC9FD1C3A}</a:tableStyleId>
              </a:tblPr>
              <a:tblGrid>
                <a:gridCol w="534720">
                  <a:extLst>
                    <a:ext uri="{9D8B030D-6E8A-4147-A177-3AD203B41FA5}">
                      <a16:colId xmlns:a16="http://schemas.microsoft.com/office/drawing/2014/main" val="2667955601"/>
                    </a:ext>
                  </a:extLst>
                </a:gridCol>
                <a:gridCol w="522020">
                  <a:extLst>
                    <a:ext uri="{9D8B030D-6E8A-4147-A177-3AD203B41FA5}">
                      <a16:colId xmlns:a16="http://schemas.microsoft.com/office/drawing/2014/main" val="3894469403"/>
                    </a:ext>
                  </a:extLst>
                </a:gridCol>
                <a:gridCol w="460107">
                  <a:extLst>
                    <a:ext uri="{9D8B030D-6E8A-4147-A177-3AD203B41FA5}">
                      <a16:colId xmlns:a16="http://schemas.microsoft.com/office/drawing/2014/main" val="50654527"/>
                    </a:ext>
                  </a:extLst>
                </a:gridCol>
                <a:gridCol w="525194">
                  <a:extLst>
                    <a:ext uri="{9D8B030D-6E8A-4147-A177-3AD203B41FA5}">
                      <a16:colId xmlns:a16="http://schemas.microsoft.com/office/drawing/2014/main" val="2375793669"/>
                    </a:ext>
                  </a:extLst>
                </a:gridCol>
                <a:gridCol w="397837">
                  <a:extLst>
                    <a:ext uri="{9D8B030D-6E8A-4147-A177-3AD203B41FA5}">
                      <a16:colId xmlns:a16="http://schemas.microsoft.com/office/drawing/2014/main" val="764224139"/>
                    </a:ext>
                  </a:extLst>
                </a:gridCol>
              </a:tblGrid>
              <a:tr h="124324">
                <a:tc>
                  <a:txBody>
                    <a:bodyPr/>
                    <a:lstStyle/>
                    <a:p>
                      <a:pPr algn="ctr" fontAlgn="b"/>
                      <a:r>
                        <a:rPr lang="en-US" sz="1000" u="none" strike="noStrike">
                          <a:effectLst/>
                        </a:rPr>
                        <a:t>Both</a:t>
                      </a:r>
                      <a:endParaRPr lang="en-US" sz="1000" b="0" i="0" u="none" strike="noStrike">
                        <a:solidFill>
                          <a:srgbClr val="000000"/>
                        </a:solidFill>
                        <a:effectLst/>
                        <a:latin typeface="Calibri" panose="020F0502020204030204" pitchFamily="34" charset="0"/>
                      </a:endParaRPr>
                    </a:p>
                  </a:txBody>
                  <a:tcPr marL="6216" marR="6216" marT="6216" marB="0" anchor="b"/>
                </a:tc>
                <a:tc gridSpan="2">
                  <a:txBody>
                    <a:bodyPr/>
                    <a:lstStyle/>
                    <a:p>
                      <a:pPr algn="l" fontAlgn="b"/>
                      <a:r>
                        <a:rPr lang="en-US" sz="1000" u="none" strike="noStrike">
                          <a:effectLst/>
                        </a:rPr>
                        <a:t>Verified Fraction</a:t>
                      </a:r>
                      <a:endParaRPr lang="en-US" sz="1000" b="0" i="0" u="none" strike="noStrike">
                        <a:solidFill>
                          <a:srgbClr val="000000"/>
                        </a:solidFill>
                        <a:effectLst/>
                        <a:latin typeface="Calibri" panose="020F0502020204030204" pitchFamily="34" charset="0"/>
                      </a:endParaRPr>
                    </a:p>
                  </a:txBody>
                  <a:tcPr marL="6216" marR="6216" marT="6216"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1027377"/>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034044393"/>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0.386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0.445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0.474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993979069"/>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0.414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0.467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0.481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0.506</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247821127"/>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0.398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0.456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0.475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0.485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214486065"/>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0.412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0.441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0.461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0.481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946864376"/>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0.397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0.447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0.461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0.502</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08577842"/>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0.443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0.481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0.508</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749191081"/>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602855964"/>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Leadtime</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188556666"/>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277375735"/>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567103497"/>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979999598"/>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dirty="0">
                          <a:effectLst/>
                        </a:rPr>
                        <a:t>16.4</a:t>
                      </a:r>
                      <a:endParaRPr lang="en-US" sz="1000" b="0" i="0" u="none" strike="noStrike" dirty="0">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14.9</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40538724"/>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14.7</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457642977"/>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019932554"/>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252512803"/>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828600256"/>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Count</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010512198"/>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56556319"/>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3156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5953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5586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5881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75118665"/>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2953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5938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5702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5835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59964167"/>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2917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6487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6054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5946</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894614434"/>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3319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5982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5248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5131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274240690"/>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3476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6490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6031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6006</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230910581"/>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2890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5708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5367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5573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06130379"/>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811823842"/>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Area</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073390638"/>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195690211"/>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1588.3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1591.5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1668.5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1449.6</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53862783"/>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1687.0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1702.1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1655.3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1458.3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904646363"/>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1502.4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1611.5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1743.4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1532.8</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868635660"/>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1653.3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1598.6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1684.0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1437.0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233533560"/>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1562.9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1673.3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1680.4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1547.1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198176985"/>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1884.8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1865.1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1922.7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dirty="0">
                          <a:effectLst/>
                        </a:rPr>
                        <a:t>1697.7</a:t>
                      </a:r>
                      <a:endParaRPr lang="en-US" sz="1000" b="0" i="0" u="none" strike="noStrike" dirty="0">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991889939"/>
                  </a:ext>
                </a:extLst>
              </a:tr>
            </a:tbl>
          </a:graphicData>
        </a:graphic>
      </p:graphicFrame>
      <p:graphicFrame>
        <p:nvGraphicFramePr>
          <p:cNvPr id="4" name="Table 3">
            <a:extLst>
              <a:ext uri="{FF2B5EF4-FFF2-40B4-BE49-F238E27FC236}">
                <a16:creationId xmlns:a16="http://schemas.microsoft.com/office/drawing/2014/main" id="{58B47F12-405C-4388-A876-FD9F3FA7F6F3}"/>
              </a:ext>
            </a:extLst>
          </p:cNvPr>
          <p:cNvGraphicFramePr>
            <a:graphicFrameLocks noGrp="1"/>
          </p:cNvGraphicFramePr>
          <p:nvPr>
            <p:extLst>
              <p:ext uri="{D42A27DB-BD31-4B8C-83A1-F6EECF244321}">
                <p14:modId xmlns:p14="http://schemas.microsoft.com/office/powerpoint/2010/main" val="3858695714"/>
              </p:ext>
            </p:extLst>
          </p:nvPr>
        </p:nvGraphicFramePr>
        <p:xfrm>
          <a:off x="6023611" y="823865"/>
          <a:ext cx="2439878" cy="5551560"/>
        </p:xfrm>
        <a:graphic>
          <a:graphicData uri="http://schemas.openxmlformats.org/drawingml/2006/table">
            <a:tbl>
              <a:tblPr>
                <a:tableStyleId>{5C22544A-7EE6-4342-B048-85BDC9FD1C3A}</a:tableStyleId>
              </a:tblPr>
              <a:tblGrid>
                <a:gridCol w="534720">
                  <a:extLst>
                    <a:ext uri="{9D8B030D-6E8A-4147-A177-3AD203B41FA5}">
                      <a16:colId xmlns:a16="http://schemas.microsoft.com/office/drawing/2014/main" val="4137613664"/>
                    </a:ext>
                  </a:extLst>
                </a:gridCol>
                <a:gridCol w="522020">
                  <a:extLst>
                    <a:ext uri="{9D8B030D-6E8A-4147-A177-3AD203B41FA5}">
                      <a16:colId xmlns:a16="http://schemas.microsoft.com/office/drawing/2014/main" val="2438445557"/>
                    </a:ext>
                  </a:extLst>
                </a:gridCol>
                <a:gridCol w="460107">
                  <a:extLst>
                    <a:ext uri="{9D8B030D-6E8A-4147-A177-3AD203B41FA5}">
                      <a16:colId xmlns:a16="http://schemas.microsoft.com/office/drawing/2014/main" val="1267279970"/>
                    </a:ext>
                  </a:extLst>
                </a:gridCol>
                <a:gridCol w="525194">
                  <a:extLst>
                    <a:ext uri="{9D8B030D-6E8A-4147-A177-3AD203B41FA5}">
                      <a16:colId xmlns:a16="http://schemas.microsoft.com/office/drawing/2014/main" val="3180381468"/>
                    </a:ext>
                  </a:extLst>
                </a:gridCol>
                <a:gridCol w="397837">
                  <a:extLst>
                    <a:ext uri="{9D8B030D-6E8A-4147-A177-3AD203B41FA5}">
                      <a16:colId xmlns:a16="http://schemas.microsoft.com/office/drawing/2014/main" val="1813561026"/>
                    </a:ext>
                  </a:extLst>
                </a:gridCol>
              </a:tblGrid>
              <a:tr h="111561">
                <a:tc>
                  <a:txBody>
                    <a:bodyPr/>
                    <a:lstStyle/>
                    <a:p>
                      <a:pPr algn="ctr" fontAlgn="b"/>
                      <a:r>
                        <a:rPr lang="en-US" sz="1000" u="none" strike="noStrike">
                          <a:effectLst/>
                        </a:rPr>
                        <a:t>SV</a:t>
                      </a:r>
                      <a:endParaRPr lang="en-US" sz="1000" b="0" i="0" u="none" strike="noStrike">
                        <a:solidFill>
                          <a:srgbClr val="000000"/>
                        </a:solidFill>
                        <a:effectLst/>
                        <a:latin typeface="Calibri" panose="020F0502020204030204" pitchFamily="34" charset="0"/>
                      </a:endParaRPr>
                    </a:p>
                  </a:txBody>
                  <a:tcPr marL="6216" marR="6216" marT="6216" marB="0" anchor="b"/>
                </a:tc>
                <a:tc gridSpan="2">
                  <a:txBody>
                    <a:bodyPr/>
                    <a:lstStyle/>
                    <a:p>
                      <a:pPr algn="l" fontAlgn="b"/>
                      <a:r>
                        <a:rPr lang="en-US" sz="1000" u="none" strike="noStrike">
                          <a:effectLst/>
                        </a:rPr>
                        <a:t>Verified Fraction</a:t>
                      </a:r>
                      <a:endParaRPr lang="en-US" sz="1000" b="0" i="0" u="none" strike="noStrike">
                        <a:solidFill>
                          <a:srgbClr val="000000"/>
                        </a:solidFill>
                        <a:effectLst/>
                        <a:latin typeface="Calibri" panose="020F0502020204030204" pitchFamily="34" charset="0"/>
                      </a:endParaRPr>
                    </a:p>
                  </a:txBody>
                  <a:tcPr marL="6216" marR="6216" marT="6216"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672250423"/>
                  </a:ext>
                </a:extLst>
              </a:tr>
              <a:tr h="124324">
                <a:tc>
                  <a:txBody>
                    <a:bodyPr/>
                    <a:lstStyle/>
                    <a:p>
                      <a:pPr algn="ctr" fontAlgn="b"/>
                      <a:r>
                        <a:rPr lang="en-US" sz="1000" u="none" strike="noStrike" dirty="0">
                          <a:effectLst/>
                        </a:rPr>
                        <a:t>Year/FVO</a:t>
                      </a:r>
                      <a:endParaRPr lang="en-US" sz="1000" b="0" i="0" u="none" strike="noStrike" dirty="0">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417647124"/>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0.401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0.474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0.503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0.524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187368451"/>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0.430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0.494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0.511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0.534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562798955"/>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0.488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0.528</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260235823"/>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0.423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0.468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0.486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0.507</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585565469"/>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0.411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0.476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0.532</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269354782"/>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0.458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0.510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0.530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0.544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958190896"/>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854778314"/>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Leadtime</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983400651"/>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094830970"/>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2770619"/>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15.7</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96000344"/>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146996020"/>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784770138"/>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649755695"/>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308529684"/>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961619623"/>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Count</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065297566"/>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44072702"/>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2868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5285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4909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5186</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722953627"/>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2722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5344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5068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5244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727978479"/>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2669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5724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5184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5016</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233734646"/>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3098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5397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4647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4519</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604930739"/>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3181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5707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5207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5192</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848982975"/>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2683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5138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4713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4885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850013301"/>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127783148"/>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Area</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215712665"/>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124047457"/>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1656.4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1696.0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1799.7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1552.1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826188327"/>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1765.0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1803.5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1773.7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1547.4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019615512"/>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1559.6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1721.0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1903.9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1684.0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899441302"/>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1708.7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1686.4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1808.4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1541.2</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775485652"/>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1630.3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1797.9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1821.6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1676.5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482008656"/>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1965.6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1982.7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2073.5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dirty="0">
                          <a:effectLst/>
                        </a:rPr>
                        <a:t>1836.7</a:t>
                      </a:r>
                      <a:endParaRPr lang="en-US" sz="1000" b="0" i="0" u="none" strike="noStrike" dirty="0">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149582180"/>
                  </a:ext>
                </a:extLst>
              </a:tr>
            </a:tbl>
          </a:graphicData>
        </a:graphic>
      </p:graphicFrame>
      <p:graphicFrame>
        <p:nvGraphicFramePr>
          <p:cNvPr id="6" name="Table 5">
            <a:extLst>
              <a:ext uri="{FF2B5EF4-FFF2-40B4-BE49-F238E27FC236}">
                <a16:creationId xmlns:a16="http://schemas.microsoft.com/office/drawing/2014/main" id="{BE3397F2-56D3-46EF-A4AE-5DDAFFCADF24}"/>
              </a:ext>
            </a:extLst>
          </p:cNvPr>
          <p:cNvGraphicFramePr>
            <a:graphicFrameLocks noGrp="1"/>
          </p:cNvGraphicFramePr>
          <p:nvPr>
            <p:extLst>
              <p:ext uri="{D42A27DB-BD31-4B8C-83A1-F6EECF244321}">
                <p14:modId xmlns:p14="http://schemas.microsoft.com/office/powerpoint/2010/main" val="1742912604"/>
              </p:ext>
            </p:extLst>
          </p:nvPr>
        </p:nvGraphicFramePr>
        <p:xfrm>
          <a:off x="8563122" y="823865"/>
          <a:ext cx="2439878" cy="5551560"/>
        </p:xfrm>
        <a:graphic>
          <a:graphicData uri="http://schemas.openxmlformats.org/drawingml/2006/table">
            <a:tbl>
              <a:tblPr>
                <a:tableStyleId>{5C22544A-7EE6-4342-B048-85BDC9FD1C3A}</a:tableStyleId>
              </a:tblPr>
              <a:tblGrid>
                <a:gridCol w="534720">
                  <a:extLst>
                    <a:ext uri="{9D8B030D-6E8A-4147-A177-3AD203B41FA5}">
                      <a16:colId xmlns:a16="http://schemas.microsoft.com/office/drawing/2014/main" val="642899584"/>
                    </a:ext>
                  </a:extLst>
                </a:gridCol>
                <a:gridCol w="522020">
                  <a:extLst>
                    <a:ext uri="{9D8B030D-6E8A-4147-A177-3AD203B41FA5}">
                      <a16:colId xmlns:a16="http://schemas.microsoft.com/office/drawing/2014/main" val="2074253061"/>
                    </a:ext>
                  </a:extLst>
                </a:gridCol>
                <a:gridCol w="460107">
                  <a:extLst>
                    <a:ext uri="{9D8B030D-6E8A-4147-A177-3AD203B41FA5}">
                      <a16:colId xmlns:a16="http://schemas.microsoft.com/office/drawing/2014/main" val="3507108999"/>
                    </a:ext>
                  </a:extLst>
                </a:gridCol>
                <a:gridCol w="525194">
                  <a:extLst>
                    <a:ext uri="{9D8B030D-6E8A-4147-A177-3AD203B41FA5}">
                      <a16:colId xmlns:a16="http://schemas.microsoft.com/office/drawing/2014/main" val="3965471406"/>
                    </a:ext>
                  </a:extLst>
                </a:gridCol>
                <a:gridCol w="397837">
                  <a:extLst>
                    <a:ext uri="{9D8B030D-6E8A-4147-A177-3AD203B41FA5}">
                      <a16:colId xmlns:a16="http://schemas.microsoft.com/office/drawing/2014/main" val="3210532995"/>
                    </a:ext>
                  </a:extLst>
                </a:gridCol>
              </a:tblGrid>
              <a:tr h="124324">
                <a:tc>
                  <a:txBody>
                    <a:bodyPr/>
                    <a:lstStyle/>
                    <a:p>
                      <a:pPr algn="ctr" fontAlgn="b"/>
                      <a:r>
                        <a:rPr lang="en-US" sz="1000" u="none" strike="noStrike">
                          <a:effectLst/>
                        </a:rPr>
                        <a:t>TO</a:t>
                      </a:r>
                      <a:endParaRPr lang="en-US" sz="1000" b="0" i="0" u="none" strike="noStrike">
                        <a:solidFill>
                          <a:srgbClr val="000000"/>
                        </a:solidFill>
                        <a:effectLst/>
                        <a:latin typeface="Calibri" panose="020F0502020204030204" pitchFamily="34" charset="0"/>
                      </a:endParaRPr>
                    </a:p>
                  </a:txBody>
                  <a:tcPr marL="6216" marR="6216" marT="6216" marB="0" anchor="b"/>
                </a:tc>
                <a:tc gridSpan="2">
                  <a:txBody>
                    <a:bodyPr/>
                    <a:lstStyle/>
                    <a:p>
                      <a:pPr algn="l" fontAlgn="b"/>
                      <a:r>
                        <a:rPr lang="en-US" sz="1000" u="none" strike="noStrike">
                          <a:effectLst/>
                        </a:rPr>
                        <a:t>Verified Fraction</a:t>
                      </a:r>
                      <a:endParaRPr lang="en-US" sz="1000" b="0" i="0" u="none" strike="noStrike">
                        <a:solidFill>
                          <a:srgbClr val="000000"/>
                        </a:solidFill>
                        <a:effectLst/>
                        <a:latin typeface="Calibri" panose="020F0502020204030204" pitchFamily="34" charset="0"/>
                      </a:endParaRPr>
                    </a:p>
                  </a:txBody>
                  <a:tcPr marL="6216" marR="6216" marT="6216"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442219883"/>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904467042"/>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dirty="0">
                          <a:effectLst/>
                        </a:rPr>
                        <a:t>0.233</a:t>
                      </a:r>
                      <a:endParaRPr lang="en-US" sz="1000" b="0" i="0" u="none" strike="noStrike" dirty="0">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0.266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0.281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087567525"/>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0.229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0.227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0.244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0.255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306240641"/>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0.206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0.211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0.237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0.254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405644348"/>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0.249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0.186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0.263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0.288</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848668017"/>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0.222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0.226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0.244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0.303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264925871"/>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0.246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0.242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0.250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973853552"/>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081307921"/>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Leadtime</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991371332"/>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660795019"/>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12.4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10.3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031026693"/>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12.9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12.3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10.4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227649852"/>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14.8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13.0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12.3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9.4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744487134"/>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10.8</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855640799"/>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12.5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12.3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13.7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10.4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521731292"/>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13.0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11.5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9.3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996564474"/>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421569942"/>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Count</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606204916"/>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188877598"/>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288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668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677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22879603"/>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231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594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634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591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344183306"/>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248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763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870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930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86953775"/>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221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585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601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612</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57635027"/>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275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760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804</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135777163"/>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207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570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654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688</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661300854"/>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590011761"/>
                  </a:ext>
                </a:extLst>
              </a:tr>
              <a:tr h="124324">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Area</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470437653"/>
                  </a:ext>
                </a:extLst>
              </a:tr>
              <a:tr h="124324">
                <a:tc>
                  <a:txBody>
                    <a:bodyPr/>
                    <a:lstStyle/>
                    <a:p>
                      <a:pPr algn="ctr" fontAlgn="b"/>
                      <a:r>
                        <a:rPr lang="en-US" sz="1000" u="none" strike="noStrike">
                          <a:effectLst/>
                        </a:rPr>
                        <a:t>Year/FVO</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&lt; 0.8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0.8 - 0.9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0.9 - 0.95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&gt; 0.95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939687175"/>
                  </a:ext>
                </a:extLst>
              </a:tr>
              <a:tr h="124324">
                <a:tc>
                  <a:txBody>
                    <a:bodyPr/>
                    <a:lstStyle/>
                    <a:p>
                      <a:pPr algn="ctr" fontAlgn="b"/>
                      <a:r>
                        <a:rPr lang="en-US" sz="1000" u="none" strike="noStrike">
                          <a:effectLst/>
                        </a:rPr>
                        <a:t>2015</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910.2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765.3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717.2</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685.1</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3264592897"/>
                  </a:ext>
                </a:extLst>
              </a:tr>
              <a:tr h="124324">
                <a:tc>
                  <a:txBody>
                    <a:bodyPr/>
                    <a:lstStyle/>
                    <a:p>
                      <a:pPr algn="ctr" fontAlgn="b"/>
                      <a:r>
                        <a:rPr lang="en-US" sz="1000" u="none" strike="noStrike">
                          <a:effectLst/>
                        </a:rPr>
                        <a:t>2016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768.4</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790.3</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709.0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668.3</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743011680"/>
                  </a:ext>
                </a:extLst>
              </a:tr>
              <a:tr h="124324">
                <a:tc>
                  <a:txBody>
                    <a:bodyPr/>
                    <a:lstStyle/>
                    <a:p>
                      <a:pPr algn="ctr" fontAlgn="b"/>
                      <a:r>
                        <a:rPr lang="en-US" sz="1000" u="none" strike="noStrike">
                          <a:effectLst/>
                        </a:rPr>
                        <a:t>2017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886.6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790.7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786.6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717.0</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61289172"/>
                  </a:ext>
                </a:extLst>
              </a:tr>
              <a:tr h="124324">
                <a:tc>
                  <a:txBody>
                    <a:bodyPr/>
                    <a:lstStyle/>
                    <a:p>
                      <a:pPr algn="ctr" fontAlgn="b"/>
                      <a:r>
                        <a:rPr lang="en-US" sz="1000" u="none" strike="noStrike">
                          <a:effectLst/>
                        </a:rPr>
                        <a:t>2018</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876.9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788.1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722.1</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667.5</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2936256894"/>
                  </a:ext>
                </a:extLst>
              </a:tr>
              <a:tr h="124324">
                <a:tc>
                  <a:txBody>
                    <a:bodyPr/>
                    <a:lstStyle/>
                    <a:p>
                      <a:pPr algn="ctr" fontAlgn="b"/>
                      <a:r>
                        <a:rPr lang="en-US" sz="1000" u="none" strike="noStrike">
                          <a:effectLst/>
                        </a:rPr>
                        <a:t>2019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819.6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751.6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786.9</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725.9</a:t>
                      </a:r>
                      <a:endParaRPr lang="en-US" sz="1000" b="0" i="0" u="none" strike="noStrike">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1781670745"/>
                  </a:ext>
                </a:extLst>
              </a:tr>
              <a:tr h="124324">
                <a:tc>
                  <a:txBody>
                    <a:bodyPr/>
                    <a:lstStyle/>
                    <a:p>
                      <a:pPr algn="ctr" fontAlgn="b"/>
                      <a:r>
                        <a:rPr lang="en-US" sz="1000" u="none" strike="noStrike">
                          <a:effectLst/>
                        </a:rPr>
                        <a:t>2020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838.0</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804.7</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a:effectLst/>
                        </a:rPr>
                        <a:t>835.6</a:t>
                      </a:r>
                      <a:endParaRPr lang="en-US" sz="1000" b="0" i="0" u="none" strike="noStrike">
                        <a:solidFill>
                          <a:srgbClr val="000000"/>
                        </a:solidFill>
                        <a:effectLst/>
                        <a:latin typeface="Calibri" panose="020F0502020204030204" pitchFamily="34" charset="0"/>
                      </a:endParaRPr>
                    </a:p>
                  </a:txBody>
                  <a:tcPr marL="6216" marR="6216" marT="6216" marB="0" anchor="b"/>
                </a:tc>
                <a:tc>
                  <a:txBody>
                    <a:bodyPr/>
                    <a:lstStyle/>
                    <a:p>
                      <a:pPr algn="ctr" fontAlgn="b"/>
                      <a:r>
                        <a:rPr lang="en-US" sz="1000" u="none" strike="noStrike" dirty="0">
                          <a:effectLst/>
                        </a:rPr>
                        <a:t>710.1</a:t>
                      </a:r>
                      <a:endParaRPr lang="en-US" sz="1000" b="0" i="0" u="none" strike="noStrike" dirty="0">
                        <a:solidFill>
                          <a:srgbClr val="000000"/>
                        </a:solidFill>
                        <a:effectLst/>
                        <a:latin typeface="Calibri" panose="020F0502020204030204" pitchFamily="34" charset="0"/>
                      </a:endParaRPr>
                    </a:p>
                  </a:txBody>
                  <a:tcPr marL="6216" marR="6216" marT="6216" marB="0" anchor="b"/>
                </a:tc>
                <a:extLst>
                  <a:ext uri="{0D108BD9-81ED-4DB2-BD59-A6C34878D82A}">
                    <a16:rowId xmlns:a16="http://schemas.microsoft.com/office/drawing/2014/main" val="888884277"/>
                  </a:ext>
                </a:extLst>
              </a:tr>
            </a:tbl>
          </a:graphicData>
        </a:graphic>
      </p:graphicFrame>
    </p:spTree>
    <p:extLst>
      <p:ext uri="{BB962C8B-B14F-4D97-AF65-F5344CB8AC3E}">
        <p14:creationId xmlns:p14="http://schemas.microsoft.com/office/powerpoint/2010/main" val="324760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Value of Filling Radar Coverage Gaps</a:t>
            </a:r>
          </a:p>
        </p:txBody>
      </p:sp>
      <p:sp>
        <p:nvSpPr>
          <p:cNvPr id="3" name="Text Placeholder 2"/>
          <p:cNvSpPr>
            <a:spLocks noGrp="1"/>
          </p:cNvSpPr>
          <p:nvPr>
            <p:ph type="body" idx="1"/>
          </p:nvPr>
        </p:nvSpPr>
        <p:spPr>
          <a:xfrm>
            <a:off x="416458" y="945330"/>
            <a:ext cx="10916827"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As part of the ongoing </a:t>
            </a:r>
            <a:r>
              <a:rPr lang="en-US" sz="2400" b="1" dirty="0" err="1">
                <a:solidFill>
                  <a:schemeClr val="tx1"/>
                </a:solidFill>
                <a:latin typeface="Calibri" panose="020F0502020204030204" pitchFamily="34" charset="0"/>
              </a:rPr>
              <a:t>GeoXO</a:t>
            </a:r>
            <a:r>
              <a:rPr lang="en-US" sz="2400" b="1" dirty="0">
                <a:solidFill>
                  <a:schemeClr val="tx1"/>
                </a:solidFill>
                <a:latin typeface="Calibri" panose="020F0502020204030204" pitchFamily="34" charset="0"/>
              </a:rPr>
              <a:t> economic analysis, this study digs deeper into quantifying the value of using GLM to fill radar coverage gaps                                </a:t>
            </a:r>
            <a:r>
              <a:rPr lang="en-US" sz="1800" b="1" dirty="0">
                <a:solidFill>
                  <a:schemeClr val="tx1"/>
                </a:solidFill>
                <a:latin typeface="Calibri" panose="020F0502020204030204" pitchFamily="34" charset="0"/>
              </a:rPr>
              <a:t>(see sections 2.2 and 3.1 of GLM Value Assessment – https://repository.library.noaa.gov/view/noaa/27429)</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Two main aspects:</a:t>
            </a:r>
          </a:p>
          <a:p>
            <a:pPr marL="1119277" lvl="1" indent="-457200">
              <a:lnSpc>
                <a:spcPct val="110000"/>
              </a:lnSpc>
              <a:spcBef>
                <a:spcPts val="0"/>
              </a:spcBef>
              <a:spcAft>
                <a:spcPts val="1200"/>
              </a:spcAft>
              <a:buClr>
                <a:schemeClr val="tx1"/>
              </a:buClr>
              <a:buSzPct val="90000"/>
              <a:buFont typeface="+mj-lt"/>
              <a:buAutoNum type="arabicParenR"/>
            </a:pPr>
            <a:r>
              <a:rPr lang="en-US" sz="2133" b="1" dirty="0">
                <a:solidFill>
                  <a:schemeClr val="tx1"/>
                </a:solidFill>
                <a:latin typeface="Calibri" panose="020F0502020204030204" pitchFamily="34" charset="0"/>
              </a:rPr>
              <a:t>Characterizing the frequency of radar outages and the coincidence of lightning and severe weather, computing costs associated with radar outages, attributing value to datasets that provide coverage during outages</a:t>
            </a:r>
          </a:p>
          <a:p>
            <a:pPr marL="1119277" lvl="1" indent="-457200">
              <a:lnSpc>
                <a:spcPct val="110000"/>
              </a:lnSpc>
              <a:spcBef>
                <a:spcPts val="0"/>
              </a:spcBef>
              <a:spcAft>
                <a:spcPts val="1200"/>
              </a:spcAft>
              <a:buClr>
                <a:schemeClr val="tx1"/>
              </a:buClr>
              <a:buSzPct val="90000"/>
              <a:buFont typeface="+mj-lt"/>
              <a:buAutoNum type="arabicParenR"/>
            </a:pPr>
            <a:r>
              <a:rPr lang="en-US" sz="2133" b="1" dirty="0">
                <a:solidFill>
                  <a:schemeClr val="tx1"/>
                </a:solidFill>
                <a:latin typeface="Calibri" panose="020F0502020204030204" pitchFamily="34" charset="0"/>
              </a:rPr>
              <a:t>Exploring the verification of NWS Severe Thunderstorm, Tornado, and Flash Flood warnings in the context of varying radar coverage, in an attempt to capture temporal variability in the accuracy of warnings during the GOES-R era (i.e., 2018-2020)</a:t>
            </a:r>
          </a:p>
          <a:p>
            <a:pPr>
              <a:lnSpc>
                <a:spcPct val="110000"/>
              </a:lnSpc>
              <a:spcBef>
                <a:spcPts val="0"/>
              </a:spcBef>
              <a:spcAft>
                <a:spcPts val="1200"/>
              </a:spcAft>
              <a:buClr>
                <a:schemeClr val="tx1"/>
              </a:buClr>
              <a:buSzPct val="90000"/>
              <a:buFont typeface="Wingdings" panose="05000000000000000000" pitchFamily="2" charset="2"/>
              <a:buChar char="§"/>
            </a:pPr>
            <a:endParaRPr lang="en-US" sz="24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16886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WSR-88D Status, Lightning, and Severe Weather Summaries</a:t>
            </a:r>
          </a:p>
        </p:txBody>
      </p:sp>
      <p:sp>
        <p:nvSpPr>
          <p:cNvPr id="3" name="Text Placeholder 2"/>
          <p:cNvSpPr>
            <a:spLocks noGrp="1"/>
          </p:cNvSpPr>
          <p:nvPr>
            <p:ph type="body" idx="1"/>
          </p:nvPr>
        </p:nvSpPr>
        <p:spPr>
          <a:xfrm>
            <a:off x="416458" y="945330"/>
            <a:ext cx="11027122"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An interactive status page is provided for each radar to illustrate the relative occurrence of lightning and severe weather in the context of varying radar status (https://lightning.umd.edu/glm/docs/radarstatus/2020/)</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41" b="4223"/>
          <a:stretch/>
        </p:blipFill>
        <p:spPr>
          <a:xfrm>
            <a:off x="3532214" y="2347547"/>
            <a:ext cx="8591738" cy="4018084"/>
          </a:xfrm>
          <a:prstGeom prst="rect">
            <a:avLst/>
          </a:prstGeom>
        </p:spPr>
      </p:pic>
      <p:pic>
        <p:nvPicPr>
          <p:cNvPr id="16" name="Picture 15">
            <a:extLst>
              <a:ext uri="{FF2B5EF4-FFF2-40B4-BE49-F238E27FC236}">
                <a16:creationId xmlns:a16="http://schemas.microsoft.com/office/drawing/2014/main" id="{3522EBF5-EBFC-45D7-9670-0E8D62D36E1F}"/>
              </a:ext>
            </a:extLst>
          </p:cNvPr>
          <p:cNvPicPr>
            <a:picLocks noChangeAspect="1"/>
          </p:cNvPicPr>
          <p:nvPr/>
        </p:nvPicPr>
        <p:blipFill rotWithShape="1">
          <a:blip r:embed="rId3"/>
          <a:srcRect l="43373" t="7424" r="43636" b="55884"/>
          <a:stretch/>
        </p:blipFill>
        <p:spPr>
          <a:xfrm>
            <a:off x="434704" y="2431956"/>
            <a:ext cx="3097509" cy="1822521"/>
          </a:xfrm>
          <a:prstGeom prst="rect">
            <a:avLst/>
          </a:prstGeom>
        </p:spPr>
      </p:pic>
      <p:pic>
        <p:nvPicPr>
          <p:cNvPr id="5" name="Picture 4">
            <a:extLst>
              <a:ext uri="{FF2B5EF4-FFF2-40B4-BE49-F238E27FC236}">
                <a16:creationId xmlns:a16="http://schemas.microsoft.com/office/drawing/2014/main" id="{E9123A9F-64E6-4EF7-A5E9-438EF085A12D}"/>
              </a:ext>
            </a:extLst>
          </p:cNvPr>
          <p:cNvPicPr>
            <a:picLocks noChangeAspect="1"/>
          </p:cNvPicPr>
          <p:nvPr/>
        </p:nvPicPr>
        <p:blipFill rotWithShape="1">
          <a:blip r:embed="rId4"/>
          <a:srcRect l="38365" t="24731" r="47068" b="17116"/>
          <a:stretch/>
        </p:blipFill>
        <p:spPr>
          <a:xfrm>
            <a:off x="434704" y="3688540"/>
            <a:ext cx="3097510" cy="2576146"/>
          </a:xfrm>
          <a:prstGeom prst="rect">
            <a:avLst/>
          </a:prstGeom>
        </p:spPr>
      </p:pic>
      <p:pic>
        <p:nvPicPr>
          <p:cNvPr id="1025" name="DefaultOcx">
            <a:extLst>
              <a:ext uri="{FF2B5EF4-FFF2-40B4-BE49-F238E27FC236}">
                <a16:creationId xmlns:a16="http://schemas.microsoft.com/office/drawing/2014/main" id="{315CB219-E0E6-49D3-9E98-6F73F0084539}"/>
              </a:ext>
            </a:extLst>
          </p:cNvPr>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HTMLText1">
            <a:extLst>
              <a:ext uri="{FF2B5EF4-FFF2-40B4-BE49-F238E27FC236}">
                <a16:creationId xmlns:a16="http://schemas.microsoft.com/office/drawing/2014/main" id="{10A066AC-63FF-4D6F-9A66-B879781F51A8}"/>
              </a:ext>
            </a:extLst>
          </p:cNvPr>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032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HTMLText2">
            <a:extLst>
              <a:ext uri="{FF2B5EF4-FFF2-40B4-BE49-F238E27FC236}">
                <a16:creationId xmlns:a16="http://schemas.microsoft.com/office/drawing/2014/main" id="{78EFD492-AF0A-4957-B76B-9C06E8AC2832}"/>
              </a:ext>
            </a:extLst>
          </p:cNvPr>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032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HTMLText3">
            <a:extLst>
              <a:ext uri="{FF2B5EF4-FFF2-40B4-BE49-F238E27FC236}">
                <a16:creationId xmlns:a16="http://schemas.microsoft.com/office/drawing/2014/main" id="{06A4D8D2-55A6-471D-9032-11195835E76D}"/>
              </a:ext>
            </a:extLst>
          </p:cNvPr>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56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HTMLText4">
            <a:extLst>
              <a:ext uri="{FF2B5EF4-FFF2-40B4-BE49-F238E27FC236}">
                <a16:creationId xmlns:a16="http://schemas.microsoft.com/office/drawing/2014/main" id="{0C8F227E-A907-4B35-AC1C-2583623B6847}"/>
              </a:ext>
            </a:extLst>
          </p:cNvPr>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032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HTMLText5">
            <a:extLst>
              <a:ext uri="{FF2B5EF4-FFF2-40B4-BE49-F238E27FC236}">
                <a16:creationId xmlns:a16="http://schemas.microsoft.com/office/drawing/2014/main" id="{A2289849-9CFE-467F-BC12-C37CCB9A9CBA}"/>
              </a:ext>
            </a:extLst>
          </p:cNvPr>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3032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HTMLText6">
            <a:extLst>
              <a:ext uri="{FF2B5EF4-FFF2-40B4-BE49-F238E27FC236}">
                <a16:creationId xmlns:a16="http://schemas.microsoft.com/office/drawing/2014/main" id="{12DF4060-C1E6-4A0A-8222-B0A94E2BB2A3}"/>
              </a:ext>
            </a:extLst>
          </p:cNvPr>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55613"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HTMLSubmit1">
            <a:extLst>
              <a:ext uri="{FF2B5EF4-FFF2-40B4-BE49-F238E27FC236}">
                <a16:creationId xmlns:a16="http://schemas.microsoft.com/office/drawing/2014/main" id="{813C0F5F-742D-4493-A867-70C4C79D943A}"/>
              </a:ext>
            </a:extLst>
          </p:cNvPr>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111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5330"/>
            <a:ext cx="11027122"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Seasonal top 10 lists of the most lightning prone radars (i.e., most frequent lightning within 1.5°) and those with the most frequent outages during 2020 </a:t>
            </a:r>
          </a:p>
        </p:txBody>
      </p:sp>
      <p:graphicFrame>
        <p:nvGraphicFramePr>
          <p:cNvPr id="4" name="Table 3"/>
          <p:cNvGraphicFramePr>
            <a:graphicFrameLocks noGrp="1"/>
          </p:cNvGraphicFramePr>
          <p:nvPr>
            <p:extLst>
              <p:ext uri="{D42A27DB-BD31-4B8C-83A1-F6EECF244321}">
                <p14:modId xmlns:p14="http://schemas.microsoft.com/office/powerpoint/2010/main" val="4193408982"/>
              </p:ext>
            </p:extLst>
          </p:nvPr>
        </p:nvGraphicFramePr>
        <p:xfrm>
          <a:off x="785494" y="1975644"/>
          <a:ext cx="5310505" cy="2025650"/>
        </p:xfrm>
        <a:graphic>
          <a:graphicData uri="http://schemas.openxmlformats.org/drawingml/2006/table">
            <a:tbl>
              <a:tblPr firstRow="1" firstCol="1" bandRow="1"/>
              <a:tblGrid>
                <a:gridCol w="609600">
                  <a:extLst>
                    <a:ext uri="{9D8B030D-6E8A-4147-A177-3AD203B41FA5}">
                      <a16:colId xmlns:a16="http://schemas.microsoft.com/office/drawing/2014/main" val="3869364697"/>
                    </a:ext>
                  </a:extLst>
                </a:gridCol>
                <a:gridCol w="672465">
                  <a:extLst>
                    <a:ext uri="{9D8B030D-6E8A-4147-A177-3AD203B41FA5}">
                      <a16:colId xmlns:a16="http://schemas.microsoft.com/office/drawing/2014/main" val="4067867397"/>
                    </a:ext>
                  </a:extLst>
                </a:gridCol>
                <a:gridCol w="895350">
                  <a:extLst>
                    <a:ext uri="{9D8B030D-6E8A-4147-A177-3AD203B41FA5}">
                      <a16:colId xmlns:a16="http://schemas.microsoft.com/office/drawing/2014/main" val="4276622325"/>
                    </a:ext>
                  </a:extLst>
                </a:gridCol>
                <a:gridCol w="812800">
                  <a:extLst>
                    <a:ext uri="{9D8B030D-6E8A-4147-A177-3AD203B41FA5}">
                      <a16:colId xmlns:a16="http://schemas.microsoft.com/office/drawing/2014/main" val="3963549513"/>
                    </a:ext>
                  </a:extLst>
                </a:gridCol>
                <a:gridCol w="186690">
                  <a:extLst>
                    <a:ext uri="{9D8B030D-6E8A-4147-A177-3AD203B41FA5}">
                      <a16:colId xmlns:a16="http://schemas.microsoft.com/office/drawing/2014/main" val="2771658797"/>
                    </a:ext>
                  </a:extLst>
                </a:gridCol>
                <a:gridCol w="563245">
                  <a:extLst>
                    <a:ext uri="{9D8B030D-6E8A-4147-A177-3AD203B41FA5}">
                      <a16:colId xmlns:a16="http://schemas.microsoft.com/office/drawing/2014/main" val="3414676121"/>
                    </a:ext>
                  </a:extLst>
                </a:gridCol>
                <a:gridCol w="736600">
                  <a:extLst>
                    <a:ext uri="{9D8B030D-6E8A-4147-A177-3AD203B41FA5}">
                      <a16:colId xmlns:a16="http://schemas.microsoft.com/office/drawing/2014/main" val="3150695129"/>
                    </a:ext>
                  </a:extLst>
                </a:gridCol>
                <a:gridCol w="833755">
                  <a:extLst>
                    <a:ext uri="{9D8B030D-6E8A-4147-A177-3AD203B41FA5}">
                      <a16:colId xmlns:a16="http://schemas.microsoft.com/office/drawing/2014/main" val="2581391617"/>
                    </a:ext>
                  </a:extLst>
                </a:gridCol>
              </a:tblGrid>
              <a:tr h="184150">
                <a:tc>
                  <a:txBody>
                    <a:bodyPr/>
                    <a:lstStyle/>
                    <a:p>
                      <a:pPr marL="0" marR="0">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Radar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wltg150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minwltg150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Calibri" panose="020F0502020204030204" pitchFamily="34" charset="0"/>
                        </a:rPr>
                        <a:t>ltg150sum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Radar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outageper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outagemin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802667345"/>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90293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951513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16.78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88430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429422028"/>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KTBW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75760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1012604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KDFX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44584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519140160"/>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73784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1049256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KBBX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44287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01068484"/>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KBYX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67913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474668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KTBW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41673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299590323"/>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KLIX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57679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804728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40763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575547729"/>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KMOB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56083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736670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KVAX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40431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147050199"/>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KHGX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54557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729221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KRGX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38969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243391917"/>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KJAX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52167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661768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KEOX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35235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2570329"/>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50514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618451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KBGM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34414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79704391"/>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KDGX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50381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806666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KTLH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34262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97441097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33113907"/>
              </p:ext>
            </p:extLst>
          </p:nvPr>
        </p:nvGraphicFramePr>
        <p:xfrm>
          <a:off x="6465035" y="1880106"/>
          <a:ext cx="5118735" cy="2192338"/>
        </p:xfrm>
        <a:graphic>
          <a:graphicData uri="http://schemas.openxmlformats.org/drawingml/2006/table">
            <a:tbl>
              <a:tblPr firstRow="1" firstCol="1" bandRow="1"/>
              <a:tblGrid>
                <a:gridCol w="609600">
                  <a:extLst>
                    <a:ext uri="{9D8B030D-6E8A-4147-A177-3AD203B41FA5}">
                      <a16:colId xmlns:a16="http://schemas.microsoft.com/office/drawing/2014/main" val="2416153206"/>
                    </a:ext>
                  </a:extLst>
                </a:gridCol>
                <a:gridCol w="804545">
                  <a:extLst>
                    <a:ext uri="{9D8B030D-6E8A-4147-A177-3AD203B41FA5}">
                      <a16:colId xmlns:a16="http://schemas.microsoft.com/office/drawing/2014/main" val="3952976289"/>
                    </a:ext>
                  </a:extLst>
                </a:gridCol>
                <a:gridCol w="854710">
                  <a:extLst>
                    <a:ext uri="{9D8B030D-6E8A-4147-A177-3AD203B41FA5}">
                      <a16:colId xmlns:a16="http://schemas.microsoft.com/office/drawing/2014/main" val="2646388195"/>
                    </a:ext>
                  </a:extLst>
                </a:gridCol>
                <a:gridCol w="1028700">
                  <a:extLst>
                    <a:ext uri="{9D8B030D-6E8A-4147-A177-3AD203B41FA5}">
                      <a16:colId xmlns:a16="http://schemas.microsoft.com/office/drawing/2014/main" val="1152803286"/>
                    </a:ext>
                  </a:extLst>
                </a:gridCol>
                <a:gridCol w="628650">
                  <a:extLst>
                    <a:ext uri="{9D8B030D-6E8A-4147-A177-3AD203B41FA5}">
                      <a16:colId xmlns:a16="http://schemas.microsoft.com/office/drawing/2014/main" val="3341163838"/>
                    </a:ext>
                  </a:extLst>
                </a:gridCol>
                <a:gridCol w="582930">
                  <a:extLst>
                    <a:ext uri="{9D8B030D-6E8A-4147-A177-3AD203B41FA5}">
                      <a16:colId xmlns:a16="http://schemas.microsoft.com/office/drawing/2014/main" val="843131221"/>
                    </a:ext>
                  </a:extLst>
                </a:gridCol>
                <a:gridCol w="609600">
                  <a:extLst>
                    <a:ext uri="{9D8B030D-6E8A-4147-A177-3AD203B41FA5}">
                      <a16:colId xmlns:a16="http://schemas.microsoft.com/office/drawing/2014/main" val="993782181"/>
                    </a:ext>
                  </a:extLst>
                </a:gridCol>
              </a:tblGrid>
              <a:tr h="184150">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Radar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of outage min w/ </a:t>
                      </a:r>
                      <a:r>
                        <a:rPr lang="en-US" sz="1100" b="1"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ltg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of outage min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Flash count during outages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Mean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Median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Max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466356046"/>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6739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67661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41924470"/>
                  </a:ext>
                </a:extLst>
              </a:tr>
              <a:tr h="184150">
                <a:tc>
                  <a:txBody>
                    <a:bodyPr/>
                    <a:lstStyle/>
                    <a:p>
                      <a:pPr marL="0" marR="0">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6281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24.84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87837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73247347"/>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5538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57346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77198872"/>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KGWX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3465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38094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711828453"/>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KDDC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3309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107784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121853502"/>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KMRX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3185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30.46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39749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957583824"/>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KPAH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3183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16.34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64058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17293795"/>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KVAX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3065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35828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35317077"/>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KCLX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2826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21737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72149313"/>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KTLH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2214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12779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32030484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24103657"/>
              </p:ext>
            </p:extLst>
          </p:nvPr>
        </p:nvGraphicFramePr>
        <p:xfrm>
          <a:off x="648423" y="4174960"/>
          <a:ext cx="5137150" cy="2192338"/>
        </p:xfrm>
        <a:graphic>
          <a:graphicData uri="http://schemas.openxmlformats.org/drawingml/2006/table">
            <a:tbl>
              <a:tblPr firstRow="1" firstCol="1" bandRow="1"/>
              <a:tblGrid>
                <a:gridCol w="609600">
                  <a:extLst>
                    <a:ext uri="{9D8B030D-6E8A-4147-A177-3AD203B41FA5}">
                      <a16:colId xmlns:a16="http://schemas.microsoft.com/office/drawing/2014/main" val="1397445122"/>
                    </a:ext>
                  </a:extLst>
                </a:gridCol>
                <a:gridCol w="796925">
                  <a:extLst>
                    <a:ext uri="{9D8B030D-6E8A-4147-A177-3AD203B41FA5}">
                      <a16:colId xmlns:a16="http://schemas.microsoft.com/office/drawing/2014/main" val="1627277999"/>
                    </a:ext>
                  </a:extLst>
                </a:gridCol>
                <a:gridCol w="873125">
                  <a:extLst>
                    <a:ext uri="{9D8B030D-6E8A-4147-A177-3AD203B41FA5}">
                      <a16:colId xmlns:a16="http://schemas.microsoft.com/office/drawing/2014/main" val="3189926842"/>
                    </a:ext>
                  </a:extLst>
                </a:gridCol>
                <a:gridCol w="1028700">
                  <a:extLst>
                    <a:ext uri="{9D8B030D-6E8A-4147-A177-3AD203B41FA5}">
                      <a16:colId xmlns:a16="http://schemas.microsoft.com/office/drawing/2014/main" val="1875403199"/>
                    </a:ext>
                  </a:extLst>
                </a:gridCol>
                <a:gridCol w="628650">
                  <a:extLst>
                    <a:ext uri="{9D8B030D-6E8A-4147-A177-3AD203B41FA5}">
                      <a16:colId xmlns:a16="http://schemas.microsoft.com/office/drawing/2014/main" val="2539161378"/>
                    </a:ext>
                  </a:extLst>
                </a:gridCol>
                <a:gridCol w="582930">
                  <a:extLst>
                    <a:ext uri="{9D8B030D-6E8A-4147-A177-3AD203B41FA5}">
                      <a16:colId xmlns:a16="http://schemas.microsoft.com/office/drawing/2014/main" val="1678449328"/>
                    </a:ext>
                  </a:extLst>
                </a:gridCol>
                <a:gridCol w="617220">
                  <a:extLst>
                    <a:ext uri="{9D8B030D-6E8A-4147-A177-3AD203B41FA5}">
                      <a16:colId xmlns:a16="http://schemas.microsoft.com/office/drawing/2014/main" val="2138163188"/>
                    </a:ext>
                  </a:extLst>
                </a:gridCol>
              </a:tblGrid>
              <a:tr h="184150">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Radar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of outage min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of outage min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Flash count during outages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Mean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Median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Max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332389141"/>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KSHV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31.53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82512520"/>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KMRX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3185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30.46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39749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8876162"/>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6281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24.84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87837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50738995"/>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KLZK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22.14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7096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020704243"/>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KHGX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21.64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2517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446412524"/>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KDDC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107784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245701214"/>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KGWX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38094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103979564"/>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KOHX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1897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16.62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19510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87785816"/>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KPAH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3183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16.34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64058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52101001"/>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5538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13.59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57346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24539812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78889716"/>
              </p:ext>
            </p:extLst>
          </p:nvPr>
        </p:nvGraphicFramePr>
        <p:xfrm>
          <a:off x="6473228" y="4169954"/>
          <a:ext cx="5118735" cy="2192338"/>
        </p:xfrm>
        <a:graphic>
          <a:graphicData uri="http://schemas.openxmlformats.org/drawingml/2006/table">
            <a:tbl>
              <a:tblPr firstRow="1" firstCol="1" bandRow="1"/>
              <a:tblGrid>
                <a:gridCol w="609600">
                  <a:extLst>
                    <a:ext uri="{9D8B030D-6E8A-4147-A177-3AD203B41FA5}">
                      <a16:colId xmlns:a16="http://schemas.microsoft.com/office/drawing/2014/main" val="2845435772"/>
                    </a:ext>
                  </a:extLst>
                </a:gridCol>
                <a:gridCol w="796925">
                  <a:extLst>
                    <a:ext uri="{9D8B030D-6E8A-4147-A177-3AD203B41FA5}">
                      <a16:colId xmlns:a16="http://schemas.microsoft.com/office/drawing/2014/main" val="4218299323"/>
                    </a:ext>
                  </a:extLst>
                </a:gridCol>
                <a:gridCol w="854710">
                  <a:extLst>
                    <a:ext uri="{9D8B030D-6E8A-4147-A177-3AD203B41FA5}">
                      <a16:colId xmlns:a16="http://schemas.microsoft.com/office/drawing/2014/main" val="4114846269"/>
                    </a:ext>
                  </a:extLst>
                </a:gridCol>
                <a:gridCol w="1028700">
                  <a:extLst>
                    <a:ext uri="{9D8B030D-6E8A-4147-A177-3AD203B41FA5}">
                      <a16:colId xmlns:a16="http://schemas.microsoft.com/office/drawing/2014/main" val="3589729249"/>
                    </a:ext>
                  </a:extLst>
                </a:gridCol>
                <a:gridCol w="628650">
                  <a:extLst>
                    <a:ext uri="{9D8B030D-6E8A-4147-A177-3AD203B41FA5}">
                      <a16:colId xmlns:a16="http://schemas.microsoft.com/office/drawing/2014/main" val="4273303646"/>
                    </a:ext>
                  </a:extLst>
                </a:gridCol>
                <a:gridCol w="582930">
                  <a:extLst>
                    <a:ext uri="{9D8B030D-6E8A-4147-A177-3AD203B41FA5}">
                      <a16:colId xmlns:a16="http://schemas.microsoft.com/office/drawing/2014/main" val="3888816227"/>
                    </a:ext>
                  </a:extLst>
                </a:gridCol>
                <a:gridCol w="617220">
                  <a:extLst>
                    <a:ext uri="{9D8B030D-6E8A-4147-A177-3AD203B41FA5}">
                      <a16:colId xmlns:a16="http://schemas.microsoft.com/office/drawing/2014/main" val="2888349885"/>
                    </a:ext>
                  </a:extLst>
                </a:gridCol>
              </a:tblGrid>
              <a:tr h="184150">
                <a:tc>
                  <a:txBody>
                    <a:bodyPr/>
                    <a:lstStyle/>
                    <a:p>
                      <a:pPr marL="0" marR="0" algn="ctr">
                        <a:lnSpc>
                          <a:spcPct val="107000"/>
                        </a:lnSpc>
                        <a:spcBef>
                          <a:spcPts val="0"/>
                        </a:spcBef>
                        <a:spcAft>
                          <a:spcPts val="0"/>
                        </a:spcAft>
                      </a:pP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Radar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of outage min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of outage min w/ ltg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Flash count during outages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Mean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Median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Max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297453990"/>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KDDC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107784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24702456"/>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KAMX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6281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24.84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87837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593673163"/>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KLCH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6739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67661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02747896"/>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KPAH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3183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16.34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64058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75424034"/>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KMBX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5538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57346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955725515"/>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KMQT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43143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53272995"/>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KMRX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3185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30.46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39749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438532773"/>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KGWX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38094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629501738"/>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KVAX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3065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35828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24693716"/>
                  </a:ext>
                </a:extLst>
              </a:tr>
              <a:tr h="184150">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KARX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28328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364823910"/>
                  </a:ext>
                </a:extLst>
              </a:tr>
            </a:tbl>
          </a:graphicData>
        </a:graphic>
      </p:graphicFrame>
      <p:sp>
        <p:nvSpPr>
          <p:cNvPr id="10"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WSR-88D Status, Lightning, and Severe Weather Summaries</a:t>
            </a:r>
          </a:p>
        </p:txBody>
      </p:sp>
    </p:spTree>
    <p:extLst>
      <p:ext uri="{BB962C8B-B14F-4D97-AF65-F5344CB8AC3E}">
        <p14:creationId xmlns:p14="http://schemas.microsoft.com/office/powerpoint/2010/main" val="370950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9" y="945329"/>
            <a:ext cx="4841940" cy="5522145"/>
          </a:xfrm>
        </p:spPr>
        <p:txBody>
          <a:bodyPr>
            <a:noAutofit/>
          </a:bodyPr>
          <a:lstStyle/>
          <a:p>
            <a:pPr>
              <a:lnSpc>
                <a:spcPct val="105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Computed radar value estimates that represent the portion of 2015-2020 tornado, wind, and flash flood reports nearest to each radar (scaled by the log     of the population density), multiplied by the annual value  of the existing radar network</a:t>
            </a:r>
          </a:p>
          <a:p>
            <a:pPr>
              <a:lnSpc>
                <a:spcPct val="105000"/>
              </a:lnSpc>
              <a:spcBef>
                <a:spcPts val="0"/>
              </a:spcBef>
              <a:spcAft>
                <a:spcPts val="6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Annual radar value/benefit shown by Cho and </a:t>
            </a:r>
            <a:r>
              <a:rPr lang="en-US" sz="2400" b="1" dirty="0" err="1">
                <a:solidFill>
                  <a:schemeClr val="tx1"/>
                </a:solidFill>
                <a:latin typeface="Calibri" panose="020F0502020204030204" pitchFamily="34" charset="0"/>
              </a:rPr>
              <a:t>Kurdzo</a:t>
            </a:r>
            <a:r>
              <a:rPr lang="en-US" sz="2400" b="1" dirty="0">
                <a:solidFill>
                  <a:schemeClr val="tx1"/>
                </a:solidFill>
                <a:latin typeface="Calibri" panose="020F0502020204030204" pitchFamily="34" charset="0"/>
              </a:rPr>
              <a:t> </a:t>
            </a:r>
          </a:p>
          <a:p>
            <a:pPr lvl="1">
              <a:lnSpc>
                <a:spcPct val="105000"/>
              </a:lnSpc>
              <a:spcBef>
                <a:spcPts val="0"/>
              </a:spcBef>
              <a:spcAft>
                <a:spcPts val="600"/>
              </a:spcAft>
              <a:buClr>
                <a:schemeClr val="tx1"/>
              </a:buClr>
              <a:buSzPct val="90000"/>
              <a:buFont typeface="Wingdings" panose="05000000000000000000" pitchFamily="2" charset="2"/>
              <a:buChar char="§"/>
            </a:pPr>
            <a:r>
              <a:rPr lang="en-US" sz="2133" b="1" dirty="0">
                <a:solidFill>
                  <a:schemeClr val="tx1"/>
                </a:solidFill>
                <a:latin typeface="Calibri" panose="020F0502020204030204" pitchFamily="34" charset="0"/>
              </a:rPr>
              <a:t>Tornado - $490 million/year</a:t>
            </a:r>
          </a:p>
          <a:p>
            <a:pPr lvl="1">
              <a:lnSpc>
                <a:spcPct val="105000"/>
              </a:lnSpc>
              <a:spcBef>
                <a:spcPts val="0"/>
              </a:spcBef>
              <a:spcAft>
                <a:spcPts val="600"/>
              </a:spcAft>
              <a:buClr>
                <a:schemeClr val="tx1"/>
              </a:buClr>
              <a:buSzPct val="90000"/>
              <a:buFont typeface="Wingdings" panose="05000000000000000000" pitchFamily="2" charset="2"/>
              <a:buChar char="§"/>
            </a:pPr>
            <a:r>
              <a:rPr lang="en-US" sz="2133" b="1" dirty="0">
                <a:solidFill>
                  <a:schemeClr val="tx1"/>
                </a:solidFill>
                <a:latin typeface="Calibri" panose="020F0502020204030204" pitchFamily="34" charset="0"/>
              </a:rPr>
              <a:t>Flash Flood - $316 million/year</a:t>
            </a:r>
          </a:p>
          <a:p>
            <a:pPr lvl="1">
              <a:lnSpc>
                <a:spcPct val="105000"/>
              </a:lnSpc>
              <a:spcBef>
                <a:spcPts val="0"/>
              </a:spcBef>
              <a:spcAft>
                <a:spcPts val="600"/>
              </a:spcAft>
              <a:buClr>
                <a:schemeClr val="tx1"/>
              </a:buClr>
              <a:buSzPct val="90000"/>
              <a:buFont typeface="Wingdings" panose="05000000000000000000" pitchFamily="2" charset="2"/>
              <a:buChar char="§"/>
            </a:pPr>
            <a:r>
              <a:rPr lang="en-US" sz="2133" b="1" dirty="0">
                <a:solidFill>
                  <a:schemeClr val="tx1"/>
                </a:solidFill>
                <a:latin typeface="Calibri" panose="020F0502020204030204" pitchFamily="34" charset="0"/>
              </a:rPr>
              <a:t>Wind - $207 million/year</a:t>
            </a:r>
          </a:p>
        </p:txBody>
      </p:sp>
      <p:sp>
        <p:nvSpPr>
          <p:cNvPr id="8"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Estimating the Value of Individual WSR-88D Radars</a:t>
            </a:r>
          </a:p>
        </p:txBody>
      </p:sp>
      <p:grpSp>
        <p:nvGrpSpPr>
          <p:cNvPr id="4" name="Group 3">
            <a:extLst>
              <a:ext uri="{FF2B5EF4-FFF2-40B4-BE49-F238E27FC236}">
                <a16:creationId xmlns:a16="http://schemas.microsoft.com/office/drawing/2014/main" id="{7FE4ECEB-8532-488A-958D-290B41878740}"/>
              </a:ext>
            </a:extLst>
          </p:cNvPr>
          <p:cNvGrpSpPr/>
          <p:nvPr/>
        </p:nvGrpSpPr>
        <p:grpSpPr>
          <a:xfrm>
            <a:off x="4937760" y="1097280"/>
            <a:ext cx="7190429" cy="5222042"/>
            <a:chOff x="4937760" y="1097280"/>
            <a:chExt cx="7190429" cy="5222042"/>
          </a:xfrm>
        </p:grpSpPr>
        <p:pic>
          <p:nvPicPr>
            <p:cNvPr id="2" name="Picture 1">
              <a:extLst>
                <a:ext uri="{FF2B5EF4-FFF2-40B4-BE49-F238E27FC236}">
                  <a16:creationId xmlns:a16="http://schemas.microsoft.com/office/drawing/2014/main" id="{A1A9F388-1E14-4B05-8198-FCAA79D3A917}"/>
                </a:ext>
              </a:extLst>
            </p:cNvPr>
            <p:cNvPicPr>
              <a:picLocks noChangeAspect="1"/>
            </p:cNvPicPr>
            <p:nvPr/>
          </p:nvPicPr>
          <p:blipFill>
            <a:blip r:embed="rId2"/>
            <a:stretch>
              <a:fillRect/>
            </a:stretch>
          </p:blipFill>
          <p:spPr>
            <a:xfrm>
              <a:off x="4937760" y="1097280"/>
              <a:ext cx="7190429" cy="5222042"/>
            </a:xfrm>
            <a:prstGeom prst="rect">
              <a:avLst/>
            </a:prstGeom>
          </p:spPr>
        </p:pic>
        <p:sp>
          <p:nvSpPr>
            <p:cNvPr id="9" name="TextBox 8">
              <a:extLst>
                <a:ext uri="{FF2B5EF4-FFF2-40B4-BE49-F238E27FC236}">
                  <a16:creationId xmlns:a16="http://schemas.microsoft.com/office/drawing/2014/main" id="{6A43BA1F-A9B4-42E3-9B0C-623A7277EE2B}"/>
                </a:ext>
              </a:extLst>
            </p:cNvPr>
            <p:cNvSpPr txBox="1"/>
            <p:nvPr/>
          </p:nvSpPr>
          <p:spPr>
            <a:xfrm>
              <a:off x="5577336" y="1532275"/>
              <a:ext cx="1533525" cy="116955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KDGX</a:t>
              </a:r>
            </a:p>
            <a:p>
              <a:r>
                <a:rPr lang="en-US" sz="1400" dirty="0">
                  <a:latin typeface="Arial" panose="020B0604020202020204" pitchFamily="34" charset="0"/>
                  <a:cs typeface="Arial" panose="020B0604020202020204" pitchFamily="34" charset="0"/>
                </a:rPr>
                <a:t>(Brandon, MS)</a:t>
              </a:r>
            </a:p>
            <a:p>
              <a:r>
                <a:rPr lang="en-US" sz="1400" dirty="0">
                  <a:latin typeface="Arial" panose="020B0604020202020204" pitchFamily="34" charset="0"/>
                  <a:cs typeface="Arial" panose="020B0604020202020204" pitchFamily="34" charset="0"/>
                </a:rPr>
                <a:t>($3,958,292)</a:t>
              </a:r>
            </a:p>
            <a:p>
              <a:r>
                <a:rPr lang="en-US" sz="1400" dirty="0">
                  <a:latin typeface="Arial" panose="020B0604020202020204" pitchFamily="34" charset="0"/>
                  <a:cs typeface="Arial" panose="020B0604020202020204" pitchFamily="34" charset="0"/>
                </a:rPr>
                <a:t>($9,649,581)</a:t>
              </a:r>
            </a:p>
            <a:p>
              <a:r>
                <a:rPr lang="en-US" sz="1400" dirty="0">
                  <a:latin typeface="Arial" panose="020B0604020202020204" pitchFamily="34" charset="0"/>
                  <a:cs typeface="Arial" panose="020B0604020202020204" pitchFamily="34" charset="0"/>
                </a:rPr>
                <a:t>($20,899,614)</a:t>
              </a:r>
            </a:p>
          </p:txBody>
        </p:sp>
        <p:sp>
          <p:nvSpPr>
            <p:cNvPr id="10" name="TextBox 9">
              <a:extLst>
                <a:ext uri="{FF2B5EF4-FFF2-40B4-BE49-F238E27FC236}">
                  <a16:creationId xmlns:a16="http://schemas.microsoft.com/office/drawing/2014/main" id="{3BDCC275-6C6A-437F-96C4-ED45C1797BAC}"/>
                </a:ext>
              </a:extLst>
            </p:cNvPr>
            <p:cNvSpPr txBox="1"/>
            <p:nvPr/>
          </p:nvSpPr>
          <p:spPr>
            <a:xfrm>
              <a:off x="9604595" y="2119934"/>
              <a:ext cx="1781443"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KLWX (Sterling, VA)</a:t>
              </a:r>
            </a:p>
            <a:p>
              <a:r>
                <a:rPr lang="en-US" sz="1400" dirty="0">
                  <a:latin typeface="Arial" panose="020B0604020202020204" pitchFamily="34" charset="0"/>
                  <a:cs typeface="Arial" panose="020B0604020202020204" pitchFamily="34" charset="0"/>
                </a:rPr>
                <a:t>($9,185,645)</a:t>
              </a:r>
            </a:p>
            <a:p>
              <a:r>
                <a:rPr lang="en-US" sz="1400" dirty="0">
                  <a:latin typeface="Arial" panose="020B0604020202020204" pitchFamily="34" charset="0"/>
                  <a:cs typeface="Arial" panose="020B0604020202020204" pitchFamily="34" charset="0"/>
                </a:rPr>
                <a:t>($12,852,746)</a:t>
              </a:r>
            </a:p>
            <a:p>
              <a:r>
                <a:rPr lang="en-US" sz="1400" dirty="0">
                  <a:latin typeface="Arial" panose="020B0604020202020204" pitchFamily="34" charset="0"/>
                  <a:cs typeface="Arial" panose="020B0604020202020204" pitchFamily="34" charset="0"/>
                </a:rPr>
                <a:t>($4,828,877)</a:t>
              </a:r>
            </a:p>
          </p:txBody>
        </p:sp>
        <p:sp>
          <p:nvSpPr>
            <p:cNvPr id="11" name="TextBox 10">
              <a:extLst>
                <a:ext uri="{FF2B5EF4-FFF2-40B4-BE49-F238E27FC236}">
                  <a16:creationId xmlns:a16="http://schemas.microsoft.com/office/drawing/2014/main" id="{6EBAFE8B-6460-4400-AF6D-D75D91247FB4}"/>
                </a:ext>
              </a:extLst>
            </p:cNvPr>
            <p:cNvSpPr txBox="1"/>
            <p:nvPr/>
          </p:nvSpPr>
          <p:spPr>
            <a:xfrm>
              <a:off x="6933602" y="1919220"/>
              <a:ext cx="2148852"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KDIX (Mt. Holly)</a:t>
              </a:r>
            </a:p>
            <a:p>
              <a:r>
                <a:rPr lang="en-US" sz="1400" dirty="0">
                  <a:latin typeface="Arial" panose="020B0604020202020204" pitchFamily="34" charset="0"/>
                  <a:cs typeface="Arial" panose="020B0604020202020204" pitchFamily="34" charset="0"/>
                </a:rPr>
                <a:t>($5,770,851 - Wind)</a:t>
              </a:r>
            </a:p>
            <a:p>
              <a:r>
                <a:rPr lang="en-US" sz="1400" dirty="0">
                  <a:latin typeface="Arial" panose="020B0604020202020204" pitchFamily="34" charset="0"/>
                  <a:cs typeface="Arial" panose="020B0604020202020204" pitchFamily="34" charset="0"/>
                </a:rPr>
                <a:t>($18,630,992 - </a:t>
              </a:r>
              <a:r>
                <a:rPr lang="en-US" sz="1400" dirty="0" err="1">
                  <a:latin typeface="Arial" panose="020B0604020202020204" pitchFamily="34" charset="0"/>
                  <a:cs typeface="Arial" panose="020B0604020202020204" pitchFamily="34" charset="0"/>
                </a:rPr>
                <a:t>FFlood</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($2,798,256 -Tornado)</a:t>
              </a:r>
            </a:p>
          </p:txBody>
        </p:sp>
      </p:grpSp>
    </p:spTree>
    <p:extLst>
      <p:ext uri="{BB962C8B-B14F-4D97-AF65-F5344CB8AC3E}">
        <p14:creationId xmlns:p14="http://schemas.microsoft.com/office/powerpoint/2010/main" val="309945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F651ED-7D7B-4D6F-9220-4BC449C93E8D}"/>
              </a:ext>
            </a:extLst>
          </p:cNvPr>
          <p:cNvGrpSpPr/>
          <p:nvPr/>
        </p:nvGrpSpPr>
        <p:grpSpPr>
          <a:xfrm>
            <a:off x="4937760" y="1097280"/>
            <a:ext cx="7190429" cy="5222042"/>
            <a:chOff x="4937760" y="1097280"/>
            <a:chExt cx="7190429" cy="5222042"/>
          </a:xfrm>
        </p:grpSpPr>
        <p:pic>
          <p:nvPicPr>
            <p:cNvPr id="2" name="Picture 1">
              <a:extLst>
                <a:ext uri="{FF2B5EF4-FFF2-40B4-BE49-F238E27FC236}">
                  <a16:creationId xmlns:a16="http://schemas.microsoft.com/office/drawing/2014/main" id="{F55EEF78-60A4-478E-B740-906301852B0A}"/>
                </a:ext>
              </a:extLst>
            </p:cNvPr>
            <p:cNvPicPr>
              <a:picLocks noChangeAspect="1"/>
            </p:cNvPicPr>
            <p:nvPr/>
          </p:nvPicPr>
          <p:blipFill>
            <a:blip r:embed="rId2"/>
            <a:stretch>
              <a:fillRect/>
            </a:stretch>
          </p:blipFill>
          <p:spPr>
            <a:xfrm>
              <a:off x="4937760" y="1097280"/>
              <a:ext cx="7190429" cy="5222042"/>
            </a:xfrm>
            <a:prstGeom prst="rect">
              <a:avLst/>
            </a:prstGeom>
          </p:spPr>
        </p:pic>
        <p:sp>
          <p:nvSpPr>
            <p:cNvPr id="5" name="TextBox 4">
              <a:extLst>
                <a:ext uri="{FF2B5EF4-FFF2-40B4-BE49-F238E27FC236}">
                  <a16:creationId xmlns:a16="http://schemas.microsoft.com/office/drawing/2014/main" id="{CA6EC8CF-9F6E-4229-89DC-A565776511FD}"/>
                </a:ext>
              </a:extLst>
            </p:cNvPr>
            <p:cNvSpPr txBox="1"/>
            <p:nvPr/>
          </p:nvSpPr>
          <p:spPr>
            <a:xfrm>
              <a:off x="7938919" y="2048588"/>
              <a:ext cx="1533525"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KLCH (16.8%)</a:t>
              </a:r>
            </a:p>
            <a:p>
              <a:r>
                <a:rPr lang="en-US" sz="1400" dirty="0">
                  <a:latin typeface="Arial" panose="020B0604020202020204" pitchFamily="34" charset="0"/>
                  <a:cs typeface="Arial" panose="020B0604020202020204" pitchFamily="34" charset="0"/>
                </a:rPr>
                <a:t>($218,654)</a:t>
              </a:r>
            </a:p>
            <a:p>
              <a:r>
                <a:rPr lang="en-US" sz="1400" dirty="0">
                  <a:latin typeface="Arial" panose="020B0604020202020204" pitchFamily="34" charset="0"/>
                  <a:cs typeface="Arial" panose="020B0604020202020204" pitchFamily="34" charset="0"/>
                </a:rPr>
                <a:t>($630,863)</a:t>
              </a:r>
            </a:p>
            <a:p>
              <a:r>
                <a:rPr lang="en-US" sz="1400" dirty="0">
                  <a:latin typeface="Arial" panose="020B0604020202020204" pitchFamily="34" charset="0"/>
                  <a:cs typeface="Arial" panose="020B0604020202020204" pitchFamily="34" charset="0"/>
                </a:rPr>
                <a:t>($1,665,198)</a:t>
              </a:r>
            </a:p>
          </p:txBody>
        </p:sp>
        <p:sp>
          <p:nvSpPr>
            <p:cNvPr id="7" name="TextBox 6">
              <a:extLst>
                <a:ext uri="{FF2B5EF4-FFF2-40B4-BE49-F238E27FC236}">
                  <a16:creationId xmlns:a16="http://schemas.microsoft.com/office/drawing/2014/main" id="{DA60CAEB-8EF9-4969-996D-673D4E0D9683}"/>
                </a:ext>
              </a:extLst>
            </p:cNvPr>
            <p:cNvSpPr txBox="1"/>
            <p:nvPr/>
          </p:nvSpPr>
          <p:spPr>
            <a:xfrm>
              <a:off x="9614120" y="2053259"/>
              <a:ext cx="1533525"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KLWX(5.6%)</a:t>
              </a:r>
            </a:p>
            <a:p>
              <a:r>
                <a:rPr lang="en-US" sz="1400" dirty="0">
                  <a:latin typeface="Arial" panose="020B0604020202020204" pitchFamily="34" charset="0"/>
                  <a:cs typeface="Arial" panose="020B0604020202020204" pitchFamily="34" charset="0"/>
                </a:rPr>
                <a:t>($973,678)</a:t>
              </a:r>
            </a:p>
            <a:p>
              <a:r>
                <a:rPr lang="en-US" sz="1400" dirty="0">
                  <a:latin typeface="Arial" panose="020B0604020202020204" pitchFamily="34" charset="0"/>
                  <a:cs typeface="Arial" panose="020B0604020202020204" pitchFamily="34" charset="0"/>
                </a:rPr>
                <a:t>($1,362,391)</a:t>
              </a:r>
            </a:p>
            <a:p>
              <a:r>
                <a:rPr lang="en-US" sz="1400" dirty="0">
                  <a:latin typeface="Arial" panose="020B0604020202020204" pitchFamily="34" charset="0"/>
                  <a:cs typeface="Arial" panose="020B0604020202020204" pitchFamily="34" charset="0"/>
                </a:rPr>
                <a:t>($511,861)</a:t>
              </a:r>
            </a:p>
          </p:txBody>
        </p:sp>
        <p:sp>
          <p:nvSpPr>
            <p:cNvPr id="9" name="TextBox 8">
              <a:extLst>
                <a:ext uri="{FF2B5EF4-FFF2-40B4-BE49-F238E27FC236}">
                  <a16:creationId xmlns:a16="http://schemas.microsoft.com/office/drawing/2014/main" id="{5BE7035D-7E67-49FB-9D29-6C861040C10B}"/>
                </a:ext>
              </a:extLst>
            </p:cNvPr>
            <p:cNvSpPr txBox="1"/>
            <p:nvPr/>
          </p:nvSpPr>
          <p:spPr>
            <a:xfrm>
              <a:off x="9718894" y="3503811"/>
              <a:ext cx="1533525"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KLOT (5.2%)</a:t>
              </a:r>
            </a:p>
            <a:p>
              <a:r>
                <a:rPr lang="en-US" sz="1400" dirty="0">
                  <a:latin typeface="Arial" panose="020B0604020202020204" pitchFamily="34" charset="0"/>
                  <a:cs typeface="Arial" panose="020B0604020202020204" pitchFamily="34" charset="0"/>
                </a:rPr>
                <a:t>($189,526)</a:t>
              </a:r>
            </a:p>
            <a:p>
              <a:r>
                <a:rPr lang="en-US" sz="1400" dirty="0">
                  <a:latin typeface="Arial" panose="020B0604020202020204" pitchFamily="34" charset="0"/>
                  <a:cs typeface="Arial" panose="020B0604020202020204" pitchFamily="34" charset="0"/>
                </a:rPr>
                <a:t>($232,482)</a:t>
              </a:r>
            </a:p>
            <a:p>
              <a:r>
                <a:rPr lang="en-US" sz="1400" dirty="0">
                  <a:latin typeface="Arial" panose="020B0604020202020204" pitchFamily="34" charset="0"/>
                  <a:cs typeface="Arial" panose="020B0604020202020204" pitchFamily="34" charset="0"/>
                </a:rPr>
                <a:t>($720,033)</a:t>
              </a:r>
            </a:p>
          </p:txBody>
        </p:sp>
        <p:cxnSp>
          <p:nvCxnSpPr>
            <p:cNvPr id="14" name="Straight Arrow Connector 13">
              <a:extLst>
                <a:ext uri="{FF2B5EF4-FFF2-40B4-BE49-F238E27FC236}">
                  <a16:creationId xmlns:a16="http://schemas.microsoft.com/office/drawing/2014/main" id="{576A48D0-EC96-443E-9FB7-BEB19E7207B6}"/>
                </a:ext>
              </a:extLst>
            </p:cNvPr>
            <p:cNvCxnSpPr>
              <a:cxnSpLocks/>
            </p:cNvCxnSpPr>
            <p:nvPr/>
          </p:nvCxnSpPr>
          <p:spPr>
            <a:xfrm flipH="1">
              <a:off x="9471246" y="4324350"/>
              <a:ext cx="3299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416458" y="945330"/>
            <a:ext cx="4297173" cy="5384112"/>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Value estimates for each radar are multiplied by the fraction of minutes each radar was offline during 2020 to estimate the costs associated with outages</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If this ~$30 million is reclaimed through use of gap filling datasets, which portion of this value can be attributed to the GOES-R GLM and ABI? </a:t>
            </a:r>
          </a:p>
        </p:txBody>
      </p:sp>
      <p:sp>
        <p:nvSpPr>
          <p:cNvPr id="8"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Estimating the Value of Covering Radar Outages</a:t>
            </a:r>
          </a:p>
        </p:txBody>
      </p:sp>
      <p:graphicFrame>
        <p:nvGraphicFramePr>
          <p:cNvPr id="12" name="Table 11">
            <a:extLst>
              <a:ext uri="{FF2B5EF4-FFF2-40B4-BE49-F238E27FC236}">
                <a16:creationId xmlns:a16="http://schemas.microsoft.com/office/drawing/2014/main" id="{C038A0FA-1D67-471B-B0D3-5BC213FB186D}"/>
              </a:ext>
            </a:extLst>
          </p:cNvPr>
          <p:cNvGraphicFramePr>
            <a:graphicFrameLocks noGrp="1"/>
          </p:cNvGraphicFramePr>
          <p:nvPr>
            <p:extLst>
              <p:ext uri="{D42A27DB-BD31-4B8C-83A1-F6EECF244321}">
                <p14:modId xmlns:p14="http://schemas.microsoft.com/office/powerpoint/2010/main" val="3147977781"/>
              </p:ext>
            </p:extLst>
          </p:nvPr>
        </p:nvGraphicFramePr>
        <p:xfrm>
          <a:off x="5542236" y="1631095"/>
          <a:ext cx="2290954" cy="1676400"/>
        </p:xfrm>
        <a:graphic>
          <a:graphicData uri="http://schemas.openxmlformats.org/drawingml/2006/table">
            <a:tbl>
              <a:tblPr>
                <a:tableStyleId>{5940675A-B579-460E-94D1-54222C63F5DA}</a:tableStyleId>
              </a:tblPr>
              <a:tblGrid>
                <a:gridCol w="1067753">
                  <a:extLst>
                    <a:ext uri="{9D8B030D-6E8A-4147-A177-3AD203B41FA5}">
                      <a16:colId xmlns:a16="http://schemas.microsoft.com/office/drawing/2014/main" val="2395199514"/>
                    </a:ext>
                  </a:extLst>
                </a:gridCol>
                <a:gridCol w="1223201">
                  <a:extLst>
                    <a:ext uri="{9D8B030D-6E8A-4147-A177-3AD203B41FA5}">
                      <a16:colId xmlns:a16="http://schemas.microsoft.com/office/drawing/2014/main" val="2234677120"/>
                    </a:ext>
                  </a:extLst>
                </a:gridCol>
              </a:tblGrid>
              <a:tr h="190500">
                <a:tc>
                  <a:txBody>
                    <a:bodyPr/>
                    <a:lstStyle/>
                    <a:p>
                      <a:pPr algn="l" fontAlgn="b"/>
                      <a:r>
                        <a:rPr lang="en-US" sz="1600" b="1" u="none" strike="noStrike" dirty="0">
                          <a:effectLst/>
                        </a:rPr>
                        <a:t>Hazard</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tc>
                  <a:txBody>
                    <a:bodyPr/>
                    <a:lstStyle/>
                    <a:p>
                      <a:pPr algn="l" fontAlgn="b"/>
                      <a:r>
                        <a:rPr lang="en-US" sz="1600" b="1" u="none" strike="noStrike" dirty="0">
                          <a:effectLst/>
                        </a:rPr>
                        <a:t>Outage Costs</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extLst>
                  <a:ext uri="{0D108BD9-81ED-4DB2-BD59-A6C34878D82A}">
                    <a16:rowId xmlns:a16="http://schemas.microsoft.com/office/drawing/2014/main" val="902284029"/>
                  </a:ext>
                </a:extLst>
              </a:tr>
              <a:tr h="190500">
                <a:tc>
                  <a:txBody>
                    <a:bodyPr/>
                    <a:lstStyle/>
                    <a:p>
                      <a:pPr algn="l" fontAlgn="b"/>
                      <a:r>
                        <a:rPr lang="en-US" sz="1600" b="1" u="none" strike="noStrike">
                          <a:effectLst/>
                        </a:rPr>
                        <a:t>Tornado</a:t>
                      </a:r>
                      <a:endParaRPr lang="en-US" sz="1600" b="1" i="0" u="none" strike="noStrike">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tc>
                  <a:txBody>
                    <a:bodyPr/>
                    <a:lstStyle/>
                    <a:p>
                      <a:pPr algn="r" fontAlgn="b"/>
                      <a:r>
                        <a:rPr lang="en-US" sz="1600" b="1" u="none" strike="noStrike" dirty="0">
                          <a:effectLst/>
                        </a:rPr>
                        <a:t>$13,871,447</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extLst>
                  <a:ext uri="{0D108BD9-81ED-4DB2-BD59-A6C34878D82A}">
                    <a16:rowId xmlns:a16="http://schemas.microsoft.com/office/drawing/2014/main" val="2138023703"/>
                  </a:ext>
                </a:extLst>
              </a:tr>
              <a:tr h="190500">
                <a:tc>
                  <a:txBody>
                    <a:bodyPr/>
                    <a:lstStyle/>
                    <a:p>
                      <a:pPr algn="l" fontAlgn="b"/>
                      <a:r>
                        <a:rPr lang="en-US" sz="1600" b="1" u="none" strike="noStrike">
                          <a:effectLst/>
                        </a:rPr>
                        <a:t>Flash Flood</a:t>
                      </a:r>
                      <a:endParaRPr lang="en-US" sz="1600" b="1" i="0" u="none" strike="noStrike">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tc>
                  <a:txBody>
                    <a:bodyPr/>
                    <a:lstStyle/>
                    <a:p>
                      <a:pPr algn="r" fontAlgn="b"/>
                      <a:r>
                        <a:rPr lang="en-US" sz="1600" b="1" u="none" strike="noStrike" dirty="0">
                          <a:effectLst/>
                        </a:rPr>
                        <a:t>$9,277,445</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extLst>
                  <a:ext uri="{0D108BD9-81ED-4DB2-BD59-A6C34878D82A}">
                    <a16:rowId xmlns:a16="http://schemas.microsoft.com/office/drawing/2014/main" val="3228697667"/>
                  </a:ext>
                </a:extLst>
              </a:tr>
              <a:tr h="190500">
                <a:tc>
                  <a:txBody>
                    <a:bodyPr/>
                    <a:lstStyle/>
                    <a:p>
                      <a:pPr algn="l" fontAlgn="b"/>
                      <a:r>
                        <a:rPr lang="en-US" sz="1600" b="1" u="none" strike="noStrike">
                          <a:effectLst/>
                        </a:rPr>
                        <a:t>Wind</a:t>
                      </a:r>
                      <a:endParaRPr lang="en-US" sz="1600" b="1" i="0" u="none" strike="noStrike">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tc>
                  <a:txBody>
                    <a:bodyPr/>
                    <a:lstStyle/>
                    <a:p>
                      <a:pPr algn="r" fontAlgn="b"/>
                      <a:r>
                        <a:rPr lang="en-US" sz="1600" b="1" u="none" strike="noStrike" dirty="0">
                          <a:effectLst/>
                        </a:rPr>
                        <a:t>$6,337,370</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extLst>
                  <a:ext uri="{0D108BD9-81ED-4DB2-BD59-A6C34878D82A}">
                    <a16:rowId xmlns:a16="http://schemas.microsoft.com/office/drawing/2014/main" val="193753346"/>
                  </a:ext>
                </a:extLst>
              </a:tr>
              <a:tr h="190500">
                <a:tc>
                  <a:txBody>
                    <a:bodyPr/>
                    <a:lstStyle/>
                    <a:p>
                      <a:pPr algn="l"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tc>
                  <a:txBody>
                    <a:bodyPr/>
                    <a:lstStyle/>
                    <a:p>
                      <a:pPr algn="r" fontAlgn="b"/>
                      <a:r>
                        <a:rPr lang="en-US" sz="1600" b="1" u="none" strike="noStrike" dirty="0">
                          <a:effectLst/>
                        </a:rPr>
                        <a:t>$29,486,262</a:t>
                      </a:r>
                      <a:endParaRPr lang="en-US" sz="1600" b="1" i="0" u="none" strike="noStrike" dirty="0">
                        <a:solidFill>
                          <a:srgbClr val="000000"/>
                        </a:solidFill>
                        <a:effectLst/>
                        <a:latin typeface="Calibri" panose="020F0502020204030204" pitchFamily="34" charset="0"/>
                      </a:endParaRPr>
                    </a:p>
                  </a:txBody>
                  <a:tcPr marL="45720" marR="45720" anchor="b">
                    <a:solidFill>
                      <a:schemeClr val="accent1">
                        <a:lumMod val="20000"/>
                        <a:lumOff val="80000"/>
                      </a:schemeClr>
                    </a:solidFill>
                  </a:tcPr>
                </a:tc>
                <a:extLst>
                  <a:ext uri="{0D108BD9-81ED-4DB2-BD59-A6C34878D82A}">
                    <a16:rowId xmlns:a16="http://schemas.microsoft.com/office/drawing/2014/main" val="739148890"/>
                  </a:ext>
                </a:extLst>
              </a:tr>
            </a:tbl>
          </a:graphicData>
        </a:graphic>
      </p:graphicFrame>
    </p:spTree>
    <p:extLst>
      <p:ext uri="{BB962C8B-B14F-4D97-AF65-F5344CB8AC3E}">
        <p14:creationId xmlns:p14="http://schemas.microsoft.com/office/powerpoint/2010/main" val="138948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NWS Warning Verification Analysis </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6096000" y="1080859"/>
            <a:ext cx="5943600" cy="44246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386" y="1080859"/>
            <a:ext cx="6121087" cy="4590598"/>
          </a:xfrm>
          <a:prstGeom prst="rect">
            <a:avLst/>
          </a:prstGeom>
        </p:spPr>
      </p:pic>
      <p:sp>
        <p:nvSpPr>
          <p:cNvPr id="3" name="Text Placeholder 2"/>
          <p:cNvSpPr>
            <a:spLocks noGrp="1"/>
          </p:cNvSpPr>
          <p:nvPr>
            <p:ph type="body" idx="1"/>
          </p:nvPr>
        </p:nvSpPr>
        <p:spPr>
          <a:xfrm>
            <a:off x="416458" y="945330"/>
            <a:ext cx="5943600"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Study next explores the verification of NWS Severe Thunderstorm, Tornado, and Flash Flood warnings in the context of varying radar coverage  </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Analysis attempts to capture temporal variability in the accuracy of warnings during the GOES-R era (i.e., 2018-2020)</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Initial work considered only the distance from the radar, more recent work better characterizes radar coverage</a:t>
            </a:r>
          </a:p>
        </p:txBody>
      </p:sp>
    </p:spTree>
    <p:extLst>
      <p:ext uri="{BB962C8B-B14F-4D97-AF65-F5344CB8AC3E}">
        <p14:creationId xmlns:p14="http://schemas.microsoft.com/office/powerpoint/2010/main" val="255760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5330"/>
            <a:ext cx="6479642"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Warnings last an average of 40 min</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Severe wind, hail, tornado, or flash flood reports occurring within the warning polygon during the valid time verify the warning</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Lead time is the difference between the warning issuance and the first subsequent severe weather report within the polygon</a:t>
            </a:r>
          </a:p>
          <a:p>
            <a:pPr>
              <a:lnSpc>
                <a:spcPct val="110000"/>
              </a:lnSpc>
              <a:spcBef>
                <a:spcPts val="0"/>
              </a:spcBef>
              <a:spcAft>
                <a:spcPts val="600"/>
              </a:spcAft>
              <a:buClr>
                <a:schemeClr val="tx1"/>
              </a:buClr>
              <a:buSzPct val="90000"/>
              <a:buFont typeface="Wingdings" panose="05000000000000000000" pitchFamily="2" charset="2"/>
              <a:buChar char="§"/>
            </a:pPr>
            <a:endParaRPr lang="en-US" sz="2400" b="1" dirty="0">
              <a:solidFill>
                <a:schemeClr val="tx1"/>
              </a:solidFill>
              <a:latin typeface="Calibri" panose="020F0502020204030204" pitchFamily="34" charset="0"/>
            </a:endParaRPr>
          </a:p>
        </p:txBody>
      </p:sp>
      <p:sp>
        <p:nvSpPr>
          <p:cNvPr id="5" name="Title 1"/>
          <p:cNvSpPr>
            <a:spLocks noGrp="1"/>
          </p:cNvSpPr>
          <p:nvPr>
            <p:ph type="title"/>
          </p:nvPr>
        </p:nvSpPr>
        <p:spPr>
          <a:xfrm>
            <a:off x="561314" y="117690"/>
            <a:ext cx="10529181" cy="706175"/>
          </a:xfrm>
        </p:spPr>
        <p:txBody>
          <a:bodyPr>
            <a:noAutofit/>
          </a:bodyPr>
          <a:lstStyle/>
          <a:p>
            <a:pPr algn="l">
              <a:lnSpc>
                <a:spcPct val="100000"/>
              </a:lnSpc>
            </a:pPr>
            <a:r>
              <a:rPr lang="en-US" sz="3200" b="1" dirty="0">
                <a:latin typeface="Calibri" panose="020F0502020204030204" pitchFamily="34" charset="0"/>
              </a:rPr>
              <a:t>Verifying Severe Weather Warnings</a:t>
            </a:r>
          </a:p>
        </p:txBody>
      </p:sp>
      <p:pic>
        <p:nvPicPr>
          <p:cNvPr id="6" name="Picture 5">
            <a:extLst>
              <a:ext uri="{FF2B5EF4-FFF2-40B4-BE49-F238E27FC236}">
                <a16:creationId xmlns:a16="http://schemas.microsoft.com/office/drawing/2014/main" id="{ADDEDC00-D999-4448-A87B-5FA609379FC9}"/>
              </a:ext>
            </a:extLst>
          </p:cNvPr>
          <p:cNvPicPr>
            <a:picLocks noChangeAspect="1"/>
          </p:cNvPicPr>
          <p:nvPr/>
        </p:nvPicPr>
        <p:blipFill>
          <a:blip r:embed="rId2"/>
          <a:stretch>
            <a:fillRect/>
          </a:stretch>
        </p:blipFill>
        <p:spPr>
          <a:xfrm>
            <a:off x="7025054" y="1102290"/>
            <a:ext cx="5036382" cy="3832687"/>
          </a:xfrm>
          <a:prstGeom prst="rect">
            <a:avLst/>
          </a:prstGeom>
        </p:spPr>
      </p:pic>
      <p:sp>
        <p:nvSpPr>
          <p:cNvPr id="7" name="Rectangle 6">
            <a:extLst>
              <a:ext uri="{FF2B5EF4-FFF2-40B4-BE49-F238E27FC236}">
                <a16:creationId xmlns:a16="http://schemas.microsoft.com/office/drawing/2014/main" id="{816F2C56-F7CB-4306-A58B-382A2D91435E}"/>
              </a:ext>
            </a:extLst>
          </p:cNvPr>
          <p:cNvSpPr/>
          <p:nvPr/>
        </p:nvSpPr>
        <p:spPr>
          <a:xfrm>
            <a:off x="7025054" y="4938979"/>
            <a:ext cx="5036382" cy="1477328"/>
          </a:xfrm>
          <a:prstGeom prst="rect">
            <a:avLst/>
          </a:prstGeom>
        </p:spPr>
        <p:txBody>
          <a:bodyPr wrap="square">
            <a:spAutoFit/>
          </a:bodyPr>
          <a:lstStyle/>
          <a:p>
            <a:r>
              <a:rPr lang="en-US" i="1" dirty="0"/>
              <a:t>GLM Flash Extent Density, yellow (red) severe thunderstorm (tornado) warning polygons, and severe wind, hail, and tornados indicated by triangles, squares, and circles, respectively (Courtesy of Joseph Patton, UMD/CICESS)</a:t>
            </a:r>
          </a:p>
        </p:txBody>
      </p:sp>
    </p:spTree>
    <p:extLst>
      <p:ext uri="{BB962C8B-B14F-4D97-AF65-F5344CB8AC3E}">
        <p14:creationId xmlns:p14="http://schemas.microsoft.com/office/powerpoint/2010/main" val="2023217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6901</TotalTime>
  <Words>3123</Words>
  <Application>Microsoft Office PowerPoint</Application>
  <PresentationFormat>Widescreen</PresentationFormat>
  <Paragraphs>1484</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Candara</vt:lpstr>
      <vt:lpstr>Noto Sans Symbols</vt:lpstr>
      <vt:lpstr>Source Sans Pro</vt:lpstr>
      <vt:lpstr>Times New Roman</vt:lpstr>
      <vt:lpstr>Wingdings</vt:lpstr>
      <vt:lpstr>Office Theme</vt:lpstr>
      <vt:lpstr>Quantifying the Value of Using GLM to Fill Radar Coverage Gaps</vt:lpstr>
      <vt:lpstr>Geostationary Lightning Mapper</vt:lpstr>
      <vt:lpstr>Value of Filling Radar Coverage Gaps</vt:lpstr>
      <vt:lpstr>WSR-88D Status, Lightning, and Severe Weather Summaries</vt:lpstr>
      <vt:lpstr>WSR-88D Status, Lightning, and Severe Weather Summaries</vt:lpstr>
      <vt:lpstr>Estimating the Value of Individual WSR-88D Radars</vt:lpstr>
      <vt:lpstr>Estimating the Value of Covering Radar Outages</vt:lpstr>
      <vt:lpstr>NWS Warning Verification Analysis </vt:lpstr>
      <vt:lpstr>Verifying Severe Weather Warnings</vt:lpstr>
      <vt:lpstr>Official NWS Verification Results</vt:lpstr>
      <vt:lpstr>Characterizing Radar Coverage</vt:lpstr>
      <vt:lpstr>Severe Thunderstorm Warning Verification </vt:lpstr>
      <vt:lpstr>Severe Thunderstorm Warning Verification</vt:lpstr>
      <vt:lpstr>Tornado Warning Verification </vt:lpstr>
      <vt:lpstr>Flash Flood Warning Verification Analysis</vt:lpstr>
      <vt:lpstr>Flash Flood Warning Verification Analysis</vt:lpstr>
      <vt:lpstr>Ongoing/Future Work</vt:lpstr>
      <vt:lpstr>Backup Slides</vt:lpstr>
      <vt:lpstr>Severe Weather Warning Statistics </vt:lpstr>
      <vt:lpstr>WSR-88D Status, Lightning, and Severe Weather Summaries</vt:lpstr>
      <vt:lpstr>Initial Warning Verification Analysis</vt:lpstr>
      <vt:lpstr>Initial Warning Verification Analysis</vt:lpstr>
      <vt:lpstr>Severe Weather Warning Statistics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 Rudlosky</dc:creator>
  <cp:lastModifiedBy>Scott D. Rudlosky</cp:lastModifiedBy>
  <cp:revision>152</cp:revision>
  <dcterms:created xsi:type="dcterms:W3CDTF">2020-02-25T15:00:38Z</dcterms:created>
  <dcterms:modified xsi:type="dcterms:W3CDTF">2021-09-13T13:12:30Z</dcterms:modified>
</cp:coreProperties>
</file>