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5"/>
  </p:sldMasterIdLst>
  <p:notesMasterIdLst>
    <p:notesMasterId r:id="rId10"/>
  </p:notesMasterIdLst>
  <p:handoutMasterIdLst>
    <p:handoutMasterId r:id="rId11"/>
  </p:handoutMasterIdLst>
  <p:sldIdLst>
    <p:sldId id="256" r:id="rId6"/>
    <p:sldId id="1129" r:id="rId7"/>
    <p:sldId id="1130" r:id="rId8"/>
    <p:sldId id="113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/>
  <p:cmAuthor id="2" name="Klarkowski, James R" initials="KJR" lastIdx="1" clrIdx="1">
    <p:extLst>
      <p:ext uri="{19B8F6BF-5375-455C-9EA6-DF929625EA0E}">
        <p15:presenceInfo xmlns:p15="http://schemas.microsoft.com/office/powerpoint/2012/main" userId="S-1-5-21-2076390139-1363556362-943750798-7341" providerId="AD"/>
      </p:ext>
    </p:extLst>
  </p:cmAuthor>
  <p:cmAuthor id="3" name="Hogg, Christopher" initials="HC" lastIdx="23" clrIdx="2">
    <p:extLst>
      <p:ext uri="{19B8F6BF-5375-455C-9EA6-DF929625EA0E}">
        <p15:presenceInfo xmlns:p15="http://schemas.microsoft.com/office/powerpoint/2012/main" userId="S::cjhogg@sandia.gov::23502afa-3efb-4da6-9134-7c221c959d5f" providerId="AD"/>
      </p:ext>
    </p:extLst>
  </p:cmAuthor>
  <p:cmAuthor id="4" name="Longenbaugh, Randy S" initials="LRS" lastIdx="1" clrIdx="3">
    <p:extLst>
      <p:ext uri="{19B8F6BF-5375-455C-9EA6-DF929625EA0E}">
        <p15:presenceInfo xmlns:p15="http://schemas.microsoft.com/office/powerpoint/2012/main" userId="S::rslonge@sandia.gov::809e3552-02a4-4875-90d6-11ea109969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4070"/>
    <a:srgbClr val="00AC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66" autoAdjust="0"/>
    <p:restoredTop sz="86395" autoAdjust="0"/>
  </p:normalViewPr>
  <p:slideViewPr>
    <p:cSldViewPr snapToGrid="0" snapToObjects="1">
      <p:cViewPr varScale="1">
        <p:scale>
          <a:sx n="110" d="100"/>
          <a:sy n="110" d="100"/>
        </p:scale>
        <p:origin x="824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416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OFFICIAL USE ONLY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82076-409E-9B4B-AB96-ADA55D1E38B3}" type="datetimeFigureOut">
              <a:rPr lang="en-US" smtClean="0"/>
              <a:t>9/15/21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2F12A6-F691-B642-9C64-67A1E41F9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3346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OFFICIAL USE ONLY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C89B6-0167-0549-A9D3-815C20C90D38}" type="datetimeFigureOut">
              <a:rPr lang="en-US" smtClean="0"/>
              <a:t>9/15/21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30F75-B5EC-044F-A636-30352D0A1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376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OFFICIAL USE ONLY</a:t>
            </a:r>
          </a:p>
        </p:txBody>
      </p:sp>
    </p:spTree>
    <p:extLst>
      <p:ext uri="{BB962C8B-B14F-4D97-AF65-F5344CB8AC3E}">
        <p14:creationId xmlns:p14="http://schemas.microsoft.com/office/powerpoint/2010/main" val="944728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launch date – Nov 23?</a:t>
            </a:r>
          </a:p>
          <a:p>
            <a:endParaRPr lang="en-US" dirty="0"/>
          </a:p>
          <a:p>
            <a:r>
              <a:rPr lang="en-US" dirty="0"/>
              <a:t>Add to yellow box “</a:t>
            </a: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collaborate with the lightning science community” </a:t>
            </a:r>
          </a:p>
          <a:p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delete Slide 2 and begin with Slide 3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OFFICIAL USE ONLY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877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launch date – Nov 23?</a:t>
            </a:r>
          </a:p>
          <a:p>
            <a:endParaRPr lang="en-US" dirty="0"/>
          </a:p>
          <a:p>
            <a:r>
              <a:rPr lang="en-US" dirty="0"/>
              <a:t>Add to yellow box “</a:t>
            </a: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collaborate with the lightning science community” </a:t>
            </a:r>
          </a:p>
          <a:p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delete Slide 2 and begin with Slide 3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OFFICIAL USE ONLY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79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OFFICIAL USE ONLY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7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M White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" y="1228439"/>
            <a:ext cx="12192000" cy="1690255"/>
          </a:xfrm>
          <a:prstGeom prst="rect">
            <a:avLst/>
          </a:prstGeom>
          <a:solidFill>
            <a:schemeClr val="tx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1" name="Picture 30"/>
          <p:cNvPicPr>
            <a:picLocks noChangeAspect="1"/>
          </p:cNvPicPr>
          <p:nvPr userDrawn="1"/>
        </p:nvPicPr>
        <p:blipFill rotWithShape="1">
          <a:blip r:embed="rId2" cstate="email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5572" y="2915624"/>
            <a:ext cx="4626429" cy="4782754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7565572" y="0"/>
            <a:ext cx="2623459" cy="6858000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7681" y="1228439"/>
            <a:ext cx="6190211" cy="1690255"/>
          </a:xfrm>
        </p:spPr>
        <p:txBody>
          <a:bodyPr anchor="ctr">
            <a:normAutofit/>
          </a:bodyPr>
          <a:lstStyle>
            <a:lvl1pPr algn="l">
              <a:lnSpc>
                <a:spcPts val="3700"/>
              </a:lnSpc>
              <a:defRPr sz="3600" spc="3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0412" y="5175013"/>
            <a:ext cx="6261331" cy="353125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none" spc="200" baseline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457178" indent="0" algn="ctr">
              <a:buNone/>
              <a:defRPr sz="2400"/>
            </a:lvl2pPr>
            <a:lvl3pPr marL="914354" indent="0" algn="ctr">
              <a:buNone/>
              <a:defRPr sz="2400"/>
            </a:lvl3pPr>
            <a:lvl4pPr marL="1371532" indent="0" algn="ctr">
              <a:buNone/>
              <a:defRPr sz="2000"/>
            </a:lvl4pPr>
            <a:lvl5pPr marL="1828709" indent="0" algn="ctr">
              <a:buNone/>
              <a:defRPr sz="2000"/>
            </a:lvl5pPr>
            <a:lvl6pPr marL="2285886" indent="0" algn="ctr">
              <a:buNone/>
              <a:defRPr sz="2000"/>
            </a:lvl6pPr>
            <a:lvl7pPr marL="2743062" indent="0" algn="ctr">
              <a:buNone/>
              <a:defRPr sz="2000"/>
            </a:lvl7pPr>
            <a:lvl8pPr marL="3200240" indent="0" algn="ctr">
              <a:buNone/>
              <a:defRPr sz="2000"/>
            </a:lvl8pPr>
            <a:lvl9pPr marL="3657418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64951" y="6459789"/>
            <a:ext cx="724296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61CE60B-DBCD-9D4C-A55B-5A76B51241DB}" type="datetime1">
              <a:rPr lang="en-US" smtClean="0"/>
              <a:t>9/15/21</a:t>
            </a:fld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1" y="1228439"/>
            <a:ext cx="203131" cy="16902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" name="Picture 29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45" y="5541900"/>
            <a:ext cx="9399784" cy="3657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36794" y="5491732"/>
            <a:ext cx="564475" cy="16356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9371" y="5460236"/>
            <a:ext cx="776320" cy="194889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10280342" y="5843849"/>
            <a:ext cx="18324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Sandia National Laboratories is a </a:t>
            </a:r>
            <a:r>
              <a:rPr lang="en-US" sz="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multimission</a:t>
            </a:r>
            <a:r>
              <a:rPr lang="en-US" sz="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laboratory managed and operated by National Technology &amp; Engineering Solutions of Sandia, LLC, a wholly owned subsidiary of Honeywell International Inc., for the U.S. Department of Energy’s National Nuclear Security Administration under contract DE-NA0003525.</a:t>
            </a:r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7565572" y="1360988"/>
            <a:ext cx="2623459" cy="1421017"/>
          </a:xfrm>
          <a:prstGeom prst="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9" name="Rectangle 28"/>
          <p:cNvSpPr/>
          <p:nvPr userDrawn="1"/>
        </p:nvSpPr>
        <p:spPr>
          <a:xfrm>
            <a:off x="789245" y="2922259"/>
            <a:ext cx="2037083" cy="905163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2" name="Rectangle 31"/>
          <p:cNvSpPr/>
          <p:nvPr userDrawn="1"/>
        </p:nvSpPr>
        <p:spPr>
          <a:xfrm>
            <a:off x="2865811" y="2922259"/>
            <a:ext cx="1345972" cy="905163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3" name="Rectangle 32"/>
          <p:cNvSpPr/>
          <p:nvPr userDrawn="1"/>
        </p:nvSpPr>
        <p:spPr>
          <a:xfrm>
            <a:off x="4251265" y="2922259"/>
            <a:ext cx="3314307" cy="905163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719211" y="4843096"/>
            <a:ext cx="4645025" cy="258147"/>
          </a:xfrm>
        </p:spPr>
        <p:txBody>
          <a:bodyPr anchor="ctr" anchorCtr="0">
            <a:noAutofit/>
          </a:bodyPr>
          <a:lstStyle>
            <a:lvl1pPr>
              <a:defRPr sz="1200" b="0" i="1" spc="200" baseline="0">
                <a:solidFill>
                  <a:schemeClr val="accent6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670" y="338972"/>
            <a:ext cx="1801443" cy="6938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M Section 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2" cstate="email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"/>
            <a:ext cx="12192000" cy="87470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"/>
            <a:ext cx="4038961" cy="874708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" y="3112603"/>
            <a:ext cx="12192000" cy="16952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30694" y="3112607"/>
            <a:ext cx="6190211" cy="1690255"/>
          </a:xfrm>
        </p:spPr>
        <p:txBody>
          <a:bodyPr anchor="ctr">
            <a:normAutofit/>
          </a:bodyPr>
          <a:lstStyle>
            <a:lvl1pPr algn="l">
              <a:lnSpc>
                <a:spcPts val="3700"/>
              </a:lnSpc>
              <a:defRPr sz="3600" spc="31" baseline="0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30696" y="5064546"/>
            <a:ext cx="6261331" cy="353125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none" spc="200" baseline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457178" indent="0" algn="ctr">
              <a:buNone/>
              <a:defRPr sz="2400"/>
            </a:lvl2pPr>
            <a:lvl3pPr marL="914354" indent="0" algn="ctr">
              <a:buNone/>
              <a:defRPr sz="2400"/>
            </a:lvl3pPr>
            <a:lvl4pPr marL="1371532" indent="0" algn="ctr">
              <a:buNone/>
              <a:defRPr sz="2000"/>
            </a:lvl4pPr>
            <a:lvl5pPr marL="1828709" indent="0" algn="ctr">
              <a:buNone/>
              <a:defRPr sz="2000"/>
            </a:lvl5pPr>
            <a:lvl6pPr marL="2285886" indent="0" algn="ctr">
              <a:buNone/>
              <a:defRPr sz="2000"/>
            </a:lvl6pPr>
            <a:lvl7pPr marL="2743062" indent="0" algn="ctr">
              <a:buNone/>
              <a:defRPr sz="2000"/>
            </a:lvl7pPr>
            <a:lvl8pPr marL="3200240" indent="0" algn="ctr">
              <a:buNone/>
              <a:defRPr sz="2000"/>
            </a:lvl8pPr>
            <a:lvl9pPr marL="3657418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951" y="6599583"/>
            <a:ext cx="724296" cy="2542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033DB20-55FC-B247-BE6C-484B3DAB559A}" type="datetime1">
              <a:rPr lang="en-US" smtClean="0"/>
              <a:t>9/15/21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511125" y="6459788"/>
            <a:ext cx="419397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" y="3112608"/>
            <a:ext cx="203131" cy="16902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 dirty="0"/>
          </a:p>
        </p:txBody>
      </p:sp>
      <p:pic>
        <p:nvPicPr>
          <p:cNvPr id="7" name="Picture 6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960" y="4893378"/>
            <a:ext cx="8153043" cy="636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9C663-9A71-A646-82D3-235E8756D8D0}" type="datetime1">
              <a:rPr lang="en-US" smtClean="0"/>
              <a:t>9/15/21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Double Cont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C826D-3C32-9F47-B94E-A9B9243E03B1}" type="datetime1">
              <a:rPr lang="en-US" smtClean="0"/>
              <a:t>9/15/21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720725" y="1125414"/>
            <a:ext cx="4934487" cy="48880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5887330" y="1125414"/>
            <a:ext cx="4891718" cy="48880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631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BD5D5-8117-5A44-9B98-47A927FC9CAC}" type="datetime1">
              <a:rPr lang="en-US" smtClean="0"/>
              <a:t>9/15/21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34A68-A196-4C46-BC5E-1ABD8A5DED82}" type="datetime1">
              <a:rPr lang="en-US" smtClean="0"/>
              <a:t>9/15/21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53B85-1E33-6245-A0D9-B5D614B1BD8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89833" y="6629400"/>
            <a:ext cx="1465277" cy="228600"/>
          </a:xfrm>
        </p:spPr>
        <p:txBody>
          <a:bodyPr/>
          <a:lstStyle/>
          <a:p>
            <a:r>
              <a:rPr lang="en-US"/>
              <a:t>8/2/2018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609599" y="1280160"/>
            <a:ext cx="10972800" cy="5212080"/>
          </a:xfrm>
        </p:spPr>
        <p:txBody>
          <a:bodyPr/>
          <a:lstStyle>
            <a:lvl1pPr marL="274320" indent="-274320">
              <a:spcBef>
                <a:spcPts val="0"/>
              </a:spcBef>
              <a:spcAft>
                <a:spcPts val="600"/>
              </a:spcAft>
              <a:defRPr b="1"/>
            </a:lvl1pPr>
            <a:lvl2pPr marL="6858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b="1"/>
            </a:lvl2pPr>
            <a:lvl3pPr marL="1051560" indent="-3429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1"/>
            </a:lvl3pPr>
            <a:lvl4pPr marL="1280160" indent="-228600">
              <a:lnSpc>
                <a:spcPct val="80000"/>
              </a:lnSpc>
              <a:buFont typeface="Arial" panose="020B0604020202020204" pitchFamily="34" charset="0"/>
              <a:buChar char="•"/>
              <a:defRPr/>
            </a:lvl4pPr>
            <a:lvl5pPr marL="1554480" indent="-228600">
              <a:lnSpc>
                <a:spcPct val="8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0761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5400000">
            <a:off x="238399" y="310896"/>
            <a:ext cx="685800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648" y="359772"/>
            <a:ext cx="10058400" cy="5702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648" y="1429233"/>
            <a:ext cx="10058400" cy="343363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951" y="6599583"/>
            <a:ext cx="2472271" cy="2514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fld id="{A4FAB823-3478-6749-B00E-507DD1F6FC3B}" type="datetime1">
              <a:rPr lang="en-US" smtClean="0"/>
              <a:t>9/15/21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951" y="437652"/>
            <a:ext cx="4193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1506200" y="321774"/>
            <a:ext cx="685800" cy="368300"/>
          </a:xfrm>
          <a:prstGeom prst="rect">
            <a:avLst/>
          </a:prstGeom>
          <a:solidFill>
            <a:schemeClr val="accent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/>
          <p:cNvPicPr>
            <a:picLocks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865" b="-2"/>
          <a:stretch/>
        </p:blipFill>
        <p:spPr>
          <a:xfrm rot="16200000">
            <a:off x="8725899" y="3391897"/>
            <a:ext cx="6857999" cy="742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57"/>
          <a:stretch/>
        </p:blipFill>
        <p:spPr>
          <a:xfrm>
            <a:off x="11589482" y="380825"/>
            <a:ext cx="259618" cy="2516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5552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0" r:id="rId2"/>
    <p:sldLayoutId id="2147483675" r:id="rId3"/>
    <p:sldLayoutId id="2147483686" r:id="rId4"/>
    <p:sldLayoutId id="2147483676" r:id="rId5"/>
    <p:sldLayoutId id="2147483677" r:id="rId6"/>
    <p:sldLayoutId id="2147483687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354" rtl="0" eaLnBrk="1" latinLnBrk="0" hangingPunct="1">
        <a:lnSpc>
          <a:spcPct val="85000"/>
        </a:lnSpc>
        <a:spcBef>
          <a:spcPct val="0"/>
        </a:spcBef>
        <a:buNone/>
        <a:defRPr sz="2800" b="0" i="0" kern="1200" spc="100" baseline="0">
          <a:solidFill>
            <a:schemeClr val="bg2">
              <a:lumMod val="25000"/>
            </a:schemeClr>
          </a:solidFill>
          <a:latin typeface="Gill Sans MT" charset="0"/>
          <a:ea typeface="Gill Sans MT" charset="0"/>
          <a:cs typeface="Gill Sans MT" charset="0"/>
        </a:defRPr>
      </a:lvl1pPr>
    </p:titleStyle>
    <p:bodyStyle>
      <a:lvl1pPr marL="91436" indent="-91436" algn="l" defTabSz="914354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rgbClr val="00B0F0"/>
        </a:buClr>
        <a:buSzPct val="100000"/>
        <a:buFont typeface="Calibri" panose="020F0502020204030204" pitchFamily="34" charset="0"/>
        <a:buChar char=" "/>
        <a:defRPr sz="2000" kern="1200">
          <a:solidFill>
            <a:schemeClr val="bg2">
              <a:lumMod val="25000"/>
            </a:schemeClr>
          </a:solidFill>
          <a:latin typeface="Garamond" charset="0"/>
          <a:ea typeface="Garamond" charset="0"/>
          <a:cs typeface="Garamond" charset="0"/>
        </a:defRPr>
      </a:lvl1pPr>
      <a:lvl2pPr marL="384029" indent="-182870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bg2">
              <a:lumMod val="25000"/>
            </a:schemeClr>
          </a:solidFill>
          <a:latin typeface="Garamond" charset="0"/>
          <a:ea typeface="Garamond" charset="0"/>
          <a:cs typeface="Garamond" charset="0"/>
        </a:defRPr>
      </a:lvl2pPr>
      <a:lvl3pPr marL="566900" indent="-182870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bg2">
              <a:lumMod val="25000"/>
            </a:schemeClr>
          </a:solidFill>
          <a:latin typeface="Garamond" charset="0"/>
          <a:ea typeface="Garamond" charset="0"/>
          <a:cs typeface="Garamond" charset="0"/>
        </a:defRPr>
      </a:lvl3pPr>
      <a:lvl4pPr marL="749771" indent="-182870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bg2">
              <a:lumMod val="25000"/>
            </a:schemeClr>
          </a:solidFill>
          <a:latin typeface="Garamond" charset="0"/>
          <a:ea typeface="Garamond" charset="0"/>
          <a:cs typeface="Garamond" charset="0"/>
        </a:defRPr>
      </a:lvl4pPr>
      <a:lvl5pPr marL="932642" indent="-182870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bg2">
              <a:lumMod val="25000"/>
            </a:schemeClr>
          </a:solidFill>
          <a:latin typeface="Garamond" charset="0"/>
          <a:ea typeface="Garamond" charset="0"/>
          <a:cs typeface="Garamond" charset="0"/>
        </a:defRPr>
      </a:lvl5pPr>
      <a:lvl6pPr marL="109994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3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25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1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Surface Reflections from Bolides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700412" y="4751015"/>
            <a:ext cx="6261331" cy="87854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Randy </a:t>
            </a:r>
            <a:r>
              <a:rPr lang="en-US" dirty="0" err="1"/>
              <a:t>Longenbaugh</a:t>
            </a:r>
            <a:endParaRPr lang="en-US" dirty="0"/>
          </a:p>
          <a:p>
            <a:r>
              <a:rPr lang="en-US" dirty="0"/>
              <a:t>Chris </a:t>
            </a:r>
            <a:r>
              <a:rPr lang="en-US" dirty="0" err="1"/>
              <a:t>Henze</a:t>
            </a:r>
            <a:r>
              <a:rPr lang="en-US" dirty="0"/>
              <a:t> (NASA Ames)</a:t>
            </a:r>
          </a:p>
          <a:p>
            <a:r>
              <a:rPr lang="en-US" dirty="0"/>
              <a:t>Nina McCurdy (NASA Ames)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700412" y="4356959"/>
            <a:ext cx="4645025" cy="258147"/>
          </a:xfrm>
        </p:spPr>
        <p:txBody>
          <a:bodyPr/>
          <a:lstStyle/>
          <a:p>
            <a:r>
              <a:rPr lang="en-US" dirty="0"/>
              <a:t>GLM Science Meeting, September 23</a:t>
            </a:r>
            <a:r>
              <a:rPr lang="en-US" baseline="30000" dirty="0"/>
              <a:t>rd</a:t>
            </a:r>
            <a:r>
              <a:rPr lang="en-US" dirty="0"/>
              <a:t>, 2021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294967295"/>
          </p:nvPr>
        </p:nvSpPr>
        <p:spPr>
          <a:xfrm>
            <a:off x="0" y="6459538"/>
            <a:ext cx="419100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36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49ECC-C89A-554C-93B6-9850014EA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GLM Detection of Surface Reflections from Bolides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7EABBB-3892-054E-94B3-AB34656CD5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53B85-1E33-6245-A0D9-B5D614B1BD8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0900A4-8839-184E-B740-C73C7A97E97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" y="1037091"/>
            <a:ext cx="5486400" cy="521208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Evidence of ground reflections have been observed in bolide detections for some time but not interpreted correctly until recently</a:t>
            </a:r>
          </a:p>
          <a:p>
            <a:pPr marL="754380" lvl="1"/>
            <a:r>
              <a:rPr lang="en-US" sz="2200" dirty="0"/>
              <a:t>Now utilizing GLM L2 event data in the vetting process</a:t>
            </a:r>
          </a:p>
          <a:p>
            <a:r>
              <a:rPr lang="en-US" sz="2400" dirty="0"/>
              <a:t>NASA Ames does daily processing of GLM L2 group data using machine learning algorithms to find bolide candidates</a:t>
            </a:r>
          </a:p>
          <a:p>
            <a:r>
              <a:rPr lang="en-US" sz="2400" dirty="0"/>
              <a:t>In a parallel effort NASA Ames has developed bolide vetting tools that consist of static images of GLM L2 group data, GLM L2 event data, and ABI</a:t>
            </a:r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667914-84FE-3749-B352-0991230A9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1661" y="929996"/>
            <a:ext cx="5053073" cy="32166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B830FB-238F-CF44-A335-1EC37FECFB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8689" y="3634451"/>
            <a:ext cx="3926045" cy="322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701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49ECC-C89A-554C-93B6-9850014EA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GLM Detection of Surface Reflections from Bolides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7EABBB-3892-054E-94B3-AB34656CD5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53B85-1E33-6245-A0D9-B5D614B1BD8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0900A4-8839-184E-B740-C73C7A97E97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" y="1037091"/>
            <a:ext cx="5486400" cy="5212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On June 25</a:t>
            </a:r>
            <a:r>
              <a:rPr lang="en-US" sz="2400" baseline="30000" dirty="0"/>
              <a:t>th</a:t>
            </a:r>
            <a:r>
              <a:rPr lang="en-US" sz="2400" dirty="0"/>
              <a:t>, 2021 at 11:24:17 a GLM-17 detection occurred at 6.6N, 136.3W</a:t>
            </a:r>
          </a:p>
          <a:p>
            <a:pPr marL="0" indent="0">
              <a:buNone/>
            </a:pPr>
            <a:r>
              <a:rPr lang="en-US" sz="2400" dirty="0"/>
              <a:t>Very close to GLM-17 nadir location</a:t>
            </a:r>
          </a:p>
          <a:p>
            <a:pPr marL="0" indent="0">
              <a:buNone/>
            </a:pPr>
            <a:r>
              <a:rPr lang="en-US" sz="2400" dirty="0"/>
              <a:t>Local night time – dark earth</a:t>
            </a:r>
          </a:p>
          <a:p>
            <a:pPr marL="0" indent="0">
              <a:buNone/>
            </a:pPr>
            <a:r>
              <a:rPr lang="en-US" sz="2400" dirty="0"/>
              <a:t>The bolide disintegration is isolated to a single pixel </a:t>
            </a:r>
          </a:p>
          <a:p>
            <a:pPr marL="0" indent="0">
              <a:buNone/>
            </a:pPr>
            <a:r>
              <a:rPr lang="en-US" sz="2400" dirty="0"/>
              <a:t>At peak brightness an additional 17 pixels are illuminated by light reflecting off of a mixture of ocean and clouds (mostly clouds)</a:t>
            </a:r>
          </a:p>
          <a:p>
            <a:pPr marL="0" indent="0">
              <a:buNone/>
            </a:pPr>
            <a:r>
              <a:rPr lang="en-US" sz="2400" dirty="0"/>
              <a:t>In order to trigger so many pixels the peak brightness had to occur at very high altitude</a:t>
            </a:r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A2E10E-2120-8746-91BE-22C902734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037091"/>
            <a:ext cx="2692400" cy="1422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610AFD0-FDF9-2747-89AA-0ABE1D052F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5634" y="1037091"/>
            <a:ext cx="2679700" cy="1409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E47A6EF-7772-8845-A442-E9A3FC5445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6967" y="2566585"/>
            <a:ext cx="1937154" cy="200759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F6EA6F4-3305-624C-A140-5E50387543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41750" y="3422806"/>
            <a:ext cx="1937154" cy="18999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9DF9527-F492-0D44-B856-D8DAB65884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8384" y="4793849"/>
            <a:ext cx="2538341" cy="192490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0435BF7-4D7D-DD47-98FA-1EF6F3E56CDD}"/>
              </a:ext>
            </a:extLst>
          </p:cNvPr>
          <p:cNvSpPr txBox="1"/>
          <p:nvPr/>
        </p:nvSpPr>
        <p:spPr>
          <a:xfrm>
            <a:off x="6581221" y="1354941"/>
            <a:ext cx="1486334" cy="27699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sz="1200" dirty="0"/>
              <a:t>Group Light Curve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C549CB-EAC2-F74E-9C97-44E915E80A33}"/>
              </a:ext>
            </a:extLst>
          </p:cNvPr>
          <p:cNvSpPr txBox="1"/>
          <p:nvPr/>
        </p:nvSpPr>
        <p:spPr>
          <a:xfrm>
            <a:off x="9567019" y="1361291"/>
            <a:ext cx="1486334" cy="27699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sz="1200" dirty="0"/>
              <a:t>Event Light Curves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871CACF-3C01-764A-B9A2-790BB014F2F4}"/>
              </a:ext>
            </a:extLst>
          </p:cNvPr>
          <p:cNvSpPr/>
          <p:nvPr/>
        </p:nvSpPr>
        <p:spPr>
          <a:xfrm>
            <a:off x="10926501" y="2130263"/>
            <a:ext cx="599534" cy="27699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DCB8B06-570F-C445-9E29-F5F902632C54}"/>
              </a:ext>
            </a:extLst>
          </p:cNvPr>
          <p:cNvSpPr/>
          <p:nvPr/>
        </p:nvSpPr>
        <p:spPr>
          <a:xfrm>
            <a:off x="7142433" y="2799093"/>
            <a:ext cx="925122" cy="38394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08AC58A-D832-0A49-A4BA-1E7FEBF16FEF}"/>
              </a:ext>
            </a:extLst>
          </p:cNvPr>
          <p:cNvCxnSpPr>
            <a:stCxn id="4" idx="3"/>
          </p:cNvCxnSpPr>
          <p:nvPr/>
        </p:nvCxnSpPr>
        <p:spPr>
          <a:xfrm flipV="1">
            <a:off x="6096000" y="3044687"/>
            <a:ext cx="1046433" cy="598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41F4E3F-70B8-DF45-8106-D4F37C215F36}"/>
              </a:ext>
            </a:extLst>
          </p:cNvPr>
          <p:cNvCxnSpPr>
            <a:cxnSpLocks/>
            <a:stCxn id="4" idx="3"/>
            <a:endCxn id="19" idx="3"/>
          </p:cNvCxnSpPr>
          <p:nvPr/>
        </p:nvCxnSpPr>
        <p:spPr>
          <a:xfrm flipV="1">
            <a:off x="6096000" y="2366696"/>
            <a:ext cx="4918301" cy="12764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47FEB99-0DDC-1447-889E-E4C088A2D455}"/>
              </a:ext>
            </a:extLst>
          </p:cNvPr>
          <p:cNvSpPr txBox="1"/>
          <p:nvPr/>
        </p:nvSpPr>
        <p:spPr>
          <a:xfrm>
            <a:off x="10310186" y="5362850"/>
            <a:ext cx="1486334" cy="27699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sz="1200" dirty="0"/>
              <a:t>Pixel Map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2DFFFC3-FF43-AB4D-94D5-AA7DF95EF2DD}"/>
              </a:ext>
            </a:extLst>
          </p:cNvPr>
          <p:cNvSpPr txBox="1"/>
          <p:nvPr/>
        </p:nvSpPr>
        <p:spPr>
          <a:xfrm>
            <a:off x="9440167" y="6292609"/>
            <a:ext cx="1574134" cy="27699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sz="1200" dirty="0"/>
              <a:t>ABI band 2 and GLM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D189131-3B8E-9649-971C-8190C32681D4}"/>
              </a:ext>
            </a:extLst>
          </p:cNvPr>
          <p:cNvSpPr txBox="1"/>
          <p:nvPr/>
        </p:nvSpPr>
        <p:spPr>
          <a:xfrm>
            <a:off x="8271474" y="3517538"/>
            <a:ext cx="1574134" cy="83099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sz="1200" dirty="0"/>
              <a:t>Volume plot showing ground track and light curve</a:t>
            </a:r>
          </a:p>
        </p:txBody>
      </p:sp>
    </p:spTree>
    <p:extLst>
      <p:ext uri="{BB962C8B-B14F-4D97-AF65-F5344CB8AC3E}">
        <p14:creationId xmlns:p14="http://schemas.microsoft.com/office/powerpoint/2010/main" val="1336835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49ECC-C89A-554C-93B6-9850014EA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GLM Detection of Surface Reflections from Bolides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7EABBB-3892-054E-94B3-AB34656CD5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53B85-1E33-6245-A0D9-B5D614B1BD8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0900A4-8839-184E-B740-C73C7A97E97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4951" y="1037090"/>
            <a:ext cx="6301125" cy="5613537"/>
          </a:xfrm>
        </p:spPr>
        <p:txBody>
          <a:bodyPr>
            <a:normAutofit/>
          </a:bodyPr>
          <a:lstStyle/>
          <a:p>
            <a:pPr lvl="1"/>
            <a:r>
              <a:rPr lang="en-US" sz="2200" dirty="0"/>
              <a:t>On June 26</a:t>
            </a:r>
            <a:r>
              <a:rPr lang="en-US" sz="2200" baseline="30000" dirty="0"/>
              <a:t>th</a:t>
            </a:r>
            <a:r>
              <a:rPr lang="en-US" sz="2200" dirty="0"/>
              <a:t>, 2021 at 02:22:14 both GLM-16 and GLM-17 detected a bolide at 12.5N, 110.1W</a:t>
            </a:r>
          </a:p>
          <a:p>
            <a:pPr lvl="1"/>
            <a:r>
              <a:rPr lang="en-US" sz="2200" dirty="0"/>
              <a:t>Very close to the center of the stereo region</a:t>
            </a:r>
          </a:p>
          <a:p>
            <a:pPr lvl="1"/>
            <a:r>
              <a:rPr lang="en-US" sz="2200" dirty="0"/>
              <a:t>Local night time – dark earth</a:t>
            </a:r>
          </a:p>
          <a:p>
            <a:pPr lvl="1"/>
            <a:r>
              <a:rPr lang="en-US" sz="2200" dirty="0"/>
              <a:t>The bolide disintegration propagates across two pixels</a:t>
            </a:r>
          </a:p>
          <a:p>
            <a:pPr lvl="1"/>
            <a:r>
              <a:rPr lang="en-US" sz="2200" dirty="0"/>
              <a:t>At peak brightness an additional 8 pixels are illuminated by light reflecting off of a cloud top</a:t>
            </a:r>
          </a:p>
          <a:p>
            <a:pPr lvl="1"/>
            <a:r>
              <a:rPr lang="en-US" sz="2200" dirty="0"/>
              <a:t>Re-navigation of the bolide track picks up the ground reflection but there are L2 group centroiding artifacts that cause the convergence residuals to increase</a:t>
            </a:r>
          </a:p>
          <a:p>
            <a:pPr marL="1120140" lvl="2"/>
            <a:r>
              <a:rPr lang="en-US" sz="2200" dirty="0"/>
              <a:t>reflection altitude ~10km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1E5BF3-0316-554D-9EBD-E553B2108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103" y="976239"/>
            <a:ext cx="4394200" cy="1130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7C3600-17E8-ED4A-AF88-0ED1B76E4D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9110" y="2199309"/>
            <a:ext cx="1410491" cy="14104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3CCC264-691A-1543-98BD-4E5404B8C5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7717" y="2152781"/>
            <a:ext cx="2690282" cy="26625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3719226-321A-2949-80C2-506DB726A3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7447" y="5266481"/>
            <a:ext cx="5247590" cy="138414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B2C7938-E751-DC41-83B6-6BBE6BE0A7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39969" y="3656389"/>
            <a:ext cx="1459632" cy="148048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1C549CB-EAC2-F74E-9C97-44E915E80A33}"/>
              </a:ext>
            </a:extLst>
          </p:cNvPr>
          <p:cNvSpPr txBox="1"/>
          <p:nvPr/>
        </p:nvSpPr>
        <p:spPr>
          <a:xfrm>
            <a:off x="10339969" y="1292003"/>
            <a:ext cx="1486334" cy="27699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sz="1200" dirty="0"/>
              <a:t>Group Light Curve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54DCD76-A82A-324C-A209-47853D8E9081}"/>
              </a:ext>
            </a:extLst>
          </p:cNvPr>
          <p:cNvSpPr txBox="1"/>
          <p:nvPr/>
        </p:nvSpPr>
        <p:spPr>
          <a:xfrm>
            <a:off x="6650960" y="4770091"/>
            <a:ext cx="2690282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sz="1200" dirty="0"/>
              <a:t>Volume plot showing ground track and light curve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B92D18F-160A-6146-9AAC-664DC541A56C}"/>
              </a:ext>
            </a:extLst>
          </p:cNvPr>
          <p:cNvSpPr txBox="1"/>
          <p:nvPr/>
        </p:nvSpPr>
        <p:spPr>
          <a:xfrm>
            <a:off x="7637671" y="6611438"/>
            <a:ext cx="4161930" cy="27699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sz="1200" dirty="0"/>
              <a:t>Altitude profile with convergence residual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3299B99-F224-C541-AF67-C96C1E3C1648}"/>
              </a:ext>
            </a:extLst>
          </p:cNvPr>
          <p:cNvSpPr txBox="1"/>
          <p:nvPr/>
        </p:nvSpPr>
        <p:spPr>
          <a:xfrm>
            <a:off x="9434401" y="2900493"/>
            <a:ext cx="905568" cy="27699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sz="1200" dirty="0"/>
              <a:t>Pixel Map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D92527-4751-6E4B-A7C7-52E33067E47D}"/>
              </a:ext>
            </a:extLst>
          </p:cNvPr>
          <p:cNvSpPr txBox="1"/>
          <p:nvPr/>
        </p:nvSpPr>
        <p:spPr>
          <a:xfrm>
            <a:off x="9341242" y="4227800"/>
            <a:ext cx="965484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sz="1200" dirty="0"/>
              <a:t>ABI band 2 and GLM</a:t>
            </a:r>
          </a:p>
        </p:txBody>
      </p:sp>
    </p:spTree>
    <p:extLst>
      <p:ext uri="{BB962C8B-B14F-4D97-AF65-F5344CB8AC3E}">
        <p14:creationId xmlns:p14="http://schemas.microsoft.com/office/powerpoint/2010/main" val="2339716780"/>
      </p:ext>
    </p:extLst>
  </p:cSld>
  <p:clrMapOvr>
    <a:masterClrMapping/>
  </p:clrMapOvr>
</p:sld>
</file>

<file path=ppt/theme/theme1.xml><?xml version="1.0" encoding="utf-8"?>
<a:theme xmlns:a="http://schemas.openxmlformats.org/drawingml/2006/main" name="Sandia Theme (White Background)">
  <a:themeElements>
    <a:clrScheme name="Sandia 2018">
      <a:dk1>
        <a:srgbClr val="000000"/>
      </a:dk1>
      <a:lt1>
        <a:srgbClr val="FFFFFF"/>
      </a:lt1>
      <a:dk2>
        <a:srgbClr val="005376"/>
      </a:dk2>
      <a:lt2>
        <a:srgbClr val="E7E6E6"/>
      </a:lt2>
      <a:accent1>
        <a:srgbClr val="008E74"/>
      </a:accent1>
      <a:accent2>
        <a:srgbClr val="6CB312"/>
      </a:accent2>
      <a:accent3>
        <a:srgbClr val="FFA033"/>
      </a:accent3>
      <a:accent4>
        <a:srgbClr val="A92C00"/>
      </a:accent4>
      <a:accent5>
        <a:srgbClr val="7D0D7C"/>
      </a:accent5>
      <a:accent6>
        <a:srgbClr val="00ADD0"/>
      </a:accent6>
      <a:hlink>
        <a:srgbClr val="0563C1"/>
      </a:hlink>
      <a:folHlink>
        <a:srgbClr val="954F72"/>
      </a:folHlink>
    </a:clrScheme>
    <a:fontScheme name="Garamond-Trebuchet M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txDef>
      <a:spPr/>
      <a:bodyPr vert="horz" lIns="91440" tIns="45720" rIns="91440" bIns="45720" rtlCol="0" anchor="ctr"/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A0363439A27B4AB793273858185824" ma:contentTypeVersion="0" ma:contentTypeDescription="Create a new document." ma:contentTypeScope="" ma:versionID="9be0a1288f0e13b664866806fc75509c">
  <xsd:schema xmlns:xsd="http://www.w3.org/2001/XMLSchema" xmlns:xs="http://www.w3.org/2001/XMLSchema" xmlns:p="http://schemas.microsoft.com/office/2006/metadata/properties" xmlns:ns2="f8440f45-2529-479f-b59a-1e7ccdca0972" targetNamespace="http://schemas.microsoft.com/office/2006/metadata/properties" ma:root="true" ma:fieldsID="f8be1daece3ad51a1798ab631ae89003" ns2:_="">
    <xsd:import namespace="f8440f45-2529-479f-b59a-1e7ccdca097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440f45-2529-479f-b59a-1e7ccdca097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f8440f45-2529-479f-b59a-1e7ccdca0972">RKRN3WSRMMKT-1992575513-220</_dlc_DocId>
    <_dlc_DocIdUrl xmlns="f8440f45-2529-479f-b59a-1e7ccdca0972">
      <Url>https://collaborate.sandia.gov/sites/AnemoneIRT/_layouts/15/DocIdRedir.aspx?ID=RKRN3WSRMMKT-1992575513-220</Url>
      <Description>RKRN3WSRMMKT-1992575513-220</Description>
    </_dlc_DocIdUrl>
  </documentManagement>
</p:properties>
</file>

<file path=customXml/itemProps1.xml><?xml version="1.0" encoding="utf-8"?>
<ds:datastoreItem xmlns:ds="http://schemas.openxmlformats.org/officeDocument/2006/customXml" ds:itemID="{95E3D768-8A95-4C77-9229-26471A6AAC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440f45-2529-479f-b59a-1e7ccdca09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0F89E3E-5D69-4500-96BA-9FCDAAC5EE4A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CB04C8BB-87A3-4386-8A64-2EAC9016476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A3B050D-1121-4811-9E6F-E1808E703C7F}">
  <ds:schemaRefs>
    <ds:schemaRef ds:uri="http://purl.org/dc/elements/1.1/"/>
    <ds:schemaRef ds:uri="http://schemas.microsoft.com/office/2006/metadata/properties"/>
    <ds:schemaRef ds:uri="http://purl.org/dc/terms/"/>
    <ds:schemaRef ds:uri="f8440f45-2529-479f-b59a-1e7ccdca09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Sandia2018_16x9_1</Template>
  <TotalTime>32238</TotalTime>
  <Words>408</Words>
  <Application>Microsoft Macintosh PowerPoint</Application>
  <PresentationFormat>Widescreen</PresentationFormat>
  <Paragraphs>57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Garamond</vt:lpstr>
      <vt:lpstr>Gill Sans MT</vt:lpstr>
      <vt:lpstr>Trebuchet MS</vt:lpstr>
      <vt:lpstr>Sandia Theme (White Background)</vt:lpstr>
      <vt:lpstr>Surface Reflections from Bolides</vt:lpstr>
      <vt:lpstr>GLM Detection of Surface Reflections from Bolides </vt:lpstr>
      <vt:lpstr>GLM Detection of Surface Reflections from Bolides </vt:lpstr>
      <vt:lpstr>GLM Detection of Surface Reflections from Bolides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Longenbaugh, Randy S</cp:lastModifiedBy>
  <cp:revision>329</cp:revision>
  <dcterms:created xsi:type="dcterms:W3CDTF">2017-10-14T01:15:26Z</dcterms:created>
  <dcterms:modified xsi:type="dcterms:W3CDTF">2021-09-15T23:57:29Z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0x01010028A0363439A27B4AB793273858185824</vt:lpwstr>
  </property>
  <property fmtid="{D5CDD505-2E9C-101B-9397-08002B2CF9AE}" pid="3" name="_dlc_DocIdItemGuid">
    <vt:lpwstr>b0b8f26a-00ff-4fa7-bea8-722a9c24b8a1</vt:lpwstr>
  </property>
</Properties>
</file>