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Helvetica Neue" panose="02000503000000020004" pitchFamily="2" charset="0"/>
      <p:regular r:id="rId33"/>
      <p:bold r:id="rId34"/>
      <p:italic r:id="rId35"/>
      <p:boldItalic r:id="rId36"/>
    </p:embeddedFont>
    <p:embeddedFont>
      <p:font typeface="Roboto" panose="020000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jSiuVOjyt4rtG0Mw3UE1GJ45It2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5C4257-155F-4ABD-8280-5BCB78FE6813}">
  <a:tblStyle styleId="{6E5C4257-155F-4ABD-8280-5BCB78FE6813}"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5"/>
    <p:restoredTop sz="94662"/>
  </p:normalViewPr>
  <p:slideViewPr>
    <p:cSldViewPr snapToGrid="0">
      <p:cViewPr varScale="1">
        <p:scale>
          <a:sx n="91" d="100"/>
          <a:sy n="91" d="100"/>
        </p:scale>
        <p:origin x="200" y="5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title?</a:t>
            </a:r>
            <a:endParaRPr/>
          </a:p>
          <a:p>
            <a:pPr marL="0" lvl="0" indent="0" algn="l" rtl="0">
              <a:lnSpc>
                <a:spcPct val="100000"/>
              </a:lnSpc>
              <a:spcBef>
                <a:spcPts val="0"/>
              </a:spcBef>
              <a:spcAft>
                <a:spcPts val="0"/>
              </a:spcAft>
              <a:buSzPts val="1100"/>
              <a:buNone/>
            </a:pPr>
            <a:r>
              <a:rPr lang="en"/>
              <a:t>names/affiliations (credit GLM DA working group?)</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Maybe see also Xiao et al 2021 (Accepted to MWR) using 4DVar and vertical updraft relationship with explicit updrafts, GLD360</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Brief overview of Mansell, Blake graupel relationship to FED that Xue/Kong build on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Optional - skip if short on time</a:t>
            </a:r>
            <a:endParaRPr/>
          </a:p>
          <a:p>
            <a:pPr marL="0" lvl="0" indent="0" algn="l" rtl="0">
              <a:lnSpc>
                <a:spcPct val="100000"/>
              </a:lnSpc>
              <a:spcBef>
                <a:spcPts val="0"/>
              </a:spcBef>
              <a:spcAft>
                <a:spcPts val="0"/>
              </a:spcAft>
              <a:buSzPts val="1100"/>
              <a:buNone/>
            </a:pPr>
            <a:r>
              <a:rPr lang="en"/>
              <a:t>Lightning is often used as truth data set for lightning assimilation studies</a:t>
            </a:r>
            <a:endParaRPr/>
          </a:p>
          <a:p>
            <a:pPr marL="0" lvl="0" indent="0" algn="l" rtl="0">
              <a:lnSpc>
                <a:spcPct val="100000"/>
              </a:lnSpc>
              <a:spcBef>
                <a:spcPts val="0"/>
              </a:spcBef>
              <a:spcAft>
                <a:spcPts val="0"/>
              </a:spcAft>
              <a:buSzPts val="1100"/>
              <a:buNone/>
            </a:pPr>
            <a:r>
              <a:rPr lang="en"/>
              <a:t>Has broad appeal for other types of experiments, replacing radar as truth outside NEXRAD</a:t>
            </a:r>
            <a:endParaRPr/>
          </a:p>
          <a:p>
            <a:pPr marL="0" lvl="0" indent="0" algn="l" rtl="0">
              <a:lnSpc>
                <a:spcPct val="100000"/>
              </a:lnSpc>
              <a:spcBef>
                <a:spcPts val="0"/>
              </a:spcBef>
              <a:spcAft>
                <a:spcPts val="0"/>
              </a:spcAft>
              <a:buSzPts val="1100"/>
              <a:buNone/>
            </a:pPr>
            <a:r>
              <a:rPr lang="en"/>
              <a:t>Blaylock &amp; Horel assessed HRRR’s McCaul diagnostic against GLM centroids</a:t>
            </a:r>
            <a:endParaRPr/>
          </a:p>
          <a:p>
            <a:pPr marL="0" lvl="0" indent="0" algn="l" rtl="0">
              <a:lnSpc>
                <a:spcPct val="100000"/>
              </a:lnSpc>
              <a:spcBef>
                <a:spcPts val="0"/>
              </a:spcBef>
              <a:spcAft>
                <a:spcPts val="0"/>
              </a:spcAft>
              <a:buSzPts val="1100"/>
              <a:buNone/>
            </a:pPr>
            <a:r>
              <a:rPr lang="en"/>
              <a:t>GSL developing FED verification for Rapid Refresh using contingency tables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Left image shows process of grid coarsening followed by counting hits, misses and false alarms at some threshold</a:t>
            </a:r>
            <a:endParaRPr/>
          </a:p>
          <a:p>
            <a:pPr marL="0" lvl="0" indent="0" algn="l" rtl="0">
              <a:lnSpc>
                <a:spcPct val="100000"/>
              </a:lnSpc>
              <a:spcBef>
                <a:spcPts val="0"/>
              </a:spcBef>
              <a:spcAft>
                <a:spcPts val="0"/>
              </a:spcAft>
              <a:buSzPts val="1100"/>
              <a:buNone/>
            </a:pPr>
            <a:r>
              <a:rPr lang="en"/>
              <a:t>Right compares Critical Success Index of a set of experiments, using MRMS CREF as truth (left) and GOES-16 FED as truth (right). Top row is time series of 1-hour forecasts CSI using thresholds of 30 dBZ and 0.5 flash/min. Bottom row is averaged CSI as a function of threshold for 1-hour forecasts (these details are irrelevant, figures are included to show that FED can be used comparably to CREF for forecast verification)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Please suggest changes on this slide and next--maybe too much material, some can be introduced in the examples that follow</a:t>
            </a:r>
            <a:br>
              <a:rPr lang="en">
                <a:solidFill>
                  <a:schemeClr val="dk1"/>
                </a:solidFill>
              </a:rPr>
            </a:b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Pertinent ground to cover for rapid refresh:</a:t>
            </a:r>
            <a:endParaRPr/>
          </a:p>
          <a:p>
            <a:pPr marL="457200" lvl="0" indent="-298450" algn="l" rtl="0">
              <a:lnSpc>
                <a:spcPct val="100000"/>
              </a:lnSpc>
              <a:spcBef>
                <a:spcPts val="0"/>
              </a:spcBef>
              <a:spcAft>
                <a:spcPts val="0"/>
              </a:spcAft>
              <a:buSzPts val="1100"/>
              <a:buChar char="-"/>
            </a:pPr>
            <a:r>
              <a:rPr lang="en"/>
              <a:t>RAP/HRRR domains</a:t>
            </a:r>
            <a:endParaRPr/>
          </a:p>
          <a:p>
            <a:pPr marL="457200" lvl="0" indent="-298450" algn="l" rtl="0">
              <a:lnSpc>
                <a:spcPct val="100000"/>
              </a:lnSpc>
              <a:spcBef>
                <a:spcPts val="0"/>
              </a:spcBef>
              <a:spcAft>
                <a:spcPts val="0"/>
              </a:spcAft>
              <a:buSzPts val="1100"/>
              <a:buChar char="-"/>
            </a:pPr>
            <a:r>
              <a:rPr lang="en"/>
              <a:t>lightning flash centroid density converted to radar</a:t>
            </a:r>
            <a:endParaRPr/>
          </a:p>
          <a:p>
            <a:pPr marL="457200" lvl="0" indent="-298450" algn="l" rtl="0">
              <a:lnSpc>
                <a:spcPct val="100000"/>
              </a:lnSpc>
              <a:spcBef>
                <a:spcPts val="0"/>
              </a:spcBef>
              <a:spcAft>
                <a:spcPts val="0"/>
              </a:spcAft>
              <a:buSzPts val="1100"/>
              <a:buChar char="-"/>
            </a:pPr>
            <a:r>
              <a:rPr lang="en"/>
              <a:t>radar converted to tten profile goes in two ways</a:t>
            </a:r>
            <a:endParaRPr/>
          </a:p>
          <a:p>
            <a:pPr marL="457200" lvl="0" indent="-298450" algn="l" rtl="0">
              <a:lnSpc>
                <a:spcPct val="100000"/>
              </a:lnSpc>
              <a:spcBef>
                <a:spcPts val="0"/>
              </a:spcBef>
              <a:spcAft>
                <a:spcPts val="0"/>
              </a:spcAft>
              <a:buSzPts val="1100"/>
              <a:buChar char="-"/>
            </a:pPr>
            <a:r>
              <a:rPr lang="en"/>
              <a:t>impacts of overall tten adjustment (radar, CG lightning)</a:t>
            </a:r>
            <a:endParaRPr/>
          </a:p>
          <a:p>
            <a:pPr marL="457200" lvl="0" indent="-298450" algn="l" rtl="0">
              <a:lnSpc>
                <a:spcPct val="100000"/>
              </a:lnSpc>
              <a:spcBef>
                <a:spcPts val="0"/>
              </a:spcBef>
              <a:spcAft>
                <a:spcPts val="0"/>
              </a:spcAft>
              <a:buSzPts val="1100"/>
              <a:buChar char="-"/>
            </a:pPr>
            <a:r>
              <a:rPr lang="en"/>
              <a:t>HRRRv1-3 vs HRRRv4 initialization from RAP/from HRRR-DAS cycled with ensemble radar assim. but not lightning</a:t>
            </a:r>
            <a:endParaRPr/>
          </a:p>
          <a:p>
            <a:pPr marL="457200" lvl="0" indent="-298450" algn="l" rtl="0">
              <a:lnSpc>
                <a:spcPct val="100000"/>
              </a:lnSpc>
              <a:spcBef>
                <a:spcPts val="0"/>
              </a:spcBef>
              <a:spcAft>
                <a:spcPts val="0"/>
              </a:spcAft>
              <a:buSzPts val="1100"/>
              <a:buChar char="-"/>
            </a:pPr>
            <a:r>
              <a:rPr lang="en"/>
              <a:t>GLM experiments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Reflectivity and CG lightning from ground-based detecting networks assimilated in all configurations</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Left plot measures difference in McCaul lightning threat index forecast as a function of forecast hour for configs with/without GLM launched at different hours. 8/9Z and 20/21Z had similar convective environments, while 9/21Z RAP runs cycle for 17 hours; 8/20 only for 6 -&gt; longer cycling leads to larger GLM impacts </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Right plot: Caribbean: assimilated NLDN; MRMS only available in a corner of the domain. Again comparing McCaul diagnostic per forecast hour, difference from control with no GLM assimilated--assimilation in RAP results in more impact. Conjecture that this is due to cycling conflicts with study on prev slide with radar; another possibility is RAP grid coarseness leads to longer-lasting impact</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Recent published studies with satellite lightning to radar proxy (see citations in GLM Valuation chapter): Chen et al. for FY-4A satellite; Vendrasco et al. using pseudo-GLM in Brazil</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make any changes to the background section. Text on slide is just some notes for ideas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Images are a case my summer intern, Ashley Sebok, selected. Left is MRMS composite reflectivity (dBZ) and right is GOES-16 flash extent density (flashes per minute, averaged over 5 minutes); the grey stuff indicates areas where WSR-88D either doesn’t reach, or has lowest scan angle too high to be reliable indicator of column max reflectivity. Note the log scale on the GLM plot makes its structure appear more similar to CREF that is plotted with a linear scale. Ashley wondered about some areas with no lightning but nonzero CREF (Along the coast and other spots), so we also plotted Vaisala cloud-to-ground stroke and flash density at this time (not pictured) and found it agrees closely with GLM--GLM didn’t miss areas of CG lightning activity for these 5 minutes.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1200"/>
              </a:spcAft>
              <a:buClr>
                <a:schemeClr val="dk1"/>
              </a:buClr>
              <a:buSzPts val="1100"/>
              <a:buFont typeface="Arial"/>
              <a:buNone/>
            </a:pPr>
            <a:r>
              <a:rPr lang="en">
                <a:solidFill>
                  <a:schemeClr val="dk1"/>
                </a:solidFill>
                <a:highlight>
                  <a:srgbClr val="FFFFFF"/>
                </a:highlight>
              </a:rPr>
              <a:t>“Continuous lightning observations are one way to provide extra information about the growth, location, life cycle, and ice microphysics of convection in a variety of regimes.” - Papadopoulos et al., 2005</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3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3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3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3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3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3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3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3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3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s://ams.confex.com/ams/101ANNUAL/meetingapp.cgi/ModuleProgramBook/Paper/37746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311700" y="877800"/>
            <a:ext cx="8520600" cy="1527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3700"/>
              <a:t>Lightning Data Assimilation Overview</a:t>
            </a:r>
            <a:endParaRPr sz="3700"/>
          </a:p>
        </p:txBody>
      </p:sp>
      <p:sp>
        <p:nvSpPr>
          <p:cNvPr id="55" name="Google Shape;55;p1"/>
          <p:cNvSpPr txBox="1">
            <a:spLocks noGrp="1"/>
          </p:cNvSpPr>
          <p:nvPr>
            <p:ph type="subTitle" idx="1"/>
          </p:nvPr>
        </p:nvSpPr>
        <p:spPr>
          <a:xfrm>
            <a:off x="311700" y="2834125"/>
            <a:ext cx="8520600" cy="990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1700"/>
              <a:t>Amanda Back</a:t>
            </a:r>
            <a:endParaRPr sz="1700"/>
          </a:p>
          <a:p>
            <a:pPr marL="0" lvl="0" indent="0" algn="ctr" rtl="0">
              <a:lnSpc>
                <a:spcPct val="100000"/>
              </a:lnSpc>
              <a:spcBef>
                <a:spcPts val="0"/>
              </a:spcBef>
              <a:spcAft>
                <a:spcPts val="0"/>
              </a:spcAft>
              <a:buSzPts val="2800"/>
              <a:buNone/>
            </a:pPr>
            <a:r>
              <a:rPr lang="en" sz="1700"/>
              <a:t>Alex Fierro</a:t>
            </a:r>
            <a:endParaRPr sz="1700"/>
          </a:p>
          <a:p>
            <a:pPr marL="0" lvl="0" indent="0" algn="ctr" rtl="0">
              <a:lnSpc>
                <a:spcPct val="100000"/>
              </a:lnSpc>
              <a:spcBef>
                <a:spcPts val="0"/>
              </a:spcBef>
              <a:spcAft>
                <a:spcPts val="0"/>
              </a:spcAft>
              <a:buSzPts val="2800"/>
              <a:buNone/>
            </a:pPr>
            <a:r>
              <a:rPr lang="en" sz="1700"/>
              <a:t>Scott Rudlosky</a:t>
            </a:r>
            <a:endParaRPr sz="1700"/>
          </a:p>
        </p:txBody>
      </p:sp>
      <p:sp>
        <p:nvSpPr>
          <p:cNvPr id="56" name="Google Shape;56;p1"/>
          <p:cNvSpPr txBox="1">
            <a:spLocks noGrp="1"/>
          </p:cNvSpPr>
          <p:nvPr>
            <p:ph type="subTitle" idx="1"/>
          </p:nvPr>
        </p:nvSpPr>
        <p:spPr>
          <a:xfrm>
            <a:off x="311700" y="4129525"/>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1600"/>
              <a:t>GLM Science Meeting</a:t>
            </a:r>
            <a:endParaRPr sz="1600"/>
          </a:p>
          <a:p>
            <a:pPr marL="0" lvl="0" indent="0" algn="ctr" rtl="0">
              <a:lnSpc>
                <a:spcPct val="100000"/>
              </a:lnSpc>
              <a:spcBef>
                <a:spcPts val="0"/>
              </a:spcBef>
              <a:spcAft>
                <a:spcPts val="0"/>
              </a:spcAft>
              <a:buSzPts val="2800"/>
              <a:buNone/>
            </a:pPr>
            <a:r>
              <a:rPr lang="en" sz="1600"/>
              <a:t>22 September 2021</a:t>
            </a:r>
            <a:endParaRPr sz="1600"/>
          </a:p>
          <a:p>
            <a:pPr marL="0" lvl="0" indent="0" algn="ctr" rtl="0">
              <a:lnSpc>
                <a:spcPct val="100000"/>
              </a:lnSpc>
              <a:spcBef>
                <a:spcPts val="0"/>
              </a:spcBef>
              <a:spcAft>
                <a:spcPts val="0"/>
              </a:spcAft>
              <a:buSzPts val="2800"/>
              <a:buNone/>
            </a:pP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0"/>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Spaceborne optical instruments: GLM</a:t>
            </a:r>
            <a:endParaRPr/>
          </a:p>
        </p:txBody>
      </p:sp>
      <p:sp>
        <p:nvSpPr>
          <p:cNvPr id="129" name="Google Shape;129;p10"/>
          <p:cNvSpPr txBox="1">
            <a:spLocks noGrp="1"/>
          </p:cNvSpPr>
          <p:nvPr>
            <p:ph type="body" idx="1"/>
          </p:nvPr>
        </p:nvSpPr>
        <p:spPr>
          <a:xfrm>
            <a:off x="311700" y="858240"/>
            <a:ext cx="5288370" cy="159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600">
                <a:solidFill>
                  <a:schemeClr val="dk1"/>
                </a:solidFill>
              </a:rPr>
              <a:t>Characteristics</a:t>
            </a:r>
            <a:endParaRPr/>
          </a:p>
          <a:p>
            <a:pPr marL="285750" lvl="0" indent="-285750" algn="l" rtl="0">
              <a:lnSpc>
                <a:spcPct val="115000"/>
              </a:lnSpc>
              <a:spcBef>
                <a:spcPts val="600"/>
              </a:spcBef>
              <a:spcAft>
                <a:spcPts val="0"/>
              </a:spcAft>
              <a:buSzPts val="1800"/>
              <a:buFont typeface="Noto Sans Symbols"/>
              <a:buChar char="▪"/>
            </a:pPr>
            <a:r>
              <a:rPr lang="en" sz="1600">
                <a:solidFill>
                  <a:schemeClr val="dk1"/>
                </a:solidFill>
              </a:rPr>
              <a:t>Staring CCD imager (optical)</a:t>
            </a:r>
            <a:endParaRPr/>
          </a:p>
          <a:p>
            <a:pPr marL="285750" lvl="0" indent="-285750" algn="l" rtl="0">
              <a:lnSpc>
                <a:spcPct val="115000"/>
              </a:lnSpc>
              <a:spcBef>
                <a:spcPts val="600"/>
              </a:spcBef>
              <a:spcAft>
                <a:spcPts val="0"/>
              </a:spcAft>
              <a:buSzPts val="1800"/>
              <a:buFont typeface="Noto Sans Symbols"/>
              <a:buChar char="▪"/>
            </a:pPr>
            <a:r>
              <a:rPr lang="en" sz="1600">
                <a:solidFill>
                  <a:schemeClr val="dk1"/>
                </a:solidFill>
              </a:rPr>
              <a:t>(1372x1300 pixels)</a:t>
            </a:r>
            <a:endParaRPr/>
          </a:p>
          <a:p>
            <a:pPr marL="285750" lvl="0" indent="-285750" algn="l" rtl="0">
              <a:lnSpc>
                <a:spcPct val="115000"/>
              </a:lnSpc>
              <a:spcBef>
                <a:spcPts val="600"/>
              </a:spcBef>
              <a:spcAft>
                <a:spcPts val="0"/>
              </a:spcAft>
              <a:buSzPts val="1800"/>
              <a:buFont typeface="Noto Sans Symbols"/>
              <a:buChar char="▪"/>
            </a:pPr>
            <a:r>
              <a:rPr lang="en" sz="1600">
                <a:solidFill>
                  <a:schemeClr val="dk1"/>
                </a:solidFill>
              </a:rPr>
              <a:t>Near uniform spatial resolution</a:t>
            </a:r>
            <a:endParaRPr/>
          </a:p>
          <a:p>
            <a:pPr marL="285750" lvl="0" indent="-285750" algn="l" rtl="0">
              <a:lnSpc>
                <a:spcPct val="115000"/>
              </a:lnSpc>
              <a:spcBef>
                <a:spcPts val="600"/>
              </a:spcBef>
              <a:spcAft>
                <a:spcPts val="0"/>
              </a:spcAft>
              <a:buSzPts val="1800"/>
              <a:buFont typeface="Noto Sans Symbols"/>
              <a:buChar char="▪"/>
            </a:pPr>
            <a:r>
              <a:rPr lang="en" sz="1600">
                <a:solidFill>
                  <a:schemeClr val="dk1"/>
                </a:solidFill>
              </a:rPr>
              <a:t>8 km nadir, 12 km edge fov</a:t>
            </a:r>
            <a:endParaRPr sz="1600">
              <a:solidFill>
                <a:schemeClr val="dk1"/>
              </a:solidFill>
            </a:endParaRPr>
          </a:p>
          <a:p>
            <a:pPr marL="285750" lvl="0" indent="-285750" algn="l" rtl="0">
              <a:lnSpc>
                <a:spcPct val="115000"/>
              </a:lnSpc>
              <a:spcBef>
                <a:spcPts val="600"/>
              </a:spcBef>
              <a:spcAft>
                <a:spcPts val="0"/>
              </a:spcAft>
              <a:buSzPts val="1800"/>
              <a:buFont typeface="Noto Sans Symbols"/>
              <a:buChar char="▪"/>
            </a:pPr>
            <a:r>
              <a:rPr lang="en" sz="1600">
                <a:solidFill>
                  <a:schemeClr val="dk1"/>
                </a:solidFill>
              </a:rPr>
              <a:t>Coverage up to 52 deg lat</a:t>
            </a:r>
            <a:endParaRPr sz="1600">
              <a:solidFill>
                <a:schemeClr val="dk1"/>
              </a:solidFill>
            </a:endParaRPr>
          </a:p>
          <a:p>
            <a:pPr marL="285750" lvl="0" indent="-285750" algn="l" rtl="0">
              <a:lnSpc>
                <a:spcPct val="115000"/>
              </a:lnSpc>
              <a:spcBef>
                <a:spcPts val="600"/>
              </a:spcBef>
              <a:spcAft>
                <a:spcPts val="0"/>
              </a:spcAft>
              <a:buSzPts val="1800"/>
              <a:buFont typeface="Noto Sans Symbols"/>
              <a:buChar char="▪"/>
            </a:pPr>
            <a:r>
              <a:rPr lang="en" sz="1600">
                <a:solidFill>
                  <a:schemeClr val="dk1"/>
                </a:solidFill>
              </a:rPr>
              <a:t>70-90% flash detection day and night</a:t>
            </a:r>
            <a:endParaRPr/>
          </a:p>
          <a:p>
            <a:pPr marL="285750" lvl="0" indent="-285750" algn="l" rtl="0">
              <a:lnSpc>
                <a:spcPct val="115000"/>
              </a:lnSpc>
              <a:spcBef>
                <a:spcPts val="600"/>
              </a:spcBef>
              <a:spcAft>
                <a:spcPts val="0"/>
              </a:spcAft>
              <a:buSzPts val="1800"/>
              <a:buFont typeface="Noto Sans Symbols"/>
              <a:buChar char="▪"/>
            </a:pPr>
            <a:r>
              <a:rPr lang="en" sz="1600">
                <a:solidFill>
                  <a:schemeClr val="dk1"/>
                </a:solidFill>
              </a:rPr>
              <a:t>2 ms frame rate</a:t>
            </a:r>
            <a:endParaRPr/>
          </a:p>
          <a:p>
            <a:pPr marL="285750" lvl="0" indent="-285750" algn="l" rtl="0">
              <a:lnSpc>
                <a:spcPct val="115000"/>
              </a:lnSpc>
              <a:spcBef>
                <a:spcPts val="600"/>
              </a:spcBef>
              <a:spcAft>
                <a:spcPts val="0"/>
              </a:spcAft>
              <a:buSzPts val="1800"/>
              <a:buFont typeface="Noto Sans Symbols"/>
              <a:buChar char="▪"/>
            </a:pPr>
            <a:r>
              <a:rPr lang="en" sz="1600">
                <a:solidFill>
                  <a:schemeClr val="dk1"/>
                </a:solidFill>
              </a:rPr>
              <a:t>&lt; 20 sec product latency</a:t>
            </a:r>
            <a:endParaRPr/>
          </a:p>
          <a:p>
            <a:pPr marL="0" lvl="0" indent="0" algn="l" rtl="0">
              <a:lnSpc>
                <a:spcPct val="115000"/>
              </a:lnSpc>
              <a:spcBef>
                <a:spcPts val="600"/>
              </a:spcBef>
              <a:spcAft>
                <a:spcPts val="0"/>
              </a:spcAft>
              <a:buSzPts val="1800"/>
              <a:buNone/>
            </a:pPr>
            <a:endParaRPr sz="800">
              <a:solidFill>
                <a:schemeClr val="dk1"/>
              </a:solidFill>
            </a:endParaRPr>
          </a:p>
          <a:p>
            <a:pPr marL="0" lvl="0" indent="0" algn="ctr" rtl="0">
              <a:lnSpc>
                <a:spcPct val="100000"/>
              </a:lnSpc>
              <a:spcBef>
                <a:spcPts val="600"/>
              </a:spcBef>
              <a:spcAft>
                <a:spcPts val="0"/>
              </a:spcAft>
              <a:buClr>
                <a:srgbClr val="FFC000"/>
              </a:buClr>
              <a:buSzPts val="1200"/>
              <a:buNone/>
            </a:pPr>
            <a:r>
              <a:rPr lang="en" sz="1600" b="1">
                <a:solidFill>
                  <a:schemeClr val="accent1"/>
                </a:solidFill>
              </a:rPr>
              <a:t>Different instruments observe same phenomenon differently --&gt; challenge for DA applications!</a:t>
            </a:r>
            <a:endParaRPr sz="1600">
              <a:solidFill>
                <a:schemeClr val="accent1"/>
              </a:solidFill>
            </a:endParaRPr>
          </a:p>
        </p:txBody>
      </p:sp>
      <p:sp>
        <p:nvSpPr>
          <p:cNvPr id="130" name="Google Shape;130;p10"/>
          <p:cNvSpPr txBox="1"/>
          <p:nvPr/>
        </p:nvSpPr>
        <p:spPr>
          <a:xfrm>
            <a:off x="5899991" y="524344"/>
            <a:ext cx="2442794" cy="223774"/>
          </a:xfrm>
          <a:prstGeom prst="rect">
            <a:avLst/>
          </a:prstGeom>
          <a:noFill/>
          <a:ln>
            <a:noFill/>
          </a:ln>
        </p:spPr>
        <p:txBody>
          <a:bodyPr spcFirstLastPara="1" wrap="square" lIns="78625" tIns="39300" rIns="78625" bIns="39300" anchor="t" anchorCtr="0">
            <a:spAutoFit/>
          </a:bodyPr>
          <a:lstStyle/>
          <a:p>
            <a:pPr marL="0" marR="0" lvl="0" indent="0" algn="ctr" rtl="0">
              <a:lnSpc>
                <a:spcPct val="100000"/>
              </a:lnSpc>
              <a:spcBef>
                <a:spcPts val="0"/>
              </a:spcBef>
              <a:spcAft>
                <a:spcPts val="0"/>
              </a:spcAft>
              <a:buClr>
                <a:schemeClr val="dk1"/>
              </a:buClr>
              <a:buSzPts val="1200"/>
              <a:buFont typeface="Helvetica Neue"/>
              <a:buNone/>
            </a:pPr>
            <a:r>
              <a:rPr lang="en" sz="1200" b="1" i="0" u="none" strike="noStrike" cap="none">
                <a:solidFill>
                  <a:schemeClr val="dk1"/>
                </a:solidFill>
                <a:latin typeface="Helvetica Neue"/>
                <a:ea typeface="Helvetica Neue"/>
                <a:cs typeface="Helvetica Neue"/>
                <a:sym typeface="Helvetica Neue"/>
              </a:rPr>
              <a:t>2018 GLM Data:</a:t>
            </a:r>
            <a:endParaRPr sz="1200" b="0" i="0" u="none" strike="noStrike" cap="none">
              <a:solidFill>
                <a:srgbClr val="000000"/>
              </a:solidFill>
              <a:latin typeface="Arial"/>
              <a:ea typeface="Arial"/>
              <a:cs typeface="Arial"/>
              <a:sym typeface="Arial"/>
            </a:endParaRPr>
          </a:p>
        </p:txBody>
      </p:sp>
      <p:pic>
        <p:nvPicPr>
          <p:cNvPr id="131" name="Google Shape;131;p10"/>
          <p:cNvPicPr preferRelativeResize="0"/>
          <p:nvPr/>
        </p:nvPicPr>
        <p:blipFill rotWithShape="1">
          <a:blip r:embed="rId3">
            <a:alphaModFix/>
          </a:blip>
          <a:srcRect/>
          <a:stretch/>
        </p:blipFill>
        <p:spPr>
          <a:xfrm>
            <a:off x="5713149" y="782293"/>
            <a:ext cx="3006072" cy="3956283"/>
          </a:xfrm>
          <a:prstGeom prst="rect">
            <a:avLst/>
          </a:prstGeom>
          <a:noFill/>
          <a:ln>
            <a:noFill/>
          </a:ln>
        </p:spPr>
      </p:pic>
      <p:sp>
        <p:nvSpPr>
          <p:cNvPr id="132" name="Google Shape;132;p10"/>
          <p:cNvSpPr txBox="1"/>
          <p:nvPr/>
        </p:nvSpPr>
        <p:spPr>
          <a:xfrm>
            <a:off x="6814541" y="4849875"/>
            <a:ext cx="2155406" cy="222672"/>
          </a:xfrm>
          <a:prstGeom prst="rect">
            <a:avLst/>
          </a:prstGeom>
          <a:noFill/>
          <a:ln>
            <a:noFill/>
          </a:ln>
        </p:spPr>
        <p:txBody>
          <a:bodyPr spcFirstLastPara="1" wrap="square" lIns="78625" tIns="39300" rIns="78625" bIns="39300" anchor="t" anchorCtr="0">
            <a:spAutoFit/>
          </a:bodyPr>
          <a:lstStyle/>
          <a:p>
            <a:pPr marL="0" marR="0" lvl="0" indent="0" algn="ctr" rtl="0">
              <a:lnSpc>
                <a:spcPct val="100000"/>
              </a:lnSpc>
              <a:spcBef>
                <a:spcPts val="0"/>
              </a:spcBef>
              <a:spcAft>
                <a:spcPts val="0"/>
              </a:spcAft>
              <a:buClr>
                <a:schemeClr val="dk1"/>
              </a:buClr>
              <a:buSzPts val="1200"/>
              <a:buFont typeface="Helvetica Neue"/>
              <a:buNone/>
            </a:pPr>
            <a:r>
              <a:rPr lang="en" sz="1200" b="1" i="0" u="none" strike="noStrike" cap="none">
                <a:solidFill>
                  <a:schemeClr val="dk1"/>
                </a:solidFill>
                <a:latin typeface="Helvetica Neue"/>
                <a:ea typeface="Helvetica Neue"/>
                <a:cs typeface="Helvetica Neue"/>
                <a:sym typeface="Helvetica Neue"/>
              </a:rPr>
              <a:t>Petersen, (2019), JGR</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1"/>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Flash metrics options for DA:</a:t>
            </a:r>
            <a:br>
              <a:rPr lang="en"/>
            </a:br>
            <a:endParaRPr/>
          </a:p>
        </p:txBody>
      </p:sp>
      <p:pic>
        <p:nvPicPr>
          <p:cNvPr id="138" name="Google Shape;138;p11"/>
          <p:cNvPicPr preferRelativeResize="0"/>
          <p:nvPr/>
        </p:nvPicPr>
        <p:blipFill rotWithShape="1">
          <a:blip r:embed="rId3">
            <a:alphaModFix/>
          </a:blip>
          <a:srcRect b="1253"/>
          <a:stretch/>
        </p:blipFill>
        <p:spPr>
          <a:xfrm>
            <a:off x="2154691" y="683155"/>
            <a:ext cx="4100688" cy="1879483"/>
          </a:xfrm>
          <a:prstGeom prst="rect">
            <a:avLst/>
          </a:prstGeom>
          <a:noFill/>
          <a:ln>
            <a:noFill/>
          </a:ln>
        </p:spPr>
      </p:pic>
      <p:pic>
        <p:nvPicPr>
          <p:cNvPr id="139" name="Google Shape;139;p11"/>
          <p:cNvPicPr preferRelativeResize="0"/>
          <p:nvPr/>
        </p:nvPicPr>
        <p:blipFill rotWithShape="1">
          <a:blip r:embed="rId4">
            <a:alphaModFix/>
          </a:blip>
          <a:srcRect r="5076" b="4279"/>
          <a:stretch/>
        </p:blipFill>
        <p:spPr>
          <a:xfrm>
            <a:off x="783613" y="2594605"/>
            <a:ext cx="6138910" cy="2476948"/>
          </a:xfrm>
          <a:prstGeom prst="rect">
            <a:avLst/>
          </a:prstGeom>
          <a:noFill/>
          <a:ln>
            <a:noFill/>
          </a:ln>
        </p:spPr>
      </p:pic>
      <p:sp>
        <p:nvSpPr>
          <p:cNvPr id="140" name="Google Shape;140;p11"/>
          <p:cNvSpPr txBox="1"/>
          <p:nvPr/>
        </p:nvSpPr>
        <p:spPr>
          <a:xfrm>
            <a:off x="6352440" y="1423799"/>
            <a:ext cx="1682400" cy="279600"/>
          </a:xfrm>
          <a:prstGeom prst="rect">
            <a:avLst/>
          </a:prstGeom>
          <a:solidFill>
            <a:schemeClr val="lt1"/>
          </a:solidFill>
          <a:ln w="9525" cap="flat" cmpd="sng">
            <a:solidFill>
              <a:schemeClr val="dk2"/>
            </a:solidFill>
            <a:prstDash val="solid"/>
            <a:miter lim="800000"/>
            <a:headEnd type="none" w="sm" len="sm"/>
            <a:tailEnd type="none" w="sm" len="sm"/>
          </a:ln>
        </p:spPr>
        <p:txBody>
          <a:bodyPr spcFirstLastPara="1" wrap="square" lIns="78625" tIns="39300" rIns="0" bIns="39300" anchor="t" anchorCtr="0">
            <a:spAutoFit/>
          </a:bodyPr>
          <a:lstStyle/>
          <a:p>
            <a:pPr marL="0" marR="0" lvl="0" indent="0" algn="l" rtl="0">
              <a:lnSpc>
                <a:spcPct val="100000"/>
              </a:lnSpc>
              <a:spcBef>
                <a:spcPts val="0"/>
              </a:spcBef>
              <a:spcAft>
                <a:spcPts val="0"/>
              </a:spcAft>
              <a:buClr>
                <a:schemeClr val="dk2"/>
              </a:buClr>
              <a:buSzPts val="1300"/>
              <a:buFont typeface="Helvetica Neue"/>
              <a:buNone/>
            </a:pPr>
            <a:r>
              <a:rPr lang="en" sz="1300" b="0" i="0" u="none" strike="noStrike" cap="none">
                <a:solidFill>
                  <a:schemeClr val="dk2"/>
                </a:solidFill>
                <a:latin typeface="Helvetica Neue"/>
                <a:ea typeface="Helvetica Neue"/>
                <a:cs typeface="Helvetica Neue"/>
                <a:sym typeface="Helvetica Neue"/>
              </a:rPr>
              <a:t>3D channel volume</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2"/>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Lightning DA: create pseudo-observations</a:t>
            </a:r>
            <a:endParaRPr/>
          </a:p>
        </p:txBody>
      </p:sp>
      <p:sp>
        <p:nvSpPr>
          <p:cNvPr id="146" name="Google Shape;146;p12"/>
          <p:cNvSpPr txBox="1">
            <a:spLocks noGrp="1"/>
          </p:cNvSpPr>
          <p:nvPr>
            <p:ph type="body" idx="1"/>
          </p:nvPr>
        </p:nvSpPr>
        <p:spPr>
          <a:xfrm>
            <a:off x="311700" y="884936"/>
            <a:ext cx="8712160" cy="1592100"/>
          </a:xfrm>
          <a:prstGeom prst="rect">
            <a:avLst/>
          </a:prstGeom>
          <a:noFill/>
          <a:ln>
            <a:noFill/>
          </a:ln>
        </p:spPr>
        <p:txBody>
          <a:bodyPr spcFirstLastPara="1" wrap="square" lIns="91425" tIns="91425" rIns="91425" bIns="91425" anchor="t" anchorCtr="0">
            <a:noAutofit/>
          </a:bodyPr>
          <a:lstStyle/>
          <a:p>
            <a:pPr marL="0" lvl="0" indent="0" algn="l" rtl="0">
              <a:lnSpc>
                <a:spcPct val="114000"/>
              </a:lnSpc>
              <a:spcBef>
                <a:spcPts val="0"/>
              </a:spcBef>
              <a:spcAft>
                <a:spcPts val="0"/>
              </a:spcAft>
              <a:buSzPts val="1800"/>
              <a:buNone/>
            </a:pPr>
            <a:r>
              <a:rPr lang="en" sz="1500">
                <a:solidFill>
                  <a:schemeClr val="dk1"/>
                </a:solidFill>
              </a:rPr>
              <a:t>- Lightning not explicitly predicted in typical operational NWP -&gt; Find a proxy for lightning</a:t>
            </a:r>
            <a:endParaRPr/>
          </a:p>
          <a:p>
            <a:pPr marL="0" lvl="0" indent="0" algn="l" rtl="0">
              <a:lnSpc>
                <a:spcPct val="114000"/>
              </a:lnSpc>
              <a:spcBef>
                <a:spcPts val="600"/>
              </a:spcBef>
              <a:spcAft>
                <a:spcPts val="0"/>
              </a:spcAft>
              <a:buSzPts val="1800"/>
              <a:buNone/>
            </a:pPr>
            <a:r>
              <a:rPr lang="en" sz="1500">
                <a:solidFill>
                  <a:schemeClr val="dk1"/>
                </a:solidFill>
              </a:rPr>
              <a:t>- Lightning → presence of moist mixed phase convection → saturated (buoyant) ascent (wrt to water)</a:t>
            </a:r>
            <a:endParaRPr/>
          </a:p>
          <a:p>
            <a:pPr marL="0" lvl="0" indent="0" algn="l" rtl="0">
              <a:lnSpc>
                <a:spcPct val="114000"/>
              </a:lnSpc>
              <a:spcBef>
                <a:spcPts val="600"/>
              </a:spcBef>
              <a:spcAft>
                <a:spcPts val="0"/>
              </a:spcAft>
              <a:buSzPts val="1800"/>
              <a:buNone/>
            </a:pPr>
            <a:r>
              <a:rPr lang="en" sz="1500">
                <a:solidFill>
                  <a:schemeClr val="accent1"/>
                </a:solidFill>
              </a:rPr>
              <a:t>- Boost water vapor mass Qv </a:t>
            </a:r>
            <a:r>
              <a:rPr lang="en" sz="1500">
                <a:solidFill>
                  <a:schemeClr val="dk1"/>
                </a:solidFill>
              </a:rPr>
              <a:t>within a fixed </a:t>
            </a:r>
            <a:r>
              <a:rPr lang="en" sz="1500">
                <a:solidFill>
                  <a:schemeClr val="accent1"/>
                </a:solidFill>
              </a:rPr>
              <a:t>layer above cloud base (LCL) towards Qsat_water</a:t>
            </a:r>
            <a:r>
              <a:rPr lang="en" sz="1500">
                <a:solidFill>
                  <a:schemeClr val="dk1"/>
                </a:solidFill>
              </a:rPr>
              <a:t>. Concomitantly, increasing Qv at constant T boosts thermal buoyancy (via θv) and, ultimately, promotes updraft development</a:t>
            </a:r>
            <a:endParaRPr/>
          </a:p>
          <a:p>
            <a:pPr marL="0" lvl="0" indent="0" algn="l" rtl="0">
              <a:lnSpc>
                <a:spcPct val="114000"/>
              </a:lnSpc>
              <a:spcBef>
                <a:spcPts val="600"/>
              </a:spcBef>
              <a:spcAft>
                <a:spcPts val="0"/>
              </a:spcAft>
              <a:buSzPts val="1800"/>
              <a:buNone/>
            </a:pPr>
            <a:r>
              <a:rPr lang="en" sz="1500">
                <a:solidFill>
                  <a:schemeClr val="dk1"/>
                </a:solidFill>
              </a:rPr>
              <a:t>- CAPE within 2-3 km layer above LCL most efficiently converted into KE + updrafts will be more systematically rooted in BL</a:t>
            </a:r>
            <a:endParaRPr/>
          </a:p>
          <a:p>
            <a:pPr marL="0" lvl="0" indent="0" algn="l" rtl="0">
              <a:lnSpc>
                <a:spcPct val="114000"/>
              </a:lnSpc>
              <a:spcBef>
                <a:spcPts val="600"/>
              </a:spcBef>
              <a:spcAft>
                <a:spcPts val="600"/>
              </a:spcAft>
              <a:buSzPts val="1800"/>
              <a:buNone/>
            </a:pPr>
            <a:r>
              <a:rPr lang="en" sz="1500">
                <a:solidFill>
                  <a:schemeClr val="dk1"/>
                </a:solidFill>
              </a:rPr>
              <a:t>- Only applied whenever simulated RH= Qv / Qsat_water  &lt; fixed thresholds: i.e., if the model already is in the right direction don’t adjust Qv</a:t>
            </a:r>
            <a:endParaRPr/>
          </a:p>
        </p:txBody>
      </p:sp>
      <p:pic>
        <p:nvPicPr>
          <p:cNvPr id="147" name="Google Shape;147;p12"/>
          <p:cNvPicPr preferRelativeResize="0"/>
          <p:nvPr/>
        </p:nvPicPr>
        <p:blipFill rotWithShape="1">
          <a:blip r:embed="rId3">
            <a:alphaModFix/>
          </a:blip>
          <a:srcRect l="26584" t="20601" r="25163" b="8897"/>
          <a:stretch/>
        </p:blipFill>
        <p:spPr>
          <a:xfrm>
            <a:off x="6579976" y="3491237"/>
            <a:ext cx="2349990" cy="1460596"/>
          </a:xfrm>
          <a:prstGeom prst="rect">
            <a:avLst/>
          </a:prstGeom>
          <a:noFill/>
          <a:ln>
            <a:noFill/>
          </a:ln>
        </p:spPr>
      </p:pic>
      <p:sp>
        <p:nvSpPr>
          <p:cNvPr id="148" name="Google Shape;148;p12"/>
          <p:cNvSpPr txBox="1"/>
          <p:nvPr/>
        </p:nvSpPr>
        <p:spPr>
          <a:xfrm>
            <a:off x="311699" y="3605729"/>
            <a:ext cx="6349405" cy="1592100"/>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Clr>
                <a:schemeClr val="dk2"/>
              </a:buClr>
              <a:buSzPts val="1800"/>
              <a:buFont typeface="Arial"/>
              <a:buNone/>
            </a:pPr>
            <a:r>
              <a:rPr lang="en" sz="1500" b="0" i="0" u="none" strike="noStrike" cap="none">
                <a:solidFill>
                  <a:schemeClr val="dk1"/>
                </a:solidFill>
                <a:latin typeface="Arial"/>
                <a:ea typeface="Arial"/>
                <a:cs typeface="Arial"/>
                <a:sym typeface="Arial"/>
              </a:rPr>
              <a:t>- Project L2 GLM “flash” centroids onto CAM (dx= 3-km) grid</a:t>
            </a:r>
            <a:endParaRPr/>
          </a:p>
          <a:p>
            <a:pPr marL="0" marR="0" lvl="0" indent="0" algn="l" rtl="0">
              <a:lnSpc>
                <a:spcPct val="114000"/>
              </a:lnSpc>
              <a:spcBef>
                <a:spcPts val="600"/>
              </a:spcBef>
              <a:spcAft>
                <a:spcPts val="0"/>
              </a:spcAft>
              <a:buClr>
                <a:schemeClr val="dk2"/>
              </a:buClr>
              <a:buSzPts val="1800"/>
              <a:buFont typeface="Arial"/>
              <a:buNone/>
            </a:pPr>
            <a:r>
              <a:rPr lang="en" sz="1500" b="0" i="0" u="none" strike="noStrike" cap="none">
                <a:solidFill>
                  <a:schemeClr val="dk1"/>
                </a:solidFill>
                <a:latin typeface="Arial"/>
                <a:ea typeface="Arial"/>
                <a:cs typeface="Arial"/>
                <a:sym typeface="Arial"/>
              </a:rPr>
              <a:t>- Account for ~9x9 km2 pixel resolution of the GLM by spreading footprint on 3-km grid as shown here →</a:t>
            </a:r>
            <a:endParaRPr/>
          </a:p>
          <a:p>
            <a:pPr marL="0" marR="0" lvl="0" indent="0" algn="l" rtl="0">
              <a:lnSpc>
                <a:spcPct val="114000"/>
              </a:lnSpc>
              <a:spcBef>
                <a:spcPts val="600"/>
              </a:spcBef>
              <a:spcAft>
                <a:spcPts val="600"/>
              </a:spcAft>
              <a:buClr>
                <a:schemeClr val="dk2"/>
              </a:buClr>
              <a:buSzPts val="1800"/>
              <a:buFont typeface="Arial"/>
              <a:buNone/>
            </a:pPr>
            <a:r>
              <a:rPr lang="en" sz="1500" b="0" i="0" u="none" strike="noStrike" cap="none">
                <a:solidFill>
                  <a:schemeClr val="dk1"/>
                </a:solidFill>
                <a:latin typeface="Arial"/>
                <a:ea typeface="Arial"/>
                <a:cs typeface="Arial"/>
                <a:sym typeface="Arial"/>
              </a:rPr>
              <a:t>- Create 3D pseudo Qv observations that are minimized in cost function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3"/>
          <p:cNvSpPr txBox="1">
            <a:spLocks noGrp="1"/>
          </p:cNvSpPr>
          <p:nvPr>
            <p:ph type="title"/>
          </p:nvPr>
        </p:nvSpPr>
        <p:spPr>
          <a:xfrm>
            <a:off x="311700" y="747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Lightning DA used in real time during the SFE in a nutshell:</a:t>
            </a:r>
            <a:endParaRPr/>
          </a:p>
        </p:txBody>
      </p:sp>
      <p:sp>
        <p:nvSpPr>
          <p:cNvPr id="154" name="Google Shape;154;p13"/>
          <p:cNvSpPr txBox="1">
            <a:spLocks noGrp="1"/>
          </p:cNvSpPr>
          <p:nvPr>
            <p:ph type="body" idx="1"/>
          </p:nvPr>
        </p:nvSpPr>
        <p:spPr>
          <a:xfrm>
            <a:off x="311700" y="758131"/>
            <a:ext cx="8561700" cy="159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00">
                <a:solidFill>
                  <a:schemeClr val="accent1"/>
                </a:solidFill>
              </a:rPr>
              <a:t>Similar idea to nudging: Boosts thermal buoyancy via Qv adjustments </a:t>
            </a:r>
            <a:r>
              <a:rPr lang="en" sz="1600">
                <a:solidFill>
                  <a:schemeClr val="dk1"/>
                </a:solidFill>
              </a:rPr>
              <a:t>toward water saturation (RH=95%) between LCL and LCL+3km.</a:t>
            </a:r>
            <a:endParaRPr/>
          </a:p>
        </p:txBody>
      </p:sp>
      <p:pic>
        <p:nvPicPr>
          <p:cNvPr id="155" name="Google Shape;155;p13"/>
          <p:cNvPicPr preferRelativeResize="0"/>
          <p:nvPr/>
        </p:nvPicPr>
        <p:blipFill rotWithShape="1">
          <a:blip r:embed="rId3">
            <a:alphaModFix/>
          </a:blip>
          <a:srcRect l="-213" t="4298" r="64573" b="63374"/>
          <a:stretch/>
        </p:blipFill>
        <p:spPr>
          <a:xfrm>
            <a:off x="154175" y="1692672"/>
            <a:ext cx="2595196" cy="1320599"/>
          </a:xfrm>
          <a:prstGeom prst="rect">
            <a:avLst/>
          </a:prstGeom>
          <a:noFill/>
          <a:ln>
            <a:noFill/>
          </a:ln>
        </p:spPr>
      </p:pic>
      <p:pic>
        <p:nvPicPr>
          <p:cNvPr id="156" name="Google Shape;156;p13"/>
          <p:cNvPicPr preferRelativeResize="0"/>
          <p:nvPr/>
        </p:nvPicPr>
        <p:blipFill rotWithShape="1">
          <a:blip r:embed="rId3">
            <a:alphaModFix/>
          </a:blip>
          <a:srcRect l="35401" t="4298" r="33670" b="63374"/>
          <a:stretch/>
        </p:blipFill>
        <p:spPr>
          <a:xfrm>
            <a:off x="353247" y="3550242"/>
            <a:ext cx="2370947" cy="1390045"/>
          </a:xfrm>
          <a:prstGeom prst="rect">
            <a:avLst/>
          </a:prstGeom>
          <a:noFill/>
          <a:ln>
            <a:noFill/>
          </a:ln>
        </p:spPr>
      </p:pic>
      <p:pic>
        <p:nvPicPr>
          <p:cNvPr id="157" name="Google Shape;157;p13"/>
          <p:cNvPicPr preferRelativeResize="0"/>
          <p:nvPr/>
        </p:nvPicPr>
        <p:blipFill rotWithShape="1">
          <a:blip r:embed="rId3">
            <a:alphaModFix/>
          </a:blip>
          <a:srcRect l="66540" t="4862" r="3043" b="64425"/>
          <a:stretch/>
        </p:blipFill>
        <p:spPr>
          <a:xfrm>
            <a:off x="5175975" y="3550238"/>
            <a:ext cx="2370951" cy="1320599"/>
          </a:xfrm>
          <a:prstGeom prst="rect">
            <a:avLst/>
          </a:prstGeom>
          <a:noFill/>
          <a:ln>
            <a:noFill/>
          </a:ln>
        </p:spPr>
      </p:pic>
      <p:pic>
        <p:nvPicPr>
          <p:cNvPr id="158" name="Google Shape;158;p13"/>
          <p:cNvPicPr preferRelativeResize="0"/>
          <p:nvPr/>
        </p:nvPicPr>
        <p:blipFill rotWithShape="1">
          <a:blip r:embed="rId3">
            <a:alphaModFix/>
          </a:blip>
          <a:srcRect l="96873" t="22222" r="-1215" b="49776"/>
          <a:stretch/>
        </p:blipFill>
        <p:spPr>
          <a:xfrm>
            <a:off x="2731678" y="3656066"/>
            <a:ext cx="332292" cy="1203751"/>
          </a:xfrm>
          <a:prstGeom prst="rect">
            <a:avLst/>
          </a:prstGeom>
          <a:noFill/>
          <a:ln>
            <a:noFill/>
          </a:ln>
        </p:spPr>
      </p:pic>
      <p:pic>
        <p:nvPicPr>
          <p:cNvPr id="159" name="Google Shape;159;p13" descr="A close up of a map&#10;&#10;Description automatically generated"/>
          <p:cNvPicPr preferRelativeResize="0"/>
          <p:nvPr/>
        </p:nvPicPr>
        <p:blipFill rotWithShape="1">
          <a:blip r:embed="rId4">
            <a:alphaModFix/>
          </a:blip>
          <a:srcRect/>
          <a:stretch/>
        </p:blipFill>
        <p:spPr>
          <a:xfrm>
            <a:off x="3515998" y="1718022"/>
            <a:ext cx="2230250" cy="1247850"/>
          </a:xfrm>
          <a:prstGeom prst="rect">
            <a:avLst/>
          </a:prstGeom>
          <a:noFill/>
          <a:ln>
            <a:noFill/>
          </a:ln>
        </p:spPr>
      </p:pic>
      <p:pic>
        <p:nvPicPr>
          <p:cNvPr id="160" name="Google Shape;160;p13"/>
          <p:cNvPicPr preferRelativeResize="0"/>
          <p:nvPr/>
        </p:nvPicPr>
        <p:blipFill rotWithShape="1">
          <a:blip r:embed="rId5">
            <a:alphaModFix/>
          </a:blip>
          <a:srcRect l="3457"/>
          <a:stretch/>
        </p:blipFill>
        <p:spPr>
          <a:xfrm>
            <a:off x="8101951" y="1940823"/>
            <a:ext cx="225100" cy="1001900"/>
          </a:xfrm>
          <a:prstGeom prst="rect">
            <a:avLst/>
          </a:prstGeom>
          <a:noFill/>
          <a:ln>
            <a:noFill/>
          </a:ln>
        </p:spPr>
      </p:pic>
      <p:pic>
        <p:nvPicPr>
          <p:cNvPr id="161" name="Google Shape;161;p13" descr="A close up of a map&#10;&#10;Description automatically generated"/>
          <p:cNvPicPr preferRelativeResize="0"/>
          <p:nvPr/>
        </p:nvPicPr>
        <p:blipFill rotWithShape="1">
          <a:blip r:embed="rId6">
            <a:alphaModFix/>
          </a:blip>
          <a:srcRect/>
          <a:stretch/>
        </p:blipFill>
        <p:spPr>
          <a:xfrm>
            <a:off x="5831571" y="1743370"/>
            <a:ext cx="1699802" cy="1226900"/>
          </a:xfrm>
          <a:prstGeom prst="rect">
            <a:avLst/>
          </a:prstGeom>
          <a:noFill/>
          <a:ln>
            <a:noFill/>
          </a:ln>
        </p:spPr>
      </p:pic>
      <p:pic>
        <p:nvPicPr>
          <p:cNvPr id="162" name="Google Shape;162;p13" descr="A close up of a map&#10;&#10;Description automatically generated"/>
          <p:cNvPicPr preferRelativeResize="0"/>
          <p:nvPr/>
        </p:nvPicPr>
        <p:blipFill rotWithShape="1">
          <a:blip r:embed="rId6">
            <a:alphaModFix/>
          </a:blip>
          <a:srcRect/>
          <a:stretch/>
        </p:blipFill>
        <p:spPr>
          <a:xfrm>
            <a:off x="5831576" y="1715822"/>
            <a:ext cx="2230250" cy="1226900"/>
          </a:xfrm>
          <a:prstGeom prst="rect">
            <a:avLst/>
          </a:prstGeom>
          <a:noFill/>
          <a:ln>
            <a:noFill/>
          </a:ln>
        </p:spPr>
      </p:pic>
      <p:sp>
        <p:nvSpPr>
          <p:cNvPr id="163" name="Google Shape;163;p13"/>
          <p:cNvSpPr txBox="1"/>
          <p:nvPr/>
        </p:nvSpPr>
        <p:spPr>
          <a:xfrm>
            <a:off x="871143" y="3326467"/>
            <a:ext cx="1420472" cy="223774"/>
          </a:xfrm>
          <a:prstGeom prst="rect">
            <a:avLst/>
          </a:prstGeom>
          <a:solidFill>
            <a:schemeClr val="lt1"/>
          </a:solidFill>
          <a:ln w="9525" cap="flat" cmpd="sng">
            <a:solidFill>
              <a:schemeClr val="dk2"/>
            </a:solidFill>
            <a:prstDash val="solid"/>
            <a:miter lim="800000"/>
            <a:headEnd type="none" w="sm" len="sm"/>
            <a:tailEnd type="none" w="sm" len="sm"/>
          </a:ln>
        </p:spPr>
        <p:txBody>
          <a:bodyPr spcFirstLastPara="1" wrap="square" lIns="78625" tIns="39300" rIns="0" bIns="39300" anchor="t" anchorCtr="0">
            <a:spAutoFit/>
          </a:bodyPr>
          <a:lstStyle/>
          <a:p>
            <a:pPr marL="0" marR="0" lvl="0" indent="0" algn="l" rtl="0">
              <a:lnSpc>
                <a:spcPct val="100000"/>
              </a:lnSpc>
              <a:spcBef>
                <a:spcPts val="0"/>
              </a:spcBef>
              <a:spcAft>
                <a:spcPts val="0"/>
              </a:spcAft>
              <a:buClr>
                <a:schemeClr val="dk2"/>
              </a:buClr>
              <a:buSzPts val="1300"/>
              <a:buFont typeface="Helvetica Neue"/>
              <a:buNone/>
            </a:pPr>
            <a:r>
              <a:rPr lang="en" sz="1300" b="0" i="0" u="none" strike="noStrike" cap="none">
                <a:solidFill>
                  <a:schemeClr val="dk2"/>
                </a:solidFill>
                <a:latin typeface="Helvetica Neue"/>
                <a:ea typeface="Helvetica Neue"/>
                <a:cs typeface="Helvetica Neue"/>
                <a:sym typeface="Helvetica Neue"/>
              </a:rPr>
              <a:t>Background Qv</a:t>
            </a:r>
            <a:endParaRPr sz="1200" b="0" i="0" u="none" strike="noStrike" cap="none">
              <a:solidFill>
                <a:srgbClr val="000000"/>
              </a:solidFill>
              <a:latin typeface="Arial"/>
              <a:ea typeface="Arial"/>
              <a:cs typeface="Arial"/>
              <a:sym typeface="Arial"/>
            </a:endParaRPr>
          </a:p>
        </p:txBody>
      </p:sp>
      <p:sp>
        <p:nvSpPr>
          <p:cNvPr id="164" name="Google Shape;164;p13"/>
          <p:cNvSpPr txBox="1"/>
          <p:nvPr/>
        </p:nvSpPr>
        <p:spPr>
          <a:xfrm>
            <a:off x="5746253" y="3359777"/>
            <a:ext cx="1155537" cy="224877"/>
          </a:xfrm>
          <a:prstGeom prst="rect">
            <a:avLst/>
          </a:prstGeom>
          <a:solidFill>
            <a:schemeClr val="lt1"/>
          </a:solidFill>
          <a:ln w="9525" cap="flat" cmpd="sng">
            <a:solidFill>
              <a:schemeClr val="dk2"/>
            </a:solidFill>
            <a:prstDash val="solid"/>
            <a:miter lim="800000"/>
            <a:headEnd type="none" w="sm" len="sm"/>
            <a:tailEnd type="none" w="sm" len="sm"/>
          </a:ln>
        </p:spPr>
        <p:txBody>
          <a:bodyPr spcFirstLastPara="1" wrap="square" lIns="78625" tIns="39300" rIns="0" bIns="39300" anchor="t" anchorCtr="0">
            <a:spAutoFit/>
          </a:bodyPr>
          <a:lstStyle/>
          <a:p>
            <a:pPr marL="0" marR="0" lvl="0" indent="0" algn="l" rtl="0">
              <a:lnSpc>
                <a:spcPct val="100000"/>
              </a:lnSpc>
              <a:spcBef>
                <a:spcPts val="0"/>
              </a:spcBef>
              <a:spcAft>
                <a:spcPts val="0"/>
              </a:spcAft>
              <a:buClr>
                <a:schemeClr val="dk2"/>
              </a:buClr>
              <a:buSzPts val="1300"/>
              <a:buFont typeface="Helvetica Neue"/>
              <a:buNone/>
            </a:pPr>
            <a:r>
              <a:rPr lang="en" sz="1300" b="0" i="0" u="none" strike="noStrike" cap="none">
                <a:solidFill>
                  <a:schemeClr val="dk2"/>
                </a:solidFill>
                <a:latin typeface="Helvetica Neue"/>
                <a:ea typeface="Helvetica Neue"/>
                <a:cs typeface="Helvetica Neue"/>
                <a:sym typeface="Helvetica Neue"/>
              </a:rPr>
              <a:t>Adjusted Qv</a:t>
            </a:r>
            <a:endParaRPr sz="1200" b="0" i="0" u="none" strike="noStrike" cap="none">
              <a:solidFill>
                <a:srgbClr val="000000"/>
              </a:solidFill>
              <a:latin typeface="Arial"/>
              <a:ea typeface="Arial"/>
              <a:cs typeface="Arial"/>
              <a:sym typeface="Arial"/>
            </a:endParaRPr>
          </a:p>
        </p:txBody>
      </p:sp>
      <p:sp>
        <p:nvSpPr>
          <p:cNvPr id="165" name="Google Shape;165;p13"/>
          <p:cNvSpPr txBox="1"/>
          <p:nvPr/>
        </p:nvSpPr>
        <p:spPr>
          <a:xfrm>
            <a:off x="4003438" y="1471091"/>
            <a:ext cx="730500" cy="279600"/>
          </a:xfrm>
          <a:prstGeom prst="rect">
            <a:avLst/>
          </a:prstGeom>
          <a:solidFill>
            <a:schemeClr val="lt1"/>
          </a:solidFill>
          <a:ln w="9525" cap="flat" cmpd="sng">
            <a:solidFill>
              <a:schemeClr val="dk2"/>
            </a:solidFill>
            <a:prstDash val="solid"/>
            <a:miter lim="800000"/>
            <a:headEnd type="none" w="sm" len="sm"/>
            <a:tailEnd type="none" w="sm" len="sm"/>
          </a:ln>
        </p:spPr>
        <p:txBody>
          <a:bodyPr spcFirstLastPara="1" wrap="square" lIns="78625" tIns="39300" rIns="0" bIns="39300" anchor="t" anchorCtr="0">
            <a:spAutoFit/>
          </a:bodyPr>
          <a:lstStyle/>
          <a:p>
            <a:pPr marL="0" marR="0" lvl="0" indent="0" algn="l" rtl="0">
              <a:lnSpc>
                <a:spcPct val="100000"/>
              </a:lnSpc>
              <a:spcBef>
                <a:spcPts val="0"/>
              </a:spcBef>
              <a:spcAft>
                <a:spcPts val="0"/>
              </a:spcAft>
              <a:buClr>
                <a:schemeClr val="dk2"/>
              </a:buClr>
              <a:buSzPts val="1300"/>
              <a:buFont typeface="Helvetica Neue"/>
              <a:buNone/>
            </a:pPr>
            <a:r>
              <a:rPr lang="en" sz="1300" b="0" i="0" u="none" strike="noStrike" cap="none">
                <a:solidFill>
                  <a:schemeClr val="dk2"/>
                </a:solidFill>
                <a:latin typeface="Helvetica Neue"/>
                <a:ea typeface="Helvetica Neue"/>
                <a:cs typeface="Helvetica Neue"/>
                <a:sym typeface="Helvetica Neue"/>
              </a:rPr>
              <a:t>No DA</a:t>
            </a:r>
            <a:endParaRPr sz="1200" b="0" i="0" u="none" strike="noStrike" cap="none">
              <a:solidFill>
                <a:srgbClr val="000000"/>
              </a:solidFill>
              <a:latin typeface="Arial"/>
              <a:ea typeface="Arial"/>
              <a:cs typeface="Arial"/>
              <a:sym typeface="Arial"/>
            </a:endParaRPr>
          </a:p>
        </p:txBody>
      </p:sp>
      <p:sp>
        <p:nvSpPr>
          <p:cNvPr id="166" name="Google Shape;166;p13"/>
          <p:cNvSpPr txBox="1"/>
          <p:nvPr/>
        </p:nvSpPr>
        <p:spPr>
          <a:xfrm>
            <a:off x="6739665" y="1446083"/>
            <a:ext cx="791700" cy="279600"/>
          </a:xfrm>
          <a:prstGeom prst="rect">
            <a:avLst/>
          </a:prstGeom>
          <a:solidFill>
            <a:schemeClr val="lt1"/>
          </a:solidFill>
          <a:ln w="9525" cap="flat" cmpd="sng">
            <a:solidFill>
              <a:schemeClr val="dk2"/>
            </a:solidFill>
            <a:prstDash val="solid"/>
            <a:miter lim="800000"/>
            <a:headEnd type="none" w="sm" len="sm"/>
            <a:tailEnd type="none" w="sm" len="sm"/>
          </a:ln>
        </p:spPr>
        <p:txBody>
          <a:bodyPr spcFirstLastPara="1" wrap="square" lIns="78625" tIns="39300" rIns="0" bIns="39300" anchor="t" anchorCtr="0">
            <a:spAutoFit/>
          </a:bodyPr>
          <a:lstStyle/>
          <a:p>
            <a:pPr marL="0" marR="0" lvl="0" indent="0" algn="l" rtl="0">
              <a:lnSpc>
                <a:spcPct val="100000"/>
              </a:lnSpc>
              <a:spcBef>
                <a:spcPts val="0"/>
              </a:spcBef>
              <a:spcAft>
                <a:spcPts val="0"/>
              </a:spcAft>
              <a:buClr>
                <a:schemeClr val="dk2"/>
              </a:buClr>
              <a:buSzPts val="1300"/>
              <a:buFont typeface="Helvetica Neue"/>
              <a:buNone/>
            </a:pPr>
            <a:r>
              <a:rPr lang="en" sz="1300" b="0" i="0" u="none" strike="noStrike" cap="none">
                <a:solidFill>
                  <a:schemeClr val="dk2"/>
                </a:solidFill>
                <a:latin typeface="Helvetica Neue"/>
                <a:ea typeface="Helvetica Neue"/>
                <a:cs typeface="Helvetica Neue"/>
                <a:sym typeface="Helvetica Neue"/>
              </a:rPr>
              <a:t>GLM DA</a:t>
            </a:r>
            <a:endParaRPr sz="1200" b="0" i="0" u="none" strike="noStrike" cap="none">
              <a:solidFill>
                <a:srgbClr val="000000"/>
              </a:solidFill>
              <a:latin typeface="Arial"/>
              <a:ea typeface="Arial"/>
              <a:cs typeface="Arial"/>
              <a:sym typeface="Arial"/>
            </a:endParaRPr>
          </a:p>
        </p:txBody>
      </p:sp>
      <p:sp>
        <p:nvSpPr>
          <p:cNvPr id="167" name="Google Shape;167;p13"/>
          <p:cNvSpPr txBox="1"/>
          <p:nvPr/>
        </p:nvSpPr>
        <p:spPr>
          <a:xfrm>
            <a:off x="5244822" y="1488730"/>
            <a:ext cx="1103148" cy="224877"/>
          </a:xfrm>
          <a:prstGeom prst="rect">
            <a:avLst/>
          </a:prstGeom>
          <a:solidFill>
            <a:schemeClr val="lt1"/>
          </a:solidFill>
          <a:ln w="9525" cap="flat" cmpd="sng">
            <a:solidFill>
              <a:schemeClr val="dk2"/>
            </a:solidFill>
            <a:prstDash val="solid"/>
            <a:miter lim="800000"/>
            <a:headEnd type="none" w="sm" len="sm"/>
            <a:tailEnd type="none" w="sm" len="sm"/>
          </a:ln>
        </p:spPr>
        <p:txBody>
          <a:bodyPr spcFirstLastPara="1" wrap="square" lIns="78625" tIns="39300" rIns="0" bIns="39300" anchor="t" anchorCtr="0">
            <a:spAutoFit/>
          </a:bodyPr>
          <a:lstStyle/>
          <a:p>
            <a:pPr marL="0" marR="0" lvl="0" indent="0" algn="l" rtl="0">
              <a:lnSpc>
                <a:spcPct val="100000"/>
              </a:lnSpc>
              <a:spcBef>
                <a:spcPts val="0"/>
              </a:spcBef>
              <a:spcAft>
                <a:spcPts val="0"/>
              </a:spcAft>
              <a:buClr>
                <a:schemeClr val="dk2"/>
              </a:buClr>
              <a:buSzPts val="1300"/>
              <a:buFont typeface="Helvetica Neue"/>
              <a:buNone/>
            </a:pPr>
            <a:r>
              <a:rPr lang="en" sz="1300" b="0" i="0" u="none" strike="noStrike" cap="none">
                <a:solidFill>
                  <a:schemeClr val="dk2"/>
                </a:solidFill>
                <a:latin typeface="Helvetica Neue"/>
                <a:ea typeface="Helvetica Neue"/>
                <a:cs typeface="Helvetica Neue"/>
                <a:sym typeface="Helvetica Neue"/>
              </a:rPr>
              <a:t>1-h forecast</a:t>
            </a:r>
            <a:endParaRPr sz="1200" b="0" i="0" u="none" strike="noStrike" cap="none">
              <a:solidFill>
                <a:srgbClr val="000000"/>
              </a:solidFill>
              <a:latin typeface="Arial"/>
              <a:ea typeface="Arial"/>
              <a:cs typeface="Arial"/>
              <a:sym typeface="Arial"/>
            </a:endParaRPr>
          </a:p>
        </p:txBody>
      </p:sp>
      <p:sp>
        <p:nvSpPr>
          <p:cNvPr id="168" name="Google Shape;168;p13"/>
          <p:cNvSpPr txBox="1"/>
          <p:nvPr/>
        </p:nvSpPr>
        <p:spPr>
          <a:xfrm>
            <a:off x="6888319" y="4902508"/>
            <a:ext cx="2150915" cy="223774"/>
          </a:xfrm>
          <a:prstGeom prst="rect">
            <a:avLst/>
          </a:prstGeom>
          <a:solidFill>
            <a:schemeClr val="lt1"/>
          </a:solidFill>
          <a:ln w="9525" cap="flat" cmpd="sng">
            <a:solidFill>
              <a:schemeClr val="dk2"/>
            </a:solidFill>
            <a:prstDash val="solid"/>
            <a:miter lim="800000"/>
            <a:headEnd type="none" w="sm" len="sm"/>
            <a:tailEnd type="none" w="sm" len="sm"/>
          </a:ln>
        </p:spPr>
        <p:txBody>
          <a:bodyPr spcFirstLastPara="1" wrap="square" lIns="78625" tIns="39300" rIns="0" bIns="39300" anchor="t" anchorCtr="0">
            <a:spAutoFit/>
          </a:bodyPr>
          <a:lstStyle/>
          <a:p>
            <a:pPr marL="0" marR="0" lvl="0" indent="0" algn="l" rtl="0">
              <a:lnSpc>
                <a:spcPct val="100000"/>
              </a:lnSpc>
              <a:spcBef>
                <a:spcPts val="0"/>
              </a:spcBef>
              <a:spcAft>
                <a:spcPts val="0"/>
              </a:spcAft>
              <a:buClr>
                <a:schemeClr val="dk2"/>
              </a:buClr>
              <a:buSzPts val="1300"/>
              <a:buFont typeface="Helvetica Neue"/>
              <a:buNone/>
            </a:pPr>
            <a:r>
              <a:rPr lang="en" sz="1300" b="0" i="0" u="none" strike="noStrike" cap="none">
                <a:solidFill>
                  <a:schemeClr val="dk2"/>
                </a:solidFill>
                <a:latin typeface="Helvetica Neue"/>
                <a:ea typeface="Helvetica Neue"/>
                <a:cs typeface="Helvetica Neue"/>
                <a:sym typeface="Helvetica Neue"/>
              </a:rPr>
              <a:t>Fierro et al. (2019, MWR)</a:t>
            </a:r>
            <a:endParaRPr sz="1200" b="0" i="0" u="none" strike="noStrike" cap="none">
              <a:solidFill>
                <a:srgbClr val="000000"/>
              </a:solidFill>
              <a:latin typeface="Arial"/>
              <a:ea typeface="Arial"/>
              <a:cs typeface="Arial"/>
              <a:sym typeface="Arial"/>
            </a:endParaRPr>
          </a:p>
        </p:txBody>
      </p:sp>
      <p:sp>
        <p:nvSpPr>
          <p:cNvPr id="169" name="Google Shape;169;p13"/>
          <p:cNvSpPr txBox="1"/>
          <p:nvPr/>
        </p:nvSpPr>
        <p:spPr>
          <a:xfrm>
            <a:off x="3516000" y="3656063"/>
            <a:ext cx="988200" cy="479700"/>
          </a:xfrm>
          <a:prstGeom prst="rect">
            <a:avLst/>
          </a:prstGeom>
          <a:solidFill>
            <a:schemeClr val="lt1"/>
          </a:solidFill>
          <a:ln w="9525" cap="flat" cmpd="sng">
            <a:solidFill>
              <a:schemeClr val="dk2"/>
            </a:solidFill>
            <a:prstDash val="solid"/>
            <a:miter lim="800000"/>
            <a:headEnd type="none" w="sm" len="sm"/>
            <a:tailEnd type="none" w="sm" len="sm"/>
          </a:ln>
        </p:spPr>
        <p:txBody>
          <a:bodyPr spcFirstLastPara="1" wrap="square" lIns="78625" tIns="39300" rIns="0" bIns="39300" anchor="t" anchorCtr="0">
            <a:spAutoFit/>
          </a:bodyPr>
          <a:lstStyle/>
          <a:p>
            <a:pPr marL="0" marR="0" lvl="0" indent="0" algn="ctr" rtl="0">
              <a:lnSpc>
                <a:spcPct val="100000"/>
              </a:lnSpc>
              <a:spcBef>
                <a:spcPts val="0"/>
              </a:spcBef>
              <a:spcAft>
                <a:spcPts val="0"/>
              </a:spcAft>
              <a:buClr>
                <a:schemeClr val="dk2"/>
              </a:buClr>
              <a:buSzPts val="1300"/>
              <a:buFont typeface="Helvetica Neue"/>
              <a:buNone/>
            </a:pPr>
            <a:r>
              <a:rPr lang="en" sz="1300" b="0" i="0" u="none" strike="noStrike" cap="none">
                <a:solidFill>
                  <a:schemeClr val="dk2"/>
                </a:solidFill>
                <a:latin typeface="Helvetica Neue"/>
                <a:ea typeface="Helvetica Neue"/>
                <a:cs typeface="Helvetica Neue"/>
                <a:sym typeface="Helvetica Neue"/>
              </a:rPr>
              <a:t>3DVAR analysis</a:t>
            </a:r>
            <a:endParaRPr sz="1200" b="0" i="0" u="none" strike="noStrike" cap="none">
              <a:solidFill>
                <a:srgbClr val="000000"/>
              </a:solidFill>
              <a:latin typeface="Arial"/>
              <a:ea typeface="Arial"/>
              <a:cs typeface="Arial"/>
              <a:sym typeface="Arial"/>
            </a:endParaRPr>
          </a:p>
        </p:txBody>
      </p:sp>
      <p:sp>
        <p:nvSpPr>
          <p:cNvPr id="170" name="Google Shape;170;p13"/>
          <p:cNvSpPr txBox="1"/>
          <p:nvPr/>
        </p:nvSpPr>
        <p:spPr>
          <a:xfrm>
            <a:off x="6198289" y="3007030"/>
            <a:ext cx="844201" cy="224877"/>
          </a:xfrm>
          <a:prstGeom prst="rect">
            <a:avLst/>
          </a:prstGeom>
          <a:solidFill>
            <a:schemeClr val="lt1"/>
          </a:solidFill>
          <a:ln w="9525" cap="flat" cmpd="sng">
            <a:solidFill>
              <a:schemeClr val="dk2"/>
            </a:solidFill>
            <a:prstDash val="solid"/>
            <a:miter lim="800000"/>
            <a:headEnd type="none" w="sm" len="sm"/>
            <a:tailEnd type="none" w="sm" len="sm"/>
          </a:ln>
        </p:spPr>
        <p:txBody>
          <a:bodyPr spcFirstLastPara="1" wrap="square" lIns="78625" tIns="39300" rIns="0" bIns="39300" anchor="t" anchorCtr="0">
            <a:spAutoFit/>
          </a:bodyPr>
          <a:lstStyle/>
          <a:p>
            <a:pPr marL="0" marR="0" lvl="0" indent="0" algn="ctr" rtl="0">
              <a:lnSpc>
                <a:spcPct val="100000"/>
              </a:lnSpc>
              <a:spcBef>
                <a:spcPts val="0"/>
              </a:spcBef>
              <a:spcAft>
                <a:spcPts val="0"/>
              </a:spcAft>
              <a:buClr>
                <a:schemeClr val="dk2"/>
              </a:buClr>
              <a:buSzPts val="1300"/>
              <a:buFont typeface="Helvetica Neue"/>
              <a:buNone/>
            </a:pPr>
            <a:r>
              <a:rPr lang="en" sz="1300" b="0" i="0" u="none" strike="noStrike" cap="none">
                <a:solidFill>
                  <a:schemeClr val="dk2"/>
                </a:solidFill>
                <a:latin typeface="Helvetica Neue"/>
                <a:ea typeface="Helvetica Neue"/>
                <a:cs typeface="Helvetica Neue"/>
                <a:sym typeface="Helvetica Neue"/>
              </a:rPr>
              <a:t>forecast</a:t>
            </a:r>
            <a:endParaRPr sz="1200" b="0" i="0" u="none" strike="noStrike" cap="none">
              <a:solidFill>
                <a:srgbClr val="000000"/>
              </a:solidFill>
              <a:latin typeface="Arial"/>
              <a:ea typeface="Arial"/>
              <a:cs typeface="Arial"/>
              <a:sym typeface="Arial"/>
            </a:endParaRPr>
          </a:p>
        </p:txBody>
      </p:sp>
      <p:cxnSp>
        <p:nvCxnSpPr>
          <p:cNvPr id="171" name="Google Shape;171;p13"/>
          <p:cNvCxnSpPr/>
          <p:nvPr/>
        </p:nvCxnSpPr>
        <p:spPr>
          <a:xfrm>
            <a:off x="3063969" y="4257942"/>
            <a:ext cx="2023687" cy="0"/>
          </a:xfrm>
          <a:prstGeom prst="straightConnector1">
            <a:avLst/>
          </a:prstGeom>
          <a:noFill/>
          <a:ln w="76200" cap="flat" cmpd="sng">
            <a:solidFill>
              <a:srgbClr val="C00000"/>
            </a:solidFill>
            <a:prstDash val="solid"/>
            <a:miter lim="800000"/>
            <a:headEnd type="none" w="sm" len="sm"/>
            <a:tailEnd type="triangle" w="med" len="med"/>
          </a:ln>
        </p:spPr>
      </p:cxnSp>
      <p:cxnSp>
        <p:nvCxnSpPr>
          <p:cNvPr id="172" name="Google Shape;172;p13"/>
          <p:cNvCxnSpPr/>
          <p:nvPr/>
        </p:nvCxnSpPr>
        <p:spPr>
          <a:xfrm rot="10800000" flipH="1">
            <a:off x="5470903" y="2795616"/>
            <a:ext cx="651000" cy="807900"/>
          </a:xfrm>
          <a:prstGeom prst="straightConnector1">
            <a:avLst/>
          </a:prstGeom>
          <a:noFill/>
          <a:ln w="76200" cap="flat" cmpd="sng">
            <a:solidFill>
              <a:srgbClr val="C00000"/>
            </a:solidFill>
            <a:prstDash val="solid"/>
            <a:miter lim="800000"/>
            <a:headEnd type="none" w="sm" len="sm"/>
            <a:tailEnd type="triangle" w="med" len="med"/>
          </a:ln>
        </p:spPr>
      </p:cxnSp>
      <p:sp>
        <p:nvSpPr>
          <p:cNvPr id="173" name="Google Shape;173;p13"/>
          <p:cNvSpPr txBox="1"/>
          <p:nvPr/>
        </p:nvSpPr>
        <p:spPr>
          <a:xfrm>
            <a:off x="1411491" y="2945520"/>
            <a:ext cx="399600" cy="510300"/>
          </a:xfrm>
          <a:prstGeom prst="rect">
            <a:avLst/>
          </a:prstGeom>
          <a:noFill/>
          <a:ln>
            <a:noFill/>
          </a:ln>
        </p:spPr>
        <p:txBody>
          <a:bodyPr spcFirstLastPara="1" wrap="square" lIns="78625" tIns="39300" rIns="78625" bIns="39300" anchor="t" anchorCtr="0">
            <a:spAutoFit/>
          </a:bodyPr>
          <a:lstStyle/>
          <a:p>
            <a:pPr marL="0" marR="0" lvl="0" indent="0" algn="l" rtl="0">
              <a:lnSpc>
                <a:spcPct val="100000"/>
              </a:lnSpc>
              <a:spcBef>
                <a:spcPts val="0"/>
              </a:spcBef>
              <a:spcAft>
                <a:spcPts val="0"/>
              </a:spcAft>
              <a:buClr>
                <a:srgbClr val="FF0000"/>
              </a:buClr>
              <a:buSzPts val="2800"/>
              <a:buFont typeface="Helvetica Neue"/>
              <a:buNone/>
            </a:pPr>
            <a:r>
              <a:rPr lang="en" sz="2800" b="0" i="0" u="none" strike="noStrike" cap="none">
                <a:solidFill>
                  <a:srgbClr val="FF0000"/>
                </a:solidFill>
                <a:latin typeface="Helvetica Neue"/>
                <a:ea typeface="Helvetica Neue"/>
                <a:cs typeface="Helvetica Neue"/>
                <a:sym typeface="Helvetica Neue"/>
              </a:rPr>
              <a:t>+</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4"/>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Testing more cases with 3DVAR cycling:</a:t>
            </a:r>
            <a:endParaRPr/>
          </a:p>
        </p:txBody>
      </p:sp>
      <p:sp>
        <p:nvSpPr>
          <p:cNvPr id="179" name="Google Shape;179;p14"/>
          <p:cNvSpPr txBox="1">
            <a:spLocks noGrp="1"/>
          </p:cNvSpPr>
          <p:nvPr>
            <p:ph type="body" idx="1"/>
          </p:nvPr>
        </p:nvSpPr>
        <p:spPr>
          <a:xfrm>
            <a:off x="311700" y="844892"/>
            <a:ext cx="5403300" cy="159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600">
                <a:solidFill>
                  <a:schemeClr val="dk1"/>
                </a:solidFill>
              </a:rPr>
              <a:t>1st step: Optimize the 3DVAR LDA for convective scales: 3DVAR sensitivity tests on decorrelation length scale and GLM lightning frequency</a:t>
            </a:r>
            <a:endParaRPr/>
          </a:p>
          <a:p>
            <a:pPr marL="0" lvl="0" indent="0" algn="l" rtl="0">
              <a:lnSpc>
                <a:spcPct val="115000"/>
              </a:lnSpc>
              <a:spcBef>
                <a:spcPts val="600"/>
              </a:spcBef>
              <a:spcAft>
                <a:spcPts val="0"/>
              </a:spcAft>
              <a:buSzPts val="1800"/>
              <a:buNone/>
            </a:pPr>
            <a:r>
              <a:rPr lang="en" sz="1600">
                <a:solidFill>
                  <a:schemeClr val="dk1"/>
                </a:solidFill>
              </a:rPr>
              <a:t>- Seeking an “optimal” configuration of GLM DA:</a:t>
            </a:r>
            <a:endParaRPr/>
          </a:p>
          <a:p>
            <a:pPr marL="0" lvl="0" indent="0" algn="l" rtl="0">
              <a:lnSpc>
                <a:spcPct val="115000"/>
              </a:lnSpc>
              <a:spcBef>
                <a:spcPts val="600"/>
              </a:spcBef>
              <a:spcAft>
                <a:spcPts val="0"/>
              </a:spcAft>
              <a:buSzPts val="1800"/>
              <a:buNone/>
            </a:pPr>
            <a:r>
              <a:rPr lang="en" sz="1600">
                <a:solidFill>
                  <a:schemeClr val="dk1"/>
                </a:solidFill>
              </a:rPr>
              <a:t>- Aggregate performance (precip):</a:t>
            </a:r>
            <a:endParaRPr/>
          </a:p>
          <a:p>
            <a:pPr marL="0" lvl="0" indent="0" algn="l" rtl="0">
              <a:lnSpc>
                <a:spcPct val="115000"/>
              </a:lnSpc>
              <a:spcBef>
                <a:spcPts val="600"/>
              </a:spcBef>
              <a:spcAft>
                <a:spcPts val="0"/>
              </a:spcAft>
              <a:buSzPts val="1800"/>
              <a:buNone/>
            </a:pPr>
            <a:r>
              <a:rPr lang="en" sz="1600">
                <a:solidFill>
                  <a:schemeClr val="dk1"/>
                </a:solidFill>
              </a:rPr>
              <a:t>- Best results: L2=3km, DA cycle freq=15 min and Δt=10 min (Same for CREF)</a:t>
            </a:r>
            <a:endParaRPr/>
          </a:p>
          <a:p>
            <a:pPr marL="0" lvl="0" indent="0" algn="l" rtl="0">
              <a:lnSpc>
                <a:spcPct val="115000"/>
              </a:lnSpc>
              <a:spcBef>
                <a:spcPts val="600"/>
              </a:spcBef>
              <a:spcAft>
                <a:spcPts val="0"/>
              </a:spcAft>
              <a:buSzPts val="1800"/>
              <a:buNone/>
            </a:pPr>
            <a:r>
              <a:rPr lang="en" sz="1600">
                <a:solidFill>
                  <a:schemeClr val="dk1"/>
                </a:solidFill>
              </a:rPr>
              <a:t>-Test optimal GLM DA settings against/with DA of level II radar.  Aggregate performance over all 45 forecasts (precip):</a:t>
            </a:r>
            <a:endParaRPr/>
          </a:p>
          <a:p>
            <a:pPr marL="0" lvl="0" indent="0" algn="l" rtl="0">
              <a:lnSpc>
                <a:spcPct val="115000"/>
              </a:lnSpc>
              <a:spcBef>
                <a:spcPts val="600"/>
              </a:spcBef>
              <a:spcAft>
                <a:spcPts val="0"/>
              </a:spcAft>
              <a:buSzPts val="1800"/>
              <a:buNone/>
            </a:pPr>
            <a:r>
              <a:rPr lang="en" sz="1600">
                <a:solidFill>
                  <a:schemeClr val="dk1"/>
                </a:solidFill>
              </a:rPr>
              <a:t>-1 and 3-h forecasts of rainfall notably improved by radar and/or GLM DA without increasing frequency bias significantly (&lt;2)</a:t>
            </a:r>
            <a:endParaRPr/>
          </a:p>
          <a:p>
            <a:pPr marL="0" lvl="0" indent="0" algn="l" rtl="0">
              <a:lnSpc>
                <a:spcPct val="115000"/>
              </a:lnSpc>
              <a:spcBef>
                <a:spcPts val="600"/>
              </a:spcBef>
              <a:spcAft>
                <a:spcPts val="0"/>
              </a:spcAft>
              <a:buSzPts val="1800"/>
              <a:buNone/>
            </a:pPr>
            <a:endParaRPr sz="1600">
              <a:solidFill>
                <a:schemeClr val="dk1"/>
              </a:solidFill>
            </a:endParaRPr>
          </a:p>
          <a:p>
            <a:pPr marL="0" lvl="0" indent="0" algn="l" rtl="0">
              <a:lnSpc>
                <a:spcPct val="115000"/>
              </a:lnSpc>
              <a:spcBef>
                <a:spcPts val="600"/>
              </a:spcBef>
              <a:spcAft>
                <a:spcPts val="0"/>
              </a:spcAft>
              <a:buSzPts val="1800"/>
              <a:buNone/>
            </a:pPr>
            <a:endParaRPr sz="1600">
              <a:solidFill>
                <a:schemeClr val="dk1"/>
              </a:solidFill>
            </a:endParaRPr>
          </a:p>
          <a:p>
            <a:pPr marL="0" lvl="0" indent="0" algn="l" rtl="0">
              <a:lnSpc>
                <a:spcPct val="115000"/>
              </a:lnSpc>
              <a:spcBef>
                <a:spcPts val="600"/>
              </a:spcBef>
              <a:spcAft>
                <a:spcPts val="0"/>
              </a:spcAft>
              <a:buSzPts val="1800"/>
              <a:buNone/>
            </a:pPr>
            <a:endParaRPr sz="1600">
              <a:solidFill>
                <a:schemeClr val="dk1"/>
              </a:solidFill>
            </a:endParaRPr>
          </a:p>
          <a:p>
            <a:pPr marL="0" lvl="0" indent="0" algn="l" rtl="0">
              <a:lnSpc>
                <a:spcPct val="115000"/>
              </a:lnSpc>
              <a:spcBef>
                <a:spcPts val="600"/>
              </a:spcBef>
              <a:spcAft>
                <a:spcPts val="600"/>
              </a:spcAft>
              <a:buSzPts val="1800"/>
              <a:buNone/>
            </a:pPr>
            <a:endParaRPr sz="1600">
              <a:solidFill>
                <a:schemeClr val="dk1"/>
              </a:solidFill>
            </a:endParaRPr>
          </a:p>
        </p:txBody>
      </p:sp>
      <p:graphicFrame>
        <p:nvGraphicFramePr>
          <p:cNvPr id="180" name="Google Shape;180;p14"/>
          <p:cNvGraphicFramePr/>
          <p:nvPr/>
        </p:nvGraphicFramePr>
        <p:xfrm>
          <a:off x="5805321" y="847664"/>
          <a:ext cx="3185175" cy="1747925"/>
        </p:xfrm>
        <a:graphic>
          <a:graphicData uri="http://schemas.openxmlformats.org/drawingml/2006/table">
            <a:tbl>
              <a:tblPr>
                <a:noFill/>
                <a:tableStyleId>{6E5C4257-155F-4ABD-8280-5BCB78FE6813}</a:tableStyleId>
              </a:tblPr>
              <a:tblGrid>
                <a:gridCol w="1552350">
                  <a:extLst>
                    <a:ext uri="{9D8B030D-6E8A-4147-A177-3AD203B41FA5}">
                      <a16:colId xmlns:a16="http://schemas.microsoft.com/office/drawing/2014/main" val="20000"/>
                    </a:ext>
                  </a:extLst>
                </a:gridCol>
                <a:gridCol w="538200">
                  <a:extLst>
                    <a:ext uri="{9D8B030D-6E8A-4147-A177-3AD203B41FA5}">
                      <a16:colId xmlns:a16="http://schemas.microsoft.com/office/drawing/2014/main" val="20001"/>
                    </a:ext>
                  </a:extLst>
                </a:gridCol>
                <a:gridCol w="440525">
                  <a:extLst>
                    <a:ext uri="{9D8B030D-6E8A-4147-A177-3AD203B41FA5}">
                      <a16:colId xmlns:a16="http://schemas.microsoft.com/office/drawing/2014/main" val="20002"/>
                    </a:ext>
                  </a:extLst>
                </a:gridCol>
                <a:gridCol w="654100">
                  <a:extLst>
                    <a:ext uri="{9D8B030D-6E8A-4147-A177-3AD203B41FA5}">
                      <a16:colId xmlns:a16="http://schemas.microsoft.com/office/drawing/2014/main" val="20003"/>
                    </a:ext>
                  </a:extLst>
                </a:gridCol>
              </a:tblGrid>
              <a:tr h="548650">
                <a:tc>
                  <a:txBody>
                    <a:bodyPr/>
                    <a:lstStyle/>
                    <a:p>
                      <a:pPr marL="0" marR="0" lvl="0" indent="0" algn="ctr" rtl="0">
                        <a:lnSpc>
                          <a:spcPct val="100000"/>
                        </a:lnSpc>
                        <a:spcBef>
                          <a:spcPts val="0"/>
                        </a:spcBef>
                        <a:spcAft>
                          <a:spcPts val="0"/>
                        </a:spcAft>
                        <a:buNone/>
                      </a:pPr>
                      <a:r>
                        <a:rPr lang="en" sz="800" u="none" strike="noStrike" cap="none"/>
                        <a:t>Experiment</a:t>
                      </a:r>
                      <a:endParaRPr sz="800" b="0" i="0" u="none" strike="noStrike" cap="none">
                        <a:solidFill>
                          <a:srgbClr val="000000"/>
                        </a:solidFill>
                        <a:latin typeface="Calibri"/>
                        <a:ea typeface="Calibri"/>
                        <a:cs typeface="Calibri"/>
                        <a:sym typeface="Calibri"/>
                      </a:endParaRPr>
                    </a:p>
                  </a:txBody>
                  <a:tcPr marL="7025" marR="7025" marT="7025" marB="0" anchor="ctr"/>
                </a:tc>
                <a:tc>
                  <a:txBody>
                    <a:bodyPr/>
                    <a:lstStyle/>
                    <a:p>
                      <a:pPr marL="0" marR="0" lvl="0" indent="0" algn="ctr" rtl="0">
                        <a:lnSpc>
                          <a:spcPct val="100000"/>
                        </a:lnSpc>
                        <a:spcBef>
                          <a:spcPts val="0"/>
                        </a:spcBef>
                        <a:spcAft>
                          <a:spcPts val="0"/>
                        </a:spcAft>
                        <a:buNone/>
                      </a:pPr>
                      <a:r>
                        <a:rPr lang="en" sz="800" u="none" strike="noStrike" cap="none"/>
                        <a:t>DA cycle freq</a:t>
                      </a:r>
                      <a:endParaRPr sz="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 sz="800" u="none" strike="noStrike" cap="none"/>
                        <a:t>(min)</a:t>
                      </a:r>
                      <a:endParaRPr sz="800" b="0" i="0" u="none" strike="noStrike" cap="none">
                        <a:solidFill>
                          <a:srgbClr val="000000"/>
                        </a:solidFill>
                        <a:latin typeface="Calibri"/>
                        <a:ea typeface="Calibri"/>
                        <a:cs typeface="Calibri"/>
                        <a:sym typeface="Calibri"/>
                      </a:endParaRPr>
                    </a:p>
                  </a:txBody>
                  <a:tcPr marL="7025" marR="7025" marT="7025" marB="0" anchor="ctr"/>
                </a:tc>
                <a:tc>
                  <a:txBody>
                    <a:bodyPr/>
                    <a:lstStyle/>
                    <a:p>
                      <a:pPr marL="0" marR="0" lvl="0" indent="0" algn="ctr" rtl="0">
                        <a:lnSpc>
                          <a:spcPct val="100000"/>
                        </a:lnSpc>
                        <a:spcBef>
                          <a:spcPts val="0"/>
                        </a:spcBef>
                        <a:spcAft>
                          <a:spcPts val="0"/>
                        </a:spcAft>
                        <a:buNone/>
                      </a:pPr>
                      <a:r>
                        <a:rPr lang="en" sz="800" u="none" strike="noStrike" cap="none"/>
                        <a:t>GLM rates </a:t>
                      </a:r>
                      <a:endParaRPr sz="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 sz="800" u="none" strike="noStrike" cap="none"/>
                        <a:t>Δt (min)</a:t>
                      </a:r>
                      <a:endParaRPr sz="800" b="0" i="0" u="none" strike="noStrike" cap="none">
                        <a:solidFill>
                          <a:srgbClr val="000000"/>
                        </a:solidFill>
                        <a:latin typeface="Calibri"/>
                        <a:ea typeface="Calibri"/>
                        <a:cs typeface="Calibri"/>
                        <a:sym typeface="Calibri"/>
                      </a:endParaRPr>
                    </a:p>
                  </a:txBody>
                  <a:tcPr marL="7025" marR="7025" marT="7025" marB="0" anchor="ctr"/>
                </a:tc>
                <a:tc>
                  <a:txBody>
                    <a:bodyPr/>
                    <a:lstStyle/>
                    <a:p>
                      <a:pPr marL="0" marR="0" lvl="0" indent="0" algn="ctr" rtl="0">
                        <a:lnSpc>
                          <a:spcPct val="100000"/>
                        </a:lnSpc>
                        <a:spcBef>
                          <a:spcPts val="0"/>
                        </a:spcBef>
                        <a:spcAft>
                          <a:spcPts val="0"/>
                        </a:spcAft>
                        <a:buNone/>
                      </a:pPr>
                      <a:r>
                        <a:rPr lang="en" sz="800" u="none" strike="noStrike" cap="none"/>
                        <a:t>Horizontal decorrelation length (km)</a:t>
                      </a:r>
                      <a:endParaRPr sz="800" b="0" i="0" u="none" strike="noStrike" cap="none">
                        <a:solidFill>
                          <a:srgbClr val="000000"/>
                        </a:solidFill>
                        <a:latin typeface="Calibri"/>
                        <a:ea typeface="Calibri"/>
                        <a:cs typeface="Calibri"/>
                        <a:sym typeface="Calibri"/>
                      </a:endParaRPr>
                    </a:p>
                  </a:txBody>
                  <a:tcPr marL="7025" marR="7025" marT="7025" marB="0" anchor="ctr"/>
                </a:tc>
                <a:extLst>
                  <a:ext uri="{0D108BD9-81ED-4DB2-BD59-A6C34878D82A}">
                    <a16:rowId xmlns:a16="http://schemas.microsoft.com/office/drawing/2014/main" val="10000"/>
                  </a:ext>
                </a:extLst>
              </a:tr>
              <a:tr h="171325">
                <a:tc>
                  <a:txBody>
                    <a:bodyPr/>
                    <a:lstStyle/>
                    <a:p>
                      <a:pPr marL="0" marR="0" lvl="0" indent="0" algn="l" rtl="0">
                        <a:lnSpc>
                          <a:spcPct val="100000"/>
                        </a:lnSpc>
                        <a:spcBef>
                          <a:spcPts val="0"/>
                        </a:spcBef>
                        <a:spcAft>
                          <a:spcPts val="0"/>
                        </a:spcAft>
                        <a:buNone/>
                      </a:pPr>
                      <a:r>
                        <a:rPr lang="en" sz="800" u="none" strike="noStrike" cap="none"/>
                        <a:t>GLM_15min_10win_12km</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15</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10</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12</a:t>
                      </a:r>
                      <a:endParaRPr sz="800" b="0" i="0" u="none" strike="noStrike" cap="none">
                        <a:solidFill>
                          <a:srgbClr val="000000"/>
                        </a:solidFill>
                        <a:latin typeface="Calibri"/>
                        <a:ea typeface="Calibri"/>
                        <a:cs typeface="Calibri"/>
                        <a:sym typeface="Calibri"/>
                      </a:endParaRPr>
                    </a:p>
                  </a:txBody>
                  <a:tcPr marL="7025" marR="7025" marT="7025" marB="0" anchor="b"/>
                </a:tc>
                <a:extLst>
                  <a:ext uri="{0D108BD9-81ED-4DB2-BD59-A6C34878D82A}">
                    <a16:rowId xmlns:a16="http://schemas.microsoft.com/office/drawing/2014/main" val="10001"/>
                  </a:ext>
                </a:extLst>
              </a:tr>
              <a:tr h="171325">
                <a:tc>
                  <a:txBody>
                    <a:bodyPr/>
                    <a:lstStyle/>
                    <a:p>
                      <a:pPr marL="0" marR="0" lvl="0" indent="0" algn="l" rtl="0">
                        <a:lnSpc>
                          <a:spcPct val="100000"/>
                        </a:lnSpc>
                        <a:spcBef>
                          <a:spcPts val="0"/>
                        </a:spcBef>
                        <a:spcAft>
                          <a:spcPts val="0"/>
                        </a:spcAft>
                        <a:buNone/>
                      </a:pPr>
                      <a:r>
                        <a:rPr lang="en" sz="800" u="none" strike="noStrike" cap="none"/>
                        <a:t>GLM_15min_10win_6km</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15</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10</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6</a:t>
                      </a:r>
                      <a:endParaRPr sz="800" b="0" i="0" u="none" strike="noStrike" cap="none">
                        <a:solidFill>
                          <a:srgbClr val="000000"/>
                        </a:solidFill>
                        <a:latin typeface="Calibri"/>
                        <a:ea typeface="Calibri"/>
                        <a:cs typeface="Calibri"/>
                        <a:sym typeface="Calibri"/>
                      </a:endParaRPr>
                    </a:p>
                  </a:txBody>
                  <a:tcPr marL="7025" marR="7025" marT="7025" marB="0" anchor="b"/>
                </a:tc>
                <a:extLst>
                  <a:ext uri="{0D108BD9-81ED-4DB2-BD59-A6C34878D82A}">
                    <a16:rowId xmlns:a16="http://schemas.microsoft.com/office/drawing/2014/main" val="10002"/>
                  </a:ext>
                </a:extLst>
              </a:tr>
              <a:tr h="171325">
                <a:tc>
                  <a:txBody>
                    <a:bodyPr/>
                    <a:lstStyle/>
                    <a:p>
                      <a:pPr marL="0" marR="0" lvl="0" indent="0" algn="l" rtl="0">
                        <a:lnSpc>
                          <a:spcPct val="100000"/>
                        </a:lnSpc>
                        <a:spcBef>
                          <a:spcPts val="0"/>
                        </a:spcBef>
                        <a:spcAft>
                          <a:spcPts val="0"/>
                        </a:spcAft>
                        <a:buNone/>
                      </a:pPr>
                      <a:r>
                        <a:rPr lang="en" sz="800" u="none" strike="noStrike" cap="none"/>
                        <a:t>GLM_15min_10win_3km</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15</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10</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3</a:t>
                      </a:r>
                      <a:endParaRPr sz="800" b="0" i="0" u="none" strike="noStrike" cap="none">
                        <a:solidFill>
                          <a:srgbClr val="000000"/>
                        </a:solidFill>
                        <a:latin typeface="Calibri"/>
                        <a:ea typeface="Calibri"/>
                        <a:cs typeface="Calibri"/>
                        <a:sym typeface="Calibri"/>
                      </a:endParaRPr>
                    </a:p>
                  </a:txBody>
                  <a:tcPr marL="7025" marR="7025" marT="7025" marB="0" anchor="b"/>
                </a:tc>
                <a:extLst>
                  <a:ext uri="{0D108BD9-81ED-4DB2-BD59-A6C34878D82A}">
                    <a16:rowId xmlns:a16="http://schemas.microsoft.com/office/drawing/2014/main" val="10003"/>
                  </a:ext>
                </a:extLst>
              </a:tr>
              <a:tr h="171325">
                <a:tc>
                  <a:txBody>
                    <a:bodyPr/>
                    <a:lstStyle/>
                    <a:p>
                      <a:pPr marL="0" marR="0" lvl="0" indent="0" algn="l" rtl="0">
                        <a:lnSpc>
                          <a:spcPct val="100000"/>
                        </a:lnSpc>
                        <a:spcBef>
                          <a:spcPts val="0"/>
                        </a:spcBef>
                        <a:spcAft>
                          <a:spcPts val="0"/>
                        </a:spcAft>
                        <a:buNone/>
                      </a:pPr>
                      <a:r>
                        <a:rPr lang="en" sz="800" u="none" strike="noStrike" cap="none"/>
                        <a:t>GLM_15min_10win_3km_Spread</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15</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10</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3</a:t>
                      </a:r>
                      <a:endParaRPr sz="800" b="0" i="0" u="none" strike="noStrike" cap="none">
                        <a:solidFill>
                          <a:srgbClr val="000000"/>
                        </a:solidFill>
                        <a:latin typeface="Calibri"/>
                        <a:ea typeface="Calibri"/>
                        <a:cs typeface="Calibri"/>
                        <a:sym typeface="Calibri"/>
                      </a:endParaRPr>
                    </a:p>
                  </a:txBody>
                  <a:tcPr marL="7025" marR="7025" marT="7025" marB="0" anchor="b"/>
                </a:tc>
                <a:extLst>
                  <a:ext uri="{0D108BD9-81ED-4DB2-BD59-A6C34878D82A}">
                    <a16:rowId xmlns:a16="http://schemas.microsoft.com/office/drawing/2014/main" val="10004"/>
                  </a:ext>
                </a:extLst>
              </a:tr>
              <a:tr h="171325">
                <a:tc>
                  <a:txBody>
                    <a:bodyPr/>
                    <a:lstStyle/>
                    <a:p>
                      <a:pPr marL="0" marR="0" lvl="0" indent="0" algn="l" rtl="0">
                        <a:lnSpc>
                          <a:spcPct val="100000"/>
                        </a:lnSpc>
                        <a:spcBef>
                          <a:spcPts val="0"/>
                        </a:spcBef>
                        <a:spcAft>
                          <a:spcPts val="0"/>
                        </a:spcAft>
                        <a:buNone/>
                      </a:pPr>
                      <a:r>
                        <a:rPr lang="en" sz="800" u="none" strike="noStrike" cap="none"/>
                        <a:t>GLM_60min_60win_3km</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60</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60</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3</a:t>
                      </a:r>
                      <a:endParaRPr sz="800" b="0" i="0" u="none" strike="noStrike" cap="none">
                        <a:solidFill>
                          <a:srgbClr val="000000"/>
                        </a:solidFill>
                        <a:latin typeface="Calibri"/>
                        <a:ea typeface="Calibri"/>
                        <a:cs typeface="Calibri"/>
                        <a:sym typeface="Calibri"/>
                      </a:endParaRPr>
                    </a:p>
                  </a:txBody>
                  <a:tcPr marL="7025" marR="7025" marT="7025" marB="0" anchor="b"/>
                </a:tc>
                <a:extLst>
                  <a:ext uri="{0D108BD9-81ED-4DB2-BD59-A6C34878D82A}">
                    <a16:rowId xmlns:a16="http://schemas.microsoft.com/office/drawing/2014/main" val="10005"/>
                  </a:ext>
                </a:extLst>
              </a:tr>
              <a:tr h="171325">
                <a:tc>
                  <a:txBody>
                    <a:bodyPr/>
                    <a:lstStyle/>
                    <a:p>
                      <a:pPr marL="0" marR="0" lvl="0" indent="0" algn="l" rtl="0">
                        <a:lnSpc>
                          <a:spcPct val="100000"/>
                        </a:lnSpc>
                        <a:spcBef>
                          <a:spcPts val="0"/>
                        </a:spcBef>
                        <a:spcAft>
                          <a:spcPts val="0"/>
                        </a:spcAft>
                        <a:buNone/>
                      </a:pPr>
                      <a:r>
                        <a:rPr lang="en" sz="800" u="none" strike="noStrike" cap="none"/>
                        <a:t>GLM_60min_30win_3km</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60</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30</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3</a:t>
                      </a:r>
                      <a:endParaRPr sz="800" b="0" i="0" u="none" strike="noStrike" cap="none">
                        <a:solidFill>
                          <a:srgbClr val="000000"/>
                        </a:solidFill>
                        <a:latin typeface="Calibri"/>
                        <a:ea typeface="Calibri"/>
                        <a:cs typeface="Calibri"/>
                        <a:sym typeface="Calibri"/>
                      </a:endParaRPr>
                    </a:p>
                  </a:txBody>
                  <a:tcPr marL="7025" marR="7025" marT="7025" marB="0" anchor="b"/>
                </a:tc>
                <a:extLst>
                  <a:ext uri="{0D108BD9-81ED-4DB2-BD59-A6C34878D82A}">
                    <a16:rowId xmlns:a16="http://schemas.microsoft.com/office/drawing/2014/main" val="10006"/>
                  </a:ext>
                </a:extLst>
              </a:tr>
              <a:tr h="171325">
                <a:tc>
                  <a:txBody>
                    <a:bodyPr/>
                    <a:lstStyle/>
                    <a:p>
                      <a:pPr marL="0" marR="0" lvl="0" indent="0" algn="l" rtl="0">
                        <a:lnSpc>
                          <a:spcPct val="100000"/>
                        </a:lnSpc>
                        <a:spcBef>
                          <a:spcPts val="0"/>
                        </a:spcBef>
                        <a:spcAft>
                          <a:spcPts val="0"/>
                        </a:spcAft>
                        <a:buNone/>
                      </a:pPr>
                      <a:r>
                        <a:rPr lang="en" sz="800" u="none" strike="noStrike" cap="none"/>
                        <a:t>GLM_60min_15win_3km</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60</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15</a:t>
                      </a:r>
                      <a:endParaRPr sz="800" b="0" i="0" u="none" strike="noStrike" cap="none">
                        <a:solidFill>
                          <a:srgbClr val="000000"/>
                        </a:solidFill>
                        <a:latin typeface="Calibri"/>
                        <a:ea typeface="Calibri"/>
                        <a:cs typeface="Calibri"/>
                        <a:sym typeface="Calibri"/>
                      </a:endParaRPr>
                    </a:p>
                  </a:txBody>
                  <a:tcPr marL="7025" marR="7025" marT="7025" marB="0" anchor="b"/>
                </a:tc>
                <a:tc>
                  <a:txBody>
                    <a:bodyPr/>
                    <a:lstStyle/>
                    <a:p>
                      <a:pPr marL="0" marR="0" lvl="0" indent="0" algn="r" rtl="0">
                        <a:lnSpc>
                          <a:spcPct val="100000"/>
                        </a:lnSpc>
                        <a:spcBef>
                          <a:spcPts val="0"/>
                        </a:spcBef>
                        <a:spcAft>
                          <a:spcPts val="0"/>
                        </a:spcAft>
                        <a:buNone/>
                      </a:pPr>
                      <a:r>
                        <a:rPr lang="en" sz="800" u="none" strike="noStrike" cap="none"/>
                        <a:t>3</a:t>
                      </a:r>
                      <a:endParaRPr sz="800" b="0" i="0" u="none" strike="noStrike" cap="none">
                        <a:solidFill>
                          <a:srgbClr val="000000"/>
                        </a:solidFill>
                        <a:latin typeface="Calibri"/>
                        <a:ea typeface="Calibri"/>
                        <a:cs typeface="Calibri"/>
                        <a:sym typeface="Calibri"/>
                      </a:endParaRPr>
                    </a:p>
                  </a:txBody>
                  <a:tcPr marL="7025" marR="7025" marT="7025" marB="0" anchor="b"/>
                </a:tc>
                <a:extLst>
                  <a:ext uri="{0D108BD9-81ED-4DB2-BD59-A6C34878D82A}">
                    <a16:rowId xmlns:a16="http://schemas.microsoft.com/office/drawing/2014/main" val="10007"/>
                  </a:ext>
                </a:extLst>
              </a:tr>
            </a:tbl>
          </a:graphicData>
        </a:graphic>
      </p:graphicFrame>
      <p:pic>
        <p:nvPicPr>
          <p:cNvPr id="181" name="Google Shape;181;p14"/>
          <p:cNvPicPr preferRelativeResize="0"/>
          <p:nvPr/>
        </p:nvPicPr>
        <p:blipFill rotWithShape="1">
          <a:blip r:embed="rId3">
            <a:alphaModFix/>
          </a:blip>
          <a:srcRect/>
          <a:stretch/>
        </p:blipFill>
        <p:spPr>
          <a:xfrm>
            <a:off x="5541818" y="2714581"/>
            <a:ext cx="3519395" cy="2360106"/>
          </a:xfrm>
          <a:prstGeom prst="rect">
            <a:avLst/>
          </a:prstGeom>
          <a:noFill/>
          <a:ln>
            <a:noFill/>
          </a:ln>
        </p:spPr>
      </p:pic>
      <p:pic>
        <p:nvPicPr>
          <p:cNvPr id="182" name="Google Shape;182;p14"/>
          <p:cNvPicPr preferRelativeResize="0"/>
          <p:nvPr/>
        </p:nvPicPr>
        <p:blipFill rotWithShape="1">
          <a:blip r:embed="rId4">
            <a:alphaModFix/>
          </a:blip>
          <a:srcRect/>
          <a:stretch/>
        </p:blipFill>
        <p:spPr>
          <a:xfrm>
            <a:off x="5541817" y="2713166"/>
            <a:ext cx="3519396" cy="23615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5"/>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Real time DA during the SFE:</a:t>
            </a:r>
            <a:endParaRPr/>
          </a:p>
        </p:txBody>
      </p:sp>
      <p:sp>
        <p:nvSpPr>
          <p:cNvPr id="188" name="Google Shape;188;p15"/>
          <p:cNvSpPr txBox="1">
            <a:spLocks noGrp="1"/>
          </p:cNvSpPr>
          <p:nvPr>
            <p:ph type="body" idx="1"/>
          </p:nvPr>
        </p:nvSpPr>
        <p:spPr>
          <a:xfrm>
            <a:off x="311700" y="907436"/>
            <a:ext cx="4703645" cy="3721766"/>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600">
                <a:solidFill>
                  <a:schemeClr val="dk1"/>
                </a:solidFill>
              </a:rPr>
              <a:t>- Use CLUE domain (3-km, 4860 km x 3360 km) and HRRRv4 model with RAPv5 input data.</a:t>
            </a:r>
            <a:endParaRPr/>
          </a:p>
          <a:p>
            <a:pPr marL="0" lvl="0" indent="0" algn="l" rtl="0">
              <a:lnSpc>
                <a:spcPct val="115000"/>
              </a:lnSpc>
              <a:spcBef>
                <a:spcPts val="1200"/>
              </a:spcBef>
              <a:spcAft>
                <a:spcPts val="0"/>
              </a:spcAft>
              <a:buSzPts val="1800"/>
              <a:buNone/>
            </a:pPr>
            <a:r>
              <a:rPr lang="en" sz="1600">
                <a:solidFill>
                  <a:schemeClr val="dk1"/>
                </a:solidFill>
              </a:rPr>
              <a:t>-DA performed daily between 23-00UTC.</a:t>
            </a:r>
            <a:endParaRPr/>
          </a:p>
          <a:p>
            <a:pPr marL="0" lvl="0" indent="0" algn="l" rtl="0">
              <a:lnSpc>
                <a:spcPct val="115000"/>
              </a:lnSpc>
              <a:spcBef>
                <a:spcPts val="1200"/>
              </a:spcBef>
              <a:spcAft>
                <a:spcPts val="0"/>
              </a:spcAft>
              <a:buSzPts val="1800"/>
              <a:buNone/>
            </a:pPr>
            <a:r>
              <a:rPr lang="en" sz="1600">
                <a:solidFill>
                  <a:schemeClr val="dk1"/>
                </a:solidFill>
              </a:rPr>
              <a:t>- Use 15 min 3DVAR cycles with 10-min acc GLM data.</a:t>
            </a:r>
            <a:endParaRPr/>
          </a:p>
          <a:p>
            <a:pPr marL="0" lvl="0" indent="0" algn="l" rtl="0">
              <a:lnSpc>
                <a:spcPct val="115000"/>
              </a:lnSpc>
              <a:spcBef>
                <a:spcPts val="1200"/>
              </a:spcBef>
              <a:spcAft>
                <a:spcPts val="0"/>
              </a:spcAft>
              <a:buSzPts val="1800"/>
              <a:buNone/>
            </a:pPr>
            <a:r>
              <a:rPr lang="en" sz="1600">
                <a:solidFill>
                  <a:schemeClr val="dk1"/>
                </a:solidFill>
              </a:rPr>
              <a:t>- At 00UTC, a 12 h deterministic fcst is launched.</a:t>
            </a:r>
            <a:endParaRPr/>
          </a:p>
          <a:p>
            <a:pPr marL="0" lvl="0" indent="0" algn="l" rtl="0">
              <a:lnSpc>
                <a:spcPct val="115000"/>
              </a:lnSpc>
              <a:spcBef>
                <a:spcPts val="1200"/>
              </a:spcBef>
              <a:spcAft>
                <a:spcPts val="0"/>
              </a:spcAft>
              <a:buSzPts val="1800"/>
              <a:buNone/>
            </a:pPr>
            <a:r>
              <a:rPr lang="en" sz="1600">
                <a:solidFill>
                  <a:schemeClr val="dk1"/>
                </a:solidFill>
              </a:rPr>
              <a:t>- A sample of 29 fcst days was obtained.</a:t>
            </a:r>
            <a:endParaRPr/>
          </a:p>
          <a:p>
            <a:pPr marL="0" lvl="0" indent="0" algn="l" rtl="0">
              <a:lnSpc>
                <a:spcPct val="115000"/>
              </a:lnSpc>
              <a:spcBef>
                <a:spcPts val="1200"/>
              </a:spcBef>
              <a:spcAft>
                <a:spcPts val="1200"/>
              </a:spcAft>
              <a:buSzPts val="1800"/>
              <a:buNone/>
            </a:pPr>
            <a:r>
              <a:rPr lang="en" sz="1600">
                <a:solidFill>
                  <a:schemeClr val="dk1"/>
                </a:solidFill>
              </a:rPr>
              <a:t>- Analysis focus on precip; contrasts eastern 2/3 vs western 1/3 CONUS (good vs poor radar coverage areas).</a:t>
            </a:r>
            <a:endParaRPr/>
          </a:p>
        </p:txBody>
      </p:sp>
      <p:pic>
        <p:nvPicPr>
          <p:cNvPr id="189" name="Google Shape;189;p15" descr="A close up of a map&#10;&#10;Description automatically generated"/>
          <p:cNvPicPr preferRelativeResize="0"/>
          <p:nvPr/>
        </p:nvPicPr>
        <p:blipFill rotWithShape="1">
          <a:blip r:embed="rId3">
            <a:alphaModFix/>
          </a:blip>
          <a:srcRect/>
          <a:stretch/>
        </p:blipFill>
        <p:spPr>
          <a:xfrm>
            <a:off x="5049980" y="269304"/>
            <a:ext cx="4015055" cy="2741588"/>
          </a:xfrm>
          <a:prstGeom prst="rect">
            <a:avLst/>
          </a:prstGeom>
          <a:noFill/>
          <a:ln>
            <a:noFill/>
          </a:ln>
        </p:spPr>
      </p:pic>
      <p:pic>
        <p:nvPicPr>
          <p:cNvPr id="190" name="Google Shape;190;p15" descr="A close up of a keyboard&#10;&#10;Description automatically generated"/>
          <p:cNvPicPr preferRelativeResize="0"/>
          <p:nvPr/>
        </p:nvPicPr>
        <p:blipFill rotWithShape="1">
          <a:blip r:embed="rId4">
            <a:alphaModFix/>
          </a:blip>
          <a:srcRect/>
          <a:stretch/>
        </p:blipFill>
        <p:spPr>
          <a:xfrm>
            <a:off x="5165548" y="3011991"/>
            <a:ext cx="3788729" cy="195664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6"/>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SFE Experiments</a:t>
            </a:r>
            <a:endParaRPr/>
          </a:p>
        </p:txBody>
      </p:sp>
      <p:sp>
        <p:nvSpPr>
          <p:cNvPr id="196" name="Google Shape;196;p16"/>
          <p:cNvSpPr txBox="1">
            <a:spLocks noGrp="1"/>
          </p:cNvSpPr>
          <p:nvPr>
            <p:ph type="body" idx="1"/>
          </p:nvPr>
        </p:nvSpPr>
        <p:spPr>
          <a:xfrm>
            <a:off x="311700" y="2957911"/>
            <a:ext cx="8561700" cy="159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600">
                <a:solidFill>
                  <a:schemeClr val="dk1"/>
                </a:solidFill>
              </a:rPr>
              <a:t>- Level II (Vr+ dBZ factor) data from 140+ radars were assimilated.</a:t>
            </a:r>
            <a:endParaRPr/>
          </a:p>
          <a:p>
            <a:pPr marL="0" lvl="0" indent="0" algn="l" rtl="0">
              <a:lnSpc>
                <a:spcPct val="115000"/>
              </a:lnSpc>
              <a:spcBef>
                <a:spcPts val="1200"/>
              </a:spcBef>
              <a:spcAft>
                <a:spcPts val="0"/>
              </a:spcAft>
              <a:buSzPts val="1800"/>
              <a:buNone/>
            </a:pPr>
            <a:r>
              <a:rPr lang="en" sz="1600">
                <a:solidFill>
                  <a:schemeClr val="dk1"/>
                </a:solidFill>
              </a:rPr>
              <a:t>- SFE eval during HWT solely focused on RAD-based experiments over the western 1/3 CONUS to gauge added value of GLM in radar-data sparse areas.</a:t>
            </a:r>
            <a:endParaRPr/>
          </a:p>
          <a:p>
            <a:pPr marL="0" lvl="0" indent="0" algn="l" rtl="0">
              <a:lnSpc>
                <a:spcPct val="115000"/>
              </a:lnSpc>
              <a:spcBef>
                <a:spcPts val="1200"/>
              </a:spcBef>
              <a:spcAft>
                <a:spcPts val="0"/>
              </a:spcAft>
              <a:buSzPts val="1800"/>
              <a:buNone/>
            </a:pPr>
            <a:r>
              <a:rPr lang="en" sz="1600">
                <a:solidFill>
                  <a:schemeClr val="dk1"/>
                </a:solidFill>
              </a:rPr>
              <a:t>- CTRL and GLM DA run performed and analyzed offline during SFE.</a:t>
            </a:r>
            <a:endParaRPr/>
          </a:p>
          <a:p>
            <a:pPr marL="0" lvl="0" indent="0" algn="l" rtl="0">
              <a:lnSpc>
                <a:spcPct val="115000"/>
              </a:lnSpc>
              <a:spcBef>
                <a:spcPts val="1200"/>
              </a:spcBef>
              <a:spcAft>
                <a:spcPts val="1200"/>
              </a:spcAft>
              <a:buSzPts val="1800"/>
              <a:buNone/>
            </a:pPr>
            <a:r>
              <a:rPr lang="en" sz="1600">
                <a:solidFill>
                  <a:schemeClr val="dk1"/>
                </a:solidFill>
              </a:rPr>
              <a:t>(Same nomenclature used in predecessor work presented here)</a:t>
            </a:r>
            <a:endParaRPr/>
          </a:p>
        </p:txBody>
      </p:sp>
      <p:graphicFrame>
        <p:nvGraphicFramePr>
          <p:cNvPr id="197" name="Google Shape;197;p16"/>
          <p:cNvGraphicFramePr/>
          <p:nvPr/>
        </p:nvGraphicFramePr>
        <p:xfrm>
          <a:off x="333788" y="953579"/>
          <a:ext cx="3000000" cy="3000000"/>
        </p:xfrm>
        <a:graphic>
          <a:graphicData uri="http://schemas.openxmlformats.org/drawingml/2006/table">
            <a:tbl>
              <a:tblPr>
                <a:noFill/>
                <a:tableStyleId>{6E5C4257-155F-4ABD-8280-5BCB78FE6813}</a:tableStyleId>
              </a:tblPr>
              <a:tblGrid>
                <a:gridCol w="1293225">
                  <a:extLst>
                    <a:ext uri="{9D8B030D-6E8A-4147-A177-3AD203B41FA5}">
                      <a16:colId xmlns:a16="http://schemas.microsoft.com/office/drawing/2014/main" val="20000"/>
                    </a:ext>
                  </a:extLst>
                </a:gridCol>
                <a:gridCol w="2514625">
                  <a:extLst>
                    <a:ext uri="{9D8B030D-6E8A-4147-A177-3AD203B41FA5}">
                      <a16:colId xmlns:a16="http://schemas.microsoft.com/office/drawing/2014/main" val="20001"/>
                    </a:ext>
                  </a:extLst>
                </a:gridCol>
                <a:gridCol w="2574500">
                  <a:extLst>
                    <a:ext uri="{9D8B030D-6E8A-4147-A177-3AD203B41FA5}">
                      <a16:colId xmlns:a16="http://schemas.microsoft.com/office/drawing/2014/main" val="20002"/>
                    </a:ext>
                  </a:extLst>
                </a:gridCol>
                <a:gridCol w="2095525">
                  <a:extLst>
                    <a:ext uri="{9D8B030D-6E8A-4147-A177-3AD203B41FA5}">
                      <a16:colId xmlns:a16="http://schemas.microsoft.com/office/drawing/2014/main" val="20003"/>
                    </a:ext>
                  </a:extLst>
                </a:gridCol>
              </a:tblGrid>
              <a:tr h="338400">
                <a:tc>
                  <a:txBody>
                    <a:bodyPr/>
                    <a:lstStyle/>
                    <a:p>
                      <a:pPr marL="0" marR="0" lvl="0" indent="0" algn="just" rtl="0">
                        <a:lnSpc>
                          <a:spcPct val="100000"/>
                        </a:lnSpc>
                        <a:spcBef>
                          <a:spcPts val="0"/>
                        </a:spcBef>
                        <a:spcAft>
                          <a:spcPts val="0"/>
                        </a:spcAft>
                        <a:buClr>
                          <a:srgbClr val="FFFFFF"/>
                        </a:buClr>
                        <a:buSzPts val="1100"/>
                        <a:buFont typeface="Times New Roman"/>
                        <a:buNone/>
                      </a:pPr>
                      <a:r>
                        <a:rPr lang="en" sz="1400" b="1" i="0" u="none" strike="noStrike" cap="none">
                          <a:solidFill>
                            <a:schemeClr val="dk1"/>
                          </a:solidFill>
                          <a:latin typeface="Times New Roman"/>
                          <a:ea typeface="Times New Roman"/>
                          <a:cs typeface="Times New Roman"/>
                          <a:sym typeface="Times New Roman"/>
                        </a:rPr>
                        <a:t>Experiments</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FFFFFF"/>
                        </a:buClr>
                        <a:buSzPts val="1100"/>
                        <a:buFont typeface="Times New Roman"/>
                        <a:buNone/>
                      </a:pPr>
                      <a:r>
                        <a:rPr lang="en" sz="1400" b="1" i="0" u="none" strike="noStrike" cap="none">
                          <a:solidFill>
                            <a:schemeClr val="dk1"/>
                          </a:solidFill>
                          <a:latin typeface="Times New Roman"/>
                          <a:ea typeface="Times New Roman"/>
                          <a:cs typeface="Times New Roman"/>
                          <a:sym typeface="Times New Roman"/>
                        </a:rPr>
                        <a:t>Description</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FFFFFF"/>
                        </a:buClr>
                        <a:buSzPts val="1100"/>
                        <a:buFont typeface="Times New Roman"/>
                        <a:buNone/>
                      </a:pPr>
                      <a:r>
                        <a:rPr lang="en" sz="1400" b="1" i="0" u="none" strike="noStrike" cap="none">
                          <a:solidFill>
                            <a:schemeClr val="dk1"/>
                          </a:solidFill>
                          <a:latin typeface="Times New Roman"/>
                          <a:ea typeface="Times New Roman"/>
                          <a:cs typeface="Times New Roman"/>
                          <a:sym typeface="Times New Roman"/>
                        </a:rPr>
                        <a:t>Data assimilated variationally</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FFFF"/>
                        </a:buClr>
                        <a:buSzPts val="1100"/>
                        <a:buFont typeface="Times New Roman"/>
                        <a:buNone/>
                      </a:pPr>
                      <a:r>
                        <a:rPr lang="en" sz="1400" b="1" i="0" u="none" strike="noStrike" cap="none">
                          <a:solidFill>
                            <a:schemeClr val="dk1"/>
                          </a:solidFill>
                          <a:latin typeface="Times New Roman"/>
                          <a:ea typeface="Times New Roman"/>
                          <a:cs typeface="Times New Roman"/>
                          <a:sym typeface="Times New Roman"/>
                        </a:rPr>
                        <a:t>Model variables adjusted</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287700">
                <a:tc>
                  <a:txBody>
                    <a:bodyPr/>
                    <a:lstStyle/>
                    <a:p>
                      <a:pPr marL="0" marR="0" lvl="0" indent="0" algn="just" rtl="0">
                        <a:lnSpc>
                          <a:spcPct val="100000"/>
                        </a:lnSpc>
                        <a:spcBef>
                          <a:spcPts val="0"/>
                        </a:spcBef>
                        <a:spcAft>
                          <a:spcPts val="0"/>
                        </a:spcAft>
                        <a:buClr>
                          <a:srgbClr val="FFFFFF"/>
                        </a:buClr>
                        <a:buSzPts val="1100"/>
                        <a:buFont typeface="Times New Roman"/>
                        <a:buNone/>
                      </a:pPr>
                      <a:r>
                        <a:rPr lang="en" sz="1400" b="1" i="0" u="none" strike="noStrike" cap="none">
                          <a:solidFill>
                            <a:schemeClr val="dk1"/>
                          </a:solidFill>
                          <a:latin typeface="Times New Roman"/>
                          <a:ea typeface="Times New Roman"/>
                          <a:cs typeface="Times New Roman"/>
                          <a:sym typeface="Times New Roman"/>
                        </a:rPr>
                        <a:t>CTRL</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FFFFFF"/>
                        </a:buClr>
                        <a:buSzPts val="1100"/>
                        <a:buFont typeface="Times New Roman"/>
                        <a:buNone/>
                      </a:pPr>
                      <a:r>
                        <a:rPr lang="en" sz="1400" b="0" i="0" u="none" strike="noStrike" cap="none">
                          <a:solidFill>
                            <a:schemeClr val="dk1"/>
                          </a:solidFill>
                          <a:latin typeface="Times New Roman"/>
                          <a:ea typeface="Times New Roman"/>
                          <a:cs typeface="Times New Roman"/>
                          <a:sym typeface="Times New Roman"/>
                        </a:rPr>
                        <a:t>Control run </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FFFFFF"/>
                        </a:buClr>
                        <a:buSzPts val="1100"/>
                        <a:buFont typeface="Times New Roman"/>
                        <a:buNone/>
                      </a:pPr>
                      <a:r>
                        <a:rPr lang="en" sz="1400" b="0" i="0" u="none" strike="noStrike" cap="none">
                          <a:solidFill>
                            <a:schemeClr val="dk1"/>
                          </a:solidFill>
                          <a:latin typeface="Times New Roman"/>
                          <a:ea typeface="Times New Roman"/>
                          <a:cs typeface="Times New Roman"/>
                          <a:sym typeface="Times New Roman"/>
                        </a:rPr>
                        <a:t>None</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FFFFFF"/>
                        </a:buClr>
                        <a:buSzPts val="1100"/>
                        <a:buFont typeface="Times New Roman"/>
                        <a:buNone/>
                      </a:pPr>
                      <a:r>
                        <a:rPr lang="en" sz="1400" b="0" i="0" u="none" strike="noStrike" cap="none">
                          <a:solidFill>
                            <a:schemeClr val="dk1"/>
                          </a:solidFill>
                          <a:latin typeface="Times New Roman"/>
                          <a:ea typeface="Times New Roman"/>
                          <a:cs typeface="Times New Roman"/>
                          <a:sym typeface="Times New Roman"/>
                        </a:rPr>
                        <a:t>None</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47225">
                <a:tc>
                  <a:txBody>
                    <a:bodyPr/>
                    <a:lstStyle/>
                    <a:p>
                      <a:pPr marL="0" marR="0" lvl="0" indent="0" algn="just" rtl="0">
                        <a:lnSpc>
                          <a:spcPct val="100000"/>
                        </a:lnSpc>
                        <a:spcBef>
                          <a:spcPts val="0"/>
                        </a:spcBef>
                        <a:spcAft>
                          <a:spcPts val="0"/>
                        </a:spcAft>
                        <a:buClr>
                          <a:srgbClr val="FFFFFF"/>
                        </a:buClr>
                        <a:buSzPts val="1100"/>
                        <a:buFont typeface="Times New Roman"/>
                        <a:buNone/>
                      </a:pPr>
                      <a:r>
                        <a:rPr lang="en" sz="1400" b="1" i="0" u="none" strike="noStrike" cap="none">
                          <a:solidFill>
                            <a:schemeClr val="dk1"/>
                          </a:solidFill>
                          <a:latin typeface="Times New Roman"/>
                          <a:ea typeface="Times New Roman"/>
                          <a:cs typeface="Times New Roman"/>
                          <a:sym typeface="Times New Roman"/>
                        </a:rPr>
                        <a:t>GLM</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FFFF"/>
                        </a:buClr>
                        <a:buSzPts val="1100"/>
                        <a:buFont typeface="Times New Roman"/>
                        <a:buNone/>
                      </a:pPr>
                      <a:r>
                        <a:rPr lang="en" sz="1400" b="0" i="0" u="none" strike="noStrike" cap="none">
                          <a:solidFill>
                            <a:schemeClr val="dk1"/>
                          </a:solidFill>
                          <a:latin typeface="Times New Roman"/>
                          <a:ea typeface="Times New Roman"/>
                          <a:cs typeface="Times New Roman"/>
                          <a:sym typeface="Times New Roman"/>
                        </a:rPr>
                        <a:t>Lightning DA run.</a:t>
                      </a:r>
                      <a:endParaRPr sz="1300" u="none" strike="noStrike" cap="none">
                        <a:solidFill>
                          <a:schemeClr val="dk1"/>
                        </a:solidFill>
                      </a:endParaRPr>
                    </a:p>
                  </a:txBody>
                  <a:tcPr marL="56125" marR="561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FFFFFF"/>
                        </a:buClr>
                        <a:buSzPts val="1100"/>
                        <a:buFont typeface="Times New Roman"/>
                        <a:buNone/>
                      </a:pPr>
                      <a:r>
                        <a:rPr lang="en" sz="1400" b="0" i="0" u="none" strike="noStrike" cap="none">
                          <a:solidFill>
                            <a:schemeClr val="dk1"/>
                          </a:solidFill>
                          <a:latin typeface="Times New Roman"/>
                          <a:ea typeface="Times New Roman"/>
                          <a:cs typeface="Times New Roman"/>
                          <a:sym typeface="Times New Roman"/>
                        </a:rPr>
                        <a:t>GLM flash density rates.</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FFFFFF"/>
                        </a:buClr>
                        <a:buSzPts val="1100"/>
                        <a:buFont typeface="Times New Roman"/>
                        <a:buNone/>
                      </a:pPr>
                      <a:r>
                        <a:rPr lang="en" sz="1400" b="0" i="0" u="none" strike="noStrike" cap="none">
                          <a:solidFill>
                            <a:schemeClr val="dk1"/>
                          </a:solidFill>
                          <a:latin typeface="Times New Roman"/>
                          <a:ea typeface="Times New Roman"/>
                          <a:cs typeface="Times New Roman"/>
                          <a:sym typeface="Times New Roman"/>
                        </a:rPr>
                        <a:t>q</a:t>
                      </a:r>
                      <a:r>
                        <a:rPr lang="en" sz="1400" b="0" i="0" u="none" strike="noStrike" cap="none" baseline="-25000">
                          <a:solidFill>
                            <a:schemeClr val="dk1"/>
                          </a:solidFill>
                          <a:latin typeface="Times New Roman"/>
                          <a:ea typeface="Times New Roman"/>
                          <a:cs typeface="Times New Roman"/>
                          <a:sym typeface="Times New Roman"/>
                        </a:rPr>
                        <a:t>v </a:t>
                      </a:r>
                      <a:r>
                        <a:rPr lang="en" sz="1400" b="0" i="0" u="none" strike="noStrike" cap="none">
                          <a:solidFill>
                            <a:schemeClr val="dk1"/>
                          </a:solidFill>
                          <a:latin typeface="Times New Roman"/>
                          <a:ea typeface="Times New Roman"/>
                          <a:cs typeface="Times New Roman"/>
                          <a:sym typeface="Times New Roman"/>
                        </a:rPr>
                        <a:t>(LCL-3 km)</a:t>
                      </a:r>
                      <a:endParaRPr sz="13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imes New Roman"/>
                        <a:ea typeface="Times New Roman"/>
                        <a:cs typeface="Times New Roman"/>
                        <a:sym typeface="Times New Roman"/>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339500">
                <a:tc>
                  <a:txBody>
                    <a:bodyPr/>
                    <a:lstStyle/>
                    <a:p>
                      <a:pPr marL="0" marR="0" lvl="0" indent="0" algn="just" rtl="0">
                        <a:lnSpc>
                          <a:spcPct val="100000"/>
                        </a:lnSpc>
                        <a:spcBef>
                          <a:spcPts val="0"/>
                        </a:spcBef>
                        <a:spcAft>
                          <a:spcPts val="0"/>
                        </a:spcAft>
                        <a:buClr>
                          <a:srgbClr val="FFFFFF"/>
                        </a:buClr>
                        <a:buSzPts val="1100"/>
                        <a:buFont typeface="Times New Roman"/>
                        <a:buNone/>
                      </a:pPr>
                      <a:r>
                        <a:rPr lang="en" sz="1400" b="1" i="0" u="none" strike="noStrike" cap="none">
                          <a:solidFill>
                            <a:schemeClr val="dk1"/>
                          </a:solidFill>
                          <a:latin typeface="Times New Roman"/>
                          <a:ea typeface="Times New Roman"/>
                          <a:cs typeface="Times New Roman"/>
                          <a:sym typeface="Times New Roman"/>
                        </a:rPr>
                        <a:t>RAD</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FFFF"/>
                        </a:buClr>
                        <a:buSzPts val="1100"/>
                        <a:buFont typeface="Times New Roman"/>
                        <a:buNone/>
                      </a:pPr>
                      <a:r>
                        <a:rPr lang="en" sz="1400" b="0" i="0" u="none" strike="noStrike" cap="none">
                          <a:solidFill>
                            <a:schemeClr val="dk1"/>
                          </a:solidFill>
                          <a:latin typeface="Times New Roman"/>
                          <a:ea typeface="Times New Roman"/>
                          <a:cs typeface="Times New Roman"/>
                          <a:sym typeface="Times New Roman"/>
                        </a:rPr>
                        <a:t>Radar DA run</a:t>
                      </a:r>
                      <a:endParaRPr sz="1300" u="none" strike="noStrike" cap="none">
                        <a:solidFill>
                          <a:schemeClr val="dk1"/>
                        </a:solidFill>
                      </a:endParaRPr>
                    </a:p>
                  </a:txBody>
                  <a:tcPr marL="56125" marR="561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FFFFFF"/>
                        </a:buClr>
                        <a:buSzPts val="1100"/>
                        <a:buFont typeface="Times New Roman"/>
                        <a:buNone/>
                      </a:pPr>
                      <a:r>
                        <a:rPr lang="en" sz="1400" b="0" i="0" u="none" strike="noStrike" cap="none">
                          <a:solidFill>
                            <a:schemeClr val="dk1"/>
                          </a:solidFill>
                          <a:latin typeface="Times New Roman"/>
                          <a:ea typeface="Times New Roman"/>
                          <a:cs typeface="Times New Roman"/>
                          <a:sym typeface="Times New Roman"/>
                        </a:rPr>
                        <a:t>Vr and dBZ</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FFFFFF"/>
                        </a:buClr>
                        <a:buSzPts val="1100"/>
                        <a:buFont typeface="Times New Roman"/>
                        <a:buNone/>
                      </a:pPr>
                      <a:r>
                        <a:rPr lang="en" sz="1400" b="0" i="0" u="none" strike="noStrike" cap="none">
                          <a:solidFill>
                            <a:schemeClr val="dk1"/>
                          </a:solidFill>
                          <a:latin typeface="Times New Roman"/>
                          <a:ea typeface="Times New Roman"/>
                          <a:cs typeface="Times New Roman"/>
                          <a:sym typeface="Times New Roman"/>
                        </a:rPr>
                        <a:t>q</a:t>
                      </a:r>
                      <a:r>
                        <a:rPr lang="en" sz="1400" b="0" i="0" u="none" strike="noStrike" cap="none" baseline="-25000">
                          <a:solidFill>
                            <a:schemeClr val="dk1"/>
                          </a:solidFill>
                          <a:latin typeface="Times New Roman"/>
                          <a:ea typeface="Times New Roman"/>
                          <a:cs typeface="Times New Roman"/>
                          <a:sym typeface="Times New Roman"/>
                        </a:rPr>
                        <a:t>r</a:t>
                      </a:r>
                      <a:r>
                        <a:rPr lang="en" sz="1400" b="0" i="0" u="none" strike="noStrike" cap="none">
                          <a:solidFill>
                            <a:schemeClr val="dk1"/>
                          </a:solidFill>
                          <a:latin typeface="Times New Roman"/>
                          <a:ea typeface="Times New Roman"/>
                          <a:cs typeface="Times New Roman"/>
                          <a:sym typeface="Times New Roman"/>
                        </a:rPr>
                        <a:t>, q</a:t>
                      </a:r>
                      <a:r>
                        <a:rPr lang="en" sz="1400" b="0" i="0" u="none" strike="noStrike" cap="none" baseline="-25000">
                          <a:solidFill>
                            <a:schemeClr val="dk1"/>
                          </a:solidFill>
                          <a:latin typeface="Times New Roman"/>
                          <a:ea typeface="Times New Roman"/>
                          <a:cs typeface="Times New Roman"/>
                          <a:sym typeface="Times New Roman"/>
                        </a:rPr>
                        <a:t>g</a:t>
                      </a:r>
                      <a:r>
                        <a:rPr lang="en" sz="1400" b="0" i="0" u="none" strike="noStrike" cap="none">
                          <a:solidFill>
                            <a:schemeClr val="dk1"/>
                          </a:solidFill>
                          <a:latin typeface="Times New Roman"/>
                          <a:ea typeface="Times New Roman"/>
                          <a:cs typeface="Times New Roman"/>
                          <a:sym typeface="Times New Roman"/>
                        </a:rPr>
                        <a:t>, q</a:t>
                      </a:r>
                      <a:r>
                        <a:rPr lang="en" sz="1400" b="0" i="0" u="none" strike="noStrike" cap="none" baseline="-25000">
                          <a:solidFill>
                            <a:schemeClr val="dk1"/>
                          </a:solidFill>
                          <a:latin typeface="Times New Roman"/>
                          <a:ea typeface="Times New Roman"/>
                          <a:cs typeface="Times New Roman"/>
                          <a:sym typeface="Times New Roman"/>
                        </a:rPr>
                        <a:t>s</a:t>
                      </a:r>
                      <a:r>
                        <a:rPr lang="en" sz="1400" b="0" i="0" u="none" strike="noStrike" cap="none">
                          <a:solidFill>
                            <a:schemeClr val="dk1"/>
                          </a:solidFill>
                          <a:latin typeface="Times New Roman"/>
                          <a:ea typeface="Times New Roman"/>
                          <a:cs typeface="Times New Roman"/>
                          <a:sym typeface="Times New Roman"/>
                        </a:rPr>
                        <a:t>, q</a:t>
                      </a:r>
                      <a:r>
                        <a:rPr lang="en" sz="1400" b="0" i="0" u="none" strike="noStrike" cap="none" baseline="-25000">
                          <a:solidFill>
                            <a:schemeClr val="dk1"/>
                          </a:solidFill>
                          <a:latin typeface="Times New Roman"/>
                          <a:ea typeface="Times New Roman"/>
                          <a:cs typeface="Times New Roman"/>
                          <a:sym typeface="Times New Roman"/>
                        </a:rPr>
                        <a:t>h</a:t>
                      </a:r>
                      <a:r>
                        <a:rPr lang="en" sz="1400" b="0" i="0" u="none" strike="noStrike" cap="none">
                          <a:solidFill>
                            <a:schemeClr val="dk1"/>
                          </a:solidFill>
                          <a:latin typeface="Times New Roman"/>
                          <a:ea typeface="Times New Roman"/>
                          <a:cs typeface="Times New Roman"/>
                          <a:sym typeface="Times New Roman"/>
                        </a:rPr>
                        <a:t>, u, v, w, θ </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456350">
                <a:tc>
                  <a:txBody>
                    <a:bodyPr/>
                    <a:lstStyle/>
                    <a:p>
                      <a:pPr marL="0" marR="0" lvl="0" indent="0" algn="l" rtl="0">
                        <a:lnSpc>
                          <a:spcPct val="100000"/>
                        </a:lnSpc>
                        <a:spcBef>
                          <a:spcPts val="0"/>
                        </a:spcBef>
                        <a:spcAft>
                          <a:spcPts val="0"/>
                        </a:spcAft>
                        <a:buClr>
                          <a:srgbClr val="FFFFFF"/>
                        </a:buClr>
                        <a:buSzPts val="1100"/>
                        <a:buFont typeface="Times New Roman"/>
                        <a:buNone/>
                      </a:pPr>
                      <a:r>
                        <a:rPr lang="en" sz="1400" b="1" i="0" u="none" strike="noStrike" cap="none">
                          <a:solidFill>
                            <a:schemeClr val="dk1"/>
                          </a:solidFill>
                          <a:latin typeface="Times New Roman"/>
                          <a:ea typeface="Times New Roman"/>
                          <a:cs typeface="Times New Roman"/>
                          <a:sym typeface="Times New Roman"/>
                        </a:rPr>
                        <a:t>RAD+GLM</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FFFF"/>
                        </a:buClr>
                        <a:buSzPts val="1100"/>
                        <a:buFont typeface="Times New Roman"/>
                        <a:buNone/>
                      </a:pPr>
                      <a:r>
                        <a:rPr lang="en" sz="1400" b="0" i="0" u="none" strike="noStrike" cap="none">
                          <a:solidFill>
                            <a:schemeClr val="dk1"/>
                          </a:solidFill>
                          <a:latin typeface="Times New Roman"/>
                          <a:ea typeface="Times New Roman"/>
                          <a:cs typeface="Times New Roman"/>
                          <a:sym typeface="Times New Roman"/>
                        </a:rPr>
                        <a:t>Lightning + Radar DA run</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FFFF"/>
                        </a:buClr>
                        <a:buSzPts val="1100"/>
                        <a:buFont typeface="Times New Roman"/>
                        <a:buNone/>
                      </a:pPr>
                      <a:r>
                        <a:rPr lang="en" sz="1400" b="0" i="0" u="none" strike="noStrike" cap="none">
                          <a:solidFill>
                            <a:schemeClr val="dk1"/>
                          </a:solidFill>
                          <a:latin typeface="Times New Roman"/>
                          <a:ea typeface="Times New Roman"/>
                          <a:cs typeface="Times New Roman"/>
                          <a:sym typeface="Times New Roman"/>
                        </a:rPr>
                        <a:t>GLM flash density rates, Vr and dBZ</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FFFFFF"/>
                        </a:buClr>
                        <a:buSzPts val="1100"/>
                        <a:buFont typeface="Times New Roman"/>
                        <a:buNone/>
                      </a:pPr>
                      <a:r>
                        <a:rPr lang="en" sz="1400" b="0" i="0" u="none" strike="noStrike" cap="none">
                          <a:solidFill>
                            <a:schemeClr val="dk1"/>
                          </a:solidFill>
                          <a:latin typeface="Times New Roman"/>
                          <a:ea typeface="Times New Roman"/>
                          <a:cs typeface="Times New Roman"/>
                          <a:sym typeface="Times New Roman"/>
                        </a:rPr>
                        <a:t>q</a:t>
                      </a:r>
                      <a:r>
                        <a:rPr lang="en" sz="1400" b="0" i="0" u="none" strike="noStrike" cap="none" baseline="-25000">
                          <a:solidFill>
                            <a:schemeClr val="dk1"/>
                          </a:solidFill>
                          <a:latin typeface="Times New Roman"/>
                          <a:ea typeface="Times New Roman"/>
                          <a:cs typeface="Times New Roman"/>
                          <a:sym typeface="Times New Roman"/>
                        </a:rPr>
                        <a:t>v </a:t>
                      </a:r>
                      <a:r>
                        <a:rPr lang="en" sz="1400" b="0" i="0" u="none" strike="noStrike" cap="none">
                          <a:solidFill>
                            <a:schemeClr val="dk1"/>
                          </a:solidFill>
                          <a:latin typeface="Times New Roman"/>
                          <a:ea typeface="Times New Roman"/>
                          <a:cs typeface="Times New Roman"/>
                          <a:sym typeface="Times New Roman"/>
                        </a:rPr>
                        <a:t>(LCL-3 km), q</a:t>
                      </a:r>
                      <a:r>
                        <a:rPr lang="en" sz="1400" b="0" i="0" u="none" strike="noStrike" cap="none" baseline="-25000">
                          <a:solidFill>
                            <a:schemeClr val="dk1"/>
                          </a:solidFill>
                          <a:latin typeface="Times New Roman"/>
                          <a:ea typeface="Times New Roman"/>
                          <a:cs typeface="Times New Roman"/>
                          <a:sym typeface="Times New Roman"/>
                        </a:rPr>
                        <a:t>r</a:t>
                      </a:r>
                      <a:r>
                        <a:rPr lang="en" sz="1400" b="0" i="0" u="none" strike="noStrike" cap="none">
                          <a:solidFill>
                            <a:schemeClr val="dk1"/>
                          </a:solidFill>
                          <a:latin typeface="Times New Roman"/>
                          <a:ea typeface="Times New Roman"/>
                          <a:cs typeface="Times New Roman"/>
                          <a:sym typeface="Times New Roman"/>
                        </a:rPr>
                        <a:t>, q</a:t>
                      </a:r>
                      <a:r>
                        <a:rPr lang="en" sz="1400" b="0" i="0" u="none" strike="noStrike" cap="none" baseline="-25000">
                          <a:solidFill>
                            <a:schemeClr val="dk1"/>
                          </a:solidFill>
                          <a:latin typeface="Times New Roman"/>
                          <a:ea typeface="Times New Roman"/>
                          <a:cs typeface="Times New Roman"/>
                          <a:sym typeface="Times New Roman"/>
                        </a:rPr>
                        <a:t>g</a:t>
                      </a:r>
                      <a:r>
                        <a:rPr lang="en" sz="1400" b="0" i="0" u="none" strike="noStrike" cap="none">
                          <a:solidFill>
                            <a:schemeClr val="dk1"/>
                          </a:solidFill>
                          <a:latin typeface="Times New Roman"/>
                          <a:ea typeface="Times New Roman"/>
                          <a:cs typeface="Times New Roman"/>
                          <a:sym typeface="Times New Roman"/>
                        </a:rPr>
                        <a:t>, q</a:t>
                      </a:r>
                      <a:r>
                        <a:rPr lang="en" sz="1400" b="0" i="0" u="none" strike="noStrike" cap="none" baseline="-25000">
                          <a:solidFill>
                            <a:schemeClr val="dk1"/>
                          </a:solidFill>
                          <a:latin typeface="Times New Roman"/>
                          <a:ea typeface="Times New Roman"/>
                          <a:cs typeface="Times New Roman"/>
                          <a:sym typeface="Times New Roman"/>
                        </a:rPr>
                        <a:t>s</a:t>
                      </a:r>
                      <a:r>
                        <a:rPr lang="en" sz="1400" b="0" i="0" u="none" strike="noStrike" cap="none">
                          <a:solidFill>
                            <a:schemeClr val="dk1"/>
                          </a:solidFill>
                          <a:latin typeface="Times New Roman"/>
                          <a:ea typeface="Times New Roman"/>
                          <a:cs typeface="Times New Roman"/>
                          <a:sym typeface="Times New Roman"/>
                        </a:rPr>
                        <a:t>, q</a:t>
                      </a:r>
                      <a:r>
                        <a:rPr lang="en" sz="1400" b="0" i="0" u="none" strike="noStrike" cap="none" baseline="-25000">
                          <a:solidFill>
                            <a:schemeClr val="dk1"/>
                          </a:solidFill>
                          <a:latin typeface="Times New Roman"/>
                          <a:ea typeface="Times New Roman"/>
                          <a:cs typeface="Times New Roman"/>
                          <a:sym typeface="Times New Roman"/>
                        </a:rPr>
                        <a:t>h</a:t>
                      </a:r>
                      <a:r>
                        <a:rPr lang="en" sz="1400" b="0" i="0" u="none" strike="noStrike" cap="none">
                          <a:solidFill>
                            <a:schemeClr val="dk1"/>
                          </a:solidFill>
                          <a:latin typeface="Times New Roman"/>
                          <a:ea typeface="Times New Roman"/>
                          <a:cs typeface="Times New Roman"/>
                          <a:sym typeface="Times New Roman"/>
                        </a:rPr>
                        <a:t>, u, v, w, θ </a:t>
                      </a:r>
                      <a:endParaRPr sz="1300" u="none" strike="noStrike" cap="none">
                        <a:solidFill>
                          <a:schemeClr val="dk1"/>
                        </a:solidFill>
                      </a:endParaRPr>
                    </a:p>
                  </a:txBody>
                  <a:tcPr marL="56125" marR="561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7"/>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SFE/HWT real-time experiment over CLUE domain; preliminary results</a:t>
            </a:r>
            <a:endParaRPr/>
          </a:p>
        </p:txBody>
      </p:sp>
      <p:sp>
        <p:nvSpPr>
          <p:cNvPr id="203" name="Google Shape;203;p17"/>
          <p:cNvSpPr txBox="1">
            <a:spLocks noGrp="1"/>
          </p:cNvSpPr>
          <p:nvPr>
            <p:ph type="body" idx="1"/>
          </p:nvPr>
        </p:nvSpPr>
        <p:spPr>
          <a:xfrm>
            <a:off x="311699" y="1205309"/>
            <a:ext cx="4828337" cy="3721766"/>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600">
                <a:solidFill>
                  <a:schemeClr val="dk1"/>
                </a:solidFill>
              </a:rPr>
              <a:t>- Performance diagrams aggregated over all 29 forecast days over CONUS for 1, 3 and 6-h forecast show a general improvement in forecast skill over CTRL for all DA runs; with the best results obtained for GLM+RAD.</a:t>
            </a:r>
            <a:endParaRPr/>
          </a:p>
          <a:p>
            <a:pPr marL="0" lvl="0" indent="0" algn="l" rtl="0">
              <a:lnSpc>
                <a:spcPct val="115000"/>
              </a:lnSpc>
              <a:spcBef>
                <a:spcPts val="1200"/>
              </a:spcBef>
              <a:spcAft>
                <a:spcPts val="0"/>
              </a:spcAft>
              <a:buSzPts val="1800"/>
              <a:buNone/>
            </a:pPr>
            <a:r>
              <a:rPr lang="en" sz="1600">
                <a:solidFill>
                  <a:schemeClr val="dk1"/>
                </a:solidFill>
              </a:rPr>
              <a:t>- Individual cases reveal that assimilating GLM data showed benefit in radar-sparse areas such as the mountainous west, the Gulf of Mexico, East coast and the Sierra Madre in Mexico.</a:t>
            </a:r>
            <a:endParaRPr/>
          </a:p>
          <a:p>
            <a:pPr marL="0" lvl="0" indent="0" algn="l" rtl="0">
              <a:lnSpc>
                <a:spcPct val="115000"/>
              </a:lnSpc>
              <a:spcBef>
                <a:spcPts val="1200"/>
              </a:spcBef>
              <a:spcAft>
                <a:spcPts val="0"/>
              </a:spcAft>
              <a:buSzPts val="1800"/>
              <a:buNone/>
            </a:pPr>
            <a:r>
              <a:rPr lang="en" sz="1600">
                <a:solidFill>
                  <a:schemeClr val="dk1"/>
                </a:solidFill>
              </a:rPr>
              <a:t>- Excellent performance of CTRL is explained by RAPv5 data already blending info from a large arrays of obs, including lightning and radar.</a:t>
            </a:r>
            <a:endParaRPr/>
          </a:p>
          <a:p>
            <a:pPr marL="0" lvl="0" indent="0" algn="l" rtl="0">
              <a:lnSpc>
                <a:spcPct val="115000"/>
              </a:lnSpc>
              <a:spcBef>
                <a:spcPts val="1200"/>
              </a:spcBef>
              <a:spcAft>
                <a:spcPts val="1200"/>
              </a:spcAft>
              <a:buSzPts val="1800"/>
              <a:buNone/>
            </a:pPr>
            <a:endParaRPr sz="1600">
              <a:solidFill>
                <a:schemeClr val="dk1"/>
              </a:solidFill>
            </a:endParaRPr>
          </a:p>
        </p:txBody>
      </p:sp>
      <p:pic>
        <p:nvPicPr>
          <p:cNvPr id="204" name="Google Shape;204;p17" descr="A close up of a map&#10;&#10;Description automatically generated"/>
          <p:cNvPicPr preferRelativeResize="0"/>
          <p:nvPr/>
        </p:nvPicPr>
        <p:blipFill rotWithShape="1">
          <a:blip r:embed="rId3">
            <a:alphaModFix/>
          </a:blip>
          <a:srcRect l="20372" r="14641"/>
          <a:stretch/>
        </p:blipFill>
        <p:spPr>
          <a:xfrm>
            <a:off x="5140036" y="1278901"/>
            <a:ext cx="3957176" cy="269922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8"/>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SFE/HWT real-time experiment</a:t>
            </a:r>
            <a:br>
              <a:rPr lang="en"/>
            </a:br>
            <a:endParaRPr/>
          </a:p>
        </p:txBody>
      </p:sp>
      <p:sp>
        <p:nvSpPr>
          <p:cNvPr id="210" name="Google Shape;210;p18"/>
          <p:cNvSpPr txBox="1">
            <a:spLocks noGrp="1"/>
          </p:cNvSpPr>
          <p:nvPr>
            <p:ph type="body" idx="1"/>
          </p:nvPr>
        </p:nvSpPr>
        <p:spPr>
          <a:xfrm>
            <a:off x="311700" y="1205309"/>
            <a:ext cx="8561700" cy="159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00">
                <a:solidFill>
                  <a:schemeClr val="dk1"/>
                </a:solidFill>
              </a:rPr>
              <a:t>1. Using</a:t>
            </a:r>
            <a:endParaRPr>
              <a:solidFill>
                <a:schemeClr val="dk1"/>
              </a:solidFill>
            </a:endParaRPr>
          </a:p>
        </p:txBody>
      </p:sp>
      <p:sp>
        <p:nvSpPr>
          <p:cNvPr id="211" name="Google Shape;211;p18"/>
          <p:cNvSpPr txBox="1"/>
          <p:nvPr/>
        </p:nvSpPr>
        <p:spPr>
          <a:xfrm>
            <a:off x="477475" y="4495299"/>
            <a:ext cx="8433000" cy="602700"/>
          </a:xfrm>
          <a:prstGeom prst="rect">
            <a:avLst/>
          </a:prstGeom>
          <a:noFill/>
          <a:ln w="9525" cap="flat" cmpd="sng">
            <a:solidFill>
              <a:schemeClr val="lt1"/>
            </a:solidFill>
            <a:prstDash val="solid"/>
            <a:miter lim="800000"/>
            <a:headEnd type="none" w="sm" len="sm"/>
            <a:tailEnd type="none" w="sm" len="sm"/>
          </a:ln>
        </p:spPr>
        <p:txBody>
          <a:bodyPr spcFirstLastPara="1" wrap="square" lIns="78625" tIns="39300" rIns="78625" bIns="39300" anchor="t" anchorCtr="0">
            <a:spAutoFit/>
          </a:bodyPr>
          <a:lstStyle/>
          <a:p>
            <a:pPr marL="0" marR="0" lvl="0" indent="0" algn="l" rtl="0">
              <a:lnSpc>
                <a:spcPct val="100000"/>
              </a:lnSpc>
              <a:spcBef>
                <a:spcPts val="0"/>
              </a:spcBef>
              <a:spcAft>
                <a:spcPts val="0"/>
              </a:spcAft>
              <a:buClr>
                <a:schemeClr val="dk1"/>
              </a:buClr>
              <a:buSzPts val="1700"/>
              <a:buFont typeface="Helvetica Neue"/>
              <a:buNone/>
            </a:pPr>
            <a:r>
              <a:rPr lang="en" sz="1700" b="0" i="0" u="none" strike="noStrike" cap="none">
                <a:solidFill>
                  <a:schemeClr val="dk1"/>
                </a:solidFill>
                <a:latin typeface="Helvetica Neue"/>
                <a:ea typeface="Helvetica Neue"/>
                <a:cs typeface="Helvetica Neue"/>
                <a:sym typeface="Helvetica Neue"/>
              </a:rPr>
              <a:t>GLM DA </a:t>
            </a:r>
            <a:r>
              <a:rPr lang="en" sz="1700" b="0" i="0" u="none" strike="noStrike" cap="none">
                <a:solidFill>
                  <a:schemeClr val="accent1"/>
                </a:solidFill>
                <a:latin typeface="Helvetica Neue"/>
                <a:ea typeface="Helvetica Neue"/>
                <a:cs typeface="Helvetica Neue"/>
                <a:sym typeface="Helvetica Neue"/>
              </a:rPr>
              <a:t>adds in more precipitation during the first 2-3h of forecast</a:t>
            </a:r>
            <a:r>
              <a:rPr lang="en" sz="1700" b="0" i="0" u="none" strike="noStrike" cap="none">
                <a:solidFill>
                  <a:schemeClr val="dk1"/>
                </a:solidFill>
                <a:latin typeface="Helvetica Neue"/>
                <a:ea typeface="Helvetica Neue"/>
                <a:cs typeface="Helvetica Neue"/>
                <a:sym typeface="Helvetica Neue"/>
              </a:rPr>
              <a:t>, especially over the </a:t>
            </a:r>
            <a:r>
              <a:rPr lang="en" sz="1700" b="0" i="0" u="none" strike="noStrike" cap="none">
                <a:solidFill>
                  <a:schemeClr val="accent1"/>
                </a:solidFill>
                <a:latin typeface="Helvetica Neue"/>
                <a:ea typeface="Helvetica Neue"/>
                <a:cs typeface="Helvetica Neue"/>
                <a:sym typeface="Helvetica Neue"/>
              </a:rPr>
              <a:t>eastern 2/3</a:t>
            </a:r>
            <a:r>
              <a:rPr lang="en" sz="1700" b="0" i="0" u="none" strike="noStrike" cap="none" baseline="30000">
                <a:solidFill>
                  <a:schemeClr val="accent1"/>
                </a:solidFill>
                <a:latin typeface="Helvetica Neue"/>
                <a:ea typeface="Helvetica Neue"/>
                <a:cs typeface="Helvetica Neue"/>
                <a:sym typeface="Helvetica Neue"/>
              </a:rPr>
              <a:t>rd</a:t>
            </a:r>
            <a:r>
              <a:rPr lang="en" sz="1700" b="0" i="0" u="none" strike="noStrike" cap="none">
                <a:solidFill>
                  <a:schemeClr val="accent1"/>
                </a:solidFill>
                <a:latin typeface="Helvetica Neue"/>
                <a:ea typeface="Helvetica Neue"/>
                <a:cs typeface="Helvetica Neue"/>
                <a:sym typeface="Helvetica Neue"/>
              </a:rPr>
              <a:t> of CONUS where bulk of lightning occurs</a:t>
            </a:r>
            <a:r>
              <a:rPr lang="en" sz="1700" b="0" i="0" u="none" strike="noStrike" cap="none">
                <a:solidFill>
                  <a:schemeClr val="dk1"/>
                </a:solidFill>
                <a:latin typeface="Helvetica Neue"/>
                <a:ea typeface="Helvetica Neue"/>
                <a:cs typeface="Helvetica Neue"/>
                <a:sym typeface="Helvetica Neue"/>
              </a:rPr>
              <a:t>. </a:t>
            </a:r>
            <a:endParaRPr sz="1200" b="0" i="0" u="none" strike="noStrike" cap="none">
              <a:solidFill>
                <a:srgbClr val="000000"/>
              </a:solidFill>
              <a:latin typeface="Arial"/>
              <a:ea typeface="Arial"/>
              <a:cs typeface="Arial"/>
              <a:sym typeface="Arial"/>
            </a:endParaRPr>
          </a:p>
        </p:txBody>
      </p:sp>
      <p:sp>
        <p:nvSpPr>
          <p:cNvPr id="212" name="Google Shape;212;p18"/>
          <p:cNvSpPr txBox="1"/>
          <p:nvPr/>
        </p:nvSpPr>
        <p:spPr>
          <a:xfrm>
            <a:off x="2139285" y="4174305"/>
            <a:ext cx="4670100" cy="341100"/>
          </a:xfrm>
          <a:prstGeom prst="rect">
            <a:avLst/>
          </a:prstGeom>
          <a:noFill/>
          <a:ln w="9525" cap="flat" cmpd="sng">
            <a:solidFill>
              <a:schemeClr val="lt1"/>
            </a:solidFill>
            <a:prstDash val="solid"/>
            <a:miter lim="800000"/>
            <a:headEnd type="none" w="sm" len="sm"/>
            <a:tailEnd type="none" w="sm" len="sm"/>
          </a:ln>
        </p:spPr>
        <p:txBody>
          <a:bodyPr spcFirstLastPara="1" wrap="square" lIns="78625" tIns="39300" rIns="78625" bIns="39300" anchor="t" anchorCtr="0">
            <a:spAutoFit/>
          </a:bodyPr>
          <a:lstStyle/>
          <a:p>
            <a:pPr marL="0" marR="0" lvl="0" indent="0" algn="l" rtl="0">
              <a:lnSpc>
                <a:spcPct val="100000"/>
              </a:lnSpc>
              <a:spcBef>
                <a:spcPts val="0"/>
              </a:spcBef>
              <a:spcAft>
                <a:spcPts val="0"/>
              </a:spcAft>
              <a:buClr>
                <a:schemeClr val="lt1"/>
              </a:buClr>
              <a:buSzPts val="1700"/>
              <a:buFont typeface="Helvetica Neue"/>
              <a:buNone/>
            </a:pPr>
            <a:r>
              <a:rPr lang="en" sz="1700" b="0" i="0" u="none" strike="noStrike" cap="none">
                <a:solidFill>
                  <a:schemeClr val="dk1"/>
                </a:solidFill>
                <a:latin typeface="Helvetica Neue"/>
                <a:ea typeface="Helvetica Neue"/>
                <a:cs typeface="Helvetica Neue"/>
                <a:sym typeface="Helvetica Neue"/>
              </a:rPr>
              <a:t>0-6h rainfall aggregated over 29 fcst days</a:t>
            </a:r>
            <a:endParaRPr sz="1200" b="0" i="0" u="none" strike="noStrike" cap="none">
              <a:solidFill>
                <a:schemeClr val="dk1"/>
              </a:solidFill>
              <a:latin typeface="Arial"/>
              <a:ea typeface="Arial"/>
              <a:cs typeface="Arial"/>
              <a:sym typeface="Arial"/>
            </a:endParaRPr>
          </a:p>
        </p:txBody>
      </p:sp>
      <p:pic>
        <p:nvPicPr>
          <p:cNvPr id="213" name="Google Shape;213;p18" descr="A screenshot of a computer&#10;&#10;Description automatically generated"/>
          <p:cNvPicPr preferRelativeResize="0"/>
          <p:nvPr/>
        </p:nvPicPr>
        <p:blipFill rotWithShape="1">
          <a:blip r:embed="rId3">
            <a:alphaModFix/>
          </a:blip>
          <a:srcRect/>
          <a:stretch/>
        </p:blipFill>
        <p:spPr>
          <a:xfrm>
            <a:off x="289550" y="670536"/>
            <a:ext cx="8668027" cy="3502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9"/>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SFE/HWT real-time experiment;</a:t>
            </a:r>
            <a:endParaRPr/>
          </a:p>
        </p:txBody>
      </p:sp>
      <p:sp>
        <p:nvSpPr>
          <p:cNvPr id="219" name="Google Shape;219;p19"/>
          <p:cNvSpPr txBox="1">
            <a:spLocks noGrp="1"/>
          </p:cNvSpPr>
          <p:nvPr>
            <p:ph type="body" idx="1"/>
          </p:nvPr>
        </p:nvSpPr>
        <p:spPr>
          <a:xfrm>
            <a:off x="311700" y="782747"/>
            <a:ext cx="8561700" cy="159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00">
                <a:solidFill>
                  <a:schemeClr val="dk1"/>
                </a:solidFill>
              </a:rPr>
              <a:t>Western US: Relatively less rainfall is added overall by RAD or GLM DA owing to the weaker convective nature of the storms over the western CONUS (e.g., monsoon storms).</a:t>
            </a:r>
            <a:endParaRPr/>
          </a:p>
        </p:txBody>
      </p:sp>
      <p:pic>
        <p:nvPicPr>
          <p:cNvPr id="220" name="Google Shape;220;p19" descr="A screenshot of a computer&#10;&#10;Description automatically generated"/>
          <p:cNvPicPr preferRelativeResize="0"/>
          <p:nvPr/>
        </p:nvPicPr>
        <p:blipFill rotWithShape="1">
          <a:blip r:embed="rId3">
            <a:alphaModFix/>
          </a:blip>
          <a:srcRect/>
          <a:stretch/>
        </p:blipFill>
        <p:spPr>
          <a:xfrm>
            <a:off x="140100" y="1509140"/>
            <a:ext cx="8863801" cy="35978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2"/>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Background</a:t>
            </a:r>
            <a:endParaRPr/>
          </a:p>
        </p:txBody>
      </p:sp>
      <p:sp>
        <p:nvSpPr>
          <p:cNvPr id="62" name="Google Shape;62;p2"/>
          <p:cNvSpPr txBox="1">
            <a:spLocks noGrp="1"/>
          </p:cNvSpPr>
          <p:nvPr>
            <p:ph type="body" idx="1"/>
          </p:nvPr>
        </p:nvSpPr>
        <p:spPr>
          <a:xfrm>
            <a:off x="311700" y="771475"/>
            <a:ext cx="8561700" cy="1592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a:solidFill>
                  <a:schemeClr val="dk1"/>
                </a:solidFill>
              </a:rPr>
              <a:t>Why assimilate lightning data?</a:t>
            </a:r>
            <a:endParaRPr>
              <a:solidFill>
                <a:schemeClr val="dk1"/>
              </a:solidFill>
            </a:endParaRPr>
          </a:p>
          <a:p>
            <a:pPr marL="0" lvl="0" indent="0" algn="l" rtl="0">
              <a:lnSpc>
                <a:spcPct val="115000"/>
              </a:lnSpc>
              <a:spcBef>
                <a:spcPts val="0"/>
              </a:spcBef>
              <a:spcAft>
                <a:spcPts val="0"/>
              </a:spcAft>
              <a:buSzPts val="1800"/>
              <a:buNone/>
            </a:pPr>
            <a:r>
              <a:rPr lang="en">
                <a:solidFill>
                  <a:schemeClr val="dk1"/>
                </a:solidFill>
              </a:rPr>
              <a:t>Locate convective cores and provide information about storm evolution/intensity </a:t>
            </a:r>
            <a:endParaRPr>
              <a:solidFill>
                <a:schemeClr val="dk1"/>
              </a:solidFill>
            </a:endParaRPr>
          </a:p>
          <a:p>
            <a:pPr marL="0" lvl="0" indent="0" algn="l" rtl="0">
              <a:lnSpc>
                <a:spcPct val="115000"/>
              </a:lnSpc>
              <a:spcBef>
                <a:spcPts val="1200"/>
              </a:spcBef>
              <a:spcAft>
                <a:spcPts val="1200"/>
              </a:spcAft>
              <a:buSzPts val="1800"/>
              <a:buNone/>
            </a:pPr>
            <a:r>
              <a:rPr lang="en">
                <a:solidFill>
                  <a:schemeClr val="dk1"/>
                </a:solidFill>
              </a:rPr>
              <a:t>Benefits of GLM:  Imagery-like output enhances info about spatial structure; satellite data covers hard-to-reach places</a:t>
            </a:r>
            <a:endParaRPr>
              <a:solidFill>
                <a:schemeClr val="dk1"/>
              </a:solidFill>
            </a:endParaRPr>
          </a:p>
        </p:txBody>
      </p:sp>
      <p:pic>
        <p:nvPicPr>
          <p:cNvPr id="63" name="Google Shape;63;p2"/>
          <p:cNvPicPr preferRelativeResize="0"/>
          <p:nvPr/>
        </p:nvPicPr>
        <p:blipFill rotWithShape="1">
          <a:blip r:embed="rId3">
            <a:alphaModFix/>
          </a:blip>
          <a:srcRect/>
          <a:stretch/>
        </p:blipFill>
        <p:spPr>
          <a:xfrm>
            <a:off x="601650" y="2495551"/>
            <a:ext cx="7910124" cy="2466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Western US: example of GLM DA improvements over areas characterized by poor radar coverage</a:t>
            </a:r>
            <a:endParaRPr/>
          </a:p>
        </p:txBody>
      </p:sp>
      <p:pic>
        <p:nvPicPr>
          <p:cNvPr id="226" name="Google Shape;226;p20" descr="A close up of a map&#10;&#10;Description automatically generated"/>
          <p:cNvPicPr preferRelativeResize="0"/>
          <p:nvPr/>
        </p:nvPicPr>
        <p:blipFill rotWithShape="1">
          <a:blip r:embed="rId3">
            <a:alphaModFix/>
          </a:blip>
          <a:srcRect l="13856" t="3829" r="9926"/>
          <a:stretch/>
        </p:blipFill>
        <p:spPr>
          <a:xfrm>
            <a:off x="800793" y="1143122"/>
            <a:ext cx="7543922" cy="386258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1"/>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Western US: example of GLM DA improvements over areas characterized by poor radar coverage (rainfall)</a:t>
            </a:r>
            <a:endParaRPr/>
          </a:p>
        </p:txBody>
      </p:sp>
      <p:pic>
        <p:nvPicPr>
          <p:cNvPr id="232" name="Google Shape;232;p21" descr="A close up of a map&#10;&#10;Description automatically generated"/>
          <p:cNvPicPr preferRelativeResize="0"/>
          <p:nvPr/>
        </p:nvPicPr>
        <p:blipFill rotWithShape="1">
          <a:blip r:embed="rId3">
            <a:alphaModFix/>
          </a:blip>
          <a:srcRect l="12283" t="3829" r="7857"/>
          <a:stretch/>
        </p:blipFill>
        <p:spPr>
          <a:xfrm>
            <a:off x="836716" y="1278571"/>
            <a:ext cx="7301440" cy="363660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2"/>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Western US: Other example of GLM DA improvements over areas characterized by poor radar coverage (rainfall)</a:t>
            </a:r>
            <a:endParaRPr/>
          </a:p>
        </p:txBody>
      </p:sp>
      <p:pic>
        <p:nvPicPr>
          <p:cNvPr id="238" name="Google Shape;238;p22" descr="A close up of a map&#10;&#10;Description automatically generated"/>
          <p:cNvPicPr preferRelativeResize="0"/>
          <p:nvPr/>
        </p:nvPicPr>
        <p:blipFill rotWithShape="1">
          <a:blip r:embed="rId3">
            <a:alphaModFix/>
          </a:blip>
          <a:srcRect l="13070" t="6628" r="9141"/>
          <a:stretch/>
        </p:blipFill>
        <p:spPr>
          <a:xfrm>
            <a:off x="693023" y="1143122"/>
            <a:ext cx="7759462" cy="3852664"/>
          </a:xfrm>
          <a:prstGeom prst="rect">
            <a:avLst/>
          </a:prstGeom>
          <a:noFill/>
          <a:ln>
            <a:noFill/>
          </a:ln>
        </p:spPr>
      </p:pic>
      <p:sp>
        <p:nvSpPr>
          <p:cNvPr id="239" name="Google Shape;239;p22"/>
          <p:cNvSpPr/>
          <p:nvPr/>
        </p:nvSpPr>
        <p:spPr>
          <a:xfrm>
            <a:off x="1052257" y="1787989"/>
            <a:ext cx="1077703" cy="582033"/>
          </a:xfrm>
          <a:custGeom>
            <a:avLst/>
            <a:gdLst/>
            <a:ahLst/>
            <a:cxnLst/>
            <a:rect l="l" t="t" r="r" b="b"/>
            <a:pathLst>
              <a:path w="1143000" h="838200" extrusionOk="0">
                <a:moveTo>
                  <a:pt x="0" y="419100"/>
                </a:moveTo>
                <a:cubicBezTo>
                  <a:pt x="0" y="187637"/>
                  <a:pt x="255869" y="0"/>
                  <a:pt x="571500" y="0"/>
                </a:cubicBezTo>
                <a:cubicBezTo>
                  <a:pt x="887131" y="0"/>
                  <a:pt x="1143000" y="187637"/>
                  <a:pt x="1143000" y="419100"/>
                </a:cubicBezTo>
                <a:cubicBezTo>
                  <a:pt x="1143000" y="650563"/>
                  <a:pt x="887131" y="838200"/>
                  <a:pt x="571500" y="838200"/>
                </a:cubicBezTo>
                <a:cubicBezTo>
                  <a:pt x="255869" y="838200"/>
                  <a:pt x="0" y="650563"/>
                  <a:pt x="0" y="419100"/>
                </a:cubicBezTo>
                <a:close/>
                <a:moveTo>
                  <a:pt x="39898" y="419100"/>
                </a:moveTo>
                <a:cubicBezTo>
                  <a:pt x="39898" y="628527"/>
                  <a:pt x="277904" y="798302"/>
                  <a:pt x="571500" y="798302"/>
                </a:cubicBezTo>
                <a:cubicBezTo>
                  <a:pt x="865096" y="798302"/>
                  <a:pt x="1103102" y="628527"/>
                  <a:pt x="1103102" y="419100"/>
                </a:cubicBezTo>
                <a:cubicBezTo>
                  <a:pt x="1103102" y="209673"/>
                  <a:pt x="865096" y="39898"/>
                  <a:pt x="571500" y="39898"/>
                </a:cubicBezTo>
                <a:cubicBezTo>
                  <a:pt x="277904" y="39898"/>
                  <a:pt x="39898" y="209673"/>
                  <a:pt x="39898" y="419100"/>
                </a:cubicBezTo>
                <a:close/>
              </a:path>
            </a:pathLst>
          </a:custGeom>
          <a:solidFill>
            <a:schemeClr val="lt1"/>
          </a:solidFill>
          <a:ln w="25400" cap="flat" cmpd="sng">
            <a:solidFill>
              <a:srgbClr val="FFC000"/>
            </a:solidFill>
            <a:prstDash val="solid"/>
            <a:miter lim="800000"/>
            <a:headEnd type="none" w="sm" len="sm"/>
            <a:tailEnd type="none" w="sm" len="sm"/>
          </a:ln>
        </p:spPr>
        <p:txBody>
          <a:bodyPr spcFirstLastPara="1" wrap="square" lIns="78625" tIns="39300" rIns="78625" bIns="393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Helvetica Neue"/>
              <a:ea typeface="Helvetica Neue"/>
              <a:cs typeface="Helvetica Neue"/>
              <a:sym typeface="Helvetica Neue"/>
            </a:endParaRPr>
          </a:p>
        </p:txBody>
      </p:sp>
      <p:sp>
        <p:nvSpPr>
          <p:cNvPr id="240" name="Google Shape;240;p22"/>
          <p:cNvSpPr/>
          <p:nvPr/>
        </p:nvSpPr>
        <p:spPr>
          <a:xfrm>
            <a:off x="1052257" y="3629992"/>
            <a:ext cx="1077703" cy="582033"/>
          </a:xfrm>
          <a:custGeom>
            <a:avLst/>
            <a:gdLst/>
            <a:ahLst/>
            <a:cxnLst/>
            <a:rect l="l" t="t" r="r" b="b"/>
            <a:pathLst>
              <a:path w="1143000" h="838200" extrusionOk="0">
                <a:moveTo>
                  <a:pt x="0" y="419100"/>
                </a:moveTo>
                <a:cubicBezTo>
                  <a:pt x="0" y="187637"/>
                  <a:pt x="255869" y="0"/>
                  <a:pt x="571500" y="0"/>
                </a:cubicBezTo>
                <a:cubicBezTo>
                  <a:pt x="887131" y="0"/>
                  <a:pt x="1143000" y="187637"/>
                  <a:pt x="1143000" y="419100"/>
                </a:cubicBezTo>
                <a:cubicBezTo>
                  <a:pt x="1143000" y="650563"/>
                  <a:pt x="887131" y="838200"/>
                  <a:pt x="571500" y="838200"/>
                </a:cubicBezTo>
                <a:cubicBezTo>
                  <a:pt x="255869" y="838200"/>
                  <a:pt x="0" y="650563"/>
                  <a:pt x="0" y="419100"/>
                </a:cubicBezTo>
                <a:close/>
                <a:moveTo>
                  <a:pt x="39898" y="419100"/>
                </a:moveTo>
                <a:cubicBezTo>
                  <a:pt x="39898" y="628527"/>
                  <a:pt x="277904" y="798302"/>
                  <a:pt x="571500" y="798302"/>
                </a:cubicBezTo>
                <a:cubicBezTo>
                  <a:pt x="865096" y="798302"/>
                  <a:pt x="1103102" y="628527"/>
                  <a:pt x="1103102" y="419100"/>
                </a:cubicBezTo>
                <a:cubicBezTo>
                  <a:pt x="1103102" y="209673"/>
                  <a:pt x="865096" y="39898"/>
                  <a:pt x="571500" y="39898"/>
                </a:cubicBezTo>
                <a:cubicBezTo>
                  <a:pt x="277904" y="39898"/>
                  <a:pt x="39898" y="209673"/>
                  <a:pt x="39898" y="419100"/>
                </a:cubicBezTo>
                <a:close/>
              </a:path>
            </a:pathLst>
          </a:custGeom>
          <a:solidFill>
            <a:schemeClr val="lt1"/>
          </a:solidFill>
          <a:ln w="25400" cap="flat" cmpd="sng">
            <a:solidFill>
              <a:srgbClr val="FFC000"/>
            </a:solidFill>
            <a:prstDash val="solid"/>
            <a:miter lim="800000"/>
            <a:headEnd type="none" w="sm" len="sm"/>
            <a:tailEnd type="none" w="sm" len="sm"/>
          </a:ln>
        </p:spPr>
        <p:txBody>
          <a:bodyPr spcFirstLastPara="1" wrap="square" lIns="78625" tIns="39300" rIns="78625" bIns="393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Helvetica Neue"/>
              <a:ea typeface="Helvetica Neue"/>
              <a:cs typeface="Helvetica Neue"/>
              <a:sym typeface="Helvetica Neue"/>
            </a:endParaRPr>
          </a:p>
        </p:txBody>
      </p:sp>
      <p:sp>
        <p:nvSpPr>
          <p:cNvPr id="241" name="Google Shape;241;p22"/>
          <p:cNvSpPr/>
          <p:nvPr/>
        </p:nvSpPr>
        <p:spPr>
          <a:xfrm>
            <a:off x="3435178" y="1787989"/>
            <a:ext cx="1077703" cy="582033"/>
          </a:xfrm>
          <a:custGeom>
            <a:avLst/>
            <a:gdLst/>
            <a:ahLst/>
            <a:cxnLst/>
            <a:rect l="l" t="t" r="r" b="b"/>
            <a:pathLst>
              <a:path w="1143000" h="838200" extrusionOk="0">
                <a:moveTo>
                  <a:pt x="0" y="419100"/>
                </a:moveTo>
                <a:cubicBezTo>
                  <a:pt x="0" y="187637"/>
                  <a:pt x="255869" y="0"/>
                  <a:pt x="571500" y="0"/>
                </a:cubicBezTo>
                <a:cubicBezTo>
                  <a:pt x="887131" y="0"/>
                  <a:pt x="1143000" y="187637"/>
                  <a:pt x="1143000" y="419100"/>
                </a:cubicBezTo>
                <a:cubicBezTo>
                  <a:pt x="1143000" y="650563"/>
                  <a:pt x="887131" y="838200"/>
                  <a:pt x="571500" y="838200"/>
                </a:cubicBezTo>
                <a:cubicBezTo>
                  <a:pt x="255869" y="838200"/>
                  <a:pt x="0" y="650563"/>
                  <a:pt x="0" y="419100"/>
                </a:cubicBezTo>
                <a:close/>
                <a:moveTo>
                  <a:pt x="39898" y="419100"/>
                </a:moveTo>
                <a:cubicBezTo>
                  <a:pt x="39898" y="628527"/>
                  <a:pt x="277904" y="798302"/>
                  <a:pt x="571500" y="798302"/>
                </a:cubicBezTo>
                <a:cubicBezTo>
                  <a:pt x="865096" y="798302"/>
                  <a:pt x="1103102" y="628527"/>
                  <a:pt x="1103102" y="419100"/>
                </a:cubicBezTo>
                <a:cubicBezTo>
                  <a:pt x="1103102" y="209673"/>
                  <a:pt x="865096" y="39898"/>
                  <a:pt x="571500" y="39898"/>
                </a:cubicBezTo>
                <a:cubicBezTo>
                  <a:pt x="277904" y="39898"/>
                  <a:pt x="39898" y="209673"/>
                  <a:pt x="39898" y="419100"/>
                </a:cubicBezTo>
                <a:close/>
              </a:path>
            </a:pathLst>
          </a:custGeom>
          <a:solidFill>
            <a:schemeClr val="lt1"/>
          </a:solidFill>
          <a:ln w="25400" cap="flat" cmpd="sng">
            <a:solidFill>
              <a:srgbClr val="FFC000"/>
            </a:solidFill>
            <a:prstDash val="solid"/>
            <a:miter lim="800000"/>
            <a:headEnd type="none" w="sm" len="sm"/>
            <a:tailEnd type="none" w="sm" len="sm"/>
          </a:ln>
        </p:spPr>
        <p:txBody>
          <a:bodyPr spcFirstLastPara="1" wrap="square" lIns="78625" tIns="39300" rIns="78625" bIns="393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Helvetica Neue"/>
              <a:ea typeface="Helvetica Neue"/>
              <a:cs typeface="Helvetica Neue"/>
              <a:sym typeface="Helvetica Neue"/>
            </a:endParaRPr>
          </a:p>
        </p:txBody>
      </p:sp>
      <p:sp>
        <p:nvSpPr>
          <p:cNvPr id="242" name="Google Shape;242;p22"/>
          <p:cNvSpPr/>
          <p:nvPr/>
        </p:nvSpPr>
        <p:spPr>
          <a:xfrm>
            <a:off x="3435178" y="3629992"/>
            <a:ext cx="1077703" cy="582033"/>
          </a:xfrm>
          <a:custGeom>
            <a:avLst/>
            <a:gdLst/>
            <a:ahLst/>
            <a:cxnLst/>
            <a:rect l="l" t="t" r="r" b="b"/>
            <a:pathLst>
              <a:path w="1143000" h="838200" extrusionOk="0">
                <a:moveTo>
                  <a:pt x="0" y="419100"/>
                </a:moveTo>
                <a:cubicBezTo>
                  <a:pt x="0" y="187637"/>
                  <a:pt x="255869" y="0"/>
                  <a:pt x="571500" y="0"/>
                </a:cubicBezTo>
                <a:cubicBezTo>
                  <a:pt x="887131" y="0"/>
                  <a:pt x="1143000" y="187637"/>
                  <a:pt x="1143000" y="419100"/>
                </a:cubicBezTo>
                <a:cubicBezTo>
                  <a:pt x="1143000" y="650563"/>
                  <a:pt x="887131" y="838200"/>
                  <a:pt x="571500" y="838200"/>
                </a:cubicBezTo>
                <a:cubicBezTo>
                  <a:pt x="255869" y="838200"/>
                  <a:pt x="0" y="650563"/>
                  <a:pt x="0" y="419100"/>
                </a:cubicBezTo>
                <a:close/>
                <a:moveTo>
                  <a:pt x="39898" y="419100"/>
                </a:moveTo>
                <a:cubicBezTo>
                  <a:pt x="39898" y="628527"/>
                  <a:pt x="277904" y="798302"/>
                  <a:pt x="571500" y="798302"/>
                </a:cubicBezTo>
                <a:cubicBezTo>
                  <a:pt x="865096" y="798302"/>
                  <a:pt x="1103102" y="628527"/>
                  <a:pt x="1103102" y="419100"/>
                </a:cubicBezTo>
                <a:cubicBezTo>
                  <a:pt x="1103102" y="209673"/>
                  <a:pt x="865096" y="39898"/>
                  <a:pt x="571500" y="39898"/>
                </a:cubicBezTo>
                <a:cubicBezTo>
                  <a:pt x="277904" y="39898"/>
                  <a:pt x="39898" y="209673"/>
                  <a:pt x="39898" y="419100"/>
                </a:cubicBezTo>
                <a:close/>
              </a:path>
            </a:pathLst>
          </a:custGeom>
          <a:solidFill>
            <a:schemeClr val="lt1"/>
          </a:solidFill>
          <a:ln w="25400" cap="flat" cmpd="sng">
            <a:solidFill>
              <a:srgbClr val="FFC000"/>
            </a:solidFill>
            <a:prstDash val="solid"/>
            <a:miter lim="800000"/>
            <a:headEnd type="none" w="sm" len="sm"/>
            <a:tailEnd type="none" w="sm" len="sm"/>
          </a:ln>
        </p:spPr>
        <p:txBody>
          <a:bodyPr spcFirstLastPara="1" wrap="square" lIns="78625" tIns="39300" rIns="78625" bIns="393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Helvetica Neue"/>
              <a:ea typeface="Helvetica Neue"/>
              <a:cs typeface="Helvetica Neue"/>
              <a:sym typeface="Helvetica Neue"/>
            </a:endParaRPr>
          </a:p>
        </p:txBody>
      </p:sp>
      <p:sp>
        <p:nvSpPr>
          <p:cNvPr id="243" name="Google Shape;243;p22"/>
          <p:cNvSpPr/>
          <p:nvPr/>
        </p:nvSpPr>
        <p:spPr>
          <a:xfrm>
            <a:off x="5809119" y="1787989"/>
            <a:ext cx="1077703" cy="582033"/>
          </a:xfrm>
          <a:custGeom>
            <a:avLst/>
            <a:gdLst/>
            <a:ahLst/>
            <a:cxnLst/>
            <a:rect l="l" t="t" r="r" b="b"/>
            <a:pathLst>
              <a:path w="1143000" h="838200" extrusionOk="0">
                <a:moveTo>
                  <a:pt x="0" y="419100"/>
                </a:moveTo>
                <a:cubicBezTo>
                  <a:pt x="0" y="187637"/>
                  <a:pt x="255869" y="0"/>
                  <a:pt x="571500" y="0"/>
                </a:cubicBezTo>
                <a:cubicBezTo>
                  <a:pt x="887131" y="0"/>
                  <a:pt x="1143000" y="187637"/>
                  <a:pt x="1143000" y="419100"/>
                </a:cubicBezTo>
                <a:cubicBezTo>
                  <a:pt x="1143000" y="650563"/>
                  <a:pt x="887131" y="838200"/>
                  <a:pt x="571500" y="838200"/>
                </a:cubicBezTo>
                <a:cubicBezTo>
                  <a:pt x="255869" y="838200"/>
                  <a:pt x="0" y="650563"/>
                  <a:pt x="0" y="419100"/>
                </a:cubicBezTo>
                <a:close/>
                <a:moveTo>
                  <a:pt x="39898" y="419100"/>
                </a:moveTo>
                <a:cubicBezTo>
                  <a:pt x="39898" y="628527"/>
                  <a:pt x="277904" y="798302"/>
                  <a:pt x="571500" y="798302"/>
                </a:cubicBezTo>
                <a:cubicBezTo>
                  <a:pt x="865096" y="798302"/>
                  <a:pt x="1103102" y="628527"/>
                  <a:pt x="1103102" y="419100"/>
                </a:cubicBezTo>
                <a:cubicBezTo>
                  <a:pt x="1103102" y="209673"/>
                  <a:pt x="865096" y="39898"/>
                  <a:pt x="571500" y="39898"/>
                </a:cubicBezTo>
                <a:cubicBezTo>
                  <a:pt x="277904" y="39898"/>
                  <a:pt x="39898" y="209673"/>
                  <a:pt x="39898" y="419100"/>
                </a:cubicBezTo>
                <a:close/>
              </a:path>
            </a:pathLst>
          </a:custGeom>
          <a:solidFill>
            <a:schemeClr val="lt1"/>
          </a:solidFill>
          <a:ln w="25400" cap="flat" cmpd="sng">
            <a:solidFill>
              <a:srgbClr val="FFC000"/>
            </a:solidFill>
            <a:prstDash val="solid"/>
            <a:miter lim="800000"/>
            <a:headEnd type="none" w="sm" len="sm"/>
            <a:tailEnd type="none" w="sm" len="sm"/>
          </a:ln>
        </p:spPr>
        <p:txBody>
          <a:bodyPr spcFirstLastPara="1" wrap="square" lIns="78625" tIns="39300" rIns="78625" bIns="393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Helvetica Neue"/>
              <a:ea typeface="Helvetica Neue"/>
              <a:cs typeface="Helvetica Neue"/>
              <a:sym typeface="Helvetica Neue"/>
            </a:endParaRPr>
          </a:p>
        </p:txBody>
      </p:sp>
      <p:sp>
        <p:nvSpPr>
          <p:cNvPr id="244" name="Google Shape;244;p22"/>
          <p:cNvSpPr/>
          <p:nvPr/>
        </p:nvSpPr>
        <p:spPr>
          <a:xfrm>
            <a:off x="5809119" y="3629992"/>
            <a:ext cx="1077703" cy="582033"/>
          </a:xfrm>
          <a:custGeom>
            <a:avLst/>
            <a:gdLst/>
            <a:ahLst/>
            <a:cxnLst/>
            <a:rect l="l" t="t" r="r" b="b"/>
            <a:pathLst>
              <a:path w="1143000" h="838200" extrusionOk="0">
                <a:moveTo>
                  <a:pt x="0" y="419100"/>
                </a:moveTo>
                <a:cubicBezTo>
                  <a:pt x="0" y="187637"/>
                  <a:pt x="255869" y="0"/>
                  <a:pt x="571500" y="0"/>
                </a:cubicBezTo>
                <a:cubicBezTo>
                  <a:pt x="887131" y="0"/>
                  <a:pt x="1143000" y="187637"/>
                  <a:pt x="1143000" y="419100"/>
                </a:cubicBezTo>
                <a:cubicBezTo>
                  <a:pt x="1143000" y="650563"/>
                  <a:pt x="887131" y="838200"/>
                  <a:pt x="571500" y="838200"/>
                </a:cubicBezTo>
                <a:cubicBezTo>
                  <a:pt x="255869" y="838200"/>
                  <a:pt x="0" y="650563"/>
                  <a:pt x="0" y="419100"/>
                </a:cubicBezTo>
                <a:close/>
                <a:moveTo>
                  <a:pt x="39898" y="419100"/>
                </a:moveTo>
                <a:cubicBezTo>
                  <a:pt x="39898" y="628527"/>
                  <a:pt x="277904" y="798302"/>
                  <a:pt x="571500" y="798302"/>
                </a:cubicBezTo>
                <a:cubicBezTo>
                  <a:pt x="865096" y="798302"/>
                  <a:pt x="1103102" y="628527"/>
                  <a:pt x="1103102" y="419100"/>
                </a:cubicBezTo>
                <a:cubicBezTo>
                  <a:pt x="1103102" y="209673"/>
                  <a:pt x="865096" y="39898"/>
                  <a:pt x="571500" y="39898"/>
                </a:cubicBezTo>
                <a:cubicBezTo>
                  <a:pt x="277904" y="39898"/>
                  <a:pt x="39898" y="209673"/>
                  <a:pt x="39898" y="419100"/>
                </a:cubicBezTo>
                <a:close/>
              </a:path>
            </a:pathLst>
          </a:custGeom>
          <a:solidFill>
            <a:schemeClr val="lt1"/>
          </a:solidFill>
          <a:ln w="25400" cap="flat" cmpd="sng">
            <a:solidFill>
              <a:srgbClr val="FFC000"/>
            </a:solidFill>
            <a:prstDash val="solid"/>
            <a:miter lim="800000"/>
            <a:headEnd type="none" w="sm" len="sm"/>
            <a:tailEnd type="none" w="sm" len="sm"/>
          </a:ln>
        </p:spPr>
        <p:txBody>
          <a:bodyPr spcFirstLastPara="1" wrap="square" lIns="78625" tIns="39300" rIns="78625" bIns="393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3"/>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Apodaca and Zupanski: direct assimilation for </a:t>
            </a:r>
            <a:r>
              <a:rPr lang="en" b="1"/>
              <a:t>convection-parameterizing</a:t>
            </a:r>
            <a:r>
              <a:rPr lang="en"/>
              <a:t> and </a:t>
            </a:r>
            <a:r>
              <a:rPr lang="en" b="1"/>
              <a:t>convection-allowing </a:t>
            </a:r>
            <a:r>
              <a:rPr lang="en"/>
              <a:t>models</a:t>
            </a:r>
            <a:endParaRPr/>
          </a:p>
        </p:txBody>
      </p:sp>
      <p:sp>
        <p:nvSpPr>
          <p:cNvPr id="250" name="Google Shape;250;p23"/>
          <p:cNvSpPr txBox="1">
            <a:spLocks noGrp="1"/>
          </p:cNvSpPr>
          <p:nvPr>
            <p:ph type="body" idx="1"/>
          </p:nvPr>
        </p:nvSpPr>
        <p:spPr>
          <a:xfrm>
            <a:off x="311700" y="1304875"/>
            <a:ext cx="8520600" cy="531000"/>
          </a:xfrm>
          <a:prstGeom prst="rect">
            <a:avLst/>
          </a:prstGeom>
          <a:noFill/>
          <a:ln>
            <a:noFill/>
          </a:ln>
        </p:spPr>
        <p:txBody>
          <a:bodyPr spcFirstLastPara="1" wrap="square" lIns="91425" tIns="91425" rIns="91425" bIns="91425" anchor="t" anchorCtr="0">
            <a:normAutofit fontScale="77500" lnSpcReduction="20000"/>
          </a:bodyPr>
          <a:lstStyle/>
          <a:p>
            <a:pPr marL="0" lvl="0" indent="0" algn="ctr" rtl="0">
              <a:lnSpc>
                <a:spcPct val="115000"/>
              </a:lnSpc>
              <a:spcBef>
                <a:spcPts val="0"/>
              </a:spcBef>
              <a:spcAft>
                <a:spcPts val="1200"/>
              </a:spcAft>
              <a:buSzPct val="145161"/>
              <a:buNone/>
            </a:pPr>
            <a:r>
              <a:rPr lang="en" sz="1600"/>
              <a:t>using pseudo-GLM from WWLLN, </a:t>
            </a:r>
            <a:r>
              <a:rPr lang="en" sz="1600" b="1"/>
              <a:t>two</a:t>
            </a:r>
            <a:r>
              <a:rPr lang="en" sz="1600"/>
              <a:t> lightning diagnostic relationships demonstrated:</a:t>
            </a:r>
            <a:endParaRPr sz="1600"/>
          </a:p>
        </p:txBody>
      </p:sp>
      <p:sp>
        <p:nvSpPr>
          <p:cNvPr id="251" name="Google Shape;251;p23"/>
          <p:cNvSpPr txBox="1">
            <a:spLocks noGrp="1"/>
          </p:cNvSpPr>
          <p:nvPr>
            <p:ph type="body" idx="1"/>
          </p:nvPr>
        </p:nvSpPr>
        <p:spPr>
          <a:xfrm>
            <a:off x="4343400" y="1674475"/>
            <a:ext cx="4419000" cy="2046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 sz="1500">
                <a:solidFill>
                  <a:srgbClr val="B45F06"/>
                </a:solidFill>
              </a:rPr>
              <a:t>McCaul et al., 2008:</a:t>
            </a:r>
            <a:endParaRPr sz="1500">
              <a:solidFill>
                <a:srgbClr val="B45F06"/>
              </a:solidFill>
            </a:endParaRPr>
          </a:p>
          <a:p>
            <a:pPr marL="0" lvl="0" indent="0" algn="ctr" rtl="0">
              <a:lnSpc>
                <a:spcPct val="115000"/>
              </a:lnSpc>
              <a:spcBef>
                <a:spcPts val="0"/>
              </a:spcBef>
              <a:spcAft>
                <a:spcPts val="0"/>
              </a:spcAft>
              <a:buSzPts val="1800"/>
              <a:buNone/>
            </a:pPr>
            <a:r>
              <a:rPr lang="en" sz="1500">
                <a:solidFill>
                  <a:srgbClr val="B45F06"/>
                </a:solidFill>
              </a:rPr>
              <a:t>“Forecasting Lightning Threat Using Cloud-Resolving Model Simulations”</a:t>
            </a:r>
            <a:endParaRPr sz="1500">
              <a:solidFill>
                <a:srgbClr val="B45F06"/>
              </a:solidFill>
            </a:endParaRPr>
          </a:p>
          <a:p>
            <a:pPr marL="0" lvl="0" indent="0" algn="ctr" rtl="0">
              <a:lnSpc>
                <a:spcPct val="115000"/>
              </a:lnSpc>
              <a:spcBef>
                <a:spcPts val="0"/>
              </a:spcBef>
              <a:spcAft>
                <a:spcPts val="0"/>
              </a:spcAft>
              <a:buSzPts val="1800"/>
              <a:buNone/>
            </a:pPr>
            <a:endParaRPr sz="800">
              <a:solidFill>
                <a:srgbClr val="B45F06"/>
              </a:solidFill>
            </a:endParaRPr>
          </a:p>
          <a:p>
            <a:pPr marL="0" lvl="0" indent="0" algn="ctr" rtl="0">
              <a:lnSpc>
                <a:spcPct val="115000"/>
              </a:lnSpc>
              <a:spcBef>
                <a:spcPts val="0"/>
              </a:spcBef>
              <a:spcAft>
                <a:spcPts val="0"/>
              </a:spcAft>
              <a:buSzPts val="1800"/>
              <a:buNone/>
            </a:pPr>
            <a:r>
              <a:rPr lang="en" sz="1500">
                <a:solidFill>
                  <a:srgbClr val="B45F06"/>
                </a:solidFill>
              </a:rPr>
              <a:t>flash rates &lt;---&gt; column-integrated ice &amp; </a:t>
            </a:r>
            <a:endParaRPr sz="1500">
              <a:solidFill>
                <a:srgbClr val="B45F06"/>
              </a:solidFill>
            </a:endParaRPr>
          </a:p>
          <a:p>
            <a:pPr marL="0" lvl="0" indent="0" algn="ctr" rtl="0">
              <a:lnSpc>
                <a:spcPct val="115000"/>
              </a:lnSpc>
              <a:spcBef>
                <a:spcPts val="0"/>
              </a:spcBef>
              <a:spcAft>
                <a:spcPts val="0"/>
              </a:spcAft>
              <a:buSzPts val="1800"/>
              <a:buNone/>
            </a:pPr>
            <a:r>
              <a:rPr lang="en" sz="1500">
                <a:solidFill>
                  <a:srgbClr val="B45F06"/>
                </a:solidFill>
              </a:rPr>
              <a:t>                               vert. flux of precip ice at -15C)</a:t>
            </a:r>
            <a:endParaRPr sz="1500">
              <a:solidFill>
                <a:srgbClr val="B45F06"/>
              </a:solidFill>
            </a:endParaRPr>
          </a:p>
          <a:p>
            <a:pPr marL="0" lvl="0" indent="0" algn="ctr" rtl="0">
              <a:lnSpc>
                <a:spcPct val="115000"/>
              </a:lnSpc>
              <a:spcBef>
                <a:spcPts val="0"/>
              </a:spcBef>
              <a:spcAft>
                <a:spcPts val="0"/>
              </a:spcAft>
              <a:buSzPts val="1800"/>
              <a:buNone/>
            </a:pPr>
            <a:endParaRPr sz="800">
              <a:solidFill>
                <a:srgbClr val="B45F06"/>
              </a:solidFill>
            </a:endParaRPr>
          </a:p>
          <a:p>
            <a:pPr marL="0" lvl="0" indent="0" algn="ctr" rtl="0">
              <a:lnSpc>
                <a:spcPct val="115000"/>
              </a:lnSpc>
              <a:spcBef>
                <a:spcPts val="0"/>
              </a:spcBef>
              <a:spcAft>
                <a:spcPts val="0"/>
              </a:spcAft>
              <a:buSzPts val="1800"/>
              <a:buNone/>
            </a:pPr>
            <a:r>
              <a:rPr lang="en" sz="1500">
                <a:solidFill>
                  <a:srgbClr val="B45F06"/>
                </a:solidFill>
              </a:rPr>
              <a:t>u, v, T, hydrometeor mixing ratios included as control variables</a:t>
            </a:r>
            <a:endParaRPr sz="1500">
              <a:solidFill>
                <a:srgbClr val="B45F06"/>
              </a:solidFill>
            </a:endParaRPr>
          </a:p>
        </p:txBody>
      </p:sp>
      <p:sp>
        <p:nvSpPr>
          <p:cNvPr id="252" name="Google Shape;252;p23"/>
          <p:cNvSpPr txBox="1">
            <a:spLocks noGrp="1"/>
          </p:cNvSpPr>
          <p:nvPr>
            <p:ph type="body" idx="1"/>
          </p:nvPr>
        </p:nvSpPr>
        <p:spPr>
          <a:xfrm>
            <a:off x="381650" y="1990675"/>
            <a:ext cx="4419000" cy="2046600"/>
          </a:xfrm>
          <a:prstGeom prst="rect">
            <a:avLst/>
          </a:prstGeom>
          <a:noFill/>
          <a:ln>
            <a:noFill/>
          </a:ln>
        </p:spPr>
        <p:txBody>
          <a:bodyPr spcFirstLastPara="1" wrap="square" lIns="91425" tIns="91425" rIns="91425" bIns="91425" anchor="t" anchorCtr="0">
            <a:normAutofit/>
          </a:bodyPr>
          <a:lstStyle/>
          <a:p>
            <a:pPr marL="0" lvl="0" indent="0" algn="ctr" rtl="0">
              <a:lnSpc>
                <a:spcPct val="95000"/>
              </a:lnSpc>
              <a:spcBef>
                <a:spcPts val="0"/>
              </a:spcBef>
              <a:spcAft>
                <a:spcPts val="0"/>
              </a:spcAft>
              <a:buSzPts val="1018"/>
              <a:buNone/>
            </a:pPr>
            <a:r>
              <a:rPr lang="en" sz="1500">
                <a:solidFill>
                  <a:srgbClr val="1155CC"/>
                </a:solidFill>
              </a:rPr>
              <a:t>Barthe et al., 2010: </a:t>
            </a:r>
            <a:endParaRPr sz="1500">
              <a:solidFill>
                <a:srgbClr val="1155CC"/>
              </a:solidFill>
            </a:endParaRPr>
          </a:p>
          <a:p>
            <a:pPr marL="0" lvl="0" indent="0" algn="ctr" rtl="0">
              <a:lnSpc>
                <a:spcPct val="95000"/>
              </a:lnSpc>
              <a:spcBef>
                <a:spcPts val="0"/>
              </a:spcBef>
              <a:spcAft>
                <a:spcPts val="0"/>
              </a:spcAft>
              <a:buSzPts val="1018"/>
              <a:buNone/>
            </a:pPr>
            <a:r>
              <a:rPr lang="en" sz="1500">
                <a:solidFill>
                  <a:srgbClr val="1155CC"/>
                </a:solidFill>
              </a:rPr>
              <a:t>“Estimation of total lightning from various storm parameters: A cloud-resolving model study”</a:t>
            </a:r>
            <a:endParaRPr sz="1500">
              <a:solidFill>
                <a:srgbClr val="1155CC"/>
              </a:solidFill>
            </a:endParaRPr>
          </a:p>
          <a:p>
            <a:pPr marL="0" lvl="0" indent="0" algn="ctr" rtl="0">
              <a:lnSpc>
                <a:spcPct val="95000"/>
              </a:lnSpc>
              <a:spcBef>
                <a:spcPts val="0"/>
              </a:spcBef>
              <a:spcAft>
                <a:spcPts val="0"/>
              </a:spcAft>
              <a:buSzPts val="1018"/>
              <a:buNone/>
            </a:pPr>
            <a:endParaRPr sz="1500">
              <a:solidFill>
                <a:srgbClr val="1155CC"/>
              </a:solidFill>
            </a:endParaRPr>
          </a:p>
          <a:p>
            <a:pPr marL="0" lvl="0" indent="0" algn="ctr" rtl="0">
              <a:lnSpc>
                <a:spcPct val="95000"/>
              </a:lnSpc>
              <a:spcBef>
                <a:spcPts val="0"/>
              </a:spcBef>
              <a:spcAft>
                <a:spcPts val="0"/>
              </a:spcAft>
              <a:buSzPts val="1018"/>
              <a:buNone/>
            </a:pPr>
            <a:r>
              <a:rPr lang="en" sz="1500">
                <a:solidFill>
                  <a:srgbClr val="1155CC"/>
                </a:solidFill>
              </a:rPr>
              <a:t>flash rates &lt;---&gt; updrafts</a:t>
            </a:r>
            <a:endParaRPr sz="1500">
              <a:solidFill>
                <a:srgbClr val="1155CC"/>
              </a:solidFill>
            </a:endParaRPr>
          </a:p>
          <a:p>
            <a:pPr marL="0" lvl="0" indent="0" algn="ctr" rtl="0">
              <a:lnSpc>
                <a:spcPct val="95000"/>
              </a:lnSpc>
              <a:spcBef>
                <a:spcPts val="0"/>
              </a:spcBef>
              <a:spcAft>
                <a:spcPts val="0"/>
              </a:spcAft>
              <a:buSzPts val="1018"/>
              <a:buNone/>
            </a:pPr>
            <a:endParaRPr sz="1500">
              <a:solidFill>
                <a:srgbClr val="1155CC"/>
              </a:solidFill>
            </a:endParaRPr>
          </a:p>
          <a:p>
            <a:pPr marL="0" lvl="0" indent="0" algn="ctr" rtl="0">
              <a:lnSpc>
                <a:spcPct val="95000"/>
              </a:lnSpc>
              <a:spcBef>
                <a:spcPts val="0"/>
              </a:spcBef>
              <a:spcAft>
                <a:spcPts val="0"/>
              </a:spcAft>
              <a:buSzPts val="1018"/>
              <a:buNone/>
            </a:pPr>
            <a:r>
              <a:rPr lang="en" sz="1500">
                <a:solidFill>
                  <a:srgbClr val="1155CC"/>
                </a:solidFill>
              </a:rPr>
              <a:t>(updrafts &lt;--- u,v,q,T)</a:t>
            </a:r>
            <a:endParaRPr sz="1500">
              <a:solidFill>
                <a:srgbClr val="1155CC"/>
              </a:solidFill>
            </a:endParaRPr>
          </a:p>
        </p:txBody>
      </p:sp>
      <p:sp>
        <p:nvSpPr>
          <p:cNvPr id="253" name="Google Shape;253;p23"/>
          <p:cNvSpPr txBox="1"/>
          <p:nvPr/>
        </p:nvSpPr>
        <p:spPr>
          <a:xfrm>
            <a:off x="248050" y="3873450"/>
            <a:ext cx="85206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434343"/>
                </a:solidFill>
                <a:latin typeface="Arial"/>
                <a:ea typeface="Arial"/>
                <a:cs typeface="Arial"/>
                <a:sym typeface="Arial"/>
              </a:rPr>
              <a:t>See JCSDA Quarterly, Winter 2018: </a:t>
            </a:r>
            <a:r>
              <a:rPr lang="en" sz="1500" b="0" i="0" u="none" strike="noStrike" cap="none">
                <a:solidFill>
                  <a:srgbClr val="134F5C"/>
                </a:solidFill>
                <a:latin typeface="Arial"/>
                <a:ea typeface="Arial"/>
                <a:cs typeface="Arial"/>
                <a:sym typeface="Arial"/>
              </a:rPr>
              <a:t>“Variational and Hybrid (EnVar) Methodologies to Add the Capability to Assimilate GOES-16/GLM Observations into GDAS”</a:t>
            </a:r>
            <a:endParaRPr sz="1500" b="0" i="0" u="none" strike="noStrike" cap="none">
              <a:solidFill>
                <a:srgbClr val="134F5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434343"/>
                </a:solidFill>
                <a:latin typeface="Arial"/>
                <a:ea typeface="Arial"/>
                <a:cs typeface="Arial"/>
                <a:sym typeface="Arial"/>
              </a:rPr>
              <a:t>and Nonlinear Processes in Geophysics, 2014: </a:t>
            </a:r>
            <a:r>
              <a:rPr lang="en" sz="1500" b="0" i="0" u="none" strike="noStrike" cap="none">
                <a:solidFill>
                  <a:srgbClr val="741B47"/>
                </a:solidFill>
                <a:latin typeface="Arial"/>
                <a:ea typeface="Arial"/>
                <a:cs typeface="Arial"/>
                <a:sym typeface="Arial"/>
              </a:rPr>
              <a:t>“Development of a hybrid variational-ensemble data assimilation technique for observed lightning tested in a mesoscale model”</a:t>
            </a:r>
            <a:endParaRPr sz="1500" b="0" i="0" u="none" strike="noStrike" cap="none">
              <a:solidFill>
                <a:srgbClr val="741B47"/>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Direct assimilation of Flash Extent Density for CAM</a:t>
            </a:r>
            <a:endParaRPr/>
          </a:p>
        </p:txBody>
      </p:sp>
      <p:sp>
        <p:nvSpPr>
          <p:cNvPr id="259" name="Google Shape;259;p24"/>
          <p:cNvSpPr txBox="1">
            <a:spLocks noGrp="1"/>
          </p:cNvSpPr>
          <p:nvPr>
            <p:ph type="body" idx="1"/>
          </p:nvPr>
        </p:nvSpPr>
        <p:spPr>
          <a:xfrm>
            <a:off x="311700" y="923875"/>
            <a:ext cx="8520600" cy="34164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SzPct val="108108"/>
              <a:buNone/>
            </a:pPr>
            <a:r>
              <a:rPr lang="en"/>
              <a:t>Studies described so far assimilate centroid densities</a:t>
            </a:r>
            <a:endParaRPr/>
          </a:p>
          <a:p>
            <a:pPr marL="0" lvl="0" indent="0" algn="l" rtl="0">
              <a:lnSpc>
                <a:spcPct val="115000"/>
              </a:lnSpc>
              <a:spcBef>
                <a:spcPts val="1200"/>
              </a:spcBef>
              <a:spcAft>
                <a:spcPts val="0"/>
              </a:spcAft>
              <a:buSzPct val="108108"/>
              <a:buNone/>
            </a:pPr>
            <a:r>
              <a:rPr lang="en"/>
              <a:t>Continuous FED on CONUS- or hemispheric-scale is unique to GOES-R GLM</a:t>
            </a:r>
            <a:endParaRPr/>
          </a:p>
          <a:p>
            <a:pPr marL="0" lvl="0" indent="0" algn="l" rtl="0">
              <a:lnSpc>
                <a:spcPct val="115000"/>
              </a:lnSpc>
              <a:spcBef>
                <a:spcPts val="1200"/>
              </a:spcBef>
              <a:spcAft>
                <a:spcPts val="0"/>
              </a:spcAft>
              <a:buSzPct val="108108"/>
              <a:buNone/>
            </a:pPr>
            <a:r>
              <a:rPr lang="en"/>
              <a:t>Mansell, 2014 “</a:t>
            </a:r>
            <a:r>
              <a:rPr lang="en">
                <a:solidFill>
                  <a:srgbClr val="351C75"/>
                </a:solidFill>
              </a:rPr>
              <a:t>Storm-Scale Ensemble Kalman Filter Assimilation of Total Lightning Flash-Extent Data</a:t>
            </a:r>
            <a:r>
              <a:rPr lang="en"/>
              <a:t>” pioneered GLM FED assimilation onto graupel volume in an OSSE</a:t>
            </a:r>
            <a:endParaRPr/>
          </a:p>
          <a:p>
            <a:pPr marL="0" lvl="0" indent="0" algn="l" rtl="0">
              <a:lnSpc>
                <a:spcPct val="115000"/>
              </a:lnSpc>
              <a:spcBef>
                <a:spcPts val="1200"/>
              </a:spcBef>
              <a:spcAft>
                <a:spcPts val="0"/>
              </a:spcAft>
              <a:buSzPct val="108108"/>
              <a:buNone/>
            </a:pPr>
            <a:r>
              <a:rPr lang="en"/>
              <a:t>Allen et al., 2016 “</a:t>
            </a:r>
            <a:r>
              <a:rPr lang="en">
                <a:solidFill>
                  <a:srgbClr val="38761D"/>
                </a:solidFill>
              </a:rPr>
              <a:t>Assimilation of Pseudo-GLM Data Using the Ensemble Kalman Filter</a:t>
            </a:r>
            <a:r>
              <a:rPr lang="en"/>
              <a:t>” assimilated pseudo-GLM onto graupel volume and graupel mass</a:t>
            </a:r>
            <a:endParaRPr/>
          </a:p>
          <a:p>
            <a:pPr marL="0" lvl="0" indent="0" algn="l" rtl="0">
              <a:lnSpc>
                <a:spcPct val="115000"/>
              </a:lnSpc>
              <a:spcBef>
                <a:spcPts val="1200"/>
              </a:spcBef>
              <a:spcAft>
                <a:spcPts val="1200"/>
              </a:spcAft>
              <a:buSzPct val="108108"/>
              <a:buNone/>
            </a:pPr>
            <a:r>
              <a:rPr lang="en"/>
              <a:t>Recent work at OU builds on these ensemble techniques and adds hybrid capability (</a:t>
            </a:r>
            <a:r>
              <a:rPr lang="en">
                <a:solidFill>
                  <a:srgbClr val="990000"/>
                </a:solidFill>
              </a:rPr>
              <a:t>see upcoming talks</a:t>
            </a:r>
            <a:r>
              <a:rPr lang="en"/>
              <a: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25"/>
          <p:cNvPicPr preferRelativeResize="0"/>
          <p:nvPr/>
        </p:nvPicPr>
        <p:blipFill rotWithShape="1">
          <a:blip r:embed="rId3">
            <a:alphaModFix/>
          </a:blip>
          <a:srcRect/>
          <a:stretch/>
        </p:blipFill>
        <p:spPr>
          <a:xfrm>
            <a:off x="5194375" y="2732600"/>
            <a:ext cx="3866375" cy="862342"/>
          </a:xfrm>
          <a:prstGeom prst="rect">
            <a:avLst/>
          </a:prstGeom>
          <a:noFill/>
          <a:ln>
            <a:noFill/>
          </a:ln>
        </p:spPr>
      </p:pic>
      <p:sp>
        <p:nvSpPr>
          <p:cNvPr id="265" name="Google Shape;265;p25"/>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GLM used to verify model forecast skill</a:t>
            </a:r>
            <a:endParaRPr/>
          </a:p>
        </p:txBody>
      </p:sp>
      <p:sp>
        <p:nvSpPr>
          <p:cNvPr id="266" name="Google Shape;266;p25"/>
          <p:cNvSpPr txBox="1">
            <a:spLocks noGrp="1"/>
          </p:cNvSpPr>
          <p:nvPr>
            <p:ph type="body" idx="1"/>
          </p:nvPr>
        </p:nvSpPr>
        <p:spPr>
          <a:xfrm>
            <a:off x="225625" y="3666525"/>
            <a:ext cx="8698500" cy="12843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95000"/>
              </a:lnSpc>
              <a:spcBef>
                <a:spcPts val="0"/>
              </a:spcBef>
              <a:spcAft>
                <a:spcPts val="0"/>
              </a:spcAft>
              <a:buSzPct val="66785"/>
              <a:buNone/>
            </a:pPr>
            <a:r>
              <a:rPr lang="en" sz="1400"/>
              <a:t>see Blaylock &amp; Horel, 2020: “</a:t>
            </a:r>
            <a:r>
              <a:rPr lang="en" sz="1400">
                <a:solidFill>
                  <a:srgbClr val="990000"/>
                </a:solidFill>
              </a:rPr>
              <a:t>Comparison of Lightning Forecasts from the High-Resolution Rapid Refresh Model to Geostationary Lightning Mapper Observations</a:t>
            </a:r>
            <a:r>
              <a:rPr lang="en" sz="1400"/>
              <a:t>” published in Weather Analysis and Forecasting, assessing HRRR Lightning Threat Index against GLM centroid densities</a:t>
            </a:r>
            <a:endParaRPr sz="1400"/>
          </a:p>
          <a:p>
            <a:pPr marL="0" lvl="0" indent="0" algn="l" rtl="0">
              <a:lnSpc>
                <a:spcPct val="95000"/>
              </a:lnSpc>
              <a:spcBef>
                <a:spcPts val="1200"/>
              </a:spcBef>
              <a:spcAft>
                <a:spcPts val="1200"/>
              </a:spcAft>
              <a:buSzPct val="66785"/>
              <a:buNone/>
            </a:pPr>
            <a:r>
              <a:rPr lang="en" sz="1400"/>
              <a:t>Sebok et al., 2022: “</a:t>
            </a:r>
            <a:r>
              <a:rPr lang="en" sz="1400">
                <a:solidFill>
                  <a:srgbClr val="38761D"/>
                </a:solidFill>
                <a:highlight>
                  <a:srgbClr val="FFFFFF"/>
                </a:highlight>
                <a:latin typeface="Roboto"/>
                <a:ea typeface="Roboto"/>
                <a:cs typeface="Roboto"/>
                <a:sym typeface="Roboto"/>
              </a:rPr>
              <a:t>Formulation of a GOES-R Lightning nonlinear forward operator for ensemble assimilation and verification in the HRRR</a:t>
            </a:r>
            <a:r>
              <a:rPr lang="en" sz="1400">
                <a:highlight>
                  <a:srgbClr val="FFFFFF"/>
                </a:highlight>
                <a:latin typeface="Roboto"/>
                <a:ea typeface="Roboto"/>
                <a:cs typeface="Roboto"/>
                <a:sym typeface="Roboto"/>
              </a:rPr>
              <a:t>” poster presentation at AMS, demonstrating FED forecasts from HRRR-like experiments</a:t>
            </a:r>
            <a:endParaRPr sz="1400"/>
          </a:p>
        </p:txBody>
      </p:sp>
      <p:pic>
        <p:nvPicPr>
          <p:cNvPr id="267" name="Google Shape;267;p25"/>
          <p:cNvPicPr preferRelativeResize="0"/>
          <p:nvPr/>
        </p:nvPicPr>
        <p:blipFill rotWithShape="1">
          <a:blip r:embed="rId4">
            <a:alphaModFix/>
          </a:blip>
          <a:srcRect/>
          <a:stretch/>
        </p:blipFill>
        <p:spPr>
          <a:xfrm>
            <a:off x="152400" y="1371600"/>
            <a:ext cx="5118174" cy="2296200"/>
          </a:xfrm>
          <a:prstGeom prst="rect">
            <a:avLst/>
          </a:prstGeom>
          <a:noFill/>
          <a:ln>
            <a:noFill/>
          </a:ln>
        </p:spPr>
      </p:pic>
      <p:pic>
        <p:nvPicPr>
          <p:cNvPr id="268" name="Google Shape;268;p25"/>
          <p:cNvPicPr preferRelativeResize="0"/>
          <p:nvPr/>
        </p:nvPicPr>
        <p:blipFill rotWithShape="1">
          <a:blip r:embed="rId5">
            <a:alphaModFix/>
          </a:blip>
          <a:srcRect/>
          <a:stretch/>
        </p:blipFill>
        <p:spPr>
          <a:xfrm>
            <a:off x="5270564" y="1643865"/>
            <a:ext cx="3866386" cy="788562"/>
          </a:xfrm>
          <a:prstGeom prst="rect">
            <a:avLst/>
          </a:prstGeom>
          <a:noFill/>
          <a:ln>
            <a:noFill/>
          </a:ln>
        </p:spPr>
      </p:pic>
      <p:sp>
        <p:nvSpPr>
          <p:cNvPr id="269" name="Google Shape;269;p25"/>
          <p:cNvSpPr txBox="1"/>
          <p:nvPr/>
        </p:nvSpPr>
        <p:spPr>
          <a:xfrm>
            <a:off x="5633050" y="2410650"/>
            <a:ext cx="344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CREF SKILL                   FED SKILL</a:t>
            </a:r>
            <a:endParaRPr sz="1400" b="1" i="0" u="none" strike="noStrike" cap="none">
              <a:solidFill>
                <a:srgbClr val="000000"/>
              </a:solidFill>
              <a:latin typeface="Arial"/>
              <a:ea typeface="Arial"/>
              <a:cs typeface="Arial"/>
              <a:sym typeface="Arial"/>
            </a:endParaRPr>
          </a:p>
        </p:txBody>
      </p:sp>
      <p:sp>
        <p:nvSpPr>
          <p:cNvPr id="270" name="Google Shape;270;p25"/>
          <p:cNvSpPr txBox="1"/>
          <p:nvPr/>
        </p:nvSpPr>
        <p:spPr>
          <a:xfrm>
            <a:off x="1826875" y="1627632"/>
            <a:ext cx="1740900" cy="1046700"/>
          </a:xfrm>
          <a:prstGeom prst="rect">
            <a:avLst/>
          </a:prstGeom>
          <a:noFill/>
          <a:ln>
            <a:noFill/>
          </a:ln>
        </p:spPr>
        <p:txBody>
          <a:bodyPr spcFirstLastPara="1" wrap="square" lIns="0" tIns="91425" rIns="0"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FED-based contingency table verification in development at GSL</a:t>
            </a:r>
            <a:endParaRPr sz="1400" b="0" i="0" u="none" strike="noStrike" cap="none">
              <a:solidFill>
                <a:srgbClr val="000000"/>
              </a:solidFill>
              <a:latin typeface="Arial"/>
              <a:ea typeface="Arial"/>
              <a:cs typeface="Arial"/>
              <a:sym typeface="Arial"/>
            </a:endParaRPr>
          </a:p>
        </p:txBody>
      </p:sp>
      <p:sp>
        <p:nvSpPr>
          <p:cNvPr id="271" name="Google Shape;271;p25"/>
          <p:cNvSpPr txBox="1">
            <a:spLocks noGrp="1"/>
          </p:cNvSpPr>
          <p:nvPr>
            <p:ph type="body" idx="1"/>
          </p:nvPr>
        </p:nvSpPr>
        <p:spPr>
          <a:xfrm>
            <a:off x="640850" y="694725"/>
            <a:ext cx="8419800" cy="635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35"/>
              <a:buNone/>
            </a:pPr>
            <a:r>
              <a:rPr lang="en" sz="1400">
                <a:solidFill>
                  <a:srgbClr val="8E7CC3"/>
                </a:solidFill>
              </a:rPr>
              <a:t>Quality convective observations are needed for both </a:t>
            </a:r>
            <a:r>
              <a:rPr lang="en" sz="1400" b="1">
                <a:solidFill>
                  <a:srgbClr val="8E7CC3"/>
                </a:solidFill>
              </a:rPr>
              <a:t>assimilation </a:t>
            </a:r>
            <a:r>
              <a:rPr lang="en" sz="1400">
                <a:solidFill>
                  <a:srgbClr val="8E7CC3"/>
                </a:solidFill>
              </a:rPr>
              <a:t>and model performance </a:t>
            </a:r>
            <a:r>
              <a:rPr lang="en" sz="1400" b="1">
                <a:solidFill>
                  <a:srgbClr val="8E7CC3"/>
                </a:solidFill>
              </a:rPr>
              <a:t>assessment</a:t>
            </a:r>
            <a:endParaRPr sz="1400" b="1">
              <a:solidFill>
                <a:srgbClr val="8E7CC3"/>
              </a:solidFill>
            </a:endParaRPr>
          </a:p>
          <a:p>
            <a:pPr marL="0" lvl="0" indent="0" algn="l" rtl="0">
              <a:lnSpc>
                <a:spcPct val="95000"/>
              </a:lnSpc>
              <a:spcBef>
                <a:spcPts val="0"/>
              </a:spcBef>
              <a:spcAft>
                <a:spcPts val="0"/>
              </a:spcAft>
              <a:buSzPts val="935"/>
              <a:buNone/>
            </a:pPr>
            <a:r>
              <a:rPr lang="en" sz="1400">
                <a:solidFill>
                  <a:srgbClr val="8E7CC3"/>
                </a:solidFill>
              </a:rPr>
              <a:t>As CAM domains grow over </a:t>
            </a:r>
            <a:r>
              <a:rPr lang="en" sz="1400" b="1">
                <a:solidFill>
                  <a:srgbClr val="8E7CC3"/>
                </a:solidFill>
              </a:rPr>
              <a:t>data-deprived areas</a:t>
            </a:r>
            <a:r>
              <a:rPr lang="en" sz="1400">
                <a:solidFill>
                  <a:srgbClr val="8E7CC3"/>
                </a:solidFill>
              </a:rPr>
              <a:t>, the importance of satellite observations increases </a:t>
            </a:r>
            <a:endParaRPr sz="1400">
              <a:solidFill>
                <a:srgbClr val="8E7CC3"/>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Thanks!</a:t>
            </a:r>
            <a:endParaRPr dirty="0"/>
          </a:p>
        </p:txBody>
      </p:sp>
      <p:sp>
        <p:nvSpPr>
          <p:cNvPr id="277" name="Google Shape;277;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3"/>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Background</a:t>
            </a:r>
            <a:endParaRPr/>
          </a:p>
        </p:txBody>
      </p:sp>
      <p:sp>
        <p:nvSpPr>
          <p:cNvPr id="69" name="Google Shape;69;p3"/>
          <p:cNvSpPr txBox="1">
            <a:spLocks noGrp="1"/>
          </p:cNvSpPr>
          <p:nvPr>
            <p:ph type="body" idx="1"/>
          </p:nvPr>
        </p:nvSpPr>
        <p:spPr>
          <a:xfrm>
            <a:off x="311700" y="1000075"/>
            <a:ext cx="87099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600">
                <a:solidFill>
                  <a:schemeClr val="dk1"/>
                </a:solidFill>
              </a:rPr>
              <a:t>Need to specify a relationship between lightning observations and model variables (assume thunderstorm electrification is not prognostic in the model)</a:t>
            </a:r>
            <a:endParaRPr sz="1600">
              <a:solidFill>
                <a:schemeClr val="dk1"/>
              </a:solidFill>
            </a:endParaRPr>
          </a:p>
          <a:p>
            <a:pPr marL="0" lvl="0" indent="0" algn="l" rtl="0">
              <a:lnSpc>
                <a:spcPct val="115000"/>
              </a:lnSpc>
              <a:spcBef>
                <a:spcPts val="1200"/>
              </a:spcBef>
              <a:spcAft>
                <a:spcPts val="0"/>
              </a:spcAft>
              <a:buSzPts val="1800"/>
              <a:buNone/>
            </a:pPr>
            <a:r>
              <a:rPr lang="en" sz="1600" b="1">
                <a:solidFill>
                  <a:schemeClr val="dk1"/>
                </a:solidFill>
              </a:rPr>
              <a:t>Indirect</a:t>
            </a:r>
            <a:r>
              <a:rPr lang="en" sz="1600">
                <a:solidFill>
                  <a:schemeClr val="dk1"/>
                </a:solidFill>
              </a:rPr>
              <a:t> methods first map lightning detections to another observation type before assimilating</a:t>
            </a:r>
            <a:endParaRPr sz="1600">
              <a:solidFill>
                <a:schemeClr val="dk1"/>
              </a:solidFill>
            </a:endParaRPr>
          </a:p>
          <a:p>
            <a:pPr marL="0" lvl="0" indent="0" algn="l" rtl="0">
              <a:lnSpc>
                <a:spcPct val="115000"/>
              </a:lnSpc>
              <a:spcBef>
                <a:spcPts val="1200"/>
              </a:spcBef>
              <a:spcAft>
                <a:spcPts val="0"/>
              </a:spcAft>
              <a:buSzPts val="1800"/>
              <a:buNone/>
            </a:pPr>
            <a:r>
              <a:rPr lang="en" sz="1600" b="1">
                <a:solidFill>
                  <a:schemeClr val="dk1"/>
                </a:solidFill>
              </a:rPr>
              <a:t>Direct</a:t>
            </a:r>
            <a:r>
              <a:rPr lang="en" sz="1600">
                <a:solidFill>
                  <a:schemeClr val="dk1"/>
                </a:solidFill>
              </a:rPr>
              <a:t> methods convert model variables to predicted lightning detections</a:t>
            </a:r>
            <a:endParaRPr sz="1600">
              <a:solidFill>
                <a:schemeClr val="dk1"/>
              </a:solidFill>
            </a:endParaRPr>
          </a:p>
          <a:p>
            <a:pPr marL="0" lvl="0" indent="0" algn="l" rtl="0">
              <a:lnSpc>
                <a:spcPct val="115000"/>
              </a:lnSpc>
              <a:spcBef>
                <a:spcPts val="1200"/>
              </a:spcBef>
              <a:spcAft>
                <a:spcPts val="0"/>
              </a:spcAft>
              <a:buSzPts val="1800"/>
              <a:buNone/>
            </a:pPr>
            <a:r>
              <a:rPr lang="en" sz="1600">
                <a:solidFill>
                  <a:schemeClr val="dk1"/>
                </a:solidFill>
              </a:rPr>
              <a:t>For </a:t>
            </a:r>
            <a:r>
              <a:rPr lang="en" sz="1600" b="1">
                <a:solidFill>
                  <a:schemeClr val="dk1"/>
                </a:solidFill>
              </a:rPr>
              <a:t>convection-allowing</a:t>
            </a:r>
            <a:r>
              <a:rPr lang="en" sz="1600">
                <a:solidFill>
                  <a:schemeClr val="dk1"/>
                </a:solidFill>
              </a:rPr>
              <a:t> models, relationship usually involves hydrometeors and other variables </a:t>
            </a:r>
            <a:endParaRPr sz="1600">
              <a:solidFill>
                <a:schemeClr val="dk1"/>
              </a:solidFill>
            </a:endParaRPr>
          </a:p>
          <a:p>
            <a:pPr marL="0" lvl="0" indent="0" algn="l" rtl="0">
              <a:lnSpc>
                <a:spcPct val="115000"/>
              </a:lnSpc>
              <a:spcBef>
                <a:spcPts val="1200"/>
              </a:spcBef>
              <a:spcAft>
                <a:spcPts val="0"/>
              </a:spcAft>
              <a:buSzPts val="1800"/>
              <a:buNone/>
            </a:pPr>
            <a:r>
              <a:rPr lang="en" sz="1600">
                <a:solidFill>
                  <a:schemeClr val="dk1"/>
                </a:solidFill>
              </a:rPr>
              <a:t>For </a:t>
            </a:r>
            <a:r>
              <a:rPr lang="en" sz="1600" b="1">
                <a:solidFill>
                  <a:schemeClr val="dk1"/>
                </a:solidFill>
              </a:rPr>
              <a:t>convection-parameterizing</a:t>
            </a:r>
            <a:r>
              <a:rPr lang="en" sz="1600">
                <a:solidFill>
                  <a:schemeClr val="dk1"/>
                </a:solidFill>
              </a:rPr>
              <a:t> models, relationship may include lower level convergence, moisture, temperature tendency</a:t>
            </a:r>
            <a:endParaRPr sz="1600">
              <a:solidFill>
                <a:schemeClr val="dk1"/>
              </a:solidFill>
            </a:endParaRPr>
          </a:p>
          <a:p>
            <a:pPr marL="0" lvl="0" indent="0" algn="l" rtl="0">
              <a:lnSpc>
                <a:spcPct val="115000"/>
              </a:lnSpc>
              <a:spcBef>
                <a:spcPts val="1200"/>
              </a:spcBef>
              <a:spcAft>
                <a:spcPts val="1200"/>
              </a:spcAft>
              <a:buSzPts val="1800"/>
              <a:buNone/>
            </a:pPr>
            <a:r>
              <a:rPr lang="en" sz="1600">
                <a:solidFill>
                  <a:schemeClr val="dk1"/>
                </a:solidFill>
              </a:rPr>
              <a:t>In variational/hybrid/ensemble frameworks, </a:t>
            </a:r>
            <a:r>
              <a:rPr lang="en" sz="1600" b="1">
                <a:solidFill>
                  <a:schemeClr val="dk1"/>
                </a:solidFill>
              </a:rPr>
              <a:t>assimilation projects onto additional variables</a:t>
            </a:r>
            <a:r>
              <a:rPr lang="en" sz="1600">
                <a:solidFill>
                  <a:schemeClr val="dk1"/>
                </a:solidFill>
              </a:rPr>
              <a:t> through covariances</a:t>
            </a:r>
            <a:endParaRPr sz="16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4"/>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Background</a:t>
            </a:r>
            <a:endParaRPr/>
          </a:p>
        </p:txBody>
      </p:sp>
      <p:sp>
        <p:nvSpPr>
          <p:cNvPr id="75" name="Google Shape;75;p4"/>
          <p:cNvSpPr txBox="1">
            <a:spLocks noGrp="1"/>
          </p:cNvSpPr>
          <p:nvPr>
            <p:ph type="body" idx="1"/>
          </p:nvPr>
        </p:nvSpPr>
        <p:spPr>
          <a:xfrm>
            <a:off x="311700" y="10000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700">
                <a:solidFill>
                  <a:schemeClr val="dk1"/>
                </a:solidFill>
              </a:rPr>
              <a:t>Earlier lightning assimilation studies targeted lightning </a:t>
            </a:r>
            <a:r>
              <a:rPr lang="en" sz="1700" b="1">
                <a:solidFill>
                  <a:schemeClr val="dk1"/>
                </a:solidFill>
              </a:rPr>
              <a:t>detections from ground-based sensors</a:t>
            </a:r>
            <a:r>
              <a:rPr lang="en" sz="1700">
                <a:solidFill>
                  <a:schemeClr val="dk1"/>
                </a:solidFill>
              </a:rPr>
              <a:t>, often only </a:t>
            </a:r>
            <a:r>
              <a:rPr lang="en" sz="1700" b="1">
                <a:solidFill>
                  <a:schemeClr val="dk1"/>
                </a:solidFill>
              </a:rPr>
              <a:t>cloud-to-ground</a:t>
            </a:r>
            <a:endParaRPr sz="1700" b="1">
              <a:solidFill>
                <a:schemeClr val="dk1"/>
              </a:solidFill>
            </a:endParaRPr>
          </a:p>
          <a:p>
            <a:pPr marL="0" lvl="0" indent="0" algn="l" rtl="0">
              <a:lnSpc>
                <a:spcPct val="115000"/>
              </a:lnSpc>
              <a:spcBef>
                <a:spcPts val="1200"/>
              </a:spcBef>
              <a:spcAft>
                <a:spcPts val="0"/>
              </a:spcAft>
              <a:buSzPts val="1800"/>
              <a:buNone/>
            </a:pPr>
            <a:r>
              <a:rPr lang="en" sz="1700" b="1">
                <a:solidFill>
                  <a:schemeClr val="dk1"/>
                </a:solidFill>
              </a:rPr>
              <a:t>GLM total lightning</a:t>
            </a:r>
            <a:r>
              <a:rPr lang="en" sz="1700">
                <a:solidFill>
                  <a:schemeClr val="dk1"/>
                </a:solidFill>
              </a:rPr>
              <a:t> imagery is a growing area of research focus</a:t>
            </a:r>
            <a:endParaRPr sz="1700">
              <a:solidFill>
                <a:schemeClr val="dk1"/>
              </a:solidFill>
            </a:endParaRPr>
          </a:p>
          <a:p>
            <a:pPr marL="0" lvl="0" indent="0" algn="l" rtl="0">
              <a:lnSpc>
                <a:spcPct val="115000"/>
              </a:lnSpc>
              <a:spcBef>
                <a:spcPts val="1200"/>
              </a:spcBef>
              <a:spcAft>
                <a:spcPts val="0"/>
              </a:spcAft>
              <a:buSzPts val="1800"/>
              <a:buNone/>
            </a:pPr>
            <a:r>
              <a:rPr lang="en" sz="1700">
                <a:solidFill>
                  <a:schemeClr val="dk1"/>
                </a:solidFill>
              </a:rPr>
              <a:t>Experience with data from ground-based networks led GLM </a:t>
            </a:r>
            <a:r>
              <a:rPr lang="en" sz="1700" b="1">
                <a:solidFill>
                  <a:schemeClr val="dk1"/>
                </a:solidFill>
              </a:rPr>
              <a:t>centroid densities</a:t>
            </a:r>
            <a:r>
              <a:rPr lang="en" sz="1700">
                <a:solidFill>
                  <a:schemeClr val="dk1"/>
                </a:solidFill>
              </a:rPr>
              <a:t> to be assimilated first, quickly followed by studies exploring additional GLM information that is unavailable from large-scale ground-based lightning detection networks (e.g., </a:t>
            </a:r>
            <a:r>
              <a:rPr lang="en" sz="1700" b="1">
                <a:solidFill>
                  <a:schemeClr val="dk1"/>
                </a:solidFill>
              </a:rPr>
              <a:t>Flash Extent Density</a:t>
            </a:r>
            <a:r>
              <a:rPr lang="en" sz="1700">
                <a:solidFill>
                  <a:schemeClr val="dk1"/>
                </a:solidFill>
              </a:rPr>
              <a:t>)</a:t>
            </a:r>
            <a:endParaRPr sz="1700">
              <a:solidFill>
                <a:schemeClr val="dk1"/>
              </a:solidFill>
            </a:endParaRPr>
          </a:p>
          <a:p>
            <a:pPr marL="0" lvl="0" indent="0" algn="l" rtl="0">
              <a:lnSpc>
                <a:spcPct val="115000"/>
              </a:lnSpc>
              <a:spcBef>
                <a:spcPts val="1200"/>
              </a:spcBef>
              <a:spcAft>
                <a:spcPts val="1200"/>
              </a:spcAft>
              <a:buSzPts val="1800"/>
              <a:buNone/>
            </a:pPr>
            <a:r>
              <a:rPr lang="en" sz="1700">
                <a:solidFill>
                  <a:schemeClr val="dk1"/>
                </a:solidFill>
              </a:rPr>
              <a:t>Lightning DA impacts the first few hours of forecasts, most relevant to </a:t>
            </a:r>
            <a:r>
              <a:rPr lang="en" sz="1700" b="1">
                <a:solidFill>
                  <a:schemeClr val="dk1"/>
                </a:solidFill>
              </a:rPr>
              <a:t>nowcasting</a:t>
            </a:r>
            <a:r>
              <a:rPr lang="en" sz="1700">
                <a:solidFill>
                  <a:schemeClr val="dk1"/>
                </a:solidFill>
              </a:rPr>
              <a:t> and </a:t>
            </a:r>
            <a:r>
              <a:rPr lang="en" sz="1700" b="1">
                <a:solidFill>
                  <a:schemeClr val="dk1"/>
                </a:solidFill>
              </a:rPr>
              <a:t>short-range forecasting</a:t>
            </a:r>
            <a:r>
              <a:rPr lang="en" sz="1700">
                <a:solidFill>
                  <a:schemeClr val="dk1"/>
                </a:solidFill>
              </a:rPr>
              <a:t>. Impacts may be assessed on any model output; the most frequently assessed forecasts are for </a:t>
            </a:r>
            <a:r>
              <a:rPr lang="en" sz="1700" b="1">
                <a:solidFill>
                  <a:schemeClr val="dk1"/>
                </a:solidFill>
              </a:rPr>
              <a:t>rainfall rate, accumulated precip, radar reflectivity, </a:t>
            </a:r>
            <a:r>
              <a:rPr lang="en" sz="1700">
                <a:solidFill>
                  <a:schemeClr val="dk1"/>
                </a:solidFill>
              </a:rPr>
              <a:t>and </a:t>
            </a:r>
            <a:r>
              <a:rPr lang="en" sz="1700" b="1">
                <a:solidFill>
                  <a:schemeClr val="dk1"/>
                </a:solidFill>
              </a:rPr>
              <a:t>lightning</a:t>
            </a:r>
            <a:r>
              <a:rPr lang="en" sz="1700">
                <a:solidFill>
                  <a:schemeClr val="dk1"/>
                </a:solidFill>
              </a:rPr>
              <a:t> itself</a:t>
            </a:r>
            <a:endParaRPr sz="17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5"/>
          <p:cNvPicPr preferRelativeResize="0"/>
          <p:nvPr/>
        </p:nvPicPr>
        <p:blipFill rotWithShape="1">
          <a:blip r:embed="rId3">
            <a:alphaModFix/>
          </a:blip>
          <a:srcRect/>
          <a:stretch/>
        </p:blipFill>
        <p:spPr>
          <a:xfrm>
            <a:off x="5423620" y="2327825"/>
            <a:ext cx="3796581" cy="2137325"/>
          </a:xfrm>
          <a:prstGeom prst="rect">
            <a:avLst/>
          </a:prstGeom>
          <a:noFill/>
          <a:ln>
            <a:noFill/>
          </a:ln>
        </p:spPr>
      </p:pic>
      <p:pic>
        <p:nvPicPr>
          <p:cNvPr id="81" name="Google Shape;81;p5"/>
          <p:cNvPicPr preferRelativeResize="0"/>
          <p:nvPr/>
        </p:nvPicPr>
        <p:blipFill rotWithShape="1">
          <a:blip r:embed="rId4">
            <a:alphaModFix/>
          </a:blip>
          <a:srcRect/>
          <a:stretch/>
        </p:blipFill>
        <p:spPr>
          <a:xfrm>
            <a:off x="7165848" y="313626"/>
            <a:ext cx="1879246" cy="2137326"/>
          </a:xfrm>
          <a:prstGeom prst="rect">
            <a:avLst/>
          </a:prstGeom>
          <a:noFill/>
          <a:ln>
            <a:noFill/>
          </a:ln>
        </p:spPr>
      </p:pic>
      <p:sp>
        <p:nvSpPr>
          <p:cNvPr id="82" name="Google Shape;82;p5"/>
          <p:cNvSpPr txBox="1">
            <a:spLocks noGrp="1"/>
          </p:cNvSpPr>
          <p:nvPr>
            <p:ph type="title"/>
          </p:nvPr>
        </p:nvSpPr>
        <p:spPr>
          <a:xfrm>
            <a:off x="311700" y="216425"/>
            <a:ext cx="65655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Indirect assimilation in Rapid Refresh</a:t>
            </a:r>
            <a:endParaRPr/>
          </a:p>
        </p:txBody>
      </p:sp>
      <p:sp>
        <p:nvSpPr>
          <p:cNvPr id="83" name="Google Shape;83;p5"/>
          <p:cNvSpPr txBox="1">
            <a:spLocks noGrp="1"/>
          </p:cNvSpPr>
          <p:nvPr>
            <p:ph type="body" idx="1"/>
          </p:nvPr>
        </p:nvSpPr>
        <p:spPr>
          <a:xfrm>
            <a:off x="311700" y="8476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600">
                <a:solidFill>
                  <a:schemeClr val="dk1"/>
                </a:solidFill>
              </a:rPr>
              <a:t>RAP (13 km North America domain) and HRRR (3 km CONUS, Alaska)</a:t>
            </a:r>
            <a:endParaRPr sz="1600">
              <a:solidFill>
                <a:schemeClr val="dk1"/>
              </a:solidFill>
            </a:endParaRPr>
          </a:p>
          <a:p>
            <a:pPr marL="0" lvl="0" indent="0" algn="l" rtl="0">
              <a:lnSpc>
                <a:spcPct val="115000"/>
              </a:lnSpc>
              <a:spcBef>
                <a:spcPts val="1200"/>
              </a:spcBef>
              <a:spcAft>
                <a:spcPts val="0"/>
              </a:spcAft>
              <a:buSzPts val="1800"/>
              <a:buNone/>
            </a:pPr>
            <a:r>
              <a:rPr lang="en" sz="1600">
                <a:solidFill>
                  <a:schemeClr val="dk1"/>
                </a:solidFill>
              </a:rPr>
              <a:t>CG flash centroid densities converted to radar reflectivity profiles</a:t>
            </a:r>
            <a:endParaRPr sz="1600">
              <a:solidFill>
                <a:schemeClr val="dk1"/>
              </a:solidFill>
            </a:endParaRPr>
          </a:p>
          <a:p>
            <a:pPr marL="0" lvl="0" indent="0" algn="l" rtl="0">
              <a:lnSpc>
                <a:spcPct val="115000"/>
              </a:lnSpc>
              <a:spcBef>
                <a:spcPts val="1200"/>
              </a:spcBef>
              <a:spcAft>
                <a:spcPts val="0"/>
              </a:spcAft>
              <a:buSzPts val="1800"/>
              <a:buNone/>
            </a:pPr>
            <a:r>
              <a:rPr lang="en" sz="1600">
                <a:solidFill>
                  <a:schemeClr val="dk1"/>
                </a:solidFill>
              </a:rPr>
              <a:t>Together specify temperature tendency profile applied at model initialization </a:t>
            </a:r>
            <a:endParaRPr sz="1600">
              <a:solidFill>
                <a:schemeClr val="dk1"/>
              </a:solidFill>
            </a:endParaRPr>
          </a:p>
          <a:p>
            <a:pPr marL="0" lvl="0" indent="0" algn="l" rtl="0">
              <a:lnSpc>
                <a:spcPct val="115000"/>
              </a:lnSpc>
              <a:spcBef>
                <a:spcPts val="1200"/>
              </a:spcBef>
              <a:spcAft>
                <a:spcPts val="0"/>
              </a:spcAft>
              <a:buSzPts val="1800"/>
              <a:buNone/>
            </a:pPr>
            <a:endParaRPr/>
          </a:p>
          <a:p>
            <a:pPr marL="0" lvl="0" indent="0" algn="l" rtl="0">
              <a:lnSpc>
                <a:spcPct val="115000"/>
              </a:lnSpc>
              <a:spcBef>
                <a:spcPts val="1200"/>
              </a:spcBef>
              <a:spcAft>
                <a:spcPts val="1200"/>
              </a:spcAft>
              <a:buSzPts val="1800"/>
              <a:buNone/>
            </a:pPr>
            <a:endParaRPr/>
          </a:p>
        </p:txBody>
      </p:sp>
      <p:sp>
        <p:nvSpPr>
          <p:cNvPr id="84" name="Google Shape;84;p5"/>
          <p:cNvSpPr txBox="1">
            <a:spLocks noGrp="1"/>
          </p:cNvSpPr>
          <p:nvPr>
            <p:ph type="body" idx="1"/>
          </p:nvPr>
        </p:nvSpPr>
        <p:spPr>
          <a:xfrm>
            <a:off x="247550" y="4485550"/>
            <a:ext cx="8584800" cy="6156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0"/>
              </a:spcBef>
              <a:spcAft>
                <a:spcPts val="1200"/>
              </a:spcAft>
              <a:buSzPts val="935"/>
              <a:buNone/>
            </a:pPr>
            <a:r>
              <a:rPr lang="en" sz="1500">
                <a:solidFill>
                  <a:schemeClr val="dk1"/>
                </a:solidFill>
              </a:rPr>
              <a:t>Weygandt et al., 2022: </a:t>
            </a:r>
            <a:r>
              <a:rPr lang="en" sz="1500">
                <a:solidFill>
                  <a:srgbClr val="222222"/>
                </a:solidFill>
              </a:rPr>
              <a:t>"Radar Reflectivity-based Model Initialization using Specified Latent Heating (Radar-LHI) within a Diabatic Digital Filter or Pre-forecast Integration." Submitted.</a:t>
            </a:r>
            <a:endParaRPr sz="1700">
              <a:solidFill>
                <a:schemeClr val="dk1"/>
              </a:solidFill>
            </a:endParaRPr>
          </a:p>
        </p:txBody>
      </p:sp>
      <p:pic>
        <p:nvPicPr>
          <p:cNvPr id="85" name="Google Shape;85;p5"/>
          <p:cNvPicPr preferRelativeResize="0"/>
          <p:nvPr/>
        </p:nvPicPr>
        <p:blipFill rotWithShape="1">
          <a:blip r:embed="rId5">
            <a:alphaModFix/>
          </a:blip>
          <a:srcRect/>
          <a:stretch/>
        </p:blipFill>
        <p:spPr>
          <a:xfrm>
            <a:off x="13000" y="2571750"/>
            <a:ext cx="3552174" cy="1659475"/>
          </a:xfrm>
          <a:prstGeom prst="rect">
            <a:avLst/>
          </a:prstGeom>
          <a:noFill/>
          <a:ln>
            <a:noFill/>
          </a:ln>
        </p:spPr>
      </p:pic>
      <p:pic>
        <p:nvPicPr>
          <p:cNvPr id="86" name="Google Shape;86;p5"/>
          <p:cNvPicPr preferRelativeResize="0"/>
          <p:nvPr/>
        </p:nvPicPr>
        <p:blipFill rotWithShape="1">
          <a:blip r:embed="rId6">
            <a:alphaModFix/>
          </a:blip>
          <a:srcRect/>
          <a:stretch/>
        </p:blipFill>
        <p:spPr>
          <a:xfrm>
            <a:off x="3437375" y="2372425"/>
            <a:ext cx="2519700" cy="2173550"/>
          </a:xfrm>
          <a:prstGeom prst="rect">
            <a:avLst/>
          </a:prstGeom>
          <a:noFill/>
          <a:ln>
            <a:noFill/>
          </a:ln>
        </p:spPr>
      </p:pic>
      <p:sp>
        <p:nvSpPr>
          <p:cNvPr id="87" name="Google Shape;87;p5"/>
          <p:cNvSpPr txBox="1"/>
          <p:nvPr/>
        </p:nvSpPr>
        <p:spPr>
          <a:xfrm>
            <a:off x="1201550" y="2251625"/>
            <a:ext cx="1502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FF"/>
                </a:solidFill>
                <a:latin typeface="Arial"/>
                <a:ea typeface="Arial"/>
                <a:cs typeface="Arial"/>
                <a:sym typeface="Arial"/>
              </a:rPr>
              <a:t>radar-LH-DFI</a:t>
            </a:r>
            <a:endParaRPr sz="1400" b="1" i="0" u="none" strike="noStrike" cap="none">
              <a:solidFill>
                <a:srgbClr val="0000FF"/>
              </a:solidFill>
              <a:latin typeface="Arial"/>
              <a:ea typeface="Arial"/>
              <a:cs typeface="Arial"/>
              <a:sym typeface="Arial"/>
            </a:endParaRPr>
          </a:p>
        </p:txBody>
      </p:sp>
      <p:sp>
        <p:nvSpPr>
          <p:cNvPr id="88" name="Google Shape;88;p5"/>
          <p:cNvSpPr txBox="1"/>
          <p:nvPr/>
        </p:nvSpPr>
        <p:spPr>
          <a:xfrm>
            <a:off x="4038600" y="3462528"/>
            <a:ext cx="12804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FF"/>
                </a:solidFill>
                <a:latin typeface="Arial"/>
                <a:ea typeface="Arial"/>
                <a:cs typeface="Arial"/>
                <a:sym typeface="Arial"/>
              </a:rPr>
              <a:t>forward-      radar-LH</a:t>
            </a:r>
            <a:endParaRPr sz="1400" b="1" i="0" u="none" strike="noStrike" cap="none">
              <a:solidFill>
                <a:srgbClr val="0000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6"/>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Indirect assimilation in Rapid Refresh - including GLM </a:t>
            </a:r>
            <a:endParaRPr/>
          </a:p>
        </p:txBody>
      </p:sp>
      <p:sp>
        <p:nvSpPr>
          <p:cNvPr id="94" name="Google Shape;94;p6"/>
          <p:cNvSpPr txBox="1">
            <a:spLocks noGrp="1"/>
          </p:cNvSpPr>
          <p:nvPr>
            <p:ph type="body" idx="1"/>
          </p:nvPr>
        </p:nvSpPr>
        <p:spPr>
          <a:xfrm>
            <a:off x="247550" y="4104550"/>
            <a:ext cx="8584800" cy="8337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0"/>
              </a:spcBef>
              <a:spcAft>
                <a:spcPts val="1200"/>
              </a:spcAft>
              <a:buSzPts val="935"/>
              <a:buNone/>
            </a:pPr>
            <a:r>
              <a:rPr lang="en" sz="1500" b="1">
                <a:solidFill>
                  <a:schemeClr val="dk1"/>
                </a:solidFill>
              </a:rPr>
              <a:t>Full results of summer 2020 RAP and HRRR-Caribbean initializations with and without GLM</a:t>
            </a:r>
            <a:r>
              <a:rPr lang="en" sz="1500">
                <a:solidFill>
                  <a:schemeClr val="dk1"/>
                </a:solidFill>
              </a:rPr>
              <a:t>: </a:t>
            </a:r>
            <a:r>
              <a:rPr lang="en" sz="1300">
                <a:solidFill>
                  <a:srgbClr val="0000FF"/>
                </a:solidFill>
                <a:highlight>
                  <a:schemeClr val="lt1"/>
                </a:highlight>
              </a:rPr>
              <a:t>Back et al</a:t>
            </a:r>
            <a:r>
              <a:rPr lang="en" sz="1300">
                <a:solidFill>
                  <a:srgbClr val="0000FF"/>
                </a:solidFill>
              </a:rPr>
              <a:t>., 2021: “Toward a continental-scale convection-allowing UFS model initialized with GOES-R lightning data.” </a:t>
            </a:r>
            <a:r>
              <a:rPr lang="en" sz="1300">
                <a:solidFill>
                  <a:srgbClr val="0000FF"/>
                </a:solidFill>
                <a:uFill>
                  <a:noFill/>
                </a:uFill>
                <a:hlinkClick r:id="rId3">
                  <a:extLst>
                    <a:ext uri="{A12FA001-AC4F-418D-AE19-62706E023703}">
                      <ahyp:hlinkClr xmlns:ahyp="http://schemas.microsoft.com/office/drawing/2018/hyperlinkcolor" val="tx"/>
                    </a:ext>
                  </a:extLst>
                </a:hlinkClick>
              </a:rPr>
              <a:t>Ninth AMS Symposium on the Joint Center for Satellite Data Assimilation</a:t>
            </a:r>
            <a:r>
              <a:rPr lang="en" sz="1300">
                <a:solidFill>
                  <a:srgbClr val="0000FF"/>
                </a:solidFill>
              </a:rPr>
              <a:t>, 15 Jan. 2021.</a:t>
            </a:r>
            <a:r>
              <a:rPr lang="en" sz="1300">
                <a:solidFill>
                  <a:schemeClr val="dk1"/>
                </a:solidFill>
              </a:rPr>
              <a:t> </a:t>
            </a:r>
            <a:r>
              <a:rPr lang="en" sz="1300" b="1">
                <a:solidFill>
                  <a:schemeClr val="dk1"/>
                </a:solidFill>
              </a:rPr>
              <a:t>Recording available.</a:t>
            </a:r>
            <a:endParaRPr sz="1300" b="1">
              <a:solidFill>
                <a:schemeClr val="dk1"/>
              </a:solidFill>
            </a:endParaRPr>
          </a:p>
        </p:txBody>
      </p:sp>
      <p:pic>
        <p:nvPicPr>
          <p:cNvPr id="95" name="Google Shape;95;p6"/>
          <p:cNvPicPr preferRelativeResize="0"/>
          <p:nvPr/>
        </p:nvPicPr>
        <p:blipFill rotWithShape="1">
          <a:blip r:embed="rId4">
            <a:alphaModFix/>
          </a:blip>
          <a:srcRect/>
          <a:stretch/>
        </p:blipFill>
        <p:spPr>
          <a:xfrm>
            <a:off x="-1" y="941750"/>
            <a:ext cx="3794650" cy="2891863"/>
          </a:xfrm>
          <a:prstGeom prst="rect">
            <a:avLst/>
          </a:prstGeom>
          <a:noFill/>
          <a:ln>
            <a:noFill/>
          </a:ln>
        </p:spPr>
      </p:pic>
      <p:sp>
        <p:nvSpPr>
          <p:cNvPr id="96" name="Google Shape;96;p6"/>
          <p:cNvSpPr txBox="1"/>
          <p:nvPr/>
        </p:nvSpPr>
        <p:spPr>
          <a:xfrm>
            <a:off x="3631575" y="1254500"/>
            <a:ext cx="18744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A61C00"/>
                </a:solidFill>
                <a:latin typeface="Arial"/>
                <a:ea typeface="Arial"/>
                <a:cs typeface="Arial"/>
                <a:sym typeface="Arial"/>
              </a:rPr>
              <a:t>RAP cycling length enhances impact</a:t>
            </a:r>
            <a:endParaRPr sz="1600" b="0" i="0" u="none" strike="noStrike" cap="none">
              <a:solidFill>
                <a:srgbClr val="A61C00"/>
              </a:solidFill>
              <a:latin typeface="Arial"/>
              <a:ea typeface="Arial"/>
              <a:cs typeface="Arial"/>
              <a:sym typeface="Arial"/>
            </a:endParaRPr>
          </a:p>
        </p:txBody>
      </p:sp>
      <p:sp>
        <p:nvSpPr>
          <p:cNvPr id="97" name="Google Shape;97;p6"/>
          <p:cNvSpPr txBox="1"/>
          <p:nvPr/>
        </p:nvSpPr>
        <p:spPr>
          <a:xfrm>
            <a:off x="3726700" y="2321300"/>
            <a:ext cx="1566300" cy="1169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rgbClr val="990000"/>
                </a:solidFill>
                <a:latin typeface="Arial"/>
                <a:ea typeface="Arial"/>
                <a:cs typeface="Arial"/>
                <a:sym typeface="Arial"/>
              </a:rPr>
              <a:t>greatest HRRR impacts from RAP-GLM initialization</a:t>
            </a:r>
            <a:endParaRPr sz="1600" b="0" i="0" u="none" strike="noStrike" cap="none">
              <a:solidFill>
                <a:srgbClr val="990000"/>
              </a:solidFill>
              <a:latin typeface="Arial"/>
              <a:ea typeface="Arial"/>
              <a:cs typeface="Arial"/>
              <a:sym typeface="Arial"/>
            </a:endParaRPr>
          </a:p>
        </p:txBody>
      </p:sp>
      <p:pic>
        <p:nvPicPr>
          <p:cNvPr id="98" name="Google Shape;98;p6"/>
          <p:cNvPicPr preferRelativeResize="0"/>
          <p:nvPr/>
        </p:nvPicPr>
        <p:blipFill rotWithShape="1">
          <a:blip r:embed="rId5">
            <a:alphaModFix/>
          </a:blip>
          <a:srcRect/>
          <a:stretch/>
        </p:blipFill>
        <p:spPr>
          <a:xfrm>
            <a:off x="5385250" y="919125"/>
            <a:ext cx="3603363" cy="2979213"/>
          </a:xfrm>
          <a:prstGeom prst="rect">
            <a:avLst/>
          </a:prstGeom>
          <a:noFill/>
          <a:ln>
            <a:noFill/>
          </a:ln>
        </p:spPr>
      </p:pic>
      <p:cxnSp>
        <p:nvCxnSpPr>
          <p:cNvPr id="99" name="Google Shape;99;p6"/>
          <p:cNvCxnSpPr/>
          <p:nvPr/>
        </p:nvCxnSpPr>
        <p:spPr>
          <a:xfrm>
            <a:off x="3805350" y="3521000"/>
            <a:ext cx="1630800" cy="0"/>
          </a:xfrm>
          <a:prstGeom prst="straightConnector1">
            <a:avLst/>
          </a:prstGeom>
          <a:noFill/>
          <a:ln w="28575" cap="flat" cmpd="sng">
            <a:solidFill>
              <a:schemeClr val="dk2"/>
            </a:solidFill>
            <a:prstDash val="solid"/>
            <a:round/>
            <a:headEnd type="none" w="sm" len="sm"/>
            <a:tailEnd type="triangle" w="med" len="med"/>
          </a:ln>
        </p:spPr>
      </p:cxnSp>
      <p:cxnSp>
        <p:nvCxnSpPr>
          <p:cNvPr id="100" name="Google Shape;100;p6"/>
          <p:cNvCxnSpPr/>
          <p:nvPr/>
        </p:nvCxnSpPr>
        <p:spPr>
          <a:xfrm rot="10800000">
            <a:off x="3729075" y="2225702"/>
            <a:ext cx="1630800" cy="0"/>
          </a:xfrm>
          <a:prstGeom prst="straightConnector1">
            <a:avLst/>
          </a:prstGeom>
          <a:noFill/>
          <a:ln w="28575" cap="flat" cmpd="sng">
            <a:solidFill>
              <a:schemeClr val="dk2"/>
            </a:solidFill>
            <a:prstDash val="solid"/>
            <a:round/>
            <a:headEnd type="none" w="sm" len="sm"/>
            <a:tailEnd type="triangle" w="med" len="med"/>
          </a:ln>
        </p:spPr>
      </p:cxnSp>
      <p:sp>
        <p:nvSpPr>
          <p:cNvPr id="101" name="Google Shape;101;p6"/>
          <p:cNvSpPr txBox="1"/>
          <p:nvPr/>
        </p:nvSpPr>
        <p:spPr>
          <a:xfrm>
            <a:off x="5728950" y="3776472"/>
            <a:ext cx="3259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9900FF"/>
                </a:solidFill>
                <a:latin typeface="Arial"/>
                <a:ea typeface="Arial"/>
                <a:cs typeface="Arial"/>
                <a:sym typeface="Arial"/>
              </a:rPr>
              <a:t>12 runs (0/12 Z inits) avged per curve</a:t>
            </a:r>
            <a:endParaRPr sz="1400" b="0" i="0" u="none" strike="noStrike" cap="none">
              <a:solidFill>
                <a:srgbClr val="9900FF"/>
              </a:solidFill>
              <a:latin typeface="Arial"/>
              <a:ea typeface="Arial"/>
              <a:cs typeface="Arial"/>
              <a:sym typeface="Arial"/>
            </a:endParaRPr>
          </a:p>
        </p:txBody>
      </p:sp>
      <p:sp>
        <p:nvSpPr>
          <p:cNvPr id="102" name="Google Shape;102;p6"/>
          <p:cNvSpPr txBox="1"/>
          <p:nvPr/>
        </p:nvSpPr>
        <p:spPr>
          <a:xfrm>
            <a:off x="628500" y="3776472"/>
            <a:ext cx="2886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9900FF"/>
                </a:solidFill>
                <a:latin typeface="Arial"/>
                <a:ea typeface="Arial"/>
                <a:cs typeface="Arial"/>
                <a:sym typeface="Arial"/>
              </a:rPr>
              <a:t>11 runs averaged per curve</a:t>
            </a:r>
            <a:endParaRPr sz="1400" b="0" i="0" u="none" strike="noStrike" cap="none" dirty="0">
              <a:solidFill>
                <a:srgbClr val="9900FF"/>
              </a:solidFill>
              <a:latin typeface="Arial"/>
              <a:ea typeface="Arial"/>
              <a:cs typeface="Arial"/>
              <a:sym typeface="Arial"/>
            </a:endParaRPr>
          </a:p>
        </p:txBody>
      </p:sp>
      <p:sp>
        <p:nvSpPr>
          <p:cNvPr id="103" name="Google Shape;103;p6"/>
          <p:cNvSpPr txBox="1"/>
          <p:nvPr/>
        </p:nvSpPr>
        <p:spPr>
          <a:xfrm>
            <a:off x="1561175" y="3685032"/>
            <a:ext cx="15663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Forecast Hour</a:t>
            </a:r>
            <a:endParaRPr sz="800" b="0" i="0" u="none" strike="noStrike" cap="none">
              <a:solidFill>
                <a:srgbClr val="000000"/>
              </a:solidFill>
              <a:latin typeface="Arial"/>
              <a:ea typeface="Arial"/>
              <a:cs typeface="Arial"/>
              <a:sym typeface="Arial"/>
            </a:endParaRPr>
          </a:p>
        </p:txBody>
      </p:sp>
      <p:sp>
        <p:nvSpPr>
          <p:cNvPr id="104" name="Google Shape;104;p6"/>
          <p:cNvSpPr txBox="1"/>
          <p:nvPr/>
        </p:nvSpPr>
        <p:spPr>
          <a:xfrm>
            <a:off x="5505975" y="707800"/>
            <a:ext cx="36033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CC0000"/>
                </a:solidFill>
                <a:latin typeface="Arial"/>
                <a:ea typeface="Arial"/>
                <a:cs typeface="Arial"/>
                <a:sym typeface="Arial"/>
              </a:rPr>
              <a:t>HRRR forecasts of Lightning Threat index (McCaul et al. 2009)</a:t>
            </a:r>
            <a:endParaRPr sz="900" b="1" i="0" u="none" strike="noStrike" cap="none">
              <a:solidFill>
                <a:srgbClr val="CC0000"/>
              </a:solidFill>
              <a:latin typeface="Arial"/>
              <a:ea typeface="Arial"/>
              <a:cs typeface="Arial"/>
              <a:sym typeface="Arial"/>
            </a:endParaRPr>
          </a:p>
        </p:txBody>
      </p:sp>
      <p:sp>
        <p:nvSpPr>
          <p:cNvPr id="105" name="Google Shape;105;p6"/>
          <p:cNvSpPr txBox="1"/>
          <p:nvPr/>
        </p:nvSpPr>
        <p:spPr>
          <a:xfrm>
            <a:off x="9875" y="707800"/>
            <a:ext cx="40458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CC0000"/>
                </a:solidFill>
                <a:latin typeface="Arial"/>
                <a:ea typeface="Arial"/>
                <a:cs typeface="Arial"/>
                <a:sym typeface="Arial"/>
              </a:rPr>
              <a:t>RAP forecasts of Cloud Physics Thunder Parameter (Bright et al. 2005)</a:t>
            </a:r>
            <a:endParaRPr sz="900" b="1" i="0" u="none" strike="noStrike" cap="none">
              <a:solidFill>
                <a:srgbClr val="CC0000"/>
              </a:solidFill>
              <a:latin typeface="Arial"/>
              <a:ea typeface="Arial"/>
              <a:cs typeface="Arial"/>
              <a:sym typeface="Arial"/>
            </a:endParaRPr>
          </a:p>
        </p:txBody>
      </p:sp>
      <p:sp>
        <p:nvSpPr>
          <p:cNvPr id="2" name="TextBox 1">
            <a:extLst>
              <a:ext uri="{FF2B5EF4-FFF2-40B4-BE49-F238E27FC236}">
                <a16:creationId xmlns:a16="http://schemas.microsoft.com/office/drawing/2014/main" id="{DAF8D224-FFC6-2F4B-8547-8BEDF0EE6760}"/>
              </a:ext>
            </a:extLst>
          </p:cNvPr>
          <p:cNvSpPr txBox="1"/>
          <p:nvPr/>
        </p:nvSpPr>
        <p:spPr>
          <a:xfrm flipH="1">
            <a:off x="1139530" y="3308199"/>
            <a:ext cx="873343" cy="338554"/>
          </a:xfrm>
          <a:prstGeom prst="rect">
            <a:avLst/>
          </a:prstGeom>
          <a:solidFill>
            <a:schemeClr val="bg1"/>
          </a:solidFill>
        </p:spPr>
        <p:txBody>
          <a:bodyPr wrap="square" rtlCol="0">
            <a:spAutoFit/>
          </a:bodyPr>
          <a:lstStyle/>
          <a:p>
            <a:r>
              <a:rPr lang="en-US" sz="1600" b="1" dirty="0">
                <a:solidFill>
                  <a:srgbClr val="FF00D1"/>
                </a:solidFill>
              </a:rPr>
              <a:t>17 </a:t>
            </a:r>
            <a:r>
              <a:rPr lang="en-US" sz="1600" b="1" dirty="0" err="1">
                <a:solidFill>
                  <a:srgbClr val="FF00D1"/>
                </a:solidFill>
              </a:rPr>
              <a:t>hrs</a:t>
            </a:r>
            <a:endParaRPr lang="en-US" sz="1600" b="1" dirty="0">
              <a:solidFill>
                <a:srgbClr val="FF00D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Evaluation of the impact of assimilating spaceborne (GLM) total lightning data and radar data on short-term forecasts of convective events in the 3DVAR framework </a:t>
            </a:r>
            <a:endParaRPr/>
          </a:p>
          <a:p>
            <a:pPr marL="0" lvl="0" indent="0" algn="l" rtl="0">
              <a:lnSpc>
                <a:spcPct val="100000"/>
              </a:lnSpc>
              <a:spcBef>
                <a:spcPts val="0"/>
              </a:spcBef>
              <a:spcAft>
                <a:spcPts val="0"/>
              </a:spcAft>
              <a:buSzPct val="111111"/>
              <a:buNone/>
            </a:pPr>
            <a:endParaRPr/>
          </a:p>
        </p:txBody>
      </p:sp>
      <p:sp>
        <p:nvSpPr>
          <p:cNvPr id="111" name="Google Shape;111;p7"/>
          <p:cNvSpPr txBox="1">
            <a:spLocks noGrp="1"/>
          </p:cNvSpPr>
          <p:nvPr>
            <p:ph type="body" idx="1"/>
          </p:nvPr>
        </p:nvSpPr>
        <p:spPr>
          <a:xfrm>
            <a:off x="311700" y="1685875"/>
            <a:ext cx="8561700" cy="159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a:solidFill>
                  <a:schemeClr val="dk1"/>
                </a:solidFill>
              </a:rPr>
              <a:t>Alexandre O. Fierro</a:t>
            </a:r>
            <a:endParaRPr>
              <a:solidFill>
                <a:schemeClr val="dk1"/>
              </a:solidFill>
            </a:endParaRPr>
          </a:p>
          <a:p>
            <a:pPr marL="0" lvl="0" indent="0" algn="l" rtl="0">
              <a:lnSpc>
                <a:spcPct val="115000"/>
              </a:lnSpc>
              <a:spcBef>
                <a:spcPts val="1200"/>
              </a:spcBef>
              <a:spcAft>
                <a:spcPts val="0"/>
              </a:spcAft>
              <a:buSzPts val="1800"/>
              <a:buNone/>
            </a:pPr>
            <a:r>
              <a:rPr lang="en">
                <a:solidFill>
                  <a:schemeClr val="dk1"/>
                </a:solidFill>
              </a:rPr>
              <a:t>Collaborators: Junjun Hu, Yunheng Wang, Jidong Gao, Ted Mansell, Israel Jirak, Adam Clark, Ming Hu, Eric James, Don MacGorman</a:t>
            </a:r>
            <a:endParaRPr>
              <a:solidFill>
                <a:schemeClr val="dk1"/>
              </a:solidFill>
            </a:endParaRPr>
          </a:p>
          <a:p>
            <a:pPr marL="0" lvl="0" indent="0" algn="l" rtl="0">
              <a:lnSpc>
                <a:spcPct val="115000"/>
              </a:lnSpc>
              <a:spcBef>
                <a:spcPts val="1200"/>
              </a:spcBef>
              <a:spcAft>
                <a:spcPts val="1200"/>
              </a:spcAft>
              <a:buSzPts val="1800"/>
              <a:buNone/>
            </a:pPr>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8"/>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Four main methods of lightning data assimilation were investigated by CIMMS-NSSL thus far:</a:t>
            </a:r>
            <a:endParaRPr/>
          </a:p>
        </p:txBody>
      </p:sp>
      <p:sp>
        <p:nvSpPr>
          <p:cNvPr id="117" name="Google Shape;117;p8"/>
          <p:cNvSpPr txBox="1">
            <a:spLocks noGrp="1"/>
          </p:cNvSpPr>
          <p:nvPr>
            <p:ph type="body" idx="1"/>
          </p:nvPr>
        </p:nvSpPr>
        <p:spPr>
          <a:xfrm>
            <a:off x="311700" y="1205309"/>
            <a:ext cx="8561700" cy="159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600">
                <a:solidFill>
                  <a:schemeClr val="dk1"/>
                </a:solidFill>
              </a:rPr>
              <a:t>1. Using lightning to force convection initiation by </a:t>
            </a:r>
            <a:r>
              <a:rPr lang="en" sz="1600">
                <a:solidFill>
                  <a:schemeClr val="accent1"/>
                </a:solidFill>
              </a:rPr>
              <a:t>nudging</a:t>
            </a:r>
            <a:r>
              <a:rPr lang="en" sz="1600">
                <a:solidFill>
                  <a:schemeClr val="dk1"/>
                </a:solidFill>
              </a:rPr>
              <a:t> qv where lightning is observed but convection is absent in the model. Forcing is maintained for 10s of minutes to achieve a model response to sustain storms. </a:t>
            </a:r>
            <a:endParaRPr/>
          </a:p>
          <a:p>
            <a:pPr marL="0" lvl="0" indent="0" algn="l" rtl="0">
              <a:lnSpc>
                <a:spcPct val="115000"/>
              </a:lnSpc>
              <a:spcBef>
                <a:spcPts val="1200"/>
              </a:spcBef>
              <a:spcAft>
                <a:spcPts val="0"/>
              </a:spcAft>
              <a:buSzPts val="1800"/>
              <a:buNone/>
            </a:pPr>
            <a:r>
              <a:rPr lang="en" sz="1600">
                <a:solidFill>
                  <a:schemeClr val="dk1"/>
                </a:solidFill>
              </a:rPr>
              <a:t>2. Variational (</a:t>
            </a:r>
            <a:r>
              <a:rPr lang="en" sz="1600">
                <a:solidFill>
                  <a:schemeClr val="accent1"/>
                </a:solidFill>
              </a:rPr>
              <a:t>3DVAR</a:t>
            </a:r>
            <a:r>
              <a:rPr lang="en" sz="1600">
                <a:solidFill>
                  <a:schemeClr val="dk1"/>
                </a:solidFill>
              </a:rPr>
              <a:t>) assimilation with high frequency (&lt;= 15 min) successive cycling also using Qv as pseudo observations (proxy) for lightning. [used real-time SFE during HWT]</a:t>
            </a:r>
            <a:endParaRPr/>
          </a:p>
          <a:p>
            <a:pPr marL="0" lvl="0" indent="0" algn="l" rtl="0">
              <a:lnSpc>
                <a:spcPct val="115000"/>
              </a:lnSpc>
              <a:spcBef>
                <a:spcPts val="1200"/>
              </a:spcBef>
              <a:spcAft>
                <a:spcPts val="0"/>
              </a:spcAft>
              <a:buSzPts val="1800"/>
              <a:buNone/>
            </a:pPr>
            <a:r>
              <a:rPr lang="en" sz="1600">
                <a:solidFill>
                  <a:schemeClr val="dk1"/>
                </a:solidFill>
              </a:rPr>
              <a:t>3. </a:t>
            </a:r>
            <a:r>
              <a:rPr lang="en" sz="1600">
                <a:solidFill>
                  <a:schemeClr val="accent1"/>
                </a:solidFill>
              </a:rPr>
              <a:t>Ensemble Kalman Filter </a:t>
            </a:r>
            <a:r>
              <a:rPr lang="en" sz="1600">
                <a:solidFill>
                  <a:schemeClr val="dk1"/>
                </a:solidFill>
              </a:rPr>
              <a:t>to modulate convection (e.g., strengthen or weaken) in the ensemble members. Ensemble covariances provide adjustments to all state variables (e.g., temperature, water vapor, winds, liquid water and ice particles). Data introduced on 1-5 minutes intervals.</a:t>
            </a:r>
            <a:endParaRPr/>
          </a:p>
          <a:p>
            <a:pPr marL="0" lvl="0" indent="0" algn="l" rtl="0">
              <a:lnSpc>
                <a:spcPct val="115000"/>
              </a:lnSpc>
              <a:spcBef>
                <a:spcPts val="1200"/>
              </a:spcBef>
              <a:spcAft>
                <a:spcPts val="0"/>
              </a:spcAft>
              <a:buSzPts val="1800"/>
              <a:buNone/>
            </a:pPr>
            <a:r>
              <a:rPr lang="en" sz="1600">
                <a:solidFill>
                  <a:schemeClr val="dk1"/>
                </a:solidFill>
              </a:rPr>
              <a:t>4. </a:t>
            </a:r>
            <a:r>
              <a:rPr lang="en" sz="1600">
                <a:solidFill>
                  <a:schemeClr val="accent1"/>
                </a:solidFill>
              </a:rPr>
              <a:t>Hybrids</a:t>
            </a:r>
            <a:r>
              <a:rPr lang="en" sz="1600">
                <a:solidFill>
                  <a:schemeClr val="dk1"/>
                </a:solidFill>
              </a:rPr>
              <a:t>: EnKF-VAR or </a:t>
            </a:r>
            <a:r>
              <a:rPr lang="en" sz="1600">
                <a:solidFill>
                  <a:schemeClr val="accent1"/>
                </a:solidFill>
              </a:rPr>
              <a:t>ensemble of 3DEnVARs </a:t>
            </a:r>
            <a:r>
              <a:rPr lang="en" sz="1600">
                <a:solidFill>
                  <a:schemeClr val="dk1"/>
                </a:solidFill>
              </a:rPr>
              <a:t>with high frequency (&lt;= 15 min) successive cycling.</a:t>
            </a:r>
            <a:endParaRPr/>
          </a:p>
          <a:p>
            <a:pPr marL="0" lvl="0" indent="0" algn="l" rtl="0">
              <a:lnSpc>
                <a:spcPct val="115000"/>
              </a:lnSpc>
              <a:spcBef>
                <a:spcPts val="1200"/>
              </a:spcBef>
              <a:spcAft>
                <a:spcPts val="1200"/>
              </a:spcAft>
              <a:buSzPts val="1800"/>
              <a:buNone/>
            </a:pPr>
            <a:endParaRPr>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9"/>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Types of lightning data assimilated:</a:t>
            </a:r>
            <a:endParaRPr/>
          </a:p>
        </p:txBody>
      </p:sp>
      <p:sp>
        <p:nvSpPr>
          <p:cNvPr id="123" name="Google Shape;123;p9"/>
          <p:cNvSpPr txBox="1">
            <a:spLocks noGrp="1"/>
          </p:cNvSpPr>
          <p:nvPr>
            <p:ph type="body" idx="1"/>
          </p:nvPr>
        </p:nvSpPr>
        <p:spPr>
          <a:xfrm>
            <a:off x="311700" y="904965"/>
            <a:ext cx="8561700" cy="402211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600">
                <a:solidFill>
                  <a:schemeClr val="dk1"/>
                </a:solidFill>
              </a:rPr>
              <a:t>(1) Ground based networks divided in 3 categories</a:t>
            </a:r>
            <a:endParaRPr/>
          </a:p>
          <a:p>
            <a:pPr marL="0" lvl="0" indent="0" algn="l" rtl="0">
              <a:lnSpc>
                <a:spcPct val="115000"/>
              </a:lnSpc>
              <a:spcBef>
                <a:spcPts val="600"/>
              </a:spcBef>
              <a:spcAft>
                <a:spcPts val="0"/>
              </a:spcAft>
              <a:buSzPts val="1800"/>
              <a:buNone/>
            </a:pPr>
            <a:r>
              <a:rPr lang="en" sz="1600">
                <a:solidFill>
                  <a:schemeClr val="dk1"/>
                </a:solidFill>
              </a:rPr>
              <a:t>	VLF (global/intl: WWLLN, GLD360, ZEUS). 3–30 kHz</a:t>
            </a:r>
            <a:endParaRPr/>
          </a:p>
          <a:p>
            <a:pPr marL="0" lvl="0" indent="0" algn="l" rtl="0">
              <a:lnSpc>
                <a:spcPct val="115000"/>
              </a:lnSpc>
              <a:spcBef>
                <a:spcPts val="600"/>
              </a:spcBef>
              <a:spcAft>
                <a:spcPts val="0"/>
              </a:spcAft>
              <a:buSzPts val="1800"/>
              <a:buNone/>
            </a:pPr>
            <a:r>
              <a:rPr lang="en" sz="1600">
                <a:solidFill>
                  <a:schemeClr val="dk1"/>
                </a:solidFill>
              </a:rPr>
              <a:t>	Broadband (intl: ENTLN). 1 Hz–12 MHz</a:t>
            </a:r>
            <a:endParaRPr/>
          </a:p>
          <a:p>
            <a:pPr marL="0" lvl="0" indent="0" algn="l" rtl="0">
              <a:lnSpc>
                <a:spcPct val="115000"/>
              </a:lnSpc>
              <a:spcBef>
                <a:spcPts val="600"/>
              </a:spcBef>
              <a:spcAft>
                <a:spcPts val="0"/>
              </a:spcAft>
              <a:buSzPts val="1800"/>
              <a:buNone/>
            </a:pPr>
            <a:r>
              <a:rPr lang="en" sz="1600">
                <a:solidFill>
                  <a:schemeClr val="dk1"/>
                </a:solidFill>
              </a:rPr>
              <a:t>	VHF (regional: LMA). 30–300 MHz</a:t>
            </a:r>
            <a:endParaRPr/>
          </a:p>
          <a:p>
            <a:pPr marL="0" lvl="0" indent="0" algn="l" rtl="0">
              <a:lnSpc>
                <a:spcPct val="115000"/>
              </a:lnSpc>
              <a:spcBef>
                <a:spcPts val="1200"/>
              </a:spcBef>
              <a:spcAft>
                <a:spcPts val="0"/>
              </a:spcAft>
              <a:buSzPts val="1800"/>
              <a:buNone/>
            </a:pPr>
            <a:r>
              <a:rPr lang="en" sz="1600">
                <a:solidFill>
                  <a:schemeClr val="dk1"/>
                </a:solidFill>
              </a:rPr>
              <a:t>(2) Spaceborne optical instruments</a:t>
            </a:r>
            <a:endParaRPr/>
          </a:p>
          <a:p>
            <a:pPr marL="0" lvl="0" indent="0" algn="l" rtl="0">
              <a:lnSpc>
                <a:spcPct val="115000"/>
              </a:lnSpc>
              <a:spcBef>
                <a:spcPts val="600"/>
              </a:spcBef>
              <a:spcAft>
                <a:spcPts val="0"/>
              </a:spcAft>
              <a:buSzPts val="1800"/>
              <a:buNone/>
            </a:pPr>
            <a:r>
              <a:rPr lang="en" sz="1600">
                <a:solidFill>
                  <a:schemeClr val="dk1"/>
                </a:solidFill>
              </a:rPr>
              <a:t>	Low Earth Orbit (TRMM-LIS)</a:t>
            </a:r>
            <a:endParaRPr/>
          </a:p>
          <a:p>
            <a:pPr marL="0" lvl="0" indent="0" algn="l" rtl="0">
              <a:lnSpc>
                <a:spcPct val="115000"/>
              </a:lnSpc>
              <a:spcBef>
                <a:spcPts val="600"/>
              </a:spcBef>
              <a:spcAft>
                <a:spcPts val="0"/>
              </a:spcAft>
              <a:buSzPts val="1800"/>
              <a:buNone/>
            </a:pPr>
            <a:r>
              <a:rPr lang="en" sz="1600">
                <a:solidFill>
                  <a:schemeClr val="dk1"/>
                </a:solidFill>
              </a:rPr>
              <a:t>	Near Polar Orbit (OTD-Microlab-1)</a:t>
            </a:r>
            <a:endParaRPr/>
          </a:p>
          <a:p>
            <a:pPr marL="0" lvl="0" indent="0" algn="l" rtl="0">
              <a:lnSpc>
                <a:spcPct val="115000"/>
              </a:lnSpc>
              <a:spcBef>
                <a:spcPts val="600"/>
              </a:spcBef>
              <a:spcAft>
                <a:spcPts val="0"/>
              </a:spcAft>
              <a:buSzPts val="1800"/>
              <a:buNone/>
            </a:pPr>
            <a:r>
              <a:rPr lang="en" sz="1600">
                <a:solidFill>
                  <a:schemeClr val="dk1"/>
                </a:solidFill>
              </a:rPr>
              <a:t>	Geostationary (GOES-R GLM / FenYun4 LMI/ MTG)</a:t>
            </a:r>
            <a:endParaRPr/>
          </a:p>
          <a:p>
            <a:pPr marL="0" lvl="0" indent="0" algn="l" rtl="0">
              <a:lnSpc>
                <a:spcPct val="115000"/>
              </a:lnSpc>
              <a:spcBef>
                <a:spcPts val="1200"/>
              </a:spcBef>
              <a:spcAft>
                <a:spcPts val="0"/>
              </a:spcAft>
              <a:buSzPts val="1800"/>
              <a:buNone/>
            </a:pPr>
            <a:r>
              <a:rPr lang="en" sz="1600">
                <a:solidFill>
                  <a:schemeClr val="accent1"/>
                </a:solidFill>
              </a:rPr>
              <a:t>Each of these technologies sees or detects different physical aspects of lightning flashes (photon emission versus dE/dt pulses or sferics), which must be accounted for during DA exercises. </a:t>
            </a:r>
            <a:endParaRPr/>
          </a:p>
          <a:p>
            <a:pPr marL="0" lvl="0" indent="0" algn="l" rtl="0">
              <a:lnSpc>
                <a:spcPct val="115000"/>
              </a:lnSpc>
              <a:spcBef>
                <a:spcPts val="600"/>
              </a:spcBef>
              <a:spcAft>
                <a:spcPts val="600"/>
              </a:spcAft>
              <a:buSzPts val="1800"/>
              <a:buNone/>
            </a:pPr>
            <a:endParaRPr sz="160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6048</Words>
  <Application>Microsoft Macintosh PowerPoint</Application>
  <PresentationFormat>On-screen Show (16:9)</PresentationFormat>
  <Paragraphs>321</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Noto Sans Symbols</vt:lpstr>
      <vt:lpstr>Times New Roman</vt:lpstr>
      <vt:lpstr>Helvetica Neue</vt:lpstr>
      <vt:lpstr>Calibri</vt:lpstr>
      <vt:lpstr>Arial</vt:lpstr>
      <vt:lpstr>Roboto</vt:lpstr>
      <vt:lpstr>Simple Light</vt:lpstr>
      <vt:lpstr>Lightning Data Assimilation Overview</vt:lpstr>
      <vt:lpstr>Background</vt:lpstr>
      <vt:lpstr>Background</vt:lpstr>
      <vt:lpstr>Background</vt:lpstr>
      <vt:lpstr>Indirect assimilation in Rapid Refresh</vt:lpstr>
      <vt:lpstr>Indirect assimilation in Rapid Refresh - including GLM </vt:lpstr>
      <vt:lpstr>Evaluation of the impact of assimilating spaceborne (GLM) total lightning data and radar data on short-term forecasts of convective events in the 3DVAR framework  </vt:lpstr>
      <vt:lpstr>Four main methods of lightning data assimilation were investigated by CIMMS-NSSL thus far:</vt:lpstr>
      <vt:lpstr>Types of lightning data assimilated:</vt:lpstr>
      <vt:lpstr>Spaceborne optical instruments: GLM</vt:lpstr>
      <vt:lpstr>Flash metrics options for DA: </vt:lpstr>
      <vt:lpstr>Lightning DA: create pseudo-observations</vt:lpstr>
      <vt:lpstr>Lightning DA used in real time during the SFE in a nutshell:</vt:lpstr>
      <vt:lpstr>Testing more cases with 3DVAR cycling:</vt:lpstr>
      <vt:lpstr>Real time DA during the SFE:</vt:lpstr>
      <vt:lpstr>SFE Experiments</vt:lpstr>
      <vt:lpstr>SFE/HWT real-time experiment over CLUE domain; preliminary results</vt:lpstr>
      <vt:lpstr>SFE/HWT real-time experiment </vt:lpstr>
      <vt:lpstr>SFE/HWT real-time experiment;</vt:lpstr>
      <vt:lpstr>Western US: example of GLM DA improvements over areas characterized by poor radar coverage</vt:lpstr>
      <vt:lpstr>Western US: example of GLM DA improvements over areas characterized by poor radar coverage (rainfall)</vt:lpstr>
      <vt:lpstr>Western US: Other example of GLM DA improvements over areas characterized by poor radar coverage (rainfall)</vt:lpstr>
      <vt:lpstr>Apodaca and Zupanski: direct assimilation for convection-parameterizing and convection-allowing models</vt:lpstr>
      <vt:lpstr>Direct assimilation of Flash Extent Density for CAM</vt:lpstr>
      <vt:lpstr>GLM used to verify model forecast skill</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Lightning Data Assimilation Overview</dc:title>
  <dc:creator>Scott D. Rudlosky</dc:creator>
  <cp:lastModifiedBy>Back,Amanda</cp:lastModifiedBy>
  <cp:revision>2</cp:revision>
  <dcterms:modified xsi:type="dcterms:W3CDTF">2021-09-21T22:47:33Z</dcterms:modified>
</cp:coreProperties>
</file>