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1" r:id="rId4"/>
    <p:sldId id="270" r:id="rId5"/>
    <p:sldId id="262" r:id="rId6"/>
    <p:sldId id="263" r:id="rId7"/>
    <p:sldId id="264" r:id="rId8"/>
    <p:sldId id="267" r:id="rId9"/>
    <p:sldId id="265" r:id="rId10"/>
    <p:sldId id="266" r:id="rId11"/>
    <p:sldId id="268" r:id="rId12"/>
    <p:sldId id="269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2F9"/>
    <a:srgbClr val="5C718C"/>
    <a:srgbClr val="417D33"/>
    <a:srgbClr val="77DFE3"/>
    <a:srgbClr val="5B9BD5"/>
    <a:srgbClr val="004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60"/>
  </p:normalViewPr>
  <p:slideViewPr>
    <p:cSldViewPr>
      <p:cViewPr varScale="1">
        <p:scale>
          <a:sx n="113" d="100"/>
          <a:sy n="113" d="100"/>
        </p:scale>
        <p:origin x="46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3A83FC-3FD1-4F62-B15B-DC49F4021100}" type="datetimeFigureOut">
              <a:rPr lang="en-US"/>
              <a:pPr>
                <a:defRPr/>
              </a:pPr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88085F-5D02-486D-885A-A4E58E19F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07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8085F-5D02-486D-885A-A4E58E19F0B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4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" y="0"/>
            <a:ext cx="12192000" cy="6858000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8" y="5791200"/>
            <a:ext cx="123620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524500"/>
            <a:ext cx="12192000" cy="114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338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FE3DE6E-B5E3-4881-A620-C2E015D3B9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46917"/>
            <a:ext cx="1711603" cy="1034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2142C2-1E22-489B-914B-77EAA58C8B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88" y="5669807"/>
            <a:ext cx="1389989" cy="11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248400"/>
            <a:ext cx="4781549" cy="469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Universities Space Research Association Proprietary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8740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0A35-18EB-46BB-B297-8508E4EF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12192000" cy="890176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 rot="5400000">
            <a:off x="761939" y="6167856"/>
            <a:ext cx="104585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471CBE9-F15E-480F-9238-037B6F8DDF7D}" type="datetime1">
              <a:rPr lang="en-US" sz="1100" smtClean="0"/>
              <a:pPr>
                <a:defRPr/>
              </a:pPr>
              <a:t>9/20/2021</a:t>
            </a:fld>
            <a:endParaRPr lang="en-US" sz="1100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 rot="5400000">
            <a:off x="368300" y="6195484"/>
            <a:ext cx="3810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5F069FC-1C9A-4889-B82A-0175CE408D29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pic>
        <p:nvPicPr>
          <p:cNvPr id="18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70512" y="6193302"/>
            <a:ext cx="681038" cy="5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65223" y="6139272"/>
            <a:ext cx="551552" cy="660399"/>
          </a:xfrm>
          <a:prstGeom prst="rect">
            <a:avLst/>
          </a:prstGeom>
        </p:spPr>
      </p:pic>
      <p:sp>
        <p:nvSpPr>
          <p:cNvPr id="21" name="Footer Placeholder 4"/>
          <p:cNvSpPr txBox="1">
            <a:spLocks/>
          </p:cNvSpPr>
          <p:nvPr userDrawn="1"/>
        </p:nvSpPr>
        <p:spPr>
          <a:xfrm>
            <a:off x="4114800" y="6203127"/>
            <a:ext cx="3443326" cy="469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500" b="1" dirty="0"/>
              <a:t>Universities Space Research Association </a:t>
            </a:r>
            <a:r>
              <a:rPr lang="en-US" dirty="0"/>
              <a:t>Established 1969</a:t>
            </a:r>
          </a:p>
        </p:txBody>
      </p:sp>
    </p:spTree>
    <p:extLst>
      <p:ext uri="{BB962C8B-B14F-4D97-AF65-F5344CB8AC3E}">
        <p14:creationId xmlns:p14="http://schemas.microsoft.com/office/powerpoint/2010/main" val="301545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248400"/>
            <a:ext cx="4781549" cy="469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Universities Space Research Association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8740"/>
            <a:ext cx="508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0A35-18EB-46BB-B297-8508E4EFC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9800"/>
            <a:ext cx="12192000" cy="890176"/>
          </a:xfrm>
          <a:prstGeom prst="rect">
            <a:avLst/>
          </a:prstGeom>
        </p:spPr>
      </p:pic>
      <p:sp>
        <p:nvSpPr>
          <p:cNvPr id="8" name="Date Placeholder 3"/>
          <p:cNvSpPr txBox="1">
            <a:spLocks/>
          </p:cNvSpPr>
          <p:nvPr userDrawn="1"/>
        </p:nvSpPr>
        <p:spPr>
          <a:xfrm rot="5400000">
            <a:off x="761939" y="6167856"/>
            <a:ext cx="104585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0471CBE9-F15E-480F-9238-037B6F8DDF7D}" type="datetime1">
              <a:rPr lang="en-US" sz="1100" smtClean="0"/>
              <a:pPr>
                <a:defRPr/>
              </a:pPr>
              <a:t>9/20/2021</a:t>
            </a:fld>
            <a:endParaRPr lang="en-US" sz="11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 rot="5400000">
            <a:off x="368300" y="6195484"/>
            <a:ext cx="3810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5F069FC-1C9A-4889-B82A-0175CE408D29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70512" y="6193302"/>
            <a:ext cx="681038" cy="5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65223" y="6139272"/>
            <a:ext cx="551552" cy="660399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 rot="10800000">
            <a:off x="4114800" y="6203127"/>
            <a:ext cx="3443326" cy="469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500" b="1" dirty="0"/>
              <a:t>Universities Space Research Association </a:t>
            </a:r>
            <a:r>
              <a:rPr lang="en-US" dirty="0"/>
              <a:t>Established 1969</a:t>
            </a:r>
          </a:p>
        </p:txBody>
      </p:sp>
    </p:spTree>
    <p:extLst>
      <p:ext uri="{BB962C8B-B14F-4D97-AF65-F5344CB8AC3E}">
        <p14:creationId xmlns:p14="http://schemas.microsoft.com/office/powerpoint/2010/main" val="22648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"/>
          <a:stretch/>
        </p:blipFill>
        <p:spPr>
          <a:xfrm>
            <a:off x="0" y="-19050"/>
            <a:ext cx="12192000" cy="6038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0617"/>
            <a:ext cx="10972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248400"/>
            <a:ext cx="116530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51802"/>
            <a:ext cx="381000" cy="3617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"/>
          <a:stretch/>
        </p:blipFill>
        <p:spPr>
          <a:xfrm>
            <a:off x="0" y="-19050"/>
            <a:ext cx="12192000" cy="6038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248400"/>
            <a:ext cx="116530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51802"/>
            <a:ext cx="381000" cy="3617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4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"/>
          <a:stretch/>
        </p:blipFill>
        <p:spPr>
          <a:xfrm>
            <a:off x="0" y="-19050"/>
            <a:ext cx="12192000" cy="6038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0" y="6248400"/>
            <a:ext cx="116530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51802"/>
            <a:ext cx="381000" cy="3617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7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"/>
          <a:stretch/>
        </p:blipFill>
        <p:spPr>
          <a:xfrm>
            <a:off x="0" y="-19050"/>
            <a:ext cx="12192000" cy="6038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>
          <a:xfrm>
            <a:off x="10363200" y="6248400"/>
            <a:ext cx="116530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582400" y="6251802"/>
            <a:ext cx="381000" cy="3617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5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"/>
          <a:stretch/>
        </p:blipFill>
        <p:spPr>
          <a:xfrm>
            <a:off x="0" y="-19050"/>
            <a:ext cx="12192000" cy="6038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248400"/>
            <a:ext cx="116530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51802"/>
            <a:ext cx="381000" cy="3617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8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"/>
          <a:stretch/>
        </p:blipFill>
        <p:spPr>
          <a:xfrm>
            <a:off x="0" y="-19050"/>
            <a:ext cx="12192000" cy="603885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248400"/>
            <a:ext cx="116530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51802"/>
            <a:ext cx="381000" cy="3617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0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0" y="6248400"/>
            <a:ext cx="116530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51802"/>
            <a:ext cx="381000" cy="3617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5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3200" y="6248400"/>
            <a:ext cx="116530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51802"/>
            <a:ext cx="381000" cy="3617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1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" y="6018158"/>
            <a:ext cx="12192000" cy="839845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248400"/>
            <a:ext cx="1165302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51802"/>
            <a:ext cx="381000" cy="36172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0" y="6136325"/>
            <a:ext cx="819315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145DD7-7F35-4F06-8148-39C72246DE1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18" y="6049964"/>
            <a:ext cx="1336418" cy="808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30DD54-291B-4CDB-AF3D-04A4287743C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91" y="6077473"/>
            <a:ext cx="941704" cy="7533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10363200" cy="1470025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77D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Technique for Determining Three-Dimensional Storm Cloud Locations From Stereo GLM Look Vectors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10363200" cy="175260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US" sz="2600" b="1" dirty="0">
                <a:solidFill>
                  <a:srgbClr val="0000FF"/>
                </a:solidFill>
              </a:rPr>
              <a:t>Douglas Mach</a:t>
            </a:r>
            <a:endParaRPr lang="en-US" sz="2600" b="1" baseline="30000" dirty="0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US" dirty="0">
                <a:solidFill>
                  <a:schemeClr val="tx2"/>
                </a:solidFill>
              </a:rPr>
              <a:t>Universities Space Research Association (USRA)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US" dirty="0"/>
              <a:t>Science and Technology Institute (STI)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US" dirty="0"/>
              <a:t>Huntsville, AL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972622" y="4143069"/>
            <a:ext cx="8491538" cy="92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i="1" dirty="0"/>
              <a:t>Presented at</a:t>
            </a:r>
          </a:p>
          <a:p>
            <a:pPr algn="ctr"/>
            <a:r>
              <a:rPr lang="en-US" sz="1800" b="0" i="1" u="none" strike="noStrike" baseline="0" dirty="0"/>
              <a:t>The GLM Science Meeting</a:t>
            </a:r>
          </a:p>
          <a:p>
            <a:pPr algn="ctr"/>
            <a:r>
              <a:rPr lang="en-US" sz="1800" b="0" i="1" u="none" strike="noStrike" baseline="0" dirty="0"/>
              <a:t>September 21-23, 2021</a:t>
            </a:r>
            <a:endParaRPr lang="en-US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6D403-6FFD-442D-8098-3B7839D7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DFE3"/>
                </a:solidFill>
              </a:rPr>
              <a:t>Overall Results, Part 2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D0386D6-6404-488E-AEFB-5CF4C7EF934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1182267"/>
              </p:ext>
            </p:extLst>
          </p:nvPr>
        </p:nvGraphicFramePr>
        <p:xfrm>
          <a:off x="584202" y="2362200"/>
          <a:ext cx="5384799" cy="3276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469">
                  <a:extLst>
                    <a:ext uri="{9D8B030D-6E8A-4147-A177-3AD203B41FA5}">
                      <a16:colId xmlns:a16="http://schemas.microsoft.com/office/drawing/2014/main" val="4238752624"/>
                    </a:ext>
                  </a:extLst>
                </a:gridCol>
                <a:gridCol w="476207">
                  <a:extLst>
                    <a:ext uri="{9D8B030D-6E8A-4147-A177-3AD203B41FA5}">
                      <a16:colId xmlns:a16="http://schemas.microsoft.com/office/drawing/2014/main" val="2360802379"/>
                    </a:ext>
                  </a:extLst>
                </a:gridCol>
                <a:gridCol w="512838">
                  <a:extLst>
                    <a:ext uri="{9D8B030D-6E8A-4147-A177-3AD203B41FA5}">
                      <a16:colId xmlns:a16="http://schemas.microsoft.com/office/drawing/2014/main" val="1167098739"/>
                    </a:ext>
                  </a:extLst>
                </a:gridCol>
                <a:gridCol w="512838">
                  <a:extLst>
                    <a:ext uri="{9D8B030D-6E8A-4147-A177-3AD203B41FA5}">
                      <a16:colId xmlns:a16="http://schemas.microsoft.com/office/drawing/2014/main" val="4155021004"/>
                    </a:ext>
                  </a:extLst>
                </a:gridCol>
                <a:gridCol w="512838">
                  <a:extLst>
                    <a:ext uri="{9D8B030D-6E8A-4147-A177-3AD203B41FA5}">
                      <a16:colId xmlns:a16="http://schemas.microsoft.com/office/drawing/2014/main" val="3088141628"/>
                    </a:ext>
                  </a:extLst>
                </a:gridCol>
                <a:gridCol w="402944">
                  <a:extLst>
                    <a:ext uri="{9D8B030D-6E8A-4147-A177-3AD203B41FA5}">
                      <a16:colId xmlns:a16="http://schemas.microsoft.com/office/drawing/2014/main" val="1444825013"/>
                    </a:ext>
                  </a:extLst>
                </a:gridCol>
                <a:gridCol w="402944">
                  <a:extLst>
                    <a:ext uri="{9D8B030D-6E8A-4147-A177-3AD203B41FA5}">
                      <a16:colId xmlns:a16="http://schemas.microsoft.com/office/drawing/2014/main" val="3538609895"/>
                    </a:ext>
                  </a:extLst>
                </a:gridCol>
                <a:gridCol w="512838">
                  <a:extLst>
                    <a:ext uri="{9D8B030D-6E8A-4147-A177-3AD203B41FA5}">
                      <a16:colId xmlns:a16="http://schemas.microsoft.com/office/drawing/2014/main" val="3055098200"/>
                    </a:ext>
                  </a:extLst>
                </a:gridCol>
                <a:gridCol w="622732">
                  <a:extLst>
                    <a:ext uri="{9D8B030D-6E8A-4147-A177-3AD203B41FA5}">
                      <a16:colId xmlns:a16="http://schemas.microsoft.com/office/drawing/2014/main" val="1191851493"/>
                    </a:ext>
                  </a:extLst>
                </a:gridCol>
                <a:gridCol w="512838">
                  <a:extLst>
                    <a:ext uri="{9D8B030D-6E8A-4147-A177-3AD203B41FA5}">
                      <a16:colId xmlns:a16="http://schemas.microsoft.com/office/drawing/2014/main" val="1173728822"/>
                    </a:ext>
                  </a:extLst>
                </a:gridCol>
                <a:gridCol w="366313">
                  <a:extLst>
                    <a:ext uri="{9D8B030D-6E8A-4147-A177-3AD203B41FA5}">
                      <a16:colId xmlns:a16="http://schemas.microsoft.com/office/drawing/2014/main" val="3821463719"/>
                    </a:ext>
                  </a:extLst>
                </a:gridCol>
              </a:tblGrid>
              <a:tr h="627547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Sub-Group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Plot Color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Full Group Count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Subset Group Location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SGLM Derived Altitude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Mean Ellipsoid Model* Altitude (km)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ACHA Derived Cloud Top Altitude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312447"/>
                  </a:ext>
                </a:extLst>
              </a:tr>
              <a:tr h="789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Mean Latitude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Mean Longitude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Median (km)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Mean (km)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Std (km)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Mean (km)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1450" algn="l"/>
                          <a:tab pos="300990" algn="ctr"/>
                        </a:tabLst>
                      </a:pPr>
                      <a:r>
                        <a:rPr lang="en-US" sz="800">
                          <a:effectLst/>
                        </a:rPr>
                        <a:t>Std (km)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extLst>
                  <a:ext uri="{0D108BD9-81ED-4DB2-BD59-A6C34878D82A}">
                    <a16:rowId xmlns:a16="http://schemas.microsoft.com/office/drawing/2014/main" val="1960636166"/>
                  </a:ext>
                </a:extLst>
              </a:tr>
              <a:tr h="2325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CAN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red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26k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49.7°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-101.6°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7.0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6.8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1.9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9.4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5.3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2.4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extLst>
                  <a:ext uri="{0D108BD9-81ED-4DB2-BD59-A6C34878D82A}">
                    <a16:rowId xmlns:a16="http://schemas.microsoft.com/office/drawing/2014/main" val="1930625308"/>
                  </a:ext>
                </a:extLst>
              </a:tr>
              <a:tr h="2325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EUSA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black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2,571k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26.2°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-83.1°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11.2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11.1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2.8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12.5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10.3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extLst>
                  <a:ext uri="{0D108BD9-81ED-4DB2-BD59-A6C34878D82A}">
                    <a16:rowId xmlns:a16="http://schemas.microsoft.com/office/drawing/2014/main" val="1603964420"/>
                  </a:ext>
                </a:extLst>
              </a:tr>
              <a:tr h="2325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MEX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yellow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2,823k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28.7°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-101.8°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14.0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13.6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12.2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13.9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3.3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extLst>
                  <a:ext uri="{0D108BD9-81ED-4DB2-BD59-A6C34878D82A}">
                    <a16:rowId xmlns:a16="http://schemas.microsoft.com/office/drawing/2014/main" val="1270227007"/>
                  </a:ext>
                </a:extLst>
              </a:tr>
              <a:tr h="2325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CENAL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cyan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5,566k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15.1°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-91.4°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13.4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12.9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3.2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13.4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13.5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3.0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extLst>
                  <a:ext uri="{0D108BD9-81ED-4DB2-BD59-A6C34878D82A}">
                    <a16:rowId xmlns:a16="http://schemas.microsoft.com/office/drawing/2014/main" val="1838905065"/>
                  </a:ext>
                </a:extLst>
              </a:tr>
              <a:tr h="2325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CENAO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gold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964k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10.0°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-96.9°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12.4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12.1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2.9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13.7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11.7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2.7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extLst>
                  <a:ext uri="{0D108BD9-81ED-4DB2-BD59-A6C34878D82A}">
                    <a16:rowId xmlns:a16="http://schemas.microsoft.com/office/drawing/2014/main" val="1525195756"/>
                  </a:ext>
                </a:extLst>
              </a:tr>
              <a:tr h="2325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CPAC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maroon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1.2k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6.5°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-126.7°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10.9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10.5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2.4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13.9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11.7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extLst>
                  <a:ext uri="{0D108BD9-81ED-4DB2-BD59-A6C34878D82A}">
                    <a16:rowId xmlns:a16="http://schemas.microsoft.com/office/drawing/2014/main" val="779297396"/>
                  </a:ext>
                </a:extLst>
              </a:tr>
              <a:tr h="2325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SWPAC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green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8.4k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-29.5°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-114.7°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9.6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9.5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1.8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12.1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10.1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0.6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extLst>
                  <a:ext uri="{0D108BD9-81ED-4DB2-BD59-A6C34878D82A}">
                    <a16:rowId xmlns:a16="http://schemas.microsoft.com/office/drawing/2014/main" val="2153070312"/>
                  </a:ext>
                </a:extLst>
              </a:tr>
              <a:tr h="23250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SEPAC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blue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6.5k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-34.3°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-85.3°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5.2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5.1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1.7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11.5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>
                          <a:effectLst/>
                        </a:rPr>
                        <a:t>6.0</a:t>
                      </a:r>
                      <a:endParaRPr lang="en-US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800" dirty="0">
                          <a:effectLst/>
                        </a:rPr>
                        <a:t>2.8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05" marR="45505" marT="0" marB="0" anchor="ctr"/>
                </a:tc>
                <a:extLst>
                  <a:ext uri="{0D108BD9-81ED-4DB2-BD59-A6C34878D82A}">
                    <a16:rowId xmlns:a16="http://schemas.microsoft.com/office/drawing/2014/main" val="551416949"/>
                  </a:ext>
                </a:extLst>
              </a:tr>
            </a:tbl>
          </a:graphicData>
        </a:graphic>
      </p:graphicFrame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2D89EC8A-88D6-411A-B217-CBC4B74047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7938"/>
            <a:ext cx="4114800" cy="595687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732CE-3A81-4A2D-B452-7BAEFFB9A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584C7-EE46-458B-85B7-DE63ED3B0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251802"/>
            <a:ext cx="457200" cy="361722"/>
          </a:xfrm>
        </p:spPr>
        <p:txBody>
          <a:bodyPr/>
          <a:lstStyle/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F980-40E9-4678-9B49-D8439142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DFE3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41E61-5128-4EC5-BC1D-F51AD1F4F9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Developed a technique to estimate the 3D location of lightning components based on the stereo view of common lightning elements from two different orbital instruments</a:t>
            </a:r>
          </a:p>
          <a:p>
            <a:r>
              <a:rPr lang="en-US" dirty="0"/>
              <a:t>Example results from common lightning Groups in the GLM16 and GLM17 datasets</a:t>
            </a:r>
          </a:p>
          <a:p>
            <a:r>
              <a:rPr lang="en-US" dirty="0"/>
              <a:t>The technique is not limited to GLM16 &amp; GLM17</a:t>
            </a:r>
          </a:p>
          <a:p>
            <a:pPr lvl="1"/>
            <a:r>
              <a:rPr lang="en-US" dirty="0"/>
              <a:t>GLM16 &amp; LI</a:t>
            </a:r>
          </a:p>
          <a:p>
            <a:pPr lvl="1"/>
            <a:r>
              <a:rPr lang="en-US" dirty="0"/>
              <a:t>GLM &amp; ISS-LIS</a:t>
            </a:r>
          </a:p>
          <a:p>
            <a:pPr lvl="1"/>
            <a:r>
              <a:rPr lang="en-US" dirty="0"/>
              <a:t>ISS-LIS &amp; LI</a:t>
            </a:r>
          </a:p>
          <a:p>
            <a:pPr lvl="1"/>
            <a:r>
              <a:rPr lang="en-US" dirty="0"/>
              <a:t>LI &amp; LI </a:t>
            </a:r>
          </a:p>
          <a:p>
            <a:r>
              <a:rPr lang="en-US" dirty="0"/>
              <a:t>Technique can also be used to determine the altitudes of phenomena detected by GLM other than typical lightning</a:t>
            </a:r>
          </a:p>
          <a:p>
            <a:pPr lvl="1"/>
            <a:r>
              <a:rPr lang="en-US" dirty="0"/>
              <a:t>Gigantic jets, bolides, or other above cloud illuminations</a:t>
            </a:r>
          </a:p>
          <a:p>
            <a:endParaRPr lang="en-US" dirty="0"/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C432E66A-9A0A-4EBE-A418-17DCB0F754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28800"/>
            <a:ext cx="5939298" cy="3721335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2FF89-26E5-4622-A1C4-7D378D0F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A57FC-BBF3-4D8B-8C36-EA02140E8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251802"/>
            <a:ext cx="457200" cy="361722"/>
          </a:xfrm>
        </p:spPr>
        <p:txBody>
          <a:bodyPr/>
          <a:lstStyle/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0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7F3E-70B7-4D77-AF16-85F97667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DF6E8-748A-42C7-85E4-70E7DF4D7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1873B-CCF1-465D-AB93-0243E8BFD6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7505C-4A9D-4301-821F-8BD1C06E5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251802"/>
            <a:ext cx="533400" cy="361722"/>
          </a:xfrm>
        </p:spPr>
        <p:txBody>
          <a:bodyPr/>
          <a:lstStyle/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2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4D3CC1-21FF-45F0-BC61-FA162D00D225}"/>
              </a:ext>
            </a:extLst>
          </p:cNvPr>
          <p:cNvSpPr/>
          <p:nvPr/>
        </p:nvSpPr>
        <p:spPr>
          <a:xfrm>
            <a:off x="5181601" y="1417638"/>
            <a:ext cx="6934200" cy="4221162"/>
          </a:xfrm>
          <a:prstGeom prst="rect">
            <a:avLst/>
          </a:prstGeom>
          <a:solidFill>
            <a:srgbClr val="E2F2F9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F2995-14C7-4423-BD20-E5ACCBB6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DFE3"/>
                </a:solidFill>
              </a:rPr>
              <a:t>Introduction:</a:t>
            </a:r>
            <a:br>
              <a:rPr lang="en-US" dirty="0">
                <a:solidFill>
                  <a:srgbClr val="77DFE3"/>
                </a:solidFill>
              </a:rPr>
            </a:br>
            <a:r>
              <a:rPr lang="en-US" dirty="0">
                <a:solidFill>
                  <a:srgbClr val="77DFE3"/>
                </a:solidFill>
              </a:rPr>
              <a:t>GLM Event/Group/Flash Geolocation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96A38-A2A6-443E-9E28-14DC4DF38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3"/>
            <a:ext cx="5384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 determine GLM lightning locations, we require:</a:t>
            </a:r>
          </a:p>
          <a:p>
            <a:pPr lvl="1"/>
            <a:r>
              <a:rPr lang="en-US" dirty="0"/>
              <a:t>Look vector</a:t>
            </a:r>
          </a:p>
          <a:p>
            <a:pPr lvl="1"/>
            <a:r>
              <a:rPr lang="en-US" dirty="0"/>
              <a:t>Cloud top height</a:t>
            </a:r>
          </a:p>
          <a:p>
            <a:r>
              <a:rPr lang="en-US" dirty="0"/>
              <a:t>Cloud top height from model ellipsoid</a:t>
            </a:r>
          </a:p>
          <a:p>
            <a:pPr lvl="1"/>
            <a:r>
              <a:rPr lang="en-US" dirty="0"/>
              <a:t>6 km above sea-level at the pole</a:t>
            </a:r>
          </a:p>
          <a:p>
            <a:pPr lvl="1"/>
            <a:r>
              <a:rPr lang="en-US" dirty="0"/>
              <a:t>14 km above sea-level at the equator</a:t>
            </a:r>
          </a:p>
          <a:p>
            <a:r>
              <a:rPr lang="en-US" dirty="0"/>
              <a:t>Often not correct</a:t>
            </a:r>
          </a:p>
          <a:p>
            <a:pPr lvl="1"/>
            <a:r>
              <a:rPr lang="en-US" dirty="0"/>
              <a:t>Creates errors in lightning locations</a:t>
            </a:r>
          </a:p>
          <a:p>
            <a:r>
              <a:rPr lang="en-US" dirty="0"/>
              <a:t>Various efforts underway to increase cloud top estimation accuracy</a:t>
            </a:r>
          </a:p>
          <a:p>
            <a:pPr lvl="1"/>
            <a:r>
              <a:rPr lang="en-US" dirty="0"/>
              <a:t>Often using external (to GLM) data sources</a:t>
            </a:r>
          </a:p>
          <a:p>
            <a:r>
              <a:rPr lang="en-US" dirty="0"/>
              <a:t>Will describe an alternative method that only uses GLM data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EE611-2CDA-4964-AA98-A2621191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2061-D4C5-482A-A624-CF64A74B9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Content Placeholder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BE9B759-086D-44CC-83B2-7CA014F491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15" y="1828800"/>
            <a:ext cx="6617547" cy="3429837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654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4C18A-BF45-46DD-A28E-0A5A9CDF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DFE3"/>
                </a:solidFill>
              </a:rPr>
              <a:t>Utilizing The Overlap Regions Between GLM16 &amp; GLM17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92761-95BE-485D-B95B-29F099450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00203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GLM FOVs</a:t>
            </a:r>
          </a:p>
          <a:p>
            <a:pPr lvl="1"/>
            <a:r>
              <a:rPr lang="en-US" dirty="0"/>
              <a:t>GLM17 – cyan</a:t>
            </a:r>
          </a:p>
          <a:p>
            <a:pPr lvl="1"/>
            <a:r>
              <a:rPr lang="en-US" dirty="0"/>
              <a:t>GLM16 – magenta</a:t>
            </a:r>
          </a:p>
          <a:p>
            <a:pPr lvl="1"/>
            <a:r>
              <a:rPr lang="en-US" dirty="0"/>
              <a:t>Overlap region – blue</a:t>
            </a:r>
          </a:p>
          <a:p>
            <a:r>
              <a:rPr lang="en-US" dirty="0"/>
              <a:t>Significant fraction of the 2 GLM FOVs overlap</a:t>
            </a:r>
          </a:p>
          <a:p>
            <a:r>
              <a:rPr lang="en-US" dirty="0"/>
              <a:t>Provides an opportunity to use the stereo look vectors from the two GLMs to calculate the three-dimensional cloud top locations</a:t>
            </a:r>
          </a:p>
          <a:p>
            <a:r>
              <a:rPr lang="en-US" dirty="0"/>
              <a:t>Will describe the stereo GLM technique</a:t>
            </a:r>
          </a:p>
          <a:p>
            <a:endParaRPr lang="en-US" dirty="0"/>
          </a:p>
        </p:txBody>
      </p:sp>
      <p:pic>
        <p:nvPicPr>
          <p:cNvPr id="8" name="Content Placeholder 7" descr="Surface chart&#10;&#10;Description automatically generated">
            <a:extLst>
              <a:ext uri="{FF2B5EF4-FFF2-40B4-BE49-F238E27FC236}">
                <a16:creationId xmlns:a16="http://schemas.microsoft.com/office/drawing/2014/main" id="{EC0D5118-51FD-4F0F-ACCA-018226A02B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294206"/>
            <a:ext cx="7314522" cy="4725594"/>
          </a:xfrm>
          <a:effectLst>
            <a:softEdge rad="63500"/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D9036-6A7C-4723-8E29-4FBAE77C8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4F37F-0442-4080-AD3F-4D5D3EB87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9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0633-1EBC-445D-9292-48839DEF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DFE3"/>
                </a:solidFill>
              </a:rPr>
              <a:t>Stereo </a:t>
            </a:r>
            <a:r>
              <a:rPr lang="en-US">
                <a:solidFill>
                  <a:srgbClr val="77DFE3"/>
                </a:solidFill>
              </a:rPr>
              <a:t>GLM Technique</a:t>
            </a:r>
            <a:endParaRPr lang="en-US" dirty="0">
              <a:solidFill>
                <a:srgbClr val="77DFE3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F2040-1266-4D68-90C4-CCBF51EF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1F82D-42B5-4496-82BB-08378AB33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0D13EE97-5FF8-42EC-9DB3-59F0087A40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066800"/>
            <a:ext cx="6407919" cy="482274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C94B2-BEC4-4591-AE85-72E5DC32D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3"/>
            <a:ext cx="5867400" cy="43433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Use GLM groups</a:t>
            </a:r>
          </a:p>
          <a:p>
            <a:r>
              <a:rPr lang="en-US" dirty="0"/>
              <a:t>Procedure to determine “best location”</a:t>
            </a:r>
          </a:p>
          <a:p>
            <a:pPr marL="971550" lvl="1" indent="-457200">
              <a:buFont typeface="+mj-lt"/>
              <a:buAutoNum type="arabicParenR"/>
            </a:pPr>
            <a:r>
              <a:rPr lang="en-US" dirty="0"/>
              <a:t>Initial group 3D locations determined by the two GLM sensors</a:t>
            </a:r>
          </a:p>
          <a:p>
            <a:pPr lvl="2"/>
            <a:r>
              <a:rPr lang="en-US" dirty="0"/>
              <a:t>X, Y provided by the L2 files</a:t>
            </a:r>
          </a:p>
          <a:p>
            <a:pPr lvl="2"/>
            <a:r>
              <a:rPr lang="en-US" dirty="0"/>
              <a:t>Z provided by the cloud top ellipsoid model</a:t>
            </a:r>
          </a:p>
          <a:p>
            <a:pPr marL="971550" lvl="1" indent="-457200">
              <a:buFont typeface="+mj-lt"/>
              <a:buAutoNum type="arabicParenR"/>
            </a:pPr>
            <a:r>
              <a:rPr lang="en-US" dirty="0"/>
              <a:t>Determine a set of GLM16 and GLM17 group pairs from the two instruments</a:t>
            </a:r>
          </a:p>
          <a:p>
            <a:pPr lvl="2"/>
            <a:r>
              <a:rPr lang="en-US" dirty="0"/>
              <a:t>Using set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t and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dirty="0" err="1"/>
              <a:t>x,y</a:t>
            </a:r>
            <a:endParaRPr lang="en-US" dirty="0"/>
          </a:p>
          <a:p>
            <a:pPr lvl="2"/>
            <a:r>
              <a:rPr lang="en-US" dirty="0"/>
              <a:t>For this analysis, used 3 ms and 20 km</a:t>
            </a:r>
          </a:p>
          <a:p>
            <a:pPr marL="971550" lvl="1" indent="-457200">
              <a:buFont typeface="+mj-lt"/>
              <a:buAutoNum type="arabicParenR"/>
            </a:pPr>
            <a:r>
              <a:rPr lang="en-US" dirty="0"/>
              <a:t>Determine the initial two look vectors from the individual GLMs to the initial locations of the lightning groups</a:t>
            </a:r>
          </a:p>
        </p:txBody>
      </p:sp>
    </p:spTree>
    <p:extLst>
      <p:ext uri="{BB962C8B-B14F-4D97-AF65-F5344CB8AC3E}">
        <p14:creationId xmlns:p14="http://schemas.microsoft.com/office/powerpoint/2010/main" val="136720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0633-1EBC-445D-9292-48839DEF2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DFE3"/>
                </a:solidFill>
              </a:rPr>
              <a:t>Stereo GLM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C94B2-BEC4-4591-AE85-72E5DC32D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36" y="1600203"/>
            <a:ext cx="5738564" cy="4419597"/>
          </a:xfrm>
        </p:spPr>
        <p:txBody>
          <a:bodyPr>
            <a:normAutofit fontScale="70000" lnSpcReduction="20000"/>
          </a:bodyPr>
          <a:lstStyle/>
          <a:p>
            <a:pPr marL="914400" lvl="1" indent="-457200">
              <a:buFont typeface="+mj-lt"/>
              <a:buAutoNum type="arabicParenR" startAt="5"/>
            </a:pPr>
            <a:r>
              <a:rPr lang="en-US" dirty="0"/>
              <a:t>Create a grid in the vicinity of the two nominal group locations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Used nested grid, coarse &amp; fine to speed processing</a:t>
            </a:r>
          </a:p>
          <a:p>
            <a:pPr marL="914400" lvl="1" indent="-457200">
              <a:buFont typeface="+mj-lt"/>
              <a:buAutoNum type="arabicParenR" startAt="5"/>
            </a:pPr>
            <a:r>
              <a:rPr lang="en-US" dirty="0"/>
              <a:t>Determine the look vectors from each GLM to all grid points in coarse grid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2 km horizontal, 1 km vertical</a:t>
            </a:r>
          </a:p>
          <a:p>
            <a:pPr marL="914400" lvl="1" indent="-457200">
              <a:buFont typeface="+mj-lt"/>
              <a:buAutoNum type="arabicParenR" startAt="5"/>
            </a:pPr>
            <a:r>
              <a:rPr lang="en-US" dirty="0"/>
              <a:t>Find the 3D location in the grid that minimizes the sum of squares differences between the final look vectors and the initial nominal look vectors (black dot)</a:t>
            </a:r>
          </a:p>
          <a:p>
            <a:pPr marL="914400" lvl="1" indent="-457200">
              <a:buFont typeface="+mj-lt"/>
              <a:buAutoNum type="arabicParenR" startAt="5"/>
            </a:pPr>
            <a:r>
              <a:rPr lang="en-US" dirty="0"/>
              <a:t>Create a fine grid around the minimum location in the coarse grid</a:t>
            </a:r>
          </a:p>
          <a:p>
            <a:pPr marL="1314450" lvl="2" indent="-457200">
              <a:buFont typeface="Arial" panose="020B0604020202020204" pitchFamily="34" charset="0"/>
              <a:buChar char="•"/>
            </a:pPr>
            <a:r>
              <a:rPr lang="en-US" dirty="0"/>
              <a:t>200 m horizontal, 100 m vertical</a:t>
            </a:r>
          </a:p>
          <a:p>
            <a:pPr marL="914400" lvl="1" indent="-457200">
              <a:buFont typeface="+mj-lt"/>
              <a:buAutoNum type="arabicParenR" startAt="5"/>
            </a:pPr>
            <a:r>
              <a:rPr lang="en-US" dirty="0"/>
              <a:t>Determine the look vectors from each GLM to all grid points in fine grid</a:t>
            </a:r>
          </a:p>
          <a:p>
            <a:pPr marL="914400" lvl="1" indent="-457200">
              <a:buFont typeface="+mj-lt"/>
              <a:buAutoNum type="arabicParenR" startAt="5"/>
            </a:pPr>
            <a:r>
              <a:rPr lang="en-US" dirty="0"/>
              <a:t>Determine the 3D location of the group based on the minimum 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t</a:t>
            </a:r>
            <a:r>
              <a:rPr lang="en-US" dirty="0"/>
              <a:t> &amp; </a:t>
            </a:r>
            <a:r>
              <a:rPr lang="en-US" dirty="0" err="1">
                <a:latin typeface="Symbol" panose="05050102010706020507" pitchFamily="18" charset="2"/>
              </a:rPr>
              <a:t>b</a:t>
            </a:r>
            <a:r>
              <a:rPr lang="en-US" baseline="-25000" dirty="0" err="1"/>
              <a:t>t</a:t>
            </a:r>
            <a:r>
              <a:rPr lang="en-US" dirty="0"/>
              <a:t> in the fine grid (red dot)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dirty="0"/>
              <a:t>Now on to the data…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F2040-1266-4D68-90C4-CCBF51EF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1F82D-42B5-4496-82BB-08378AB33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5" name="Content Placeholder 14" descr="Diagram, engineering drawing&#10;&#10;Description automatically generated">
            <a:extLst>
              <a:ext uri="{FF2B5EF4-FFF2-40B4-BE49-F238E27FC236}">
                <a16:creationId xmlns:a16="http://schemas.microsoft.com/office/drawing/2014/main" id="{A875AB21-8CF7-4714-9860-13801F283B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33" y="838200"/>
            <a:ext cx="6884731" cy="51816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C95D17-2498-4780-9505-AE4DAF029E37}"/>
              </a:ext>
            </a:extLst>
          </p:cNvPr>
          <p:cNvSpPr txBox="1"/>
          <p:nvPr/>
        </p:nvSpPr>
        <p:spPr>
          <a:xfrm>
            <a:off x="6705600" y="5486400"/>
            <a:ext cx="3857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Find </a:t>
            </a:r>
            <a:r>
              <a:rPr lang="en-US" sz="1600" dirty="0">
                <a:latin typeface="Symbol" panose="05050102010706020507" pitchFamily="18" charset="2"/>
              </a:rPr>
              <a:t>a</a:t>
            </a:r>
            <a:r>
              <a:rPr lang="en-US" sz="1600" baseline="-25000" dirty="0"/>
              <a:t>t</a:t>
            </a:r>
            <a:r>
              <a:rPr lang="en-US" sz="1600" dirty="0"/>
              <a:t>, </a:t>
            </a:r>
            <a:r>
              <a:rPr lang="en-US" sz="1600" dirty="0" err="1">
                <a:latin typeface="Symbol" panose="05050102010706020507" pitchFamily="18" charset="2"/>
              </a:rPr>
              <a:t>b</a:t>
            </a:r>
            <a:r>
              <a:rPr lang="en-US" sz="1600" baseline="-25000" dirty="0" err="1"/>
              <a:t>t</a:t>
            </a:r>
            <a:r>
              <a:rPr lang="en-US" sz="1600" dirty="0"/>
              <a:t> that minimizes </a:t>
            </a:r>
          </a:p>
          <a:p>
            <a:pPr algn="ctr"/>
            <a:r>
              <a:rPr lang="en-US" sz="1600" dirty="0"/>
              <a:t>((</a:t>
            </a:r>
            <a:r>
              <a:rPr lang="en-US" sz="1600" dirty="0">
                <a:latin typeface="Symbol" panose="05050102010706020507" pitchFamily="18" charset="2"/>
              </a:rPr>
              <a:t>a</a:t>
            </a:r>
            <a:r>
              <a:rPr lang="en-US" sz="1600" baseline="-25000" dirty="0"/>
              <a:t>t</a:t>
            </a:r>
            <a:r>
              <a:rPr lang="en-US" sz="1600" dirty="0"/>
              <a:t>-</a:t>
            </a:r>
            <a:r>
              <a:rPr lang="en-US" sz="1600" dirty="0">
                <a:latin typeface="Symbol" panose="05050102010706020507" pitchFamily="18" charset="2"/>
              </a:rPr>
              <a:t>a</a:t>
            </a:r>
            <a:r>
              <a:rPr lang="en-US" sz="1600" baseline="-25000" dirty="0"/>
              <a:t>0</a:t>
            </a:r>
            <a:r>
              <a:rPr lang="en-US" sz="1600" dirty="0"/>
              <a:t>)</a:t>
            </a:r>
            <a:r>
              <a:rPr lang="en-US" sz="1600" baseline="30000" dirty="0"/>
              <a:t>2</a:t>
            </a:r>
            <a:r>
              <a:rPr lang="en-US" sz="1600" dirty="0"/>
              <a:t> + (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baseline="-25000" dirty="0"/>
              <a:t>t</a:t>
            </a:r>
            <a:r>
              <a:rPr lang="en-US" sz="1600" dirty="0"/>
              <a:t>-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baseline="-25000" dirty="0"/>
              <a:t>0</a:t>
            </a:r>
            <a:r>
              <a:rPr lang="en-US" sz="1600" dirty="0"/>
              <a:t>)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033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9B41-7614-44B0-ADF0-EF898B7DE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en-US" dirty="0">
                <a:solidFill>
                  <a:srgbClr val="77DFE3"/>
                </a:solidFill>
              </a:rPr>
              <a:t>Example Dataset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FF1ED-C02B-4773-9D3B-BC406F86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600" y="1066800"/>
            <a:ext cx="6400800" cy="9729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900" dirty="0"/>
              <a:t>GLM16: 7.5 </a:t>
            </a:r>
            <a:r>
              <a:rPr lang="en-US" sz="1900" dirty="0" err="1"/>
              <a:t>Mgroups</a:t>
            </a:r>
            <a:r>
              <a:rPr lang="en-US" sz="1900" dirty="0"/>
              <a:t> common with GLM17 groups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GLM17: 6.1 </a:t>
            </a:r>
            <a:r>
              <a:rPr lang="en-US" sz="1900" dirty="0" err="1"/>
              <a:t>Mgroups</a:t>
            </a:r>
            <a:r>
              <a:rPr lang="en-US" sz="1900" dirty="0"/>
              <a:t> common with GLM16 groups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11.9 </a:t>
            </a:r>
            <a:r>
              <a:rPr lang="en-US" sz="1900" dirty="0" err="1"/>
              <a:t>Mpairs</a:t>
            </a:r>
            <a:endParaRPr lang="en-US" sz="1900" dirty="0"/>
          </a:p>
          <a:p>
            <a:endParaRPr lang="en-US" sz="19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60460-D6A5-4D6C-AC9D-6AD6B9CB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C9FEA-0B20-425F-B03D-DB3007497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C221A720-BCF3-4680-9217-94F57153D0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39722"/>
            <a:ext cx="10896600" cy="398007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9DCF834-669D-48E2-A778-79FED357B139}"/>
              </a:ext>
            </a:extLst>
          </p:cNvPr>
          <p:cNvSpPr txBox="1">
            <a:spLocks/>
          </p:cNvSpPr>
          <p:nvPr/>
        </p:nvSpPr>
        <p:spPr bwMode="auto">
          <a:xfrm>
            <a:off x="609600" y="1066800"/>
            <a:ext cx="5765800" cy="97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10 June 2019</a:t>
            </a:r>
          </a:p>
          <a:p>
            <a:r>
              <a:rPr lang="en-US" sz="2000" dirty="0"/>
              <a:t>GLM16: 13.6 </a:t>
            </a:r>
            <a:r>
              <a:rPr lang="en-US" sz="2000" dirty="0" err="1"/>
              <a:t>Mgroups</a:t>
            </a:r>
            <a:r>
              <a:rPr lang="en-US" sz="2000" dirty="0"/>
              <a:t> in overlap region</a:t>
            </a:r>
          </a:p>
          <a:p>
            <a:r>
              <a:rPr lang="en-US" sz="2000" dirty="0"/>
              <a:t>GLM17: 13.3 </a:t>
            </a:r>
            <a:r>
              <a:rPr lang="en-US" sz="2000" dirty="0" err="1"/>
              <a:t>Mgroups</a:t>
            </a:r>
            <a:r>
              <a:rPr lang="en-US" sz="2000" dirty="0"/>
              <a:t> in overlap region</a:t>
            </a:r>
          </a:p>
        </p:txBody>
      </p:sp>
    </p:spTree>
    <p:extLst>
      <p:ext uri="{BB962C8B-B14F-4D97-AF65-F5344CB8AC3E}">
        <p14:creationId xmlns:p14="http://schemas.microsoft.com/office/powerpoint/2010/main" val="149552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350E-DE15-4952-9894-AAE65C34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DFE3"/>
                </a:solidFill>
              </a:rPr>
              <a:t>More Pairs of Groups Than Groups in Either Dataset?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EBE05-1470-4B6A-8FBE-083FE30A0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800600" cy="4525963"/>
          </a:xfrm>
        </p:spPr>
        <p:txBody>
          <a:bodyPr/>
          <a:lstStyle/>
          <a:p>
            <a:r>
              <a:rPr lang="en-US" dirty="0"/>
              <a:t>A group from one GLM can pair with more than one group from the other GLM</a:t>
            </a:r>
          </a:p>
          <a:p>
            <a:r>
              <a:rPr lang="en-US" dirty="0"/>
              <a:t>Creates several possible pairs (and 3D locations)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8DE1E-1D4A-4051-83A2-7DFEC920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7BBB7-4BF4-4421-BADA-15CB4F67F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Content Placeholder 8" descr="A picture containing colorful, line&#10;&#10;Description automatically generated">
            <a:extLst>
              <a:ext uri="{FF2B5EF4-FFF2-40B4-BE49-F238E27FC236}">
                <a16:creationId xmlns:a16="http://schemas.microsoft.com/office/drawing/2014/main" id="{2A8C8C58-C935-42DD-B93D-60A6B4044F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1146183"/>
            <a:ext cx="6576764" cy="4949817"/>
          </a:xfrm>
        </p:spPr>
      </p:pic>
    </p:spTree>
    <p:extLst>
      <p:ext uri="{BB962C8B-B14F-4D97-AF65-F5344CB8AC3E}">
        <p14:creationId xmlns:p14="http://schemas.microsoft.com/office/powerpoint/2010/main" val="66081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, waterfall chart&#10;&#10;Description automatically generated">
            <a:extLst>
              <a:ext uri="{FF2B5EF4-FFF2-40B4-BE49-F238E27FC236}">
                <a16:creationId xmlns:a16="http://schemas.microsoft.com/office/drawing/2014/main" id="{CF31B939-E36D-4F99-B431-B604D4BC8B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31" y="1981200"/>
            <a:ext cx="8811538" cy="403233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CF5BF9-32F1-4419-AEEF-0A7968D7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DFE3"/>
                </a:solidFill>
              </a:rPr>
              <a:t>Single Storm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BBB67-E469-409A-BDDF-C286903F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3"/>
            <a:ext cx="3657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Left panel: group centroid footprints of the storm from GLM17 (cyan), GLM16 (magenta), and overlaps (blue)</a:t>
            </a:r>
          </a:p>
          <a:p>
            <a:r>
              <a:rPr lang="en-US" dirty="0"/>
              <a:t>Center panel: gridded mean locations and altitudes</a:t>
            </a:r>
          </a:p>
          <a:p>
            <a:r>
              <a:rPr lang="en-US" dirty="0"/>
              <a:t>Right panel: ABI AWG Cloud Height Algorithm (ACHA) altitudes</a:t>
            </a:r>
          </a:p>
          <a:p>
            <a:r>
              <a:rPr lang="en-US" dirty="0"/>
              <a:t>5 km grid</a:t>
            </a:r>
          </a:p>
          <a:p>
            <a:r>
              <a:rPr lang="en-US" dirty="0"/>
              <a:t>Black ‘x’s are GLD360 strokes</a:t>
            </a:r>
          </a:p>
          <a:p>
            <a:r>
              <a:rPr lang="en-US" dirty="0"/>
              <a:t>Both altitude scales are to the far right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44A91-3B17-4893-8A0B-16CAD4FA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77E9-EC4C-4C6D-A418-71D19BCBF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3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8FB0-7938-4922-933B-292DD158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DFE3"/>
                </a:solidFill>
              </a:rPr>
              <a:t>Overall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9733-E91D-4620-A083-477FF8F123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Plot of Altitude vs. Latitude</a:t>
            </a:r>
          </a:p>
          <a:p>
            <a:pPr lvl="1"/>
            <a:r>
              <a:rPr lang="en-US" dirty="0"/>
              <a:t>Magenta line is the model ellipsoid</a:t>
            </a:r>
          </a:p>
          <a:p>
            <a:pPr lvl="1"/>
            <a:r>
              <a:rPr lang="en-US" dirty="0"/>
              <a:t>Lowest angle error data (50%) shown </a:t>
            </a:r>
            <a:r>
              <a:rPr lang="en-US"/>
              <a:t>in color</a:t>
            </a:r>
            <a:endParaRPr lang="en-US" dirty="0"/>
          </a:p>
          <a:p>
            <a:pPr lvl="1"/>
            <a:r>
              <a:rPr lang="en-US" dirty="0"/>
              <a:t>Outline is all results </a:t>
            </a:r>
          </a:p>
          <a:p>
            <a:r>
              <a:rPr lang="en-US" dirty="0"/>
              <a:t>Peak values compare well to ABI and cloud top ellipsoid model</a:t>
            </a:r>
          </a:p>
          <a:p>
            <a:r>
              <a:rPr lang="en-US" dirty="0"/>
              <a:t>Variation higher in SGLM results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Chart, histogram&#10;&#10;Description automatically generated">
            <a:extLst>
              <a:ext uri="{FF2B5EF4-FFF2-40B4-BE49-F238E27FC236}">
                <a16:creationId xmlns:a16="http://schemas.microsoft.com/office/drawing/2014/main" id="{A04F52DA-EDFD-491A-92ED-B08CE80E7A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459" y="76200"/>
            <a:ext cx="5633611" cy="5973972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8099B-A295-436A-BF71-BE4289D4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71CBE9-F15E-480F-9238-037B6F8DDF7D}" type="datetime1">
              <a:rPr lang="en-US" smtClean="0"/>
              <a:pPr>
                <a:defRPr/>
              </a:pPr>
              <a:t>9/20/2021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9A553-0C93-42E4-B4A3-26634AACA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5F069FC-1C9A-4889-B82A-0175CE408D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0644"/>
      </p:ext>
    </p:extLst>
  </p:cSld>
  <p:clrMapOvr>
    <a:masterClrMapping/>
  </p:clrMapOvr>
</p:sld>
</file>

<file path=ppt/theme/theme1.xml><?xml version="1.0" encoding="utf-8"?>
<a:theme xmlns:a="http://schemas.openxmlformats.org/drawingml/2006/main" name="USRA_briefing template">
  <a:themeElements>
    <a:clrScheme name="USRA colors">
      <a:dk1>
        <a:sysClr val="windowText" lastClr="000000"/>
      </a:dk1>
      <a:lt1>
        <a:sysClr val="window" lastClr="FFFFFF"/>
      </a:lt1>
      <a:dk2>
        <a:srgbClr val="002E73"/>
      </a:dk2>
      <a:lt2>
        <a:srgbClr val="77DFE3"/>
      </a:lt2>
      <a:accent1>
        <a:srgbClr val="8D9DAD"/>
      </a:accent1>
      <a:accent2>
        <a:srgbClr val="EDE581"/>
      </a:accent2>
      <a:accent3>
        <a:srgbClr val="FFC652"/>
      </a:accent3>
      <a:accent4>
        <a:srgbClr val="77DFE3"/>
      </a:accent4>
      <a:accent5>
        <a:srgbClr val="002E73"/>
      </a:accent5>
      <a:accent6>
        <a:srgbClr val="8D9DAD"/>
      </a:accent6>
      <a:hlink>
        <a:srgbClr val="0000FF"/>
      </a:hlink>
      <a:folHlink>
        <a:srgbClr val="800080"/>
      </a:folHlink>
    </a:clrScheme>
    <a:fontScheme name="USRA fonts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RA template slide.pptx" id="{3F6C29E6-0093-4675-8799-76C96F188D65}" vid="{DEB6E33F-A708-447D-9469-118670000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USRA template slide</Template>
  <TotalTime>3795</TotalTime>
  <Words>870</Words>
  <Application>Microsoft Office PowerPoint</Application>
  <PresentationFormat>Widescreen</PresentationFormat>
  <Paragraphs>212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Symbol</vt:lpstr>
      <vt:lpstr>Times New Roman</vt:lpstr>
      <vt:lpstr>USRA_briefing template</vt:lpstr>
      <vt:lpstr>A Technique for Determining Three-Dimensional Storm Cloud Locations From Stereo GLM Look Vectors</vt:lpstr>
      <vt:lpstr>Introduction: GLM Event/Group/Flash Geolocation</vt:lpstr>
      <vt:lpstr>Utilizing The Overlap Regions Between GLM16 &amp; GLM17</vt:lpstr>
      <vt:lpstr>Stereo GLM Technique</vt:lpstr>
      <vt:lpstr>Stereo GLM Technique</vt:lpstr>
      <vt:lpstr>Example Dataset</vt:lpstr>
      <vt:lpstr>More Pairs of Groups Than Groups in Either Dataset?</vt:lpstr>
      <vt:lpstr>Single Storm Results</vt:lpstr>
      <vt:lpstr>Overall Results</vt:lpstr>
      <vt:lpstr>Overall Results, Part 2</vt:lpstr>
      <vt:lpstr>Conclusions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Mach, Douglas M. (MSFC-ST11)[USRA]</dc:creator>
  <cp:lastModifiedBy>Douglas Mach</cp:lastModifiedBy>
  <cp:revision>208</cp:revision>
  <cp:lastPrinted>2014-03-11T17:43:06Z</cp:lastPrinted>
  <dcterms:created xsi:type="dcterms:W3CDTF">2018-11-14T18:31:16Z</dcterms:created>
  <dcterms:modified xsi:type="dcterms:W3CDTF">2021-09-20T22:03:37Z</dcterms:modified>
</cp:coreProperties>
</file>