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5"/>
  </p:sldMasterIdLst>
  <p:notesMasterIdLst>
    <p:notesMasterId r:id="rId14"/>
  </p:notesMasterIdLst>
  <p:handoutMasterIdLst>
    <p:handoutMasterId r:id="rId15"/>
  </p:handoutMasterIdLst>
  <p:sldIdLst>
    <p:sldId id="256" r:id="rId6"/>
    <p:sldId id="1129" r:id="rId7"/>
    <p:sldId id="1136" r:id="rId8"/>
    <p:sldId id="1112" r:id="rId9"/>
    <p:sldId id="1134" r:id="rId10"/>
    <p:sldId id="1093" r:id="rId11"/>
    <p:sldId id="1131" r:id="rId12"/>
    <p:sldId id="113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Klarkowski, James R" initials="KJR" lastIdx="1" clrIdx="1">
    <p:extLst>
      <p:ext uri="{19B8F6BF-5375-455C-9EA6-DF929625EA0E}">
        <p15:presenceInfo xmlns:p15="http://schemas.microsoft.com/office/powerpoint/2012/main" userId="S-1-5-21-2076390139-1363556362-943750798-7341" providerId="AD"/>
      </p:ext>
    </p:extLst>
  </p:cmAuthor>
  <p:cmAuthor id="3" name="Hogg, Christopher" initials="HC" lastIdx="23" clrIdx="2">
    <p:extLst>
      <p:ext uri="{19B8F6BF-5375-455C-9EA6-DF929625EA0E}">
        <p15:presenceInfo xmlns:p15="http://schemas.microsoft.com/office/powerpoint/2012/main" userId="S::cjhogg@sandia.gov::23502afa-3efb-4da6-9134-7c221c959d5f" providerId="AD"/>
      </p:ext>
    </p:extLst>
  </p:cmAuthor>
  <p:cmAuthor id="4" name="Longenbaugh, Randy S" initials="LRS" lastIdx="1" clrIdx="3">
    <p:extLst>
      <p:ext uri="{19B8F6BF-5375-455C-9EA6-DF929625EA0E}">
        <p15:presenceInfo xmlns:p15="http://schemas.microsoft.com/office/powerpoint/2012/main" userId="S::rslonge@sandia.gov::809e3552-02a4-4875-90d6-11ea109969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 autoAdjust="0"/>
    <p:restoredTop sz="86395" autoAdjust="0"/>
  </p:normalViewPr>
  <p:slideViewPr>
    <p:cSldViewPr snapToGrid="0" snapToObjects="1">
      <p:cViewPr varScale="1">
        <p:scale>
          <a:sx n="110" d="100"/>
          <a:sy n="110" d="100"/>
        </p:scale>
        <p:origin x="82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16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OFFICIAL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2076-409E-9B4B-AB96-ADA55D1E38B3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12A6-F691-B642-9C64-67A1E41F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33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OFFICIAL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94472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7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3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0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6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6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28439"/>
            <a:ext cx="12192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72" y="2915624"/>
            <a:ext cx="4626429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65572" y="0"/>
            <a:ext cx="2623459" cy="6858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7681" y="1228439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412" y="5175013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459789"/>
            <a:ext cx="7242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61CE60B-DBCD-9D4C-A55B-5A76B51241DB}" type="datetime1">
              <a:rPr lang="en-US" smtClean="0"/>
              <a:t>9/17/21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" y="1228439"/>
            <a:ext cx="203131" cy="16902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5" y="5541900"/>
            <a:ext cx="9399784" cy="3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36794" y="5491732"/>
            <a:ext cx="564475" cy="1635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460236"/>
            <a:ext cx="776320" cy="19488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0280342" y="5843849"/>
            <a:ext cx="183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565572" y="1360988"/>
            <a:ext cx="2623459" cy="1421017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 userDrawn="1"/>
        </p:nvSpPr>
        <p:spPr>
          <a:xfrm>
            <a:off x="789245" y="2922259"/>
            <a:ext cx="2037083" cy="90516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1"/>
          <p:cNvSpPr/>
          <p:nvPr userDrawn="1"/>
        </p:nvSpPr>
        <p:spPr>
          <a:xfrm>
            <a:off x="2865811" y="2922259"/>
            <a:ext cx="1345972" cy="90516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ectangle 32"/>
          <p:cNvSpPr/>
          <p:nvPr userDrawn="1"/>
        </p:nvSpPr>
        <p:spPr>
          <a:xfrm>
            <a:off x="4251265" y="2922259"/>
            <a:ext cx="3314307" cy="90516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9211" y="4843096"/>
            <a:ext cx="4645025" cy="258147"/>
          </a:xfrm>
        </p:spPr>
        <p:txBody>
          <a:bodyPr anchor="ctr" anchorCtr="0">
            <a:noAutofit/>
          </a:bodyPr>
          <a:lstStyle>
            <a:lvl1pPr>
              <a:defRPr sz="1200" b="0" i="1" spc="200" baseline="0">
                <a:solidFill>
                  <a:schemeClr val="accent6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70" y="338972"/>
            <a:ext cx="1801443" cy="69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12192000" cy="8747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"/>
            <a:ext cx="4038961" cy="87470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112603"/>
            <a:ext cx="12192000" cy="169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6" y="5064546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599583"/>
            <a:ext cx="724296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3DB20-55FC-B247-BE6C-484B3DAB559A}" type="datetime1">
              <a:rPr lang="en-US" smtClean="0"/>
              <a:t>9/17/21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11125" y="6459788"/>
            <a:ext cx="41939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3112608"/>
            <a:ext cx="203131" cy="16902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960" y="4893378"/>
            <a:ext cx="8153043" cy="63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C663-9A71-A646-82D3-235E8756D8D0}" type="datetime1">
              <a:rPr lang="en-US" smtClean="0"/>
              <a:t>9/17/21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826D-3C32-9F47-B94E-A9B9243E03B1}" type="datetime1">
              <a:rPr lang="en-US" smtClean="0"/>
              <a:t>9/17/21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934487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87330" y="1125414"/>
            <a:ext cx="4891718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D5D5-8117-5A44-9B98-47A927FC9CAC}" type="datetime1">
              <a:rPr lang="en-US" smtClean="0"/>
              <a:t>9/17/21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4A68-A196-4C46-BC5E-1ABD8A5DED82}" type="datetime1">
              <a:rPr lang="en-US" smtClean="0"/>
              <a:t>9/17/21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9833" y="6629400"/>
            <a:ext cx="1465277" cy="228600"/>
          </a:xfrm>
        </p:spPr>
        <p:txBody>
          <a:bodyPr/>
          <a:lstStyle/>
          <a:p>
            <a:r>
              <a:rPr lang="en-US"/>
              <a:t>8/2/2018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09599" y="1280160"/>
            <a:ext cx="10972800" cy="5212080"/>
          </a:xfr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600"/>
              </a:spcAft>
              <a:defRPr b="1"/>
            </a:lvl1pPr>
            <a:lvl2pPr marL="6858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1"/>
            </a:lvl2pPr>
            <a:lvl3pPr marL="105156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/>
            </a:lvl3pPr>
            <a:lvl4pPr marL="1280160" indent="-228600">
              <a:lnSpc>
                <a:spcPct val="80000"/>
              </a:lnSpc>
              <a:buFont typeface="Arial" panose="020B0604020202020204" pitchFamily="34" charset="0"/>
              <a:buChar char="•"/>
              <a:defRPr/>
            </a:lvl4pPr>
            <a:lvl5pPr marL="1554480" indent="-228600">
              <a:lnSpc>
                <a:spcPct val="8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76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0584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599583"/>
            <a:ext cx="2472271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A4FAB823-3478-6749-B00E-507DD1F6FC3B}" type="datetime1">
              <a:rPr lang="en-US" smtClean="0"/>
              <a:t>9/17/21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7"/>
          <a:stretch/>
        </p:blipFill>
        <p:spPr>
          <a:xfrm>
            <a:off x="11589482" y="380825"/>
            <a:ext cx="259618" cy="25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75" r:id="rId3"/>
    <p:sldLayoutId id="2147483686" r:id="rId4"/>
    <p:sldLayoutId id="2147483676" r:id="rId5"/>
    <p:sldLayoutId id="2147483677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RROE Lightning Collection Campaign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700412" y="4751015"/>
            <a:ext cx="6261331" cy="87854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Randy </a:t>
            </a:r>
            <a:r>
              <a:rPr lang="en-US" dirty="0" err="1"/>
              <a:t>Longenbaugh</a:t>
            </a:r>
            <a:endParaRPr lang="en-US" dirty="0"/>
          </a:p>
          <a:p>
            <a:r>
              <a:rPr lang="en-US" dirty="0"/>
              <a:t>Steve Goodman</a:t>
            </a:r>
          </a:p>
          <a:p>
            <a:r>
              <a:rPr lang="en-US" dirty="0"/>
              <a:t>Grant </a:t>
            </a:r>
            <a:r>
              <a:rPr lang="en-US" dirty="0" err="1"/>
              <a:t>Soehnel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00412" y="4356959"/>
            <a:ext cx="4645025" cy="258147"/>
          </a:xfrm>
        </p:spPr>
        <p:txBody>
          <a:bodyPr/>
          <a:lstStyle/>
          <a:p>
            <a:r>
              <a:rPr lang="en-US" dirty="0"/>
              <a:t>GLM Science Meeting, September 23</a:t>
            </a:r>
            <a:r>
              <a:rPr lang="en-US" baseline="30000" dirty="0"/>
              <a:t>rd</a:t>
            </a:r>
            <a:r>
              <a:rPr lang="en-US" dirty="0"/>
              <a:t>,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0" y="6459538"/>
            <a:ext cx="4191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9ECC-C89A-554C-93B6-9850014E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 for RROE Lightning Collection Campaign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EABBB-3892-054E-94B3-AB34656CD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00A4-8839-184E-B740-C73C7A97E9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037091"/>
            <a:ext cx="10972800" cy="521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RROE’s main objective in this campaign is to gather terrestrial lightning data throughout the 9 month mission</a:t>
            </a:r>
          </a:p>
          <a:p>
            <a:pPr lvl="1"/>
            <a:r>
              <a:rPr lang="en-US" sz="2000" dirty="0"/>
              <a:t>What is it about the occurrence and properties of lightning that triggers USNDS sensors?</a:t>
            </a:r>
          </a:p>
          <a:p>
            <a:pPr lvl="1"/>
            <a:r>
              <a:rPr lang="en-US" sz="2000" dirty="0"/>
              <a:t>Frequency and distribution</a:t>
            </a:r>
          </a:p>
          <a:p>
            <a:pPr lvl="1"/>
            <a:r>
              <a:rPr lang="en-US" sz="2000" dirty="0"/>
              <a:t>Characteristics of lightning (flash  type, polarity, energy, power, size and duration) </a:t>
            </a:r>
          </a:p>
          <a:p>
            <a:pPr marL="0" indent="0">
              <a:buNone/>
            </a:pPr>
            <a:r>
              <a:rPr lang="en-US" sz="2400" dirty="0"/>
              <a:t>Use RROE as a collaboration opportunity to provide better clarity and understanding of the lightning background </a:t>
            </a:r>
          </a:p>
          <a:p>
            <a:pPr lvl="1"/>
            <a:r>
              <a:rPr lang="en-US" sz="2000" dirty="0"/>
              <a:t>Collaboration with the lightning science community offers a unique opportunity to help Sandia obtain a better understanding of background signals recorded by USNDS sensors</a:t>
            </a:r>
          </a:p>
          <a:p>
            <a:pPr lvl="1"/>
            <a:r>
              <a:rPr lang="en-US" sz="2000" dirty="0"/>
              <a:t>Unique opportunity with 3 GLMs on orbit (75.2W, 89.5W, 137.2W) and having an overlapping view of the same storms over CONUS. GOES-18 launch in January 2022?</a:t>
            </a:r>
          </a:p>
          <a:p>
            <a:pPr marL="0" indent="0">
              <a:buNone/>
            </a:pPr>
            <a:r>
              <a:rPr lang="en-US" sz="2400" dirty="0"/>
              <a:t>The higher sub-millisecond temporal resolution (40 kHz) and the highly pixelated FPA of RROE will add new insight into the observed optical emissions as a function of time and space never before available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E9F396A-57EC-BF45-8832-1922DBABE5DC}"/>
              </a:ext>
            </a:extLst>
          </p:cNvPr>
          <p:cNvSpPr txBox="1">
            <a:spLocks/>
          </p:cNvSpPr>
          <p:nvPr/>
        </p:nvSpPr>
        <p:spPr>
          <a:xfrm>
            <a:off x="609600" y="5796774"/>
            <a:ext cx="10972800" cy="904794"/>
          </a:xfrm>
          <a:prstGeom prst="rect">
            <a:avLst/>
          </a:prstGeom>
          <a:solidFill>
            <a:srgbClr val="FFFF00"/>
          </a:solidFill>
        </p:spPr>
        <p:txBody>
          <a:bodyPr vert="horz" lIns="0" tIns="45720" rIns="0" bIns="45720" rtlCol="0">
            <a:normAutofit fontScale="77500" lnSpcReduction="20000"/>
          </a:bodyPr>
          <a:lstStyle>
            <a:lvl1pPr marL="274320" indent="-274320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685800" indent="-34290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1051560" indent="-342900" algn="l" defTabSz="914354" rtl="0" eaLnBrk="1" latinLnBrk="0" hangingPunct="1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280160" indent="-228600" algn="l" defTabSz="914354" rtl="0" eaLnBrk="1" latinLnBrk="0" hangingPunct="1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-228600" algn="l" defTabSz="914354" rtl="0" eaLnBrk="1" latinLnBrk="0" hangingPunct="1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RROE data is the mechanism that allows SNL to collaborate with the lightning science community (13 government, university, commercial partners)</a:t>
            </a:r>
          </a:p>
        </p:txBody>
      </p:sp>
    </p:spTree>
    <p:extLst>
      <p:ext uri="{BB962C8B-B14F-4D97-AF65-F5344CB8AC3E}">
        <p14:creationId xmlns:p14="http://schemas.microsoft.com/office/powerpoint/2010/main" val="388570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9ECC-C89A-554C-93B6-9850014E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59772"/>
            <a:ext cx="10683226" cy="5702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RROE Collection Campaign Correlative Reference Data Sets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EABBB-3892-054E-94B3-AB34656CD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00A4-8839-184E-B740-C73C7A97E9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599" y="929997"/>
            <a:ext cx="11289175" cy="49874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Reference data sets will be collected using well-calibrated instruments and networks to validate post-launch instrument performance and more fully characterize the lightning properties</a:t>
            </a:r>
          </a:p>
          <a:p>
            <a:r>
              <a:rPr lang="en-US" dirty="0"/>
              <a:t>This collection campaign will focus on geographic regions known to have high-resolution ground-based lightning supersites and reference data sets for energetic lightning storms that will trigger RROE</a:t>
            </a:r>
          </a:p>
          <a:p>
            <a:r>
              <a:rPr lang="en-US" dirty="0"/>
              <a:t>The following instruments and ground networks are being targeted for this lightning campaign</a:t>
            </a:r>
          </a:p>
          <a:p>
            <a:pPr lvl="1"/>
            <a:r>
              <a:rPr lang="en-US" dirty="0"/>
              <a:t>SENSER</a:t>
            </a:r>
          </a:p>
          <a:p>
            <a:pPr lvl="2"/>
            <a:r>
              <a:rPr lang="en-US" dirty="0"/>
              <a:t>RROE</a:t>
            </a:r>
          </a:p>
          <a:p>
            <a:pPr lvl="2"/>
            <a:r>
              <a:rPr lang="en-US" dirty="0"/>
              <a:t>RFS</a:t>
            </a:r>
          </a:p>
          <a:p>
            <a:pPr lvl="1"/>
            <a:r>
              <a:rPr lang="en-US" dirty="0"/>
              <a:t>GLM 16, 17, and 18 </a:t>
            </a:r>
          </a:p>
          <a:p>
            <a:pPr lvl="1"/>
            <a:r>
              <a:rPr lang="en-US" dirty="0"/>
              <a:t>ISS</a:t>
            </a:r>
          </a:p>
          <a:p>
            <a:pPr lvl="2"/>
            <a:r>
              <a:rPr lang="en-US" dirty="0"/>
              <a:t>LIS</a:t>
            </a:r>
          </a:p>
          <a:p>
            <a:pPr lvl="2"/>
            <a:r>
              <a:rPr lang="en-US" dirty="0"/>
              <a:t>Atmosphere‑Space Interactions Monitor (ASIM)</a:t>
            </a:r>
          </a:p>
          <a:p>
            <a:pPr lvl="1"/>
            <a:r>
              <a:rPr lang="en-US" dirty="0"/>
              <a:t>NASA, NOAA, and university high resolution (LMA VHF) and RF (Duke, </a:t>
            </a:r>
            <a:r>
              <a:rPr lang="en-US" dirty="0" err="1"/>
              <a:t>GaTech</a:t>
            </a:r>
            <a:r>
              <a:rPr lang="en-US" dirty="0"/>
              <a:t>) lightning detection networks </a:t>
            </a:r>
          </a:p>
          <a:p>
            <a:pPr lvl="1"/>
            <a:r>
              <a:rPr lang="en-US" dirty="0"/>
              <a:t>Commercial national-global RF lightning networks</a:t>
            </a:r>
          </a:p>
          <a:p>
            <a:pPr lvl="2"/>
            <a:r>
              <a:rPr lang="en-US" dirty="0"/>
              <a:t>ENGLN </a:t>
            </a:r>
          </a:p>
          <a:p>
            <a:pPr lvl="2"/>
            <a:r>
              <a:rPr lang="en-US" dirty="0"/>
              <a:t>NLDN </a:t>
            </a:r>
          </a:p>
          <a:p>
            <a:pPr lvl="2"/>
            <a:r>
              <a:rPr lang="en-US" dirty="0"/>
              <a:t>GLD360 </a:t>
            </a:r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A40A1E0-8C03-F648-B747-82758CC272BE}"/>
              </a:ext>
            </a:extLst>
          </p:cNvPr>
          <p:cNvSpPr txBox="1">
            <a:spLocks/>
          </p:cNvSpPr>
          <p:nvPr/>
        </p:nvSpPr>
        <p:spPr>
          <a:xfrm>
            <a:off x="720648" y="5917475"/>
            <a:ext cx="10972800" cy="904794"/>
          </a:xfrm>
          <a:prstGeom prst="rect">
            <a:avLst/>
          </a:prstGeom>
          <a:solidFill>
            <a:srgbClr val="FFFF00"/>
          </a:solidFill>
        </p:spPr>
        <p:txBody>
          <a:bodyPr vert="horz" lIns="0" tIns="45720" rIns="0" bIns="45720" rtlCol="0">
            <a:normAutofit fontScale="92500" lnSpcReduction="20000"/>
          </a:bodyPr>
          <a:lstStyle>
            <a:lvl1pPr marL="274320" indent="-274320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0F0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685800" indent="-342900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1051560" indent="-342900" algn="l" defTabSz="914354" rtl="0" eaLnBrk="1" latinLnBrk="0" hangingPunct="1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280160" indent="-228600" algn="l" defTabSz="914354" rtl="0" eaLnBrk="1" latinLnBrk="0" hangingPunct="1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-228600" algn="l" defTabSz="914354" rtl="0" eaLnBrk="1" latinLnBrk="0" hangingPunct="1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Space-based and ground-based measurements are complementary </a:t>
            </a:r>
          </a:p>
          <a:p>
            <a:r>
              <a:rPr lang="en-US" b="1" dirty="0"/>
              <a:t>Can be integrated into a more complete picture of the lightning properties and characteristics observed from space</a:t>
            </a:r>
          </a:p>
        </p:txBody>
      </p:sp>
    </p:spTree>
    <p:extLst>
      <p:ext uri="{BB962C8B-B14F-4D97-AF65-F5344CB8AC3E}">
        <p14:creationId xmlns:p14="http://schemas.microsoft.com/office/powerpoint/2010/main" val="350203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6517D19-A17F-4650-9DF6-7EDEB335E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2" y="807198"/>
            <a:ext cx="4128959" cy="3096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EB47B-49CC-414F-8100-76506410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22" y="90106"/>
            <a:ext cx="10367899" cy="570225"/>
          </a:xfrm>
        </p:spPr>
        <p:txBody>
          <a:bodyPr/>
          <a:lstStyle/>
          <a:p>
            <a:r>
              <a:rPr lang="en-US" dirty="0"/>
              <a:t>GLM Climatology of Energetic Flashes Used for Target Site Selection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7064E-4F17-9440-A6BA-4ECFECFF0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F39050-65DD-EC4F-8CEC-3BE97CBA9C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67" y="3737191"/>
            <a:ext cx="4049981" cy="270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Nominal regions of coverage for 2-D and 3-D mapping, 1993-2012">
            <a:extLst>
              <a:ext uri="{FF2B5EF4-FFF2-40B4-BE49-F238E27FC236}">
                <a16:creationId xmlns:a16="http://schemas.microsoft.com/office/drawing/2014/main" id="{7BCF1EB5-1BE2-6642-8F5D-8E16BAD4A12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67" y="797491"/>
            <a:ext cx="4131299" cy="25637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DF038D-73E9-4DB8-995F-C258921FED34}"/>
              </a:ext>
            </a:extLst>
          </p:cNvPr>
          <p:cNvSpPr txBox="1"/>
          <p:nvPr/>
        </p:nvSpPr>
        <p:spPr>
          <a:xfrm>
            <a:off x="274993" y="3658228"/>
            <a:ext cx="4882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G16 GLM Flash Density 12/01/2018 – 04/30/2021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D7BA96-70AF-4157-A41D-322474277634}"/>
              </a:ext>
            </a:extLst>
          </p:cNvPr>
          <p:cNvSpPr txBox="1"/>
          <p:nvPr/>
        </p:nvSpPr>
        <p:spPr>
          <a:xfrm>
            <a:off x="10596896" y="4734024"/>
            <a:ext cx="1140056" cy="6463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en-US" dirty="0"/>
              <a:t>RROE</a:t>
            </a:r>
          </a:p>
          <a:p>
            <a:pPr algn="ctr"/>
            <a:r>
              <a:rPr lang="en-US" dirty="0"/>
              <a:t>Coverage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FD921D-EE34-4466-8A41-9224FA38E7EF}"/>
              </a:ext>
            </a:extLst>
          </p:cNvPr>
          <p:cNvSpPr txBox="1"/>
          <p:nvPr/>
        </p:nvSpPr>
        <p:spPr>
          <a:xfrm>
            <a:off x="0" y="1770914"/>
            <a:ext cx="1201783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400" dirty="0"/>
              <a:t>GLM</a:t>
            </a:r>
          </a:p>
          <a:p>
            <a:pPr algn="ctr"/>
            <a:r>
              <a:rPr lang="en-US" sz="1400" dirty="0"/>
              <a:t>Climatology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1087A6-FEEA-D148-A779-25DCFEA7C0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65793" y="1267096"/>
            <a:ext cx="2875533" cy="2391131"/>
          </a:xfrm>
        </p:spPr>
        <p:txBody>
          <a:bodyPr>
            <a:normAutofit/>
          </a:bodyPr>
          <a:lstStyle/>
          <a:p>
            <a:r>
              <a:rPr lang="en-US" sz="2600" dirty="0"/>
              <a:t>This Example Identifies a Prime RROE Target Area in Southwest Oklahoma (one of our 9 target sites</a:t>
            </a:r>
            <a:r>
              <a:rPr lang="en-US" dirty="0"/>
              <a:t>)</a:t>
            </a: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E7829F3F-3B5E-3044-B4FB-BF93F1FCC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39" y="4008739"/>
            <a:ext cx="4977668" cy="27217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FB44F0-BA65-8A4E-84DF-67D3932A081B}"/>
              </a:ext>
            </a:extLst>
          </p:cNvPr>
          <p:cNvSpPr txBox="1"/>
          <p:nvPr/>
        </p:nvSpPr>
        <p:spPr>
          <a:xfrm>
            <a:off x="64951" y="4744934"/>
            <a:ext cx="1983236" cy="9233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en-US" dirty="0"/>
              <a:t>GLM Most</a:t>
            </a:r>
          </a:p>
          <a:p>
            <a:pPr algn="ctr"/>
            <a:r>
              <a:rPr lang="en-US" dirty="0"/>
              <a:t>Energetic Flashes</a:t>
            </a:r>
          </a:p>
          <a:p>
            <a:pPr algn="ctr"/>
            <a:r>
              <a:rPr lang="en-US" dirty="0"/>
              <a:t>Climatology</a:t>
            </a:r>
          </a:p>
        </p:txBody>
      </p:sp>
    </p:spTree>
    <p:extLst>
      <p:ext uri="{BB962C8B-B14F-4D97-AF65-F5344CB8AC3E}">
        <p14:creationId xmlns:p14="http://schemas.microsoft.com/office/powerpoint/2010/main" val="318522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94E9-CA97-6F44-94C8-9B7A6C7F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Target Site Descriptions and Rationale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39022-97A6-F743-99FB-D4CBBE74B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5E15C5-635E-8D46-B974-C6FD9B24110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28231966"/>
              </p:ext>
            </p:extLst>
          </p:nvPr>
        </p:nvGraphicFramePr>
        <p:xfrm>
          <a:off x="246308" y="968568"/>
          <a:ext cx="6416776" cy="526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993">
                  <a:extLst>
                    <a:ext uri="{9D8B030D-6E8A-4147-A177-3AD203B41FA5}">
                      <a16:colId xmlns:a16="http://schemas.microsoft.com/office/drawing/2014/main" val="3066710208"/>
                    </a:ext>
                  </a:extLst>
                </a:gridCol>
                <a:gridCol w="1597674">
                  <a:extLst>
                    <a:ext uri="{9D8B030D-6E8A-4147-A177-3AD203B41FA5}">
                      <a16:colId xmlns:a16="http://schemas.microsoft.com/office/drawing/2014/main" val="4232411583"/>
                    </a:ext>
                  </a:extLst>
                </a:gridCol>
                <a:gridCol w="2038270">
                  <a:extLst>
                    <a:ext uri="{9D8B030D-6E8A-4147-A177-3AD203B41FA5}">
                      <a16:colId xmlns:a16="http://schemas.microsoft.com/office/drawing/2014/main" val="2206534577"/>
                    </a:ext>
                  </a:extLst>
                </a:gridCol>
                <a:gridCol w="2034839">
                  <a:extLst>
                    <a:ext uri="{9D8B030D-6E8A-4147-A177-3AD203B41FA5}">
                      <a16:colId xmlns:a16="http://schemas.microsoft.com/office/drawing/2014/main" val="981134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Location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Lightning Types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Location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406886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Pacific Ocean,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Aleutian Lows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wintertime oceanic storms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Longitude – 130 – 160 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Latitude – 30 to 60 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653893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OK-W Texas LMA (AMA-OKC-DFW-LBB)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Megaflashes, high flash rate severe storms, positive polarity CG lightning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Longitude – 97 – 104 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Latitude – 33 to 38 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921460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NMTech</a:t>
                      </a:r>
                      <a:r>
                        <a:rPr lang="en-US" sz="1100" dirty="0">
                          <a:effectLst/>
                        </a:rPr>
                        <a:t>-LANL –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LMA, interferometer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Sandia LAZAP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Narrow bipolar events, bolts from the blue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Longitude – 105 – 110 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Latitude – 33 to 37 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480427619"/>
                  </a:ext>
                </a:extLst>
              </a:tr>
              <a:tr h="2759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Colombia – LMA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Correlated flashes with ISS ASIM, LIS, GLM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Longitude – 70 – 80 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Latitude – 0 to 10 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4273364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COLMA (Greeley, CO)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Deep convection with large optical attenuation, positive polarity CG lightning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 – 100 – 110 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 – 37 to 42 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4183029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MD-PA-VA – MALMA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Nor’easters (oceanic storms), Wintertime Mesoscale Convective Systems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 – 60 – 80 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 – 30 to 55 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405012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Huntsville – NASA NALMA, HAMMA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Mesoscale convective systems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 – 80 – 90 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 – 30 to 40 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4147333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Houston – TAMU LMA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Urban and coastal storms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Aerosol-cloud interactions affecting flash polarity, landfalling tropical storms and hurricanes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 – 95 to 100 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 – 25 to 35 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4240016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KSCLMA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Coastal and inland storms, landfalling tropical storms and hurricanes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 – 79 – 83 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 – 27 – 30 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270050618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FC58D59-D038-5448-8C57-8AF0220BA1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05600" y="1192723"/>
            <a:ext cx="5486400" cy="4982210"/>
          </a:xfrm>
          <a:prstGeom prst="rect">
            <a:avLst/>
          </a:prstGeom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EC46D64E-8317-4929-8FCD-6D137864D8B1}"/>
              </a:ext>
            </a:extLst>
          </p:cNvPr>
          <p:cNvSpPr txBox="1"/>
          <p:nvPr/>
        </p:nvSpPr>
        <p:spPr>
          <a:xfrm>
            <a:off x="8392079" y="2069945"/>
            <a:ext cx="309880" cy="405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13078F00-45AE-5E48-A61A-7D8D4C739911}"/>
              </a:ext>
            </a:extLst>
          </p:cNvPr>
          <p:cNvSpPr txBox="1"/>
          <p:nvPr/>
        </p:nvSpPr>
        <p:spPr>
          <a:xfrm>
            <a:off x="10460789" y="2081866"/>
            <a:ext cx="309880" cy="492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20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8C1F0894-EDF1-B145-B960-64A029F3C132}"/>
              </a:ext>
            </a:extLst>
          </p:cNvPr>
          <p:cNvSpPr txBox="1"/>
          <p:nvPr/>
        </p:nvSpPr>
        <p:spPr>
          <a:xfrm>
            <a:off x="9321842" y="2149751"/>
            <a:ext cx="309880" cy="492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AD7D7DC9-40B6-5C47-8985-7AEF963CD3B1}"/>
              </a:ext>
            </a:extLst>
          </p:cNvPr>
          <p:cNvSpPr txBox="1"/>
          <p:nvPr/>
        </p:nvSpPr>
        <p:spPr>
          <a:xfrm>
            <a:off x="10624108" y="3490732"/>
            <a:ext cx="309880" cy="492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99537F4F-ABDC-564D-8222-EBBD540E1829}"/>
              </a:ext>
            </a:extLst>
          </p:cNvPr>
          <p:cNvSpPr txBox="1"/>
          <p:nvPr/>
        </p:nvSpPr>
        <p:spPr>
          <a:xfrm>
            <a:off x="10123290" y="2228695"/>
            <a:ext cx="309880" cy="492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DEE0B521-3022-C04A-9CB5-D3F9FA28FFD5}"/>
              </a:ext>
            </a:extLst>
          </p:cNvPr>
          <p:cNvSpPr txBox="1"/>
          <p:nvPr/>
        </p:nvSpPr>
        <p:spPr>
          <a:xfrm>
            <a:off x="9928663" y="2328246"/>
            <a:ext cx="309880" cy="492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9EFDF41A-5028-A940-8437-7FAA307035FE}"/>
              </a:ext>
            </a:extLst>
          </p:cNvPr>
          <p:cNvSpPr txBox="1"/>
          <p:nvPr/>
        </p:nvSpPr>
        <p:spPr>
          <a:xfrm>
            <a:off x="10407292" y="2475075"/>
            <a:ext cx="309880" cy="492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BE04B46E-73F3-E349-8C6C-04CD950250E4}"/>
              </a:ext>
            </a:extLst>
          </p:cNvPr>
          <p:cNvSpPr txBox="1"/>
          <p:nvPr/>
        </p:nvSpPr>
        <p:spPr>
          <a:xfrm>
            <a:off x="9294223" y="1983817"/>
            <a:ext cx="309880" cy="290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0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2D2B9F4F-64CD-DE4C-A253-8B272F2186FA}"/>
              </a:ext>
            </a:extLst>
          </p:cNvPr>
          <p:cNvSpPr txBox="1"/>
          <p:nvPr/>
        </p:nvSpPr>
        <p:spPr>
          <a:xfrm>
            <a:off x="9504401" y="2081866"/>
            <a:ext cx="309880" cy="492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6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8EAC-C9B7-4D9B-8EE8-AC162EF1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9D440-6C29-4F77-87C0-3A2681AC77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B41AF-4188-454F-AEDB-2F0DF580CC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4348" y="904794"/>
            <a:ext cx="11233035" cy="5593434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STP Sat-6/RROE will launch November 22</a:t>
            </a:r>
            <a:r>
              <a:rPr lang="en-US" sz="2600" baseline="30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nd</a:t>
            </a:r>
            <a:r>
              <a:rPr lang="en-US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2021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RROE lightning collection campaign is planned and is ready to execute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Priority target collection sites have been identified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Lightning science community collaborators have agreed to provide correlative measurement (13 total)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SNL is developing RROE data products to share with collaborators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Detailed collection campaign schedules have been developed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NNSA has ruled that the RROE lightning observations are Unclassified Unlimited Releasable (UUR) after SNL reviews the data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Will target piggy back campaign opportunities when feasible</a:t>
            </a:r>
          </a:p>
        </p:txBody>
      </p:sp>
    </p:spTree>
    <p:extLst>
      <p:ext uri="{BB962C8B-B14F-4D97-AF65-F5344CB8AC3E}">
        <p14:creationId xmlns:p14="http://schemas.microsoft.com/office/powerpoint/2010/main" val="205303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E3F9-BA0D-4044-BF95-3659D3AD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Partners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CF2EF-316D-BD49-96F5-5261857C8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CF45151-3C8E-AE4F-9866-8E244D28D31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15094567"/>
              </p:ext>
            </p:extLst>
          </p:nvPr>
        </p:nvGraphicFramePr>
        <p:xfrm>
          <a:off x="468915" y="708601"/>
          <a:ext cx="10395855" cy="6149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1323">
                  <a:extLst>
                    <a:ext uri="{9D8B030D-6E8A-4147-A177-3AD203B41FA5}">
                      <a16:colId xmlns:a16="http://schemas.microsoft.com/office/drawing/2014/main" val="2063984658"/>
                    </a:ext>
                  </a:extLst>
                </a:gridCol>
                <a:gridCol w="3414532">
                  <a:extLst>
                    <a:ext uri="{9D8B030D-6E8A-4147-A177-3AD203B41FA5}">
                      <a16:colId xmlns:a16="http://schemas.microsoft.com/office/drawing/2014/main" val="3025993222"/>
                    </a:ext>
                  </a:extLst>
                </a:gridCol>
              </a:tblGrid>
              <a:tr h="2401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</a:rPr>
                        <a:t>Partner Institutions</a:t>
                      </a: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Contact Information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b"/>
                </a:tc>
                <a:extLst>
                  <a:ext uri="{0D108BD9-81ED-4DB2-BD59-A6C34878D82A}">
                    <a16:rowId xmlns:a16="http://schemas.microsoft.com/office/drawing/2014/main" val="584248383"/>
                  </a:ext>
                </a:extLst>
              </a:tr>
              <a:tr h="240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LANL –</a:t>
                      </a:r>
                      <a:r>
                        <a:rPr lang="en-US" sz="1100" u="sng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SENSER RFS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Dr. Erin Lay (elay@lanl.gov)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744798483"/>
                  </a:ext>
                </a:extLst>
              </a:tr>
              <a:tr h="408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NOAA/NASA – Geostationary Lightning Mapper on GOES 16/17/18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Dr. William Koshak (William.j.koshak@nasa.gov)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Dr. Scott Rudlosky (scott.rudlosky@noaa.gov)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2229977062"/>
                  </a:ext>
                </a:extLst>
              </a:tr>
              <a:tr h="398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NASA -Lightning Imaging Sensor (LIS) on ISS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Dr. Timothy Lang (</a:t>
                      </a:r>
                      <a:r>
                        <a:rPr lang="en-US" sz="1050" dirty="0" err="1">
                          <a:effectLst/>
                        </a:rPr>
                        <a:t>timothy.j.lang@nasa.gov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2189560537"/>
                  </a:ext>
                </a:extLst>
              </a:tr>
              <a:tr h="576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Danish Technical University (DTU-Space)  ESA Atmosphere-Space Interactions Monitor (ASIM) on ISS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Prof. </a:t>
                      </a:r>
                      <a:r>
                        <a:rPr lang="en-US" sz="1050" dirty="0" err="1">
                          <a:effectLst/>
                        </a:rPr>
                        <a:t>Torsten</a:t>
                      </a:r>
                      <a:r>
                        <a:rPr lang="en-US" sz="1050" dirty="0">
                          <a:effectLst/>
                        </a:rPr>
                        <a:t> Neubert (</a:t>
                      </a:r>
                      <a:r>
                        <a:rPr lang="en-US" sz="1050" u="sng" dirty="0">
                          <a:effectLst/>
                          <a:hlinkClick r:id="rId3"/>
                        </a:rPr>
                        <a:t>neubert@space.dtu.dk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Dr. Carol Anne </a:t>
                      </a:r>
                      <a:r>
                        <a:rPr lang="en-US" sz="1050" dirty="0" err="1">
                          <a:effectLst/>
                        </a:rPr>
                        <a:t>Oxborrow</a:t>
                      </a:r>
                      <a:r>
                        <a:rPr lang="en-US" sz="1050" dirty="0">
                          <a:effectLst/>
                        </a:rPr>
                        <a:t> (</a:t>
                      </a:r>
                      <a:r>
                        <a:rPr lang="en-US" sz="1050" u="sng" dirty="0">
                          <a:effectLst/>
                          <a:hlinkClick r:id="rId3"/>
                        </a:rPr>
                        <a:t>oxborrow@space.dtu.dk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1855526754"/>
                  </a:ext>
                </a:extLst>
              </a:tr>
              <a:tr h="408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Vaisala - NLDN and GLM360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Dr. Ryan Said (</a:t>
                      </a:r>
                      <a:r>
                        <a:rPr lang="en-US" sz="1050" u="sng" dirty="0">
                          <a:effectLst/>
                          <a:hlinkClick r:id="rId3"/>
                        </a:rPr>
                        <a:t>ryan.said@vaisala.com</a:t>
                      </a:r>
                      <a:r>
                        <a:rPr lang="en-US" sz="1050" dirty="0">
                          <a:effectLst/>
                        </a:rPr>
                        <a:t>);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Dr. Martin Murphy (</a:t>
                      </a:r>
                      <a:r>
                        <a:rPr lang="en-US" sz="1050" dirty="0" err="1">
                          <a:effectLst/>
                        </a:rPr>
                        <a:t>martin.murphy@vaisala.com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2412153037"/>
                  </a:ext>
                </a:extLst>
              </a:tr>
              <a:tr h="408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University of Washington – World Wide Lightning Location Network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Prof. Robert </a:t>
                      </a:r>
                      <a:r>
                        <a:rPr lang="en-US" sz="1050" dirty="0" err="1">
                          <a:effectLst/>
                        </a:rPr>
                        <a:t>Holzworth</a:t>
                      </a:r>
                      <a:r>
                        <a:rPr lang="en-US" sz="1050" dirty="0">
                          <a:effectLst/>
                        </a:rPr>
                        <a:t>, (</a:t>
                      </a:r>
                      <a:r>
                        <a:rPr lang="en-US" sz="1050" u="sng" dirty="0">
                          <a:effectLst/>
                          <a:hlinkClick r:id="rId3"/>
                        </a:rPr>
                        <a:t>bobholz@uw.edu</a:t>
                      </a:r>
                      <a:r>
                        <a:rPr lang="en-US" sz="1050" u="sng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1811661197"/>
                  </a:ext>
                </a:extLst>
              </a:tr>
              <a:tr h="408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Earth Networks – ENGLN Global Lightning Network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Dr. Michael Stock (</a:t>
                      </a:r>
                      <a:r>
                        <a:rPr lang="en-US" sz="1050" u="sng" dirty="0">
                          <a:effectLst/>
                          <a:hlinkClick r:id="rId3"/>
                        </a:rPr>
                        <a:t>mstock@earthnetworks.com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Dr. Jeff Lapierre (</a:t>
                      </a:r>
                      <a:r>
                        <a:rPr lang="en-US" sz="1050" dirty="0" err="1">
                          <a:effectLst/>
                        </a:rPr>
                        <a:t>jlapierre@earthnetworks.com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2002690719"/>
                  </a:ext>
                </a:extLst>
              </a:tr>
              <a:tr h="408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Georgia Tech –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AWESOME VLF/LF Receiver Network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Prof. Morris Cohen (</a:t>
                      </a:r>
                      <a:r>
                        <a:rPr lang="en-US" sz="1050" dirty="0" err="1">
                          <a:effectLst/>
                        </a:rPr>
                        <a:t>mcohen@gatech.edu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3406568761"/>
                  </a:ext>
                </a:extLst>
              </a:tr>
              <a:tr h="240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Duke University – CMCN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Prof. Steve </a:t>
                      </a:r>
                      <a:r>
                        <a:rPr lang="en-US" sz="1050" dirty="0" err="1">
                          <a:effectLst/>
                        </a:rPr>
                        <a:t>Cummer</a:t>
                      </a:r>
                      <a:r>
                        <a:rPr lang="en-US" sz="1050" dirty="0">
                          <a:effectLst/>
                        </a:rPr>
                        <a:t> (</a:t>
                      </a:r>
                      <a:r>
                        <a:rPr lang="en-US" sz="1050" u="sng" dirty="0">
                          <a:effectLst/>
                          <a:hlinkClick r:id="rId3"/>
                        </a:rPr>
                        <a:t>cummer@duke.edu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878888977"/>
                  </a:ext>
                </a:extLst>
              </a:tr>
              <a:tr h="240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NMTech</a:t>
                      </a:r>
                      <a:r>
                        <a:rPr lang="en-US" sz="1100" u="sng" dirty="0">
                          <a:effectLst/>
                        </a:rPr>
                        <a:t> -</a:t>
                      </a:r>
                      <a:r>
                        <a:rPr lang="en-US" sz="1100" dirty="0">
                          <a:effectLst/>
                        </a:rPr>
                        <a:t> Langmuir Laboratory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Prof. Harald </a:t>
                      </a:r>
                      <a:r>
                        <a:rPr lang="en-US" sz="1050" dirty="0" err="1">
                          <a:effectLst/>
                        </a:rPr>
                        <a:t>Edens</a:t>
                      </a:r>
                      <a:r>
                        <a:rPr lang="en-US" sz="1050" dirty="0">
                          <a:effectLst/>
                        </a:rPr>
                        <a:t>, (</a:t>
                      </a:r>
                      <a:r>
                        <a:rPr lang="en-US" sz="1050" dirty="0" err="1">
                          <a:effectLst/>
                        </a:rPr>
                        <a:t>herald.edens@nmt.edu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243254205"/>
                  </a:ext>
                </a:extLst>
              </a:tr>
              <a:tr h="408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Texas Tech (TTU) – West Texas Lightning Mapping Array (WTLMA)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Prof. Eric </a:t>
                      </a:r>
                      <a:r>
                        <a:rPr lang="en-US" sz="1050" dirty="0" err="1">
                          <a:effectLst/>
                        </a:rPr>
                        <a:t>Bruning</a:t>
                      </a:r>
                      <a:r>
                        <a:rPr lang="en-US" sz="1050" dirty="0">
                          <a:effectLst/>
                        </a:rPr>
                        <a:t> (</a:t>
                      </a:r>
                      <a:r>
                        <a:rPr lang="en-US" sz="1050" dirty="0" err="1">
                          <a:effectLst/>
                        </a:rPr>
                        <a:t>eric.bruning@ttu.edu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1747374855"/>
                  </a:ext>
                </a:extLst>
              </a:tr>
              <a:tr h="398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UAH, NASA/UAH NSSTC – NALMA, HAMMA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Prof. Phillip Bitzer (</a:t>
                      </a:r>
                      <a:r>
                        <a:rPr lang="en-US" sz="1050" u="sng" dirty="0">
                          <a:effectLst/>
                          <a:hlinkClick r:id="rId3"/>
                        </a:rPr>
                        <a:t>bitzerp@uah.edu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4232375052"/>
                  </a:ext>
                </a:extLst>
              </a:tr>
              <a:tr h="408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NOAA NSSL, University of Oklahoma CIMMS - OKLMA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Dr. Kristin Calhoun (</a:t>
                      </a:r>
                      <a:r>
                        <a:rPr lang="en-US" sz="1050" u="sng" dirty="0">
                          <a:effectLst/>
                          <a:hlinkClick r:id="rId3"/>
                        </a:rPr>
                        <a:t>Kristin.kuhlman@noaa.gov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Dr. Vanna Chmielewski (</a:t>
                      </a:r>
                      <a:r>
                        <a:rPr lang="en-US" sz="1050" u="sng" dirty="0">
                          <a:effectLst/>
                          <a:hlinkClick r:id="rId3"/>
                        </a:rPr>
                        <a:t>vanna.chmielewski@noaa.gov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2064308205"/>
                  </a:ext>
                </a:extLst>
              </a:tr>
              <a:tr h="576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Polytechnic University of Catalonia (UPC) - Colombia Lightning Mapping Array (ASIM validation site)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Prof. Joan </a:t>
                      </a:r>
                      <a:r>
                        <a:rPr lang="en-US" sz="1050" dirty="0" err="1">
                          <a:effectLst/>
                        </a:rPr>
                        <a:t>Montanyà</a:t>
                      </a:r>
                      <a:r>
                        <a:rPr lang="en-US" sz="1050" dirty="0">
                          <a:effectLst/>
                        </a:rPr>
                        <a:t> (</a:t>
                      </a:r>
                      <a:r>
                        <a:rPr lang="en-US" sz="1050" u="sng" dirty="0">
                          <a:effectLst/>
                          <a:hlinkClick r:id="rId3"/>
                        </a:rPr>
                        <a:t>Joan.montanya@upc.edu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1984370506"/>
                  </a:ext>
                </a:extLst>
              </a:tr>
              <a:tr h="240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NASA KSC, FIT - LMA</a:t>
                      </a:r>
                    </a:p>
                  </a:txBody>
                  <a:tcPr marL="68005" marR="68005" marT="34298" marB="34298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Robert G. Brown (</a:t>
                      </a:r>
                      <a:r>
                        <a:rPr lang="en-US" sz="1050" dirty="0">
                          <a:effectLst/>
                          <a:hlinkClick r:id="rId3"/>
                        </a:rPr>
                        <a:t>robert.g.brown@nasa.gov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</a:p>
                  </a:txBody>
                  <a:tcPr marL="68005" marR="68005" marT="34298" marB="34298" anchor="ctr"/>
                </a:tc>
                <a:extLst>
                  <a:ext uri="{0D108BD9-81ED-4DB2-BD59-A6C34878D82A}">
                    <a16:rowId xmlns:a16="http://schemas.microsoft.com/office/drawing/2014/main" val="94981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66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1880-E8C4-4843-B9C1-87EFD16C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 and Definitions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4270E-D00A-EB4E-AE2C-66C099F69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53B85-1E33-6245-A0D9-B5D614B1BD8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EA0D63-3525-3447-9A24-971367EB534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53711350"/>
              </p:ext>
            </p:extLst>
          </p:nvPr>
        </p:nvGraphicFramePr>
        <p:xfrm>
          <a:off x="1527858" y="802778"/>
          <a:ext cx="7724297" cy="5981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720">
                  <a:extLst>
                    <a:ext uri="{9D8B030D-6E8A-4147-A177-3AD203B41FA5}">
                      <a16:colId xmlns:a16="http://schemas.microsoft.com/office/drawing/2014/main" val="207042071"/>
                    </a:ext>
                  </a:extLst>
                </a:gridCol>
                <a:gridCol w="5906577">
                  <a:extLst>
                    <a:ext uri="{9D8B030D-6E8A-4147-A177-3AD203B41FA5}">
                      <a16:colId xmlns:a16="http://schemas.microsoft.com/office/drawing/2014/main" val="2782099668"/>
                    </a:ext>
                  </a:extLst>
                </a:gridCol>
              </a:tblGrid>
              <a:tr h="252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Abbreviation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Definition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extLst>
                  <a:ext uri="{0D108BD9-81ED-4DB2-BD59-A6C34878D82A}">
                    <a16:rowId xmlns:a16="http://schemas.microsoft.com/office/drawing/2014/main" val="3880376951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ASIM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Atmosphere-Space Interactions Monitor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3139830894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ENGLN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Earth Networks Global Lightning Network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1833180686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FPA</a:t>
                      </a: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Focal Plane Array</a:t>
                      </a: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2534196225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GLD360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Global Lightning Detection Network (Vaisala)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2884308296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GLM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Geostationary Lightning Mapper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4007716487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International Space Station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4256962043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LANL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Los Alamos National Laboratory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2818836434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Lightning Imaging Sensor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2784838748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LMA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Lightning Mapping Array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34810018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MTG-LI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European Space Agency Lightning Imager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3158448241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NASA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 Aeronautics and Space Administration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2608752089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NLDN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 Lightning Detection Network (Vaisala)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1604727705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NNSA</a:t>
                      </a: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Nuclear Security Agency</a:t>
                      </a: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1348305858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NOAA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 Oceanic and Atmospheric Administration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3415082754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NUDET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Nuclear Detonation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1319323241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RF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Radio Frequency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2393437293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RFS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Radio Frequency Sensor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2575092529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RROE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Risk Reduction Optical Experiment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3374450804"/>
                  </a:ext>
                </a:extLst>
              </a:tr>
              <a:tr h="422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SENSER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Space and Endo-Atmospheric Nudet (Nuclear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Detonation) Surveillance Experimentation and Risk-Reduction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3734959682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SNL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Sandia National Laboratories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2896701667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STP Sat-6</a:t>
                      </a: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Space Test Program Satellite 6</a:t>
                      </a: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2935478873"/>
                  </a:ext>
                </a:extLst>
              </a:tr>
              <a:tr h="252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USNDS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United States Nuclear Detection System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53" marR="68253" marT="34423" marB="34423"/>
                </a:tc>
                <a:extLst>
                  <a:ext uri="{0D108BD9-81ED-4DB2-BD59-A6C34878D82A}">
                    <a16:rowId xmlns:a16="http://schemas.microsoft.com/office/drawing/2014/main" val="1937679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177364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8440f45-2529-479f-b59a-1e7ccdca0972">RKRN3WSRMMKT-1992575513-220</_dlc_DocId>
    <_dlc_DocIdUrl xmlns="f8440f45-2529-479f-b59a-1e7ccdca0972">
      <Url>https://collaborate.sandia.gov/sites/AnemoneIRT/_layouts/15/DocIdRedir.aspx?ID=RKRN3WSRMMKT-1992575513-220</Url>
      <Description>RKRN3WSRMMKT-1992575513-220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0363439A27B4AB793273858185824" ma:contentTypeVersion="0" ma:contentTypeDescription="Create a new document." ma:contentTypeScope="" ma:versionID="9be0a1288f0e13b664866806fc75509c">
  <xsd:schema xmlns:xsd="http://www.w3.org/2001/XMLSchema" xmlns:xs="http://www.w3.org/2001/XMLSchema" xmlns:p="http://schemas.microsoft.com/office/2006/metadata/properties" xmlns:ns2="f8440f45-2529-479f-b59a-1e7ccdca0972" targetNamespace="http://schemas.microsoft.com/office/2006/metadata/properties" ma:root="true" ma:fieldsID="f8be1daece3ad51a1798ab631ae89003" ns2:_="">
    <xsd:import namespace="f8440f45-2529-479f-b59a-1e7ccdca09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40f45-2529-479f-b59a-1e7ccdca097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3B050D-1121-4811-9E6F-E1808E703C7F}">
  <ds:schemaRefs>
    <ds:schemaRef ds:uri="http://purl.org/dc/elements/1.1/"/>
    <ds:schemaRef ds:uri="http://schemas.microsoft.com/office/2006/metadata/properties"/>
    <ds:schemaRef ds:uri="http://purl.org/dc/terms/"/>
    <ds:schemaRef ds:uri="f8440f45-2529-479f-b59a-1e7ccdca0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04C8BB-87A3-4386-8A64-2EAC901647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F89E3E-5D69-4500-96BA-9FCDAAC5EE4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5E3D768-8A95-4C77-9229-26471A6AAC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40f45-2529-479f-b59a-1e7ccdca0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Sandia2018_16x9_1</Template>
  <TotalTime>32037</TotalTime>
  <Words>1308</Words>
  <Application>Microsoft Macintosh PowerPoint</Application>
  <PresentationFormat>Widescreen</PresentationFormat>
  <Paragraphs>224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Gill Sans MT</vt:lpstr>
      <vt:lpstr>Trebuchet MS</vt:lpstr>
      <vt:lpstr>Sandia Theme (White Background)</vt:lpstr>
      <vt:lpstr>RROE Lightning Collection Campaign</vt:lpstr>
      <vt:lpstr>Rationale for RROE Lightning Collection Campaign </vt:lpstr>
      <vt:lpstr>RROE Collection Campaign Correlative Reference Data Sets </vt:lpstr>
      <vt:lpstr>GLM Climatology of Energetic Flashes Used for Target Site Selection</vt:lpstr>
      <vt:lpstr>Ground Target Site Descriptions and Rationale </vt:lpstr>
      <vt:lpstr>Summary</vt:lpstr>
      <vt:lpstr>Collaboration Partners </vt:lpstr>
      <vt:lpstr>Acronyms and Definitions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Longenbaugh, Randy S</cp:lastModifiedBy>
  <cp:revision>329</cp:revision>
  <dcterms:created xsi:type="dcterms:W3CDTF">2017-10-14T01:15:26Z</dcterms:created>
  <dcterms:modified xsi:type="dcterms:W3CDTF">2021-09-17T19:26:48Z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0x01010028A0363439A27B4AB793273858185824</vt:lpwstr>
  </property>
  <property fmtid="{D5CDD505-2E9C-101B-9397-08002B2CF9AE}" pid="3" name="_dlc_DocIdItemGuid">
    <vt:lpwstr>b0b8f26a-00ff-4fa7-bea8-722a9c24b8a1</vt:lpwstr>
  </property>
</Properties>
</file>