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7" r:id="rId5"/>
    <p:sldMasterId id="2147483667"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Lst>
  <p:sldSz cy="6858000" cx="12192000"/>
  <p:notesSz cx="6858000" cy="9144000"/>
  <p:embeddedFontLst>
    <p:embeddedFont>
      <p:font typeface="Candara"/>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j13P2ZtIE3B8WeNM1pvDcYZdag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F0E93D-A997-41EE-8EDA-7E06A5C7A1EE}">
  <a:tblStyle styleId="{4DF0E93D-A997-41EE-8EDA-7E06A5C7A1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Candara-regular.fntdata"/><Relationship Id="rId11" Type="http://schemas.openxmlformats.org/officeDocument/2006/relationships/slide" Target="slides/slide3.xml"/><Relationship Id="rId22" Type="http://schemas.openxmlformats.org/officeDocument/2006/relationships/font" Target="fonts/Candara-italic.fntdata"/><Relationship Id="rId10" Type="http://schemas.openxmlformats.org/officeDocument/2006/relationships/slide" Target="slides/slide2.xml"/><Relationship Id="rId21" Type="http://schemas.openxmlformats.org/officeDocument/2006/relationships/font" Target="fonts/Candara-bold.fntdata"/><Relationship Id="rId13" Type="http://schemas.openxmlformats.org/officeDocument/2006/relationships/slide" Target="slides/slide5.xml"/><Relationship Id="rId24" Type="http://customschemas.google.com/relationships/presentationmetadata" Target="metadata"/><Relationship Id="rId12" Type="http://schemas.openxmlformats.org/officeDocument/2006/relationships/slide" Target="slides/slide4.xml"/><Relationship Id="rId23" Type="http://schemas.openxmlformats.org/officeDocument/2006/relationships/font" Target="fonts/Candara-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5" Type="http://schemas.openxmlformats.org/officeDocument/2006/relationships/slideMaster" Target="slideMasters/slideMaster2.xml"/><Relationship Id="rId19" Type="http://schemas.openxmlformats.org/officeDocument/2006/relationships/slide" Target="slides/slide11.xml"/><Relationship Id="rId6" Type="http://schemas.openxmlformats.org/officeDocument/2006/relationships/slideMaster" Target="slideMasters/slideMaster3.xml"/><Relationship Id="rId18" Type="http://schemas.openxmlformats.org/officeDocument/2006/relationships/slide" Target="slides/slide10.xml"/><Relationship Id="rId7" Type="http://schemas.openxmlformats.org/officeDocument/2006/relationships/slideMaster" Target="slideMasters/slideMaster4.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7" name="Google Shape;20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6:notes"/>
          <p:cNvSpPr txBox="1"/>
          <p:nvPr>
            <p:ph idx="1" type="body"/>
          </p:nvPr>
        </p:nvSpPr>
        <p:spPr>
          <a:xfrm>
            <a:off x="685800" y="4482297"/>
            <a:ext cx="5486400" cy="36674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1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notes"/>
          <p:cNvSpPr txBox="1"/>
          <p:nvPr>
            <p:ph idx="1" type="body"/>
          </p:nvPr>
        </p:nvSpPr>
        <p:spPr>
          <a:xfrm>
            <a:off x="701040" y="4473892"/>
            <a:ext cx="5608320" cy="3660459"/>
          </a:xfrm>
          <a:prstGeom prst="rect">
            <a:avLst/>
          </a:prstGeom>
          <a:noFill/>
          <a:ln>
            <a:noFill/>
          </a:ln>
        </p:spPr>
        <p:txBody>
          <a:bodyPr anchorCtr="0" anchor="t" bIns="90325" lIns="90325" spcFirstLastPara="1" rIns="90325" wrap="square" tIns="90325">
            <a:noAutofit/>
          </a:bodyPr>
          <a:lstStyle/>
          <a:p>
            <a:pPr indent="0" lvl="0" marL="0" rtl="0" algn="l">
              <a:lnSpc>
                <a:spcPct val="100000"/>
              </a:lnSpc>
              <a:spcBef>
                <a:spcPts val="0"/>
              </a:spcBef>
              <a:spcAft>
                <a:spcPts val="0"/>
              </a:spcAft>
              <a:buSzPts val="1400"/>
              <a:buNone/>
            </a:pPr>
            <a:r>
              <a:t/>
            </a:r>
            <a:endParaRPr/>
          </a:p>
        </p:txBody>
      </p:sp>
      <p:sp>
        <p:nvSpPr>
          <p:cNvPr id="223" name="Google Shape;223;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701040" y="4473892"/>
            <a:ext cx="5608320" cy="3660459"/>
          </a:xfrm>
          <a:prstGeom prst="rect">
            <a:avLst/>
          </a:prstGeom>
          <a:noFill/>
          <a:ln>
            <a:noFill/>
          </a:ln>
        </p:spPr>
        <p:txBody>
          <a:bodyPr anchorCtr="0" anchor="t" bIns="46525" lIns="93050" spcFirstLastPara="1" rIns="93050" wrap="square" tIns="46525">
            <a:noAutofit/>
          </a:bodyPr>
          <a:lstStyle/>
          <a:p>
            <a:pPr indent="0" lvl="0" marL="0" rtl="0" algn="l">
              <a:lnSpc>
                <a:spcPct val="100000"/>
              </a:lnSpc>
              <a:spcBef>
                <a:spcPts val="0"/>
              </a:spcBef>
              <a:spcAft>
                <a:spcPts val="0"/>
              </a:spcAft>
              <a:buSzPts val="1400"/>
              <a:buNone/>
            </a:pPr>
            <a:r>
              <a:t/>
            </a:r>
            <a:endParaRPr sz="1400"/>
          </a:p>
        </p:txBody>
      </p:sp>
      <p:sp>
        <p:nvSpPr>
          <p:cNvPr id="232" name="Google Shape;232;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701040" y="4473892"/>
            <a:ext cx="5608320" cy="3660459"/>
          </a:xfrm>
          <a:prstGeom prst="rect">
            <a:avLst/>
          </a:prstGeom>
          <a:noFill/>
          <a:ln>
            <a:noFill/>
          </a:ln>
        </p:spPr>
        <p:txBody>
          <a:bodyPr anchorCtr="0" anchor="t" bIns="90325" lIns="90325" spcFirstLastPara="1" rIns="90325" wrap="square" tIns="90325">
            <a:noAutofit/>
          </a:bodyPr>
          <a:lstStyle/>
          <a:p>
            <a:pPr indent="0" lvl="0" marL="0" rtl="0" algn="l">
              <a:lnSpc>
                <a:spcPct val="100000"/>
              </a:lnSpc>
              <a:spcBef>
                <a:spcPts val="0"/>
              </a:spcBef>
              <a:spcAft>
                <a:spcPts val="0"/>
              </a:spcAft>
              <a:buSzPts val="1400"/>
              <a:buNone/>
            </a:pPr>
            <a:r>
              <a:rPr lang="en-US"/>
              <a:t>Alaska benefits from OCX observations of Alaskan Fisheries, Improved spatial resolution means more relevance at higher latitudes. IR sounding of Alaskan Region (TBD).  Improved spatial resolution and limb coverage of the Lightning Mapper</a:t>
            </a:r>
            <a:endParaRPr/>
          </a:p>
        </p:txBody>
      </p:sp>
      <p:sp>
        <p:nvSpPr>
          <p:cNvPr id="244" name="Google Shape;244;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94807" y="4526691"/>
            <a:ext cx="5558459" cy="3703810"/>
          </a:xfrm>
          <a:prstGeom prst="rect">
            <a:avLst/>
          </a:prstGeom>
          <a:noFill/>
          <a:ln>
            <a:noFill/>
          </a:ln>
        </p:spPr>
        <p:txBody>
          <a:bodyPr anchorCtr="0" anchor="t" bIns="46200" lIns="92425" spcFirstLastPara="1" rIns="92425" wrap="square" tIns="46200">
            <a:noAutofit/>
          </a:bodyPr>
          <a:lstStyle/>
          <a:p>
            <a:pPr indent="-288949" lvl="0" marL="520111" rtl="0" algn="l">
              <a:lnSpc>
                <a:spcPct val="100000"/>
              </a:lnSpc>
              <a:spcBef>
                <a:spcPts val="0"/>
              </a:spcBef>
              <a:spcAft>
                <a:spcPts val="0"/>
              </a:spcAft>
              <a:buClr>
                <a:schemeClr val="dk1"/>
              </a:buClr>
              <a:buSzPts val="1400"/>
              <a:buFont typeface="Candara"/>
              <a:buChar char="•"/>
            </a:pPr>
            <a:r>
              <a:rPr lang="en-US" sz="2000">
                <a:latin typeface="Candara"/>
                <a:ea typeface="Candara"/>
                <a:cs typeface="Candara"/>
                <a:sym typeface="Candara"/>
              </a:rPr>
              <a:t>Pursuing dialog with NASA on Earth observation cooperation</a:t>
            </a:r>
            <a:endParaRPr/>
          </a:p>
          <a:p>
            <a:pPr indent="-288950" lvl="1" marL="982431" rtl="0" algn="l">
              <a:lnSpc>
                <a:spcPct val="100000"/>
              </a:lnSpc>
              <a:spcBef>
                <a:spcPts val="0"/>
              </a:spcBef>
              <a:spcAft>
                <a:spcPts val="0"/>
              </a:spcAft>
              <a:buClr>
                <a:schemeClr val="dk1"/>
              </a:buClr>
              <a:buSzPts val="1400"/>
              <a:buNone/>
            </a:pPr>
            <a:r>
              <a:rPr i="1" lang="en-US" sz="2000">
                <a:latin typeface="Candara"/>
                <a:ea typeface="Candara"/>
                <a:cs typeface="Candara"/>
                <a:sym typeface="Candara"/>
              </a:rPr>
              <a:t>Supports National Academies 2017 Decadal Survey recommendation: “NOAA should establish, with NASA, a flexible framework for joint activities that advance the capability and cost-effectiveness of NOAA’s observation capabilities.”</a:t>
            </a:r>
            <a:endParaRPr>
              <a:latin typeface="Arial"/>
              <a:ea typeface="Arial"/>
              <a:cs typeface="Arial"/>
              <a:sym typeface="Arial"/>
            </a:endParaRPr>
          </a:p>
          <a:p>
            <a:pPr indent="-288949" lvl="0" marL="520111" rtl="0" algn="l">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Participating in a study with the Canadian Space Agency (CSA) on potential Arctic mission</a:t>
            </a:r>
            <a:endParaRPr/>
          </a:p>
          <a:p>
            <a:pPr indent="-288949" lvl="0" marL="520111" rtl="0" algn="l">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Continue to lead and sponsor initiatives in CEOS, CGMS, WMO, WCRP, GCOS and other relevant  bodies to advance GEO Ring vision</a:t>
            </a:r>
            <a:endParaRPr/>
          </a:p>
          <a:p>
            <a:pPr indent="-288949" lvl="0" marL="520111" rtl="0" algn="l">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Continue dialogue with partners and user needs assessments including partner inputs</a:t>
            </a:r>
            <a:endParaRPr/>
          </a:p>
        </p:txBody>
      </p:sp>
      <p:sp>
        <p:nvSpPr>
          <p:cNvPr id="325" name="Google Shape;325;p11:notes"/>
          <p:cNvSpPr/>
          <p:nvPr>
            <p:ph idx="2" type="sldImg"/>
          </p:nvPr>
        </p:nvSpPr>
        <p:spPr>
          <a:xfrm>
            <a:off x="650875" y="1174750"/>
            <a:ext cx="5645150" cy="3175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f0b0088715_2_32:notes"/>
          <p:cNvSpPr txBox="1"/>
          <p:nvPr>
            <p:ph idx="1" type="body"/>
          </p:nvPr>
        </p:nvSpPr>
        <p:spPr>
          <a:xfrm>
            <a:off x="670891" y="4328410"/>
            <a:ext cx="5367130" cy="3541574"/>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Clr>
                <a:schemeClr val="dk1"/>
              </a:buClr>
              <a:buSzPts val="1200"/>
              <a:buFont typeface="Calibri"/>
              <a:buNone/>
            </a:pPr>
            <a:r>
              <a:rPr lang="en-US" sz="1400"/>
              <a:t>Add names and organization of the scientists</a:t>
            </a:r>
            <a:endParaRPr sz="1400"/>
          </a:p>
        </p:txBody>
      </p:sp>
      <p:sp>
        <p:nvSpPr>
          <p:cNvPr id="406" name="Google Shape;406;gf0b0088715_2_32:notes"/>
          <p:cNvSpPr/>
          <p:nvPr>
            <p:ph idx="2" type="sldImg"/>
          </p:nvPr>
        </p:nvSpPr>
        <p:spPr>
          <a:xfrm>
            <a:off x="670891" y="1124262"/>
            <a:ext cx="5367130" cy="303550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0b0088715_2_4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f0b0088715_2_44: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419" name="Google Shape;419;gf0b0088715_2_44: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32"/>
          <p:cNvSpPr txBox="1"/>
          <p:nvPr>
            <p:ph type="ctrTitle"/>
          </p:nvPr>
        </p:nvSpPr>
        <p:spPr>
          <a:xfrm>
            <a:off x="2389632" y="130524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2"/>
          <p:cNvSpPr txBox="1"/>
          <p:nvPr>
            <p:ph idx="1" type="subTitle"/>
          </p:nvPr>
        </p:nvSpPr>
        <p:spPr>
          <a:xfrm>
            <a:off x="2389632" y="378491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7" name="Google Shape;8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r>
              <a:rPr lang="en-US"/>
              <a:t>0-</a:t>
            </a:r>
            <a:fld id="{00000000-1234-1234-1234-123412341234}" type="slidenum">
              <a:rPr lang="en-US"/>
              <a:t>‹#›</a:t>
            </a:fld>
            <a:endParaRPr/>
          </a:p>
        </p:txBody>
      </p:sp>
      <p:sp>
        <p:nvSpPr>
          <p:cNvPr id="90" name="Google Shape;90;p32"/>
          <p:cNvSpPr/>
          <p:nvPr/>
        </p:nvSpPr>
        <p:spPr>
          <a:xfrm>
            <a:off x="0" y="0"/>
            <a:ext cx="1743456" cy="17800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1" name="Google Shape;91;p32"/>
          <p:cNvPicPr preferRelativeResize="0"/>
          <p:nvPr/>
        </p:nvPicPr>
        <p:blipFill rotWithShape="1">
          <a:blip r:embed="rId2">
            <a:alphaModFix/>
          </a:blip>
          <a:srcRect b="0" l="0" r="0" t="0"/>
          <a:stretch/>
        </p:blipFill>
        <p:spPr>
          <a:xfrm>
            <a:off x="0" y="39196"/>
            <a:ext cx="2824396" cy="205086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33"/>
          <p:cNvSpPr txBox="1"/>
          <p:nvPr>
            <p:ph type="title"/>
          </p:nvPr>
        </p:nvSpPr>
        <p:spPr>
          <a:xfrm>
            <a:off x="1584960" y="185739"/>
            <a:ext cx="7461504" cy="6814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r>
              <a:rPr lang="en-US"/>
              <a:t>0-</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4" name="Shape 104"/>
        <p:cNvGrpSpPr/>
        <p:nvPr/>
      </p:nvGrpSpPr>
      <p:grpSpPr>
        <a:xfrm>
          <a:off x="0" y="0"/>
          <a:ext cx="0" cy="0"/>
          <a:chOff x="0" y="0"/>
          <a:chExt cx="0" cy="0"/>
        </a:xfrm>
      </p:grpSpPr>
      <p:sp>
        <p:nvSpPr>
          <p:cNvPr id="105" name="Google Shape;105;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7" name="Google Shape;107;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9" name="Google Shape;109;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 name="Shape 113"/>
        <p:cNvGrpSpPr/>
        <p:nvPr/>
      </p:nvGrpSpPr>
      <p:grpSpPr>
        <a:xfrm>
          <a:off x="0" y="0"/>
          <a:ext cx="0" cy="0"/>
          <a:chOff x="0" y="0"/>
          <a:chExt cx="0" cy="0"/>
        </a:xfrm>
      </p:grpSpPr>
      <p:sp>
        <p:nvSpPr>
          <p:cNvPr id="114" name="Google Shape;114;p36"/>
          <p:cNvSpPr txBox="1"/>
          <p:nvPr>
            <p:ph type="title"/>
          </p:nvPr>
        </p:nvSpPr>
        <p:spPr>
          <a:xfrm>
            <a:off x="1382922" y="5896"/>
            <a:ext cx="8403336" cy="10173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2" name="Shape 122"/>
        <p:cNvGrpSpPr/>
        <p:nvPr/>
      </p:nvGrpSpPr>
      <p:grpSpPr>
        <a:xfrm>
          <a:off x="0" y="0"/>
          <a:ext cx="0" cy="0"/>
          <a:chOff x="0" y="0"/>
          <a:chExt cx="0" cy="0"/>
        </a:xfrm>
      </p:grpSpPr>
      <p:sp>
        <p:nvSpPr>
          <p:cNvPr id="123" name="Google Shape;123;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5" name="Google Shape;125;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 name="Google Shape;12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9" name="Shape 129"/>
        <p:cNvGrpSpPr/>
        <p:nvPr/>
      </p:nvGrpSpPr>
      <p:grpSpPr>
        <a:xfrm>
          <a:off x="0" y="0"/>
          <a:ext cx="0" cy="0"/>
          <a:chOff x="0" y="0"/>
          <a:chExt cx="0" cy="0"/>
        </a:xfrm>
      </p:grpSpPr>
      <p:sp>
        <p:nvSpPr>
          <p:cNvPr id="130" name="Google Shape;130;p39"/>
          <p:cNvSpPr txBox="1"/>
          <p:nvPr>
            <p:ph type="title"/>
          </p:nvPr>
        </p:nvSpPr>
        <p:spPr>
          <a:xfrm>
            <a:off x="839788" y="180109"/>
            <a:ext cx="3932237" cy="914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39"/>
          <p:cNvSpPr/>
          <p:nvPr>
            <p:ph idx="2" type="pic"/>
          </p:nvPr>
        </p:nvSpPr>
        <p:spPr>
          <a:xfrm>
            <a:off x="5183188" y="987425"/>
            <a:ext cx="6172200" cy="4873625"/>
          </a:xfrm>
          <a:prstGeom prst="rect">
            <a:avLst/>
          </a:prstGeom>
          <a:noFill/>
          <a:ln>
            <a:noFill/>
          </a:ln>
        </p:spPr>
      </p:sp>
      <p:sp>
        <p:nvSpPr>
          <p:cNvPr id="132" name="Google Shape;132;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31"/>
          <p:cNvSpPr txBox="1"/>
          <p:nvPr>
            <p:ph type="title"/>
          </p:nvPr>
        </p:nvSpPr>
        <p:spPr>
          <a:xfrm>
            <a:off x="1939635" y="5897"/>
            <a:ext cx="8428867" cy="101736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3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3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3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9" name="Shape 149"/>
        <p:cNvGrpSpPr/>
        <p:nvPr/>
      </p:nvGrpSpPr>
      <p:grpSpPr>
        <a:xfrm>
          <a:off x="0" y="0"/>
          <a:ext cx="0" cy="0"/>
          <a:chOff x="0" y="0"/>
          <a:chExt cx="0" cy="0"/>
        </a:xfrm>
      </p:grpSpPr>
      <p:sp>
        <p:nvSpPr>
          <p:cNvPr id="150" name="Google Shape;150;p40"/>
          <p:cNvSpPr txBox="1"/>
          <p:nvPr>
            <p:ph type="title"/>
          </p:nvPr>
        </p:nvSpPr>
        <p:spPr>
          <a:xfrm>
            <a:off x="1950720" y="121920"/>
            <a:ext cx="8534400" cy="73152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40"/>
          <p:cNvSpPr txBox="1"/>
          <p:nvPr>
            <p:ph idx="1" type="body"/>
          </p:nvPr>
        </p:nvSpPr>
        <p:spPr>
          <a:xfrm>
            <a:off x="838200" y="1219201"/>
            <a:ext cx="10515600" cy="474994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o"/>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4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4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 name="Google Shape;26;p2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 name="Google Shape;27;p2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5" name="Shape 155"/>
        <p:cNvGrpSpPr/>
        <p:nvPr/>
      </p:nvGrpSpPr>
      <p:grpSpPr>
        <a:xfrm>
          <a:off x="0" y="0"/>
          <a:ext cx="0" cy="0"/>
          <a:chOff x="0" y="0"/>
          <a:chExt cx="0" cy="0"/>
        </a:xfrm>
      </p:grpSpPr>
      <p:sp>
        <p:nvSpPr>
          <p:cNvPr id="156" name="Google Shape;156;p41"/>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41"/>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8" name="Google Shape;158;p4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4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1" name="Shape 161"/>
        <p:cNvGrpSpPr/>
        <p:nvPr/>
      </p:nvGrpSpPr>
      <p:grpSpPr>
        <a:xfrm>
          <a:off x="0" y="0"/>
          <a:ext cx="0" cy="0"/>
          <a:chOff x="0" y="0"/>
          <a:chExt cx="0" cy="0"/>
        </a:xfrm>
      </p:grpSpPr>
      <p:sp>
        <p:nvSpPr>
          <p:cNvPr id="162" name="Google Shape;162;p42"/>
          <p:cNvSpPr txBox="1"/>
          <p:nvPr>
            <p:ph type="title"/>
          </p:nvPr>
        </p:nvSpPr>
        <p:spPr>
          <a:xfrm>
            <a:off x="1950720" y="121920"/>
            <a:ext cx="8534400" cy="73152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42"/>
          <p:cNvSpPr txBox="1"/>
          <p:nvPr>
            <p:ph idx="1" type="body"/>
          </p:nvPr>
        </p:nvSpPr>
        <p:spPr>
          <a:xfrm>
            <a:off x="838200" y="1219200"/>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o"/>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42"/>
          <p:cNvSpPr txBox="1"/>
          <p:nvPr>
            <p:ph idx="2" type="body"/>
          </p:nvPr>
        </p:nvSpPr>
        <p:spPr>
          <a:xfrm>
            <a:off x="6172200" y="1219200"/>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o"/>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4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4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4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4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4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4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gf0b0088715_2_8"/>
          <p:cNvSpPr txBox="1"/>
          <p:nvPr>
            <p:ph type="title"/>
          </p:nvPr>
        </p:nvSpPr>
        <p:spPr>
          <a:xfrm>
            <a:off x="1950720" y="121920"/>
            <a:ext cx="8534400" cy="731520"/>
          </a:xfrm>
          <a:prstGeom prst="rect">
            <a:avLst/>
          </a:prstGeom>
          <a:noFill/>
          <a:ln>
            <a:noFill/>
          </a:ln>
        </p:spPr>
        <p:txBody>
          <a:bodyPr anchorCtr="0" anchor="ctr" bIns="60925" lIns="121900" spcFirstLastPara="1" rIns="121900" wrap="square" tIns="60925">
            <a:noAutofit/>
          </a:bodyPr>
          <a:lstStyle>
            <a:lvl1pPr lvl="0" algn="l">
              <a:lnSpc>
                <a:spcPct val="90000"/>
              </a:lnSpc>
              <a:spcBef>
                <a:spcPts val="0"/>
              </a:spcBef>
              <a:spcAft>
                <a:spcPts val="0"/>
              </a:spcAft>
              <a:buClr>
                <a:schemeClr val="dk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2" name="Google Shape;182;gf0b0088715_2_8"/>
          <p:cNvSpPr txBox="1"/>
          <p:nvPr>
            <p:ph idx="1" type="body"/>
          </p:nvPr>
        </p:nvSpPr>
        <p:spPr>
          <a:xfrm>
            <a:off x="838200" y="1219200"/>
            <a:ext cx="10515600" cy="4749945"/>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o"/>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183" name="Google Shape;183;gf0b0088715_2_8"/>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84" name="Google Shape;184;gf0b0088715_2_8"/>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85" name="Google Shape;185;gf0b0088715_2_8"/>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 name="Shape 186"/>
        <p:cNvGrpSpPr/>
        <p:nvPr/>
      </p:nvGrpSpPr>
      <p:grpSpPr>
        <a:xfrm>
          <a:off x="0" y="0"/>
          <a:ext cx="0" cy="0"/>
          <a:chOff x="0" y="0"/>
          <a:chExt cx="0" cy="0"/>
        </a:xfrm>
      </p:grpSpPr>
      <p:sp>
        <p:nvSpPr>
          <p:cNvPr id="187" name="Google Shape;187;gf0b0088715_2_14"/>
          <p:cNvSpPr txBox="1"/>
          <p:nvPr>
            <p:ph type="title"/>
          </p:nvPr>
        </p:nvSpPr>
        <p:spPr>
          <a:xfrm>
            <a:off x="1939635" y="5896"/>
            <a:ext cx="8428866" cy="1017361"/>
          </a:xfrm>
          <a:prstGeom prst="rect">
            <a:avLst/>
          </a:prstGeom>
          <a:noFill/>
          <a:ln>
            <a:noFill/>
          </a:ln>
        </p:spPr>
        <p:txBody>
          <a:bodyPr anchorCtr="0" anchor="ctr" bIns="60925" lIns="121900" spcFirstLastPara="1" rIns="121900" wrap="square" tIns="60925">
            <a:noAutofit/>
          </a:bodyPr>
          <a:lstStyle>
            <a:lvl1pPr lvl="0" algn="l">
              <a:lnSpc>
                <a:spcPct val="90000"/>
              </a:lnSpc>
              <a:spcBef>
                <a:spcPts val="0"/>
              </a:spcBef>
              <a:spcAft>
                <a:spcPts val="0"/>
              </a:spcAft>
              <a:buClr>
                <a:schemeClr val="dk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8" name="Google Shape;188;gf0b0088715_2_14"/>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89" name="Google Shape;189;gf0b0088715_2_14"/>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90" name="Google Shape;190;gf0b0088715_2_14"/>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1" name="Shape 191"/>
        <p:cNvGrpSpPr/>
        <p:nvPr/>
      </p:nvGrpSpPr>
      <p:grpSpPr>
        <a:xfrm>
          <a:off x="0" y="0"/>
          <a:ext cx="0" cy="0"/>
          <a:chOff x="0" y="0"/>
          <a:chExt cx="0" cy="0"/>
        </a:xfrm>
      </p:grpSpPr>
      <p:sp>
        <p:nvSpPr>
          <p:cNvPr id="192" name="Google Shape;192;gf0b0088715_2_19"/>
          <p:cNvSpPr txBox="1"/>
          <p:nvPr>
            <p:ph type="title"/>
          </p:nvPr>
        </p:nvSpPr>
        <p:spPr>
          <a:xfrm>
            <a:off x="831851" y="1709739"/>
            <a:ext cx="10515600" cy="2852737"/>
          </a:xfrm>
          <a:prstGeom prst="rect">
            <a:avLst/>
          </a:prstGeom>
          <a:noFill/>
          <a:ln>
            <a:noFill/>
          </a:ln>
        </p:spPr>
        <p:txBody>
          <a:bodyPr anchorCtr="0" anchor="b" bIns="60925" lIns="121900" spcFirstLastPara="1" rIns="121900" wrap="square" tIns="60925">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3" name="Google Shape;193;gf0b0088715_2_19"/>
          <p:cNvSpPr txBox="1"/>
          <p:nvPr>
            <p:ph idx="1" type="body"/>
          </p:nvPr>
        </p:nvSpPr>
        <p:spPr>
          <a:xfrm>
            <a:off x="831851" y="4589464"/>
            <a:ext cx="10515600" cy="1500187"/>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4" name="Google Shape;194;gf0b0088715_2_19"/>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95" name="Google Shape;195;gf0b0088715_2_19"/>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96" name="Google Shape;196;gf0b0088715_2_19"/>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0-</a:t>
            </a: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7" name="Shape 197"/>
        <p:cNvGrpSpPr/>
        <p:nvPr/>
      </p:nvGrpSpPr>
      <p:grpSpPr>
        <a:xfrm>
          <a:off x="0" y="0"/>
          <a:ext cx="0" cy="0"/>
          <a:chOff x="0" y="0"/>
          <a:chExt cx="0" cy="0"/>
        </a:xfrm>
      </p:grpSpPr>
      <p:sp>
        <p:nvSpPr>
          <p:cNvPr id="198" name="Google Shape;198;gf0b0088715_2_25"/>
          <p:cNvSpPr txBox="1"/>
          <p:nvPr>
            <p:ph type="title"/>
          </p:nvPr>
        </p:nvSpPr>
        <p:spPr>
          <a:xfrm>
            <a:off x="1950720" y="121920"/>
            <a:ext cx="8534400" cy="731520"/>
          </a:xfrm>
          <a:prstGeom prst="rect">
            <a:avLst/>
          </a:prstGeom>
          <a:noFill/>
          <a:ln>
            <a:noFill/>
          </a:ln>
        </p:spPr>
        <p:txBody>
          <a:bodyPr anchorCtr="0" anchor="ctr" bIns="60925" lIns="121900" spcFirstLastPara="1" rIns="121900" wrap="square" tIns="60925">
            <a:noAutofit/>
          </a:bodyPr>
          <a:lstStyle>
            <a:lvl1pPr lvl="0" algn="l">
              <a:lnSpc>
                <a:spcPct val="90000"/>
              </a:lnSpc>
              <a:spcBef>
                <a:spcPts val="0"/>
              </a:spcBef>
              <a:spcAft>
                <a:spcPts val="0"/>
              </a:spcAft>
              <a:buClr>
                <a:schemeClr val="dk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9" name="Google Shape;199;gf0b0088715_2_25"/>
          <p:cNvSpPr txBox="1"/>
          <p:nvPr>
            <p:ph idx="1" type="body"/>
          </p:nvPr>
        </p:nvSpPr>
        <p:spPr>
          <a:xfrm>
            <a:off x="838200" y="1219200"/>
            <a:ext cx="5181600" cy="4351339"/>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o"/>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200" name="Google Shape;200;gf0b0088715_2_25"/>
          <p:cNvSpPr txBox="1"/>
          <p:nvPr>
            <p:ph idx="2" type="body"/>
          </p:nvPr>
        </p:nvSpPr>
        <p:spPr>
          <a:xfrm>
            <a:off x="6172200" y="1219200"/>
            <a:ext cx="5181600" cy="4351339"/>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500"/>
              </a:spcBef>
              <a:spcAft>
                <a:spcPts val="0"/>
              </a:spcAft>
              <a:buClr>
                <a:schemeClr val="dk1"/>
              </a:buClr>
              <a:buSzPts val="2400"/>
              <a:buChar char="o"/>
              <a:defRPr/>
            </a:lvl2pPr>
            <a:lvl3pPr indent="-381000" lvl="2" marL="1371600" algn="l">
              <a:lnSpc>
                <a:spcPct val="90000"/>
              </a:lnSpc>
              <a:spcBef>
                <a:spcPts val="500"/>
              </a:spcBef>
              <a:spcAft>
                <a:spcPts val="0"/>
              </a:spcAft>
              <a:buClr>
                <a:schemeClr val="dk1"/>
              </a:buClr>
              <a:buSzPts val="2400"/>
              <a:buChar char="─"/>
              <a:defRPr/>
            </a:lvl3pPr>
            <a:lvl4pPr indent="-381000" lvl="3" marL="1828800" algn="l">
              <a:lnSpc>
                <a:spcPct val="90000"/>
              </a:lnSpc>
              <a:spcBef>
                <a:spcPts val="500"/>
              </a:spcBef>
              <a:spcAft>
                <a:spcPts val="0"/>
              </a:spcAft>
              <a:buClr>
                <a:schemeClr val="dk1"/>
              </a:buClr>
              <a:buSzPts val="2400"/>
              <a:buChar char="•"/>
              <a:defRPr/>
            </a:lvl4pPr>
            <a:lvl5pPr indent="-381000" lvl="4" marL="2286000" algn="l">
              <a:lnSpc>
                <a:spcPct val="90000"/>
              </a:lnSpc>
              <a:spcBef>
                <a:spcPts val="500"/>
              </a:spcBef>
              <a:spcAft>
                <a:spcPts val="0"/>
              </a:spcAft>
              <a:buClr>
                <a:schemeClr val="dk1"/>
              </a:buClr>
              <a:buSzPts val="2400"/>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201" name="Google Shape;201;gf0b0088715_2_25"/>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202" name="Google Shape;202;gf0b0088715_2_25"/>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203" name="Google Shape;203;gf0b0088715_2_25"/>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1" name="Google Shape;31;p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 name="Shape 41"/>
        <p:cNvGrpSpPr/>
        <p:nvPr/>
      </p:nvGrpSpPr>
      <p:grpSpPr>
        <a:xfrm>
          <a:off x="0" y="0"/>
          <a:ext cx="0" cy="0"/>
          <a:chOff x="0" y="0"/>
          <a:chExt cx="0" cy="0"/>
        </a:xfrm>
      </p:grpSpPr>
      <p:sp>
        <p:nvSpPr>
          <p:cNvPr id="42" name="Google Shape;42;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solidFill>
                  <a:schemeClr val="lt1"/>
                </a:solidFill>
              </a:defRPr>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 name="Google Shape;44;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sp>
        <p:nvSpPr>
          <p:cNvPr id="49" name="Google Shape;49;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p:nvPr>
            <p:ph idx="2" type="pic"/>
          </p:nvPr>
        </p:nvSpPr>
        <p:spPr>
          <a:xfrm>
            <a:off x="5183188" y="987425"/>
            <a:ext cx="6172200" cy="4873625"/>
          </a:xfrm>
          <a:prstGeom prst="rect">
            <a:avLst/>
          </a:prstGeom>
          <a:noFill/>
          <a:ln>
            <a:noFill/>
          </a:ln>
        </p:spPr>
      </p:sp>
      <p:sp>
        <p:nvSpPr>
          <p:cNvPr id="51" name="Google Shape;51;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 name="Shape 55"/>
        <p:cNvGrpSpPr/>
        <p:nvPr/>
      </p:nvGrpSpPr>
      <p:grpSpPr>
        <a:xfrm>
          <a:off x="0" y="0"/>
          <a:ext cx="0" cy="0"/>
          <a:chOff x="0" y="0"/>
          <a:chExt cx="0" cy="0"/>
        </a:xfrm>
      </p:grpSpPr>
      <p:sp>
        <p:nvSpPr>
          <p:cNvPr id="56" name="Google Shape;5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 name="Shape 61"/>
        <p:cNvGrpSpPr/>
        <p:nvPr/>
      </p:nvGrpSpPr>
      <p:grpSpPr>
        <a:xfrm>
          <a:off x="0" y="0"/>
          <a:ext cx="0" cy="0"/>
          <a:chOff x="0" y="0"/>
          <a:chExt cx="0" cy="0"/>
        </a:xfrm>
      </p:grpSpPr>
      <p:sp>
        <p:nvSpPr>
          <p:cNvPr id="62" name="Google Shape;62;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 name="Shape 77"/>
        <p:cNvGrpSpPr/>
        <p:nvPr/>
      </p:nvGrpSpPr>
      <p:grpSpPr>
        <a:xfrm>
          <a:off x="0" y="0"/>
          <a:ext cx="0" cy="0"/>
          <a:chOff x="0" y="0"/>
          <a:chExt cx="0" cy="0"/>
        </a:xfrm>
      </p:grpSpPr>
      <p:sp>
        <p:nvSpPr>
          <p:cNvPr id="78" name="Google Shape;78;p29"/>
          <p:cNvSpPr txBox="1"/>
          <p:nvPr>
            <p:ph type="title"/>
          </p:nvPr>
        </p:nvSpPr>
        <p:spPr>
          <a:xfrm>
            <a:off x="1584960" y="185739"/>
            <a:ext cx="7461504" cy="6814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jpg"/><Relationship Id="rId3" Type="http://schemas.openxmlformats.org/officeDocument/2006/relationships/image" Target="../media/image1.png"/><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theme" Target="../theme/theme5.xml"/><Relationship Id="rId12" Type="http://schemas.openxmlformats.org/officeDocument/2006/relationships/slideLayout" Target="../slideLayouts/slideLayout17.xml"/><Relationship Id="rId1" Type="http://schemas.openxmlformats.org/officeDocument/2006/relationships/image" Target="../media/image3.jpg"/><Relationship Id="rId2" Type="http://schemas.openxmlformats.org/officeDocument/2006/relationships/image" Target="../media/image5.gif"/><Relationship Id="rId3" Type="http://schemas.openxmlformats.org/officeDocument/2006/relationships/image" Target="../media/image8.png"/><Relationship Id="rId4" Type="http://schemas.openxmlformats.org/officeDocument/2006/relationships/slideLayout" Target="../slideLayouts/slideLayout9.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0" y="0"/>
            <a:ext cx="12192000" cy="6867624"/>
          </a:xfrm>
          <a:prstGeom prst="rect">
            <a:avLst/>
          </a:prstGeom>
          <a:solidFill>
            <a:srgbClr val="2931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1" name="Google Shape;11;p14"/>
          <p:cNvPicPr preferRelativeResize="0"/>
          <p:nvPr/>
        </p:nvPicPr>
        <p:blipFill rotWithShape="1">
          <a:blip r:embed="rId1">
            <a:alphaModFix/>
          </a:blip>
          <a:srcRect b="0" l="0" r="0" t="0"/>
          <a:stretch/>
        </p:blipFill>
        <p:spPr>
          <a:xfrm>
            <a:off x="0" y="6420051"/>
            <a:ext cx="11652691" cy="447573"/>
          </a:xfrm>
          <a:prstGeom prst="rect">
            <a:avLst/>
          </a:prstGeom>
          <a:noFill/>
          <a:ln>
            <a:noFill/>
          </a:ln>
        </p:spPr>
      </p:pic>
      <p:sp>
        <p:nvSpPr>
          <p:cNvPr id="12" name="Google Shape;1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nvSpPr>
        <p:spPr>
          <a:xfrm>
            <a:off x="11361819" y="6443000"/>
            <a:ext cx="830181"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1" i="0" lang="en-US" sz="1400" u="none" cap="none" strike="noStrike">
                <a:solidFill>
                  <a:srgbClr val="CCCCCC"/>
                </a:solidFill>
                <a:latin typeface="Arial"/>
                <a:ea typeface="Arial"/>
                <a:cs typeface="Arial"/>
                <a:sym typeface="Arial"/>
              </a:rPr>
              <a:t>‹#›</a:t>
            </a:fld>
            <a:endParaRPr b="1" i="0" sz="1400" u="none" cap="none" strike="noStrike">
              <a:solidFill>
                <a:srgbClr val="CCCCCC"/>
              </a:solidFill>
              <a:latin typeface="Arial"/>
              <a:ea typeface="Arial"/>
              <a:cs typeface="Arial"/>
              <a:sym typeface="Arial"/>
            </a:endParaRPr>
          </a:p>
        </p:txBody>
      </p:sp>
      <p:sp>
        <p:nvSpPr>
          <p:cNvPr id="15" name="Google Shape;15;p14"/>
          <p:cNvSpPr/>
          <p:nvPr/>
        </p:nvSpPr>
        <p:spPr>
          <a:xfrm>
            <a:off x="0" y="0"/>
            <a:ext cx="12192000" cy="32004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 name="Google Shape;16;p14"/>
          <p:cNvSpPr txBox="1"/>
          <p:nvPr/>
        </p:nvSpPr>
        <p:spPr>
          <a:xfrm>
            <a:off x="923667" y="6485276"/>
            <a:ext cx="76630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NOAA National Environmental Satellite, Data, and Information Service</a:t>
            </a:r>
            <a:endParaRPr b="0" i="0" sz="1400" u="none" cap="none" strike="noStrike">
              <a:solidFill>
                <a:srgbClr val="000000"/>
              </a:solidFill>
              <a:latin typeface="Arial"/>
              <a:ea typeface="Arial"/>
              <a:cs typeface="Arial"/>
              <a:sym typeface="Arial"/>
            </a:endParaRPr>
          </a:p>
        </p:txBody>
      </p:sp>
      <p:sp>
        <p:nvSpPr>
          <p:cNvPr id="17" name="Google Shape;17;p14"/>
          <p:cNvSpPr txBox="1"/>
          <p:nvPr/>
        </p:nvSpPr>
        <p:spPr>
          <a:xfrm>
            <a:off x="7036067" y="6492875"/>
            <a:ext cx="4325752"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21 September 2021</a:t>
            </a:r>
            <a:endParaRPr b="0" i="0" sz="1400" u="none" cap="none" strike="noStrike">
              <a:solidFill>
                <a:schemeClr val="lt1"/>
              </a:solidFill>
              <a:latin typeface="Calibri"/>
              <a:ea typeface="Calibri"/>
              <a:cs typeface="Calibri"/>
              <a:sym typeface="Calibri"/>
            </a:endParaRPr>
          </a:p>
        </p:txBody>
      </p:sp>
      <p:sp>
        <p:nvSpPr>
          <p:cNvPr id="18" name="Google Shape;18;p14"/>
          <p:cNvSpPr/>
          <p:nvPr/>
        </p:nvSpPr>
        <p:spPr>
          <a:xfrm>
            <a:off x="0" y="0"/>
            <a:ext cx="12192000" cy="320040"/>
          </a:xfrm>
          <a:prstGeom prst="rect">
            <a:avLst/>
          </a:prstGeom>
          <a:solidFill>
            <a:srgbClr val="1A46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 name="Google Shape;19;p14"/>
          <p:cNvPicPr preferRelativeResize="0"/>
          <p:nvPr/>
        </p:nvPicPr>
        <p:blipFill rotWithShape="1">
          <a:blip r:embed="rId3">
            <a:alphaModFix/>
          </a:blip>
          <a:srcRect b="0" l="0" r="0" t="0"/>
          <a:stretch/>
        </p:blipFill>
        <p:spPr>
          <a:xfrm>
            <a:off x="121318" y="6097105"/>
            <a:ext cx="638199" cy="64589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28"/>
          <p:cNvSpPr txBox="1"/>
          <p:nvPr>
            <p:ph type="title"/>
          </p:nvPr>
        </p:nvSpPr>
        <p:spPr>
          <a:xfrm>
            <a:off x="1584960" y="185739"/>
            <a:ext cx="7461504" cy="68142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1" name="Google Shape;71;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 name="Google Shape;72;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1.3-</a:t>
            </a:r>
            <a:fld id="{00000000-1234-1234-1234-123412341234}" type="slidenum">
              <a:rPr lang="en-US"/>
              <a:t>‹#›</a:t>
            </a:fld>
            <a:endParaRPr/>
          </a:p>
        </p:txBody>
      </p:sp>
      <p:pic>
        <p:nvPicPr>
          <p:cNvPr id="73" name="Google Shape;73;p28"/>
          <p:cNvPicPr preferRelativeResize="0"/>
          <p:nvPr/>
        </p:nvPicPr>
        <p:blipFill rotWithShape="1">
          <a:blip r:embed="rId1">
            <a:alphaModFix/>
          </a:blip>
          <a:srcRect b="0" l="0" r="0" t="0"/>
          <a:stretch/>
        </p:blipFill>
        <p:spPr>
          <a:xfrm>
            <a:off x="10253831" y="54121"/>
            <a:ext cx="962721" cy="768840"/>
          </a:xfrm>
          <a:prstGeom prst="rect">
            <a:avLst/>
          </a:prstGeom>
          <a:noFill/>
          <a:ln>
            <a:noFill/>
          </a:ln>
        </p:spPr>
      </p:pic>
      <p:pic>
        <p:nvPicPr>
          <p:cNvPr id="74" name="Google Shape;74;p28"/>
          <p:cNvPicPr preferRelativeResize="0"/>
          <p:nvPr/>
        </p:nvPicPr>
        <p:blipFill rotWithShape="1">
          <a:blip r:embed="rId2">
            <a:alphaModFix/>
          </a:blip>
          <a:srcRect b="0" l="0" r="0" t="0"/>
          <a:stretch/>
        </p:blipFill>
        <p:spPr>
          <a:xfrm>
            <a:off x="11216552" y="9916"/>
            <a:ext cx="857250" cy="857250"/>
          </a:xfrm>
          <a:prstGeom prst="rect">
            <a:avLst/>
          </a:prstGeom>
          <a:noFill/>
          <a:ln>
            <a:noFill/>
          </a:ln>
        </p:spPr>
      </p:pic>
      <p:sp>
        <p:nvSpPr>
          <p:cNvPr id="75" name="Google Shape;75;p28"/>
          <p:cNvSpPr txBox="1"/>
          <p:nvPr/>
        </p:nvSpPr>
        <p:spPr>
          <a:xfrm>
            <a:off x="6901809" y="6454661"/>
            <a:ext cx="409302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Pre-Decisional – NOAA/NASA Internal Use Only</a:t>
            </a:r>
            <a:endParaRPr/>
          </a:p>
        </p:txBody>
      </p:sp>
      <p:pic>
        <p:nvPicPr>
          <p:cNvPr id="76" name="Google Shape;76;p28"/>
          <p:cNvPicPr preferRelativeResize="0"/>
          <p:nvPr/>
        </p:nvPicPr>
        <p:blipFill rotWithShape="1">
          <a:blip r:embed="rId3">
            <a:alphaModFix/>
          </a:blip>
          <a:srcRect b="0" l="0" r="0" t="0"/>
          <a:stretch/>
        </p:blipFill>
        <p:spPr>
          <a:xfrm>
            <a:off x="25097" y="54121"/>
            <a:ext cx="1405226" cy="8190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A picture containing background pattern&#10;&#10;Description automatically generated" id="137" name="Google Shape;137;p30"/>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38" name="Google Shape;138;p30"/>
          <p:cNvSpPr txBox="1"/>
          <p:nvPr>
            <p:ph type="title"/>
          </p:nvPr>
        </p:nvSpPr>
        <p:spPr>
          <a:xfrm>
            <a:off x="1950720" y="121920"/>
            <a:ext cx="8534400" cy="73152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9" name="Google Shape;139;p30"/>
          <p:cNvSpPr txBox="1"/>
          <p:nvPr>
            <p:ph idx="1" type="body"/>
          </p:nvPr>
        </p:nvSpPr>
        <p:spPr>
          <a:xfrm>
            <a:off x="838200" y="1219201"/>
            <a:ext cx="10515600" cy="4749945"/>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397954" lvl="1" marL="914400" marR="0" rtl="0" algn="l">
              <a:lnSpc>
                <a:spcPct val="90000"/>
              </a:lnSpc>
              <a:spcBef>
                <a:spcPts val="500"/>
              </a:spcBef>
              <a:spcAft>
                <a:spcPts val="0"/>
              </a:spcAft>
              <a:buClr>
                <a:schemeClr val="dk1"/>
              </a:buClr>
              <a:buSzPts val="2667"/>
              <a:buFont typeface="Courier New"/>
              <a:buChar char="o"/>
              <a:defRPr b="0" i="0" sz="2667"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3pPr>
            <a:lvl4pPr indent="-364045" lvl="3" marL="1828800" marR="0" rtl="0" algn="l">
              <a:lnSpc>
                <a:spcPct val="90000"/>
              </a:lnSpc>
              <a:spcBef>
                <a:spcPts val="500"/>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3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3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2" name="Google Shape;142;p3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43" name="Google Shape;143;p30"/>
          <p:cNvCxnSpPr/>
          <p:nvPr/>
        </p:nvCxnSpPr>
        <p:spPr>
          <a:xfrm>
            <a:off x="433952" y="966061"/>
            <a:ext cx="11453248" cy="36163"/>
          </a:xfrm>
          <a:prstGeom prst="straightConnector1">
            <a:avLst/>
          </a:prstGeom>
          <a:noFill/>
          <a:ln cap="flat" cmpd="sng" w="9525">
            <a:solidFill>
              <a:schemeClr val="accent1"/>
            </a:solidFill>
            <a:prstDash val="solid"/>
            <a:miter lim="800000"/>
            <a:headEnd len="sm" w="sm" type="none"/>
            <a:tailEnd len="sm" w="sm" type="none"/>
          </a:ln>
          <a:effectLst>
            <a:outerShdw blurRad="50800" rotWithShape="0" algn="tl" dir="2700000" dist="38100">
              <a:srgbClr val="000000">
                <a:alpha val="40000"/>
              </a:srgbClr>
            </a:outerShdw>
          </a:effectLst>
        </p:spPr>
      </p:cxn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pic>
        <p:nvPicPr>
          <p:cNvPr descr="A picture containing background pattern&#10;&#10;Description automatically generated" id="173" name="Google Shape;173;gf0b0088715_2_0"/>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74" name="Google Shape;174;gf0b0088715_2_0"/>
          <p:cNvSpPr txBox="1"/>
          <p:nvPr>
            <p:ph type="title"/>
          </p:nvPr>
        </p:nvSpPr>
        <p:spPr>
          <a:xfrm>
            <a:off x="1950720" y="121920"/>
            <a:ext cx="8534400" cy="73152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Clr>
                <a:schemeClr val="dk1"/>
              </a:buClr>
              <a:buSzPts val="4300"/>
              <a:buFont typeface="Calibri"/>
              <a:buNone/>
              <a:defRPr b="0" i="0" sz="4300" u="none" cap="none" strike="noStrike">
                <a:solidFill>
                  <a:schemeClr val="dk1"/>
                </a:solidFill>
                <a:latin typeface="Calibri"/>
                <a:ea typeface="Calibri"/>
                <a:cs typeface="Calibri"/>
                <a:sym typeface="Calibri"/>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75" name="Google Shape;175;gf0b0088715_2_0"/>
          <p:cNvSpPr txBox="1"/>
          <p:nvPr>
            <p:ph idx="1" type="body"/>
          </p:nvPr>
        </p:nvSpPr>
        <p:spPr>
          <a:xfrm>
            <a:off x="838200" y="1219200"/>
            <a:ext cx="10515600" cy="4749945"/>
          </a:xfrm>
          <a:prstGeom prst="rect">
            <a:avLst/>
          </a:prstGeom>
          <a:noFill/>
          <a:ln>
            <a:noFill/>
          </a:ln>
        </p:spPr>
        <p:txBody>
          <a:bodyPr anchorCtr="0" anchor="t" bIns="60925" lIns="121900" spcFirstLastPara="1" rIns="121900" wrap="square" tIns="60925">
            <a:norm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0050" lvl="1" marL="914400" marR="0" rtl="0" algn="l">
              <a:lnSpc>
                <a:spcPct val="90000"/>
              </a:lnSpc>
              <a:spcBef>
                <a:spcPts val="500"/>
              </a:spcBef>
              <a:spcAft>
                <a:spcPts val="0"/>
              </a:spcAft>
              <a:buClr>
                <a:schemeClr val="dk1"/>
              </a:buClr>
              <a:buSzPts val="2700"/>
              <a:buFont typeface="Courier New"/>
              <a:buChar char="o"/>
              <a:defRPr b="0" i="0" sz="27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3pPr>
            <a:lvl4pPr indent="-361950" lvl="3" marL="18288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gf0b0088715_2_0"/>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77" name="Google Shape;177;gf0b0088715_2_0"/>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78" name="Google Shape;178;gf0b0088715_2_0"/>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9" name="Google Shape;179;gf0b0088715_2_0"/>
          <p:cNvCxnSpPr/>
          <p:nvPr/>
        </p:nvCxnSpPr>
        <p:spPr>
          <a:xfrm>
            <a:off x="433952" y="966061"/>
            <a:ext cx="11453248" cy="36163"/>
          </a:xfrm>
          <a:prstGeom prst="straightConnector1">
            <a:avLst/>
          </a:prstGeom>
          <a:noFill/>
          <a:ln cap="flat" cmpd="sng" w="9525">
            <a:solidFill>
              <a:schemeClr val="accent1"/>
            </a:solidFill>
            <a:prstDash val="solid"/>
            <a:miter lim="800000"/>
            <a:headEnd len="sm" w="sm" type="none"/>
            <a:tailEnd len="sm" w="sm" type="none"/>
          </a:ln>
          <a:effectLst>
            <a:outerShdw blurRad="50800" rotWithShape="0" algn="tl" dir="2700000" dist="38100">
              <a:srgbClr val="000000">
                <a:alpha val="40000"/>
              </a:srgbClr>
            </a:outerShdw>
          </a:effectLst>
        </p:spPr>
      </p:cxnSp>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gif"/><Relationship Id="rId4" Type="http://schemas.openxmlformats.org/officeDocument/2006/relationships/image" Target="../media/image10.jpg"/><Relationship Id="rId5" Type="http://schemas.openxmlformats.org/officeDocument/2006/relationships/image" Target="../media/image12.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gif"/><Relationship Id="rId4" Type="http://schemas.openxmlformats.org/officeDocument/2006/relationships/image" Target="../media/image2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20.jpg"/><Relationship Id="rId9" Type="http://schemas.openxmlformats.org/officeDocument/2006/relationships/image" Target="../media/image22.jpg"/><Relationship Id="rId5" Type="http://schemas.openxmlformats.org/officeDocument/2006/relationships/image" Target="../media/image17.png"/><Relationship Id="rId6" Type="http://schemas.openxmlformats.org/officeDocument/2006/relationships/image" Target="../media/image19.jpg"/><Relationship Id="rId7" Type="http://schemas.openxmlformats.org/officeDocument/2006/relationships/image" Target="../media/image18.jp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4.pn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
          <p:cNvPicPr preferRelativeResize="0"/>
          <p:nvPr/>
        </p:nvPicPr>
        <p:blipFill rotWithShape="1">
          <a:blip r:embed="rId3">
            <a:alphaModFix/>
          </a:blip>
          <a:srcRect b="0" l="0" r="0" t="0"/>
          <a:stretch/>
        </p:blipFill>
        <p:spPr>
          <a:xfrm>
            <a:off x="0" y="-6531"/>
            <a:ext cx="5681472" cy="6877559"/>
          </a:xfrm>
          <a:prstGeom prst="rect">
            <a:avLst/>
          </a:prstGeom>
          <a:noFill/>
          <a:ln>
            <a:noFill/>
          </a:ln>
        </p:spPr>
      </p:pic>
      <p:pic>
        <p:nvPicPr>
          <p:cNvPr id="210" name="Google Shape;210;p1"/>
          <p:cNvPicPr preferRelativeResize="0"/>
          <p:nvPr/>
        </p:nvPicPr>
        <p:blipFill rotWithShape="1">
          <a:blip r:embed="rId4">
            <a:alphaModFix/>
          </a:blip>
          <a:srcRect b="0" l="0" r="0" t="0"/>
          <a:stretch/>
        </p:blipFill>
        <p:spPr>
          <a:xfrm>
            <a:off x="20034" y="-19559"/>
            <a:ext cx="5372130" cy="6877559"/>
          </a:xfrm>
          <a:prstGeom prst="trapezoid">
            <a:avLst>
              <a:gd fmla="val 0" name="adj"/>
            </a:avLst>
          </a:prstGeom>
          <a:noFill/>
          <a:ln>
            <a:noFill/>
          </a:ln>
        </p:spPr>
      </p:pic>
      <p:sp>
        <p:nvSpPr>
          <p:cNvPr id="211" name="Google Shape;211;p1"/>
          <p:cNvSpPr txBox="1"/>
          <p:nvPr/>
        </p:nvSpPr>
        <p:spPr>
          <a:xfrm>
            <a:off x="375733" y="5684670"/>
            <a:ext cx="4728370" cy="77107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NOAA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National Environmental Satellite, Data, and Information Service</a:t>
            </a:r>
            <a:endParaRPr b="0" i="0" sz="1400" u="none" cap="none" strike="noStrike">
              <a:solidFill>
                <a:srgbClr val="000000"/>
              </a:solidFill>
              <a:latin typeface="Arial"/>
              <a:ea typeface="Arial"/>
              <a:cs typeface="Arial"/>
              <a:sym typeface="Arial"/>
            </a:endParaRPr>
          </a:p>
        </p:txBody>
      </p:sp>
      <p:pic>
        <p:nvPicPr>
          <p:cNvPr id="212" name="Google Shape;212;p1"/>
          <p:cNvPicPr preferRelativeResize="0"/>
          <p:nvPr/>
        </p:nvPicPr>
        <p:blipFill rotWithShape="1">
          <a:blip r:embed="rId5">
            <a:alphaModFix/>
          </a:blip>
          <a:srcRect b="0" l="0" r="0" t="0"/>
          <a:stretch/>
        </p:blipFill>
        <p:spPr>
          <a:xfrm>
            <a:off x="1781936" y="-41623"/>
            <a:ext cx="2554425" cy="2322609"/>
          </a:xfrm>
          <a:prstGeom prst="rect">
            <a:avLst/>
          </a:prstGeom>
          <a:noFill/>
          <a:ln>
            <a:noFill/>
          </a:ln>
        </p:spPr>
      </p:pic>
      <p:sp>
        <p:nvSpPr>
          <p:cNvPr id="213" name="Google Shape;213;p1"/>
          <p:cNvSpPr/>
          <p:nvPr/>
        </p:nvSpPr>
        <p:spPr>
          <a:xfrm flipH="1">
            <a:off x="3289174" y="-19559"/>
            <a:ext cx="3864195" cy="2257292"/>
          </a:xfrm>
          <a:prstGeom prst="parallelogram">
            <a:avLst>
              <a:gd fmla="val 45017" name="adj"/>
            </a:avLst>
          </a:prstGeom>
          <a:solidFill>
            <a:srgbClr val="2931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4" name="Google Shape;214;p1"/>
          <p:cNvSpPr/>
          <p:nvPr/>
        </p:nvSpPr>
        <p:spPr>
          <a:xfrm flipH="1">
            <a:off x="1781241" y="-38609"/>
            <a:ext cx="1719409" cy="2319595"/>
          </a:xfrm>
          <a:prstGeom prst="parallelogram">
            <a:avLst>
              <a:gd fmla="val 54373" name="adj"/>
            </a:avLst>
          </a:prstGeom>
          <a:solidFill>
            <a:srgbClr val="1F586F">
              <a:alpha val="4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 name="Google Shape;215;p1"/>
          <p:cNvSpPr/>
          <p:nvPr/>
        </p:nvSpPr>
        <p:spPr>
          <a:xfrm flipH="1">
            <a:off x="4391343" y="4547794"/>
            <a:ext cx="1813591" cy="2319595"/>
          </a:xfrm>
          <a:prstGeom prst="parallelogram">
            <a:avLst>
              <a:gd fmla="val 56848"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 name="Google Shape;216;p1"/>
          <p:cNvSpPr/>
          <p:nvPr/>
        </p:nvSpPr>
        <p:spPr>
          <a:xfrm>
            <a:off x="3068387" y="2237734"/>
            <a:ext cx="9114571" cy="2121548"/>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7" name="Google Shape;217;p1"/>
          <p:cNvPicPr preferRelativeResize="0"/>
          <p:nvPr/>
        </p:nvPicPr>
        <p:blipFill rotWithShape="1">
          <a:blip r:embed="rId6">
            <a:alphaModFix/>
          </a:blip>
          <a:srcRect b="0" l="0" r="0" t="0"/>
          <a:stretch/>
        </p:blipFill>
        <p:spPr>
          <a:xfrm>
            <a:off x="2679832" y="2256783"/>
            <a:ext cx="2064886" cy="2064886"/>
          </a:xfrm>
          <a:prstGeom prst="rect">
            <a:avLst/>
          </a:prstGeom>
          <a:noFill/>
          <a:ln>
            <a:noFill/>
          </a:ln>
        </p:spPr>
      </p:pic>
      <p:sp>
        <p:nvSpPr>
          <p:cNvPr id="218" name="Google Shape;218;p1"/>
          <p:cNvSpPr txBox="1"/>
          <p:nvPr/>
        </p:nvSpPr>
        <p:spPr>
          <a:xfrm>
            <a:off x="5412198" y="2280987"/>
            <a:ext cx="6590616" cy="208064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rgbClr val="2F5496"/>
                </a:solidFill>
                <a:latin typeface="Calibri"/>
                <a:ea typeface="Calibri"/>
                <a:cs typeface="Calibri"/>
                <a:sym typeface="Calibri"/>
              </a:rPr>
              <a:t>GeoXO and User Engagement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4000"/>
              <a:buFont typeface="Arial"/>
              <a:buNone/>
            </a:pPr>
            <a:r>
              <a:t/>
            </a:r>
            <a:endParaRPr b="1" i="0" sz="4000" u="none" cap="none" strike="noStrike">
              <a:solidFill>
                <a:srgbClr val="2F5496"/>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rgbClr val="2F5496"/>
                </a:solidFill>
                <a:latin typeface="Calibri"/>
                <a:ea typeface="Calibri"/>
                <a:cs typeface="Calibri"/>
                <a:sym typeface="Calibri"/>
              </a:rPr>
              <a:t>Andrew Heidinger, NESDIS Geo Senior Scientist</a:t>
            </a:r>
            <a:endParaRPr/>
          </a:p>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rgbClr val="2F5496"/>
                </a:solidFill>
                <a:latin typeface="Calibri"/>
                <a:ea typeface="Calibri"/>
                <a:cs typeface="Calibri"/>
                <a:sym typeface="Calibri"/>
              </a:rPr>
              <a:t>Vanessa Escobar, NESDIS User Engagement </a:t>
            </a:r>
            <a:r>
              <a:rPr b="1" lang="en-US" sz="2400">
                <a:solidFill>
                  <a:srgbClr val="2F5496"/>
                </a:solidFill>
                <a:latin typeface="Calibri"/>
                <a:ea typeface="Calibri"/>
                <a:cs typeface="Calibri"/>
                <a:sym typeface="Calibri"/>
              </a:rPr>
              <a:t>Senior</a:t>
            </a:r>
            <a:r>
              <a:rPr b="1" i="0" lang="en-US" sz="2400" u="none" cap="none" strike="noStrike">
                <a:solidFill>
                  <a:srgbClr val="2F5496"/>
                </a:solidFill>
                <a:latin typeface="Calibri"/>
                <a:ea typeface="Calibri"/>
                <a:cs typeface="Calibri"/>
                <a:sym typeface="Calibri"/>
              </a:rPr>
              <a:t> Scientist</a:t>
            </a:r>
            <a:endParaRPr b="1" i="0" sz="2400" u="none" cap="none" strike="noStrike">
              <a:solidFill>
                <a:srgbClr val="2F5496"/>
              </a:solidFill>
              <a:latin typeface="Calibri"/>
              <a:ea typeface="Calibri"/>
              <a:cs typeface="Calibri"/>
              <a:sym typeface="Calibri"/>
            </a:endParaRPr>
          </a:p>
        </p:txBody>
      </p:sp>
      <p:sp>
        <p:nvSpPr>
          <p:cNvPr id="219" name="Google Shape;219;p1"/>
          <p:cNvSpPr/>
          <p:nvPr/>
        </p:nvSpPr>
        <p:spPr>
          <a:xfrm>
            <a:off x="5681472" y="-19051"/>
            <a:ext cx="6490494" cy="1598217"/>
          </a:xfrm>
          <a:prstGeom prst="rect">
            <a:avLst/>
          </a:prstGeom>
          <a:solidFill>
            <a:srgbClr val="2931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0" name="Google Shape;220;p1"/>
          <p:cNvSpPr txBox="1"/>
          <p:nvPr/>
        </p:nvSpPr>
        <p:spPr>
          <a:xfrm>
            <a:off x="5412198" y="4608083"/>
            <a:ext cx="495366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GLM Science Meeting</a:t>
            </a:r>
            <a:endParaRPr b="0" i="0" sz="2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t>Pre-Decisional - NOAA/NASA Internal Use Only</a:t>
            </a:r>
            <a:endParaRPr/>
          </a:p>
        </p:txBody>
      </p:sp>
      <p:sp>
        <p:nvSpPr>
          <p:cNvPr id="436" name="Google Shape;436;p12"/>
          <p:cNvSpPr txBox="1"/>
          <p:nvPr>
            <p:ph idx="12" type="sldNum"/>
          </p:nvPr>
        </p:nvSpPr>
        <p:spPr>
          <a:xfrm>
            <a:off x="0" y="0"/>
            <a:ext cx="3000375" cy="30003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437" name="Google Shape;437;p12"/>
          <p:cNvPicPr preferRelativeResize="0"/>
          <p:nvPr/>
        </p:nvPicPr>
        <p:blipFill rotWithShape="1">
          <a:blip r:embed="rId3">
            <a:alphaModFix/>
          </a:blip>
          <a:srcRect b="0" l="0" r="0" t="0"/>
          <a:stretch/>
        </p:blipFill>
        <p:spPr>
          <a:xfrm>
            <a:off x="0" y="2228862"/>
            <a:ext cx="7794086" cy="4629138"/>
          </a:xfrm>
          <a:prstGeom prst="rect">
            <a:avLst/>
          </a:prstGeom>
          <a:noFill/>
          <a:ln>
            <a:noFill/>
          </a:ln>
        </p:spPr>
      </p:pic>
      <p:sp>
        <p:nvSpPr>
          <p:cNvPr id="438" name="Google Shape;438;p12"/>
          <p:cNvSpPr txBox="1"/>
          <p:nvPr/>
        </p:nvSpPr>
        <p:spPr>
          <a:xfrm>
            <a:off x="7794086" y="-32061"/>
            <a:ext cx="4249269" cy="6890061"/>
          </a:xfrm>
          <a:prstGeom prst="rect">
            <a:avLst/>
          </a:prstGeom>
          <a:noFill/>
          <a:ln>
            <a:noFill/>
          </a:ln>
        </p:spPr>
        <p:txBody>
          <a:bodyPr anchorCtr="0" anchor="t" bIns="91425" lIns="91425" spcFirstLastPara="1" rIns="91425" wrap="square" tIns="91425">
            <a:spAutoFit/>
          </a:bodyPr>
          <a:lstStyle/>
          <a:p>
            <a:pPr indent="0" lvl="0" marL="38100" marR="0" rtl="0" algn="ctr">
              <a:lnSpc>
                <a:spcPct val="115000"/>
              </a:lnSpc>
              <a:spcBef>
                <a:spcPts val="1000"/>
              </a:spcBef>
              <a:spcAft>
                <a:spcPts val="0"/>
              </a:spcAft>
              <a:buClr>
                <a:schemeClr val="dk1"/>
              </a:buClr>
              <a:buSzPts val="1100"/>
              <a:buFont typeface="Arial"/>
              <a:buNone/>
            </a:pPr>
            <a:r>
              <a:rPr b="1" i="0" lang="en-US" sz="1600" u="none" cap="none" strike="noStrike">
                <a:solidFill>
                  <a:schemeClr val="lt1"/>
                </a:solidFill>
                <a:latin typeface="Candara"/>
                <a:ea typeface="Candara"/>
                <a:cs typeface="Candara"/>
                <a:sym typeface="Candara"/>
              </a:rPr>
              <a:t>A Return on your Investments</a:t>
            </a:r>
            <a:endParaRPr b="1" i="0" sz="1600" u="none" cap="none" strike="noStrike">
              <a:solidFill>
                <a:schemeClr val="lt1"/>
              </a:solidFill>
              <a:latin typeface="Candara"/>
              <a:ea typeface="Candara"/>
              <a:cs typeface="Candara"/>
              <a:sym typeface="Candara"/>
            </a:endParaRPr>
          </a:p>
          <a:p>
            <a:pPr indent="0" lvl="0" marL="38100" marR="0" rtl="0" algn="l">
              <a:lnSpc>
                <a:spcPct val="115000"/>
              </a:lnSpc>
              <a:spcBef>
                <a:spcPts val="1000"/>
              </a:spcBef>
              <a:spcAft>
                <a:spcPts val="0"/>
              </a:spcAft>
              <a:buClr>
                <a:schemeClr val="dk1"/>
              </a:buClr>
              <a:buSzPts val="1100"/>
              <a:buFont typeface="Arial"/>
              <a:buNone/>
            </a:pPr>
            <a:r>
              <a:rPr b="1" i="0" lang="en-US" sz="1600" u="none" cap="none" strike="noStrike">
                <a:solidFill>
                  <a:schemeClr val="lt1"/>
                </a:solidFill>
                <a:latin typeface="Candara"/>
                <a:ea typeface="Candara"/>
                <a:cs typeface="Candara"/>
                <a:sym typeface="Candara"/>
              </a:rPr>
              <a:t>User engagement </a:t>
            </a:r>
            <a:r>
              <a:rPr b="0" i="0" lang="en-US" sz="1600" u="none" cap="none" strike="noStrike">
                <a:solidFill>
                  <a:schemeClr val="lt1"/>
                </a:solidFill>
                <a:latin typeface="Candara"/>
                <a:ea typeface="Candara"/>
                <a:cs typeface="Candara"/>
                <a:sym typeface="Candara"/>
              </a:rPr>
              <a:t>provides insights into new and emerging applications that help inform the development of new satellites at NOAA.  Integrating user feedback into mission development (data value chain) optimizes uses  data and increases the value of information. </a:t>
            </a:r>
            <a:endParaRPr b="0" i="0" sz="1600" u="none" cap="none" strike="noStrike">
              <a:solidFill>
                <a:schemeClr val="lt1"/>
              </a:solidFill>
              <a:latin typeface="Candara"/>
              <a:ea typeface="Candara"/>
              <a:cs typeface="Candara"/>
              <a:sym typeface="Candara"/>
            </a:endParaRPr>
          </a:p>
          <a:p>
            <a:pPr indent="0" lvl="0" marL="38100" marR="0" rtl="0" algn="l">
              <a:lnSpc>
                <a:spcPct val="115000"/>
              </a:lnSpc>
              <a:spcBef>
                <a:spcPts val="1000"/>
              </a:spcBef>
              <a:spcAft>
                <a:spcPts val="0"/>
              </a:spcAft>
              <a:buClr>
                <a:schemeClr val="dk1"/>
              </a:buClr>
              <a:buSzPts val="1100"/>
              <a:buFont typeface="Arial"/>
              <a:buNone/>
            </a:pPr>
            <a:r>
              <a:rPr b="1" i="0" lang="en-US" sz="1600" u="none" cap="none" strike="noStrike">
                <a:solidFill>
                  <a:schemeClr val="lt1"/>
                </a:solidFill>
                <a:latin typeface="Candara"/>
                <a:ea typeface="Candara"/>
                <a:cs typeface="Candara"/>
                <a:sym typeface="Candara"/>
              </a:rPr>
              <a:t>Pathfinders</a:t>
            </a:r>
            <a:r>
              <a:rPr b="0" i="0" lang="en-US" sz="1600" u="none" cap="none" strike="noStrike">
                <a:solidFill>
                  <a:schemeClr val="lt1"/>
                </a:solidFill>
                <a:latin typeface="Candara"/>
                <a:ea typeface="Candara"/>
                <a:cs typeface="Candara"/>
                <a:sym typeface="Candara"/>
              </a:rPr>
              <a:t> are the early adopter community of GeoXO.  These subject matter experts communicate the benefit of future GeoXO data uses in society and  help expand the knowledge of how GeoXO information will best the community.</a:t>
            </a:r>
            <a:endParaRPr b="0" i="0" sz="1600" u="none" cap="none" strike="noStrike">
              <a:solidFill>
                <a:schemeClr val="lt1"/>
              </a:solidFill>
              <a:latin typeface="Candara"/>
              <a:ea typeface="Candara"/>
              <a:cs typeface="Candara"/>
              <a:sym typeface="Candara"/>
            </a:endParaRPr>
          </a:p>
          <a:p>
            <a:pPr indent="0" lvl="0" marL="38100" marR="0" rtl="0" algn="l">
              <a:lnSpc>
                <a:spcPct val="115000"/>
              </a:lnSpc>
              <a:spcBef>
                <a:spcPts val="1000"/>
              </a:spcBef>
              <a:spcAft>
                <a:spcPts val="0"/>
              </a:spcAft>
              <a:buClr>
                <a:schemeClr val="dk1"/>
              </a:buClr>
              <a:buSzPts val="1100"/>
              <a:buFont typeface="Arial"/>
              <a:buNone/>
            </a:pPr>
            <a:r>
              <a:rPr b="1" i="0" lang="en-US" sz="1600" u="none" cap="none" strike="noStrike">
                <a:solidFill>
                  <a:schemeClr val="lt1"/>
                </a:solidFill>
                <a:latin typeface="Candara"/>
                <a:ea typeface="Candara"/>
                <a:cs typeface="Candara"/>
                <a:sym typeface="Candara"/>
              </a:rPr>
              <a:t>Pathfinders </a:t>
            </a:r>
            <a:r>
              <a:rPr b="0" i="0" lang="en-US" sz="1600" u="none" cap="none" strike="noStrike">
                <a:solidFill>
                  <a:schemeClr val="lt1"/>
                </a:solidFill>
                <a:latin typeface="Candara"/>
                <a:ea typeface="Candara"/>
                <a:cs typeface="Candara"/>
                <a:sym typeface="Candara"/>
              </a:rPr>
              <a:t>provide GeoXO real world use cases for developing economic value chains.  Their involvement as Pathfinders shortens the timeline between having an operational satellite and realizing the benefit.  Pathfinders can hit the ground running once GeoXO is online!</a:t>
            </a:r>
            <a:endParaRPr b="0" i="0" sz="1600" u="none" cap="none" strike="noStrike">
              <a:solidFill>
                <a:schemeClr val="lt1"/>
              </a:solidFill>
              <a:latin typeface="Candara"/>
              <a:ea typeface="Candara"/>
              <a:cs typeface="Candara"/>
              <a:sym typeface="Candara"/>
            </a:endParaRPr>
          </a:p>
        </p:txBody>
      </p:sp>
      <p:pic>
        <p:nvPicPr>
          <p:cNvPr id="439" name="Google Shape;439;p12"/>
          <p:cNvPicPr preferRelativeResize="0"/>
          <p:nvPr/>
        </p:nvPicPr>
        <p:blipFill rotWithShape="1">
          <a:blip r:embed="rId4">
            <a:alphaModFix/>
          </a:blip>
          <a:srcRect b="0" l="0" r="0" t="0"/>
          <a:stretch/>
        </p:blipFill>
        <p:spPr>
          <a:xfrm>
            <a:off x="58945" y="68263"/>
            <a:ext cx="4929089" cy="2092337"/>
          </a:xfrm>
          <a:prstGeom prst="rect">
            <a:avLst/>
          </a:prstGeom>
          <a:noFill/>
          <a:ln>
            <a:noFill/>
          </a:ln>
        </p:spPr>
      </p:pic>
      <p:sp>
        <p:nvSpPr>
          <p:cNvPr id="440" name="Google Shape;440;p12"/>
          <p:cNvSpPr txBox="1"/>
          <p:nvPr/>
        </p:nvSpPr>
        <p:spPr>
          <a:xfrm>
            <a:off x="4988034" y="166789"/>
            <a:ext cx="2626653" cy="2062073"/>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1100"/>
              <a:buFont typeface="Arial"/>
              <a:buNone/>
            </a:pPr>
            <a:r>
              <a:rPr b="1" i="0" lang="en-US" sz="2400" u="none" cap="none" strike="noStrike">
                <a:solidFill>
                  <a:schemeClr val="lt1"/>
                </a:solidFill>
                <a:latin typeface="Candara"/>
                <a:ea typeface="Candara"/>
                <a:cs typeface="Candara"/>
                <a:sym typeface="Candara"/>
              </a:rPr>
              <a:t>GeoXO User Engagement and the</a:t>
            </a:r>
            <a:endParaRPr b="1" i="0" sz="2400" u="none" cap="none" strike="noStrike">
              <a:solidFill>
                <a:schemeClr val="lt1"/>
              </a:solidFill>
              <a:latin typeface="Candara"/>
              <a:ea typeface="Candara"/>
              <a:cs typeface="Candara"/>
              <a:sym typeface="Candara"/>
            </a:endParaRPr>
          </a:p>
          <a:p>
            <a:pPr indent="0" lvl="0" marL="0" marR="0" rtl="0" algn="ctr">
              <a:lnSpc>
                <a:spcPct val="90000"/>
              </a:lnSpc>
              <a:spcBef>
                <a:spcPts val="0"/>
              </a:spcBef>
              <a:spcAft>
                <a:spcPts val="0"/>
              </a:spcAft>
              <a:buClr>
                <a:schemeClr val="dk1"/>
              </a:buClr>
              <a:buSzPts val="1100"/>
              <a:buFont typeface="Arial"/>
              <a:buNone/>
            </a:pPr>
            <a:r>
              <a:rPr b="1" i="0" lang="en-US" sz="2400" u="none" cap="none" strike="noStrike">
                <a:solidFill>
                  <a:schemeClr val="lt1"/>
                </a:solidFill>
                <a:latin typeface="Candara"/>
                <a:ea typeface="Candara"/>
                <a:cs typeface="Candara"/>
                <a:sym typeface="Candara"/>
              </a:rPr>
              <a:t>NOAA Pathfinder Initiative</a:t>
            </a:r>
            <a:endParaRPr b="1" i="0" sz="2400" u="none" cap="none" strike="noStrike">
              <a:solidFill>
                <a:schemeClr val="lt1"/>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6"/>
          <p:cNvSpPr txBox="1"/>
          <p:nvPr>
            <p:ph type="title"/>
          </p:nvPr>
        </p:nvSpPr>
        <p:spPr>
          <a:xfrm>
            <a:off x="838200" y="365125"/>
            <a:ext cx="10515600" cy="106431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a:solidFill>
                  <a:schemeClr val="lt1"/>
                </a:solidFill>
                <a:latin typeface="Candara"/>
                <a:ea typeface="Candara"/>
                <a:cs typeface="Candara"/>
                <a:sym typeface="Candara"/>
              </a:rPr>
              <a:t>Summary</a:t>
            </a:r>
            <a:endParaRPr>
              <a:solidFill>
                <a:schemeClr val="lt1"/>
              </a:solidFill>
              <a:latin typeface="Candara"/>
              <a:ea typeface="Candara"/>
              <a:cs typeface="Candara"/>
              <a:sym typeface="Candara"/>
            </a:endParaRPr>
          </a:p>
        </p:txBody>
      </p:sp>
      <p:sp>
        <p:nvSpPr>
          <p:cNvPr id="446" name="Google Shape;446;p16"/>
          <p:cNvSpPr txBox="1"/>
          <p:nvPr>
            <p:ph idx="1" type="body"/>
          </p:nvPr>
        </p:nvSpPr>
        <p:spPr>
          <a:xfrm>
            <a:off x="566057" y="1264920"/>
            <a:ext cx="11030373" cy="4515715"/>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NOAA’s geostationary satellites provide the only persistent weather observations of the Western Hemisphere, providing essential forecast information for public safety and efficient economic activity across multiple sectors</a:t>
            </a:r>
            <a:endParaRPr/>
          </a:p>
          <a:p>
            <a:pPr indent="-381000" lvl="0" marL="457200" rtl="0" algn="l">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A follow-on capability is required by 2032 to ensure data continuity</a:t>
            </a:r>
            <a:endParaRPr sz="1400">
              <a:solidFill>
                <a:schemeClr val="lt1"/>
              </a:solidFill>
              <a:latin typeface="Candara"/>
              <a:ea typeface="Candara"/>
              <a:cs typeface="Candara"/>
              <a:sym typeface="Candara"/>
            </a:endParaRPr>
          </a:p>
          <a:p>
            <a:pPr indent="-381000" lvl="0" marL="457200" rtl="0" algn="l">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The GeoXO program will provide the required continuity and also extend observations to include monitoring of atmosphere, oceans, and climate to meet growing environmental and health challenges served by all NOAA line offices</a:t>
            </a:r>
            <a:endParaRPr sz="1400">
              <a:solidFill>
                <a:schemeClr val="lt1"/>
              </a:solidFill>
              <a:latin typeface="Candara"/>
              <a:ea typeface="Candara"/>
              <a:cs typeface="Candara"/>
              <a:sym typeface="Candara"/>
            </a:endParaRPr>
          </a:p>
          <a:p>
            <a:pPr indent="-228600" lvl="0" marL="457200" rtl="0" algn="l">
              <a:lnSpc>
                <a:spcPct val="90000"/>
              </a:lnSpc>
              <a:spcBef>
                <a:spcPts val="1000"/>
              </a:spcBef>
              <a:spcAft>
                <a:spcPts val="0"/>
              </a:spcAft>
              <a:buClr>
                <a:schemeClr val="dk1"/>
              </a:buClr>
              <a:buSzPts val="1800"/>
              <a:buNone/>
            </a:pPr>
            <a:r>
              <a:t/>
            </a:r>
            <a:endParaRPr>
              <a:solidFill>
                <a:schemeClr val="lt1"/>
              </a:solidFill>
              <a:latin typeface="Candara"/>
              <a:ea typeface="Candara"/>
              <a:cs typeface="Candara"/>
              <a:sym typeface="Candara"/>
            </a:endParaRPr>
          </a:p>
        </p:txBody>
      </p:sp>
      <p:sp>
        <p:nvSpPr>
          <p:cNvPr id="447" name="Google Shape;447;p16"/>
          <p:cNvSpPr txBox="1"/>
          <p:nvPr/>
        </p:nvSpPr>
        <p:spPr>
          <a:xfrm>
            <a:off x="1277234" y="5388208"/>
            <a:ext cx="5721300" cy="831000"/>
          </a:xfrm>
          <a:prstGeom prst="rect">
            <a:avLst/>
          </a:prstGeom>
          <a:solidFill>
            <a:srgbClr val="209F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chemeClr val="lt1"/>
                </a:solidFill>
                <a:latin typeface="Calibri"/>
                <a:ea typeface="Calibri"/>
                <a:cs typeface="Calibri"/>
                <a:sym typeface="Calibri"/>
              </a:rPr>
              <a:t>GeoXO will maintain and advance NOAA’s observational capabilities through 2050</a:t>
            </a:r>
            <a:endParaRPr b="0" i="0" sz="1400" u="none" cap="none" strike="noStrike">
              <a:solidFill>
                <a:srgbClr val="000000"/>
              </a:solidFill>
              <a:latin typeface="Arial"/>
              <a:ea typeface="Arial"/>
              <a:cs typeface="Arial"/>
              <a:sym typeface="Arial"/>
            </a:endParaRPr>
          </a:p>
        </p:txBody>
      </p:sp>
      <p:pic>
        <p:nvPicPr>
          <p:cNvPr descr="Image result for launch image&quot;" id="448" name="Google Shape;448;p16"/>
          <p:cNvPicPr preferRelativeResize="0"/>
          <p:nvPr/>
        </p:nvPicPr>
        <p:blipFill rotWithShape="1">
          <a:blip r:embed="rId3">
            <a:alphaModFix/>
          </a:blip>
          <a:srcRect b="0" l="0" r="0" t="0"/>
          <a:stretch/>
        </p:blipFill>
        <p:spPr>
          <a:xfrm flipH="1">
            <a:off x="7141135" y="4576054"/>
            <a:ext cx="4312693" cy="20665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
          <p:cNvPicPr preferRelativeResize="0"/>
          <p:nvPr/>
        </p:nvPicPr>
        <p:blipFill rotWithShape="1">
          <a:blip r:embed="rId3">
            <a:alphaModFix/>
          </a:blip>
          <a:srcRect b="0" l="0" r="0" t="0"/>
          <a:stretch/>
        </p:blipFill>
        <p:spPr>
          <a:xfrm>
            <a:off x="482139" y="918917"/>
            <a:ext cx="11554959" cy="5559148"/>
          </a:xfrm>
          <a:prstGeom prst="rect">
            <a:avLst/>
          </a:prstGeom>
          <a:noFill/>
          <a:ln>
            <a:noFill/>
          </a:ln>
        </p:spPr>
      </p:pic>
      <p:sp>
        <p:nvSpPr>
          <p:cNvPr id="226" name="Google Shape;226;p2"/>
          <p:cNvSpPr txBox="1"/>
          <p:nvPr>
            <p:ph type="title"/>
          </p:nvPr>
        </p:nvSpPr>
        <p:spPr>
          <a:xfrm>
            <a:off x="154902" y="358725"/>
            <a:ext cx="10314878" cy="705657"/>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2800"/>
              <a:buNone/>
            </a:pPr>
            <a:r>
              <a:rPr lang="en-US" sz="3733">
                <a:solidFill>
                  <a:schemeClr val="lt1"/>
                </a:solidFill>
              </a:rPr>
              <a:t>History of NOAA’s Geostationary Satellites</a:t>
            </a:r>
            <a:endParaRPr>
              <a:solidFill>
                <a:schemeClr val="lt1"/>
              </a:solidFill>
            </a:endParaRPr>
          </a:p>
        </p:txBody>
      </p:sp>
      <p:sp>
        <p:nvSpPr>
          <p:cNvPr id="227" name="Google Shape;227;p2"/>
          <p:cNvSpPr txBox="1"/>
          <p:nvPr>
            <p:ph idx="11" type="ftr"/>
          </p:nvPr>
        </p:nvSpPr>
        <p:spPr>
          <a:xfrm>
            <a:off x="8738416" y="5866371"/>
            <a:ext cx="3041254" cy="365125"/>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None/>
            </a:pPr>
            <a:r>
              <a:rPr lang="en-US" sz="900">
                <a:solidFill>
                  <a:schemeClr val="lt1"/>
                </a:solidFill>
              </a:rPr>
              <a:t>Pre-Decisional - NOAA/NASA Internal Use Only</a:t>
            </a:r>
            <a:endParaRPr sz="900">
              <a:solidFill>
                <a:schemeClr val="lt1"/>
              </a:solidFill>
            </a:endParaRPr>
          </a:p>
        </p:txBody>
      </p:sp>
      <p:sp>
        <p:nvSpPr>
          <p:cNvPr id="228" name="Google Shape;228;p2"/>
          <p:cNvSpPr txBox="1"/>
          <p:nvPr>
            <p:ph idx="10" type="dt"/>
          </p:nvPr>
        </p:nvSpPr>
        <p:spPr>
          <a:xfrm>
            <a:off x="838847" y="6052083"/>
            <a:ext cx="2743200" cy="365125"/>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None/>
            </a:pPr>
            <a:r>
              <a:rPr lang="en-US">
                <a:solidFill>
                  <a:schemeClr val="lt1"/>
                </a:solidFill>
              </a:rPr>
              <a:t>7/8/2021 - 0900</a:t>
            </a:r>
            <a:endParaRPr>
              <a:solidFill>
                <a:schemeClr val="lt1"/>
              </a:solidFill>
            </a:endParaRPr>
          </a:p>
        </p:txBody>
      </p:sp>
      <p:sp>
        <p:nvSpPr>
          <p:cNvPr id="229" name="Google Shape;229;p2"/>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5"/>
          <p:cNvSpPr txBox="1"/>
          <p:nvPr>
            <p:ph type="title"/>
          </p:nvPr>
        </p:nvSpPr>
        <p:spPr>
          <a:xfrm>
            <a:off x="251179" y="310219"/>
            <a:ext cx="8534400" cy="73152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3200"/>
              <a:buNone/>
            </a:pPr>
            <a:r>
              <a:rPr lang="en-US" sz="4400">
                <a:solidFill>
                  <a:schemeClr val="lt1"/>
                </a:solidFill>
              </a:rPr>
              <a:t>Introduction of GeoXO</a:t>
            </a:r>
            <a:endParaRPr sz="4400">
              <a:solidFill>
                <a:schemeClr val="lt1"/>
              </a:solidFill>
            </a:endParaRPr>
          </a:p>
        </p:txBody>
      </p:sp>
      <p:sp>
        <p:nvSpPr>
          <p:cNvPr id="235" name="Google Shape;235;p5"/>
          <p:cNvSpPr txBox="1"/>
          <p:nvPr>
            <p:ph idx="1" type="body"/>
          </p:nvPr>
        </p:nvSpPr>
        <p:spPr>
          <a:xfrm>
            <a:off x="838201" y="1219201"/>
            <a:ext cx="7360356" cy="4749945"/>
          </a:xfrm>
          <a:prstGeom prst="rect">
            <a:avLst/>
          </a:prstGeom>
          <a:noFill/>
          <a:ln>
            <a:noFill/>
          </a:ln>
        </p:spPr>
        <p:txBody>
          <a:bodyPr anchorCtr="0" anchor="t" bIns="60925" lIns="121900" spcFirstLastPara="1" rIns="121900" wrap="square" tIns="60925">
            <a:normAutofit fontScale="92500" lnSpcReduction="10000"/>
          </a:bodyPr>
          <a:lstStyle/>
          <a:p>
            <a:pPr indent="-457200" lvl="0" marL="457200" rtl="0" algn="l">
              <a:lnSpc>
                <a:spcPct val="90000"/>
              </a:lnSpc>
              <a:spcBef>
                <a:spcPts val="0"/>
              </a:spcBef>
              <a:spcAft>
                <a:spcPts val="0"/>
              </a:spcAft>
              <a:buClr>
                <a:schemeClr val="lt1"/>
              </a:buClr>
              <a:buSzPct val="100000"/>
              <a:buFont typeface="Arial"/>
              <a:buChar char="•"/>
            </a:pPr>
            <a:r>
              <a:rPr lang="en-US">
                <a:solidFill>
                  <a:schemeClr val="lt1"/>
                </a:solidFill>
              </a:rPr>
              <a:t>Represents the 6</a:t>
            </a:r>
            <a:r>
              <a:rPr baseline="30000" lang="en-US">
                <a:solidFill>
                  <a:schemeClr val="lt1"/>
                </a:solidFill>
              </a:rPr>
              <a:t>th</a:t>
            </a:r>
            <a:r>
              <a:rPr lang="en-US">
                <a:solidFill>
                  <a:schemeClr val="lt1"/>
                </a:solidFill>
              </a:rPr>
              <a:t> generation of the NOAA Geostationary Operational Environmental Satellites (GOES).</a:t>
            </a:r>
            <a:endParaRPr>
              <a:solidFill>
                <a:schemeClr val="lt1"/>
              </a:solidFill>
            </a:endParaRPr>
          </a:p>
          <a:p>
            <a:pPr indent="-457200" lvl="0" marL="457200" rtl="0" algn="l">
              <a:lnSpc>
                <a:spcPct val="90000"/>
              </a:lnSpc>
              <a:spcBef>
                <a:spcPts val="1000"/>
              </a:spcBef>
              <a:spcAft>
                <a:spcPts val="0"/>
              </a:spcAft>
              <a:buClr>
                <a:schemeClr val="lt1"/>
              </a:buClr>
              <a:buSzPct val="100000"/>
              <a:buFont typeface="Arial"/>
              <a:buChar char="•"/>
            </a:pPr>
            <a:r>
              <a:rPr lang="en-US" u="sng">
                <a:solidFill>
                  <a:schemeClr val="lt1"/>
                </a:solidFill>
              </a:rPr>
              <a:t>Continues</a:t>
            </a:r>
            <a:r>
              <a:rPr lang="en-US">
                <a:solidFill>
                  <a:schemeClr val="lt1"/>
                </a:solidFill>
              </a:rPr>
              <a:t> the advanced imaging and lightning mapping missions of GOES-R.</a:t>
            </a:r>
            <a:endParaRPr>
              <a:solidFill>
                <a:schemeClr val="lt1"/>
              </a:solidFill>
            </a:endParaRPr>
          </a:p>
          <a:p>
            <a:pPr indent="-457200" lvl="0" marL="457200" rtl="0" algn="l">
              <a:lnSpc>
                <a:spcPct val="90000"/>
              </a:lnSpc>
              <a:spcBef>
                <a:spcPts val="1000"/>
              </a:spcBef>
              <a:spcAft>
                <a:spcPts val="0"/>
              </a:spcAft>
              <a:buClr>
                <a:schemeClr val="lt1"/>
              </a:buClr>
              <a:buSzPct val="100000"/>
              <a:buFont typeface="Arial"/>
              <a:buChar char="•"/>
            </a:pPr>
            <a:r>
              <a:rPr lang="en-US" u="sng">
                <a:solidFill>
                  <a:schemeClr val="lt1"/>
                </a:solidFill>
              </a:rPr>
              <a:t>Adds</a:t>
            </a:r>
            <a:r>
              <a:rPr lang="en-US">
                <a:solidFill>
                  <a:schemeClr val="lt1"/>
                </a:solidFill>
              </a:rPr>
              <a:t> new capabilities to observe ocean productivity, atmospheric composition and thermodynamic profiling.</a:t>
            </a:r>
            <a:endParaRPr>
              <a:solidFill>
                <a:schemeClr val="lt1"/>
              </a:solidFill>
            </a:endParaRPr>
          </a:p>
          <a:p>
            <a:pPr indent="-457200" lvl="0" marL="457200" rtl="0" algn="l">
              <a:lnSpc>
                <a:spcPct val="90000"/>
              </a:lnSpc>
              <a:spcBef>
                <a:spcPts val="1000"/>
              </a:spcBef>
              <a:spcAft>
                <a:spcPts val="0"/>
              </a:spcAft>
              <a:buClr>
                <a:schemeClr val="lt1"/>
              </a:buClr>
              <a:buSzPct val="100000"/>
              <a:buFont typeface="Arial"/>
              <a:buChar char="•"/>
            </a:pPr>
            <a:r>
              <a:rPr lang="en-US" u="sng">
                <a:solidFill>
                  <a:schemeClr val="lt1"/>
                </a:solidFill>
              </a:rPr>
              <a:t>Extends</a:t>
            </a:r>
            <a:r>
              <a:rPr lang="en-US">
                <a:solidFill>
                  <a:schemeClr val="lt1"/>
                </a:solidFill>
              </a:rPr>
              <a:t> support to all of NOAA’s Mission Service Areas (Weather, Climate, Oceans and Coasts).</a:t>
            </a:r>
            <a:endParaRPr>
              <a:solidFill>
                <a:schemeClr val="lt1"/>
              </a:solidFill>
            </a:endParaRPr>
          </a:p>
          <a:p>
            <a:pPr indent="-457200" lvl="0" marL="457200" rtl="0" algn="l">
              <a:lnSpc>
                <a:spcPct val="90000"/>
              </a:lnSpc>
              <a:spcBef>
                <a:spcPts val="1000"/>
              </a:spcBef>
              <a:spcAft>
                <a:spcPts val="0"/>
              </a:spcAft>
              <a:buClr>
                <a:schemeClr val="lt1"/>
              </a:buClr>
              <a:buSzPct val="155555"/>
              <a:buFont typeface="Arial"/>
              <a:buChar char="•"/>
            </a:pPr>
            <a:r>
              <a:rPr lang="en-US">
                <a:solidFill>
                  <a:schemeClr val="lt1"/>
                </a:solidFill>
              </a:rPr>
              <a:t>Requirements process involved all elements of NOAA and its large User Community.</a:t>
            </a:r>
            <a:endParaRPr sz="1800">
              <a:solidFill>
                <a:schemeClr val="lt1"/>
              </a:solidFill>
            </a:endParaRPr>
          </a:p>
        </p:txBody>
      </p:sp>
      <p:sp>
        <p:nvSpPr>
          <p:cNvPr id="236" name="Google Shape;236;p5"/>
          <p:cNvSpPr txBox="1"/>
          <p:nvPr/>
        </p:nvSpPr>
        <p:spPr>
          <a:xfrm>
            <a:off x="8220761" y="989435"/>
            <a:ext cx="3629627" cy="3281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1" lang="en-US" sz="1333" u="none" cap="none" strike="noStrike">
                <a:solidFill>
                  <a:schemeClr val="lt1"/>
                </a:solidFill>
                <a:latin typeface="Calibri"/>
                <a:ea typeface="Calibri"/>
                <a:cs typeface="Calibri"/>
                <a:sym typeface="Calibri"/>
              </a:rPr>
              <a:t>Imaging + Lightning for Severe Storm Monitoring</a:t>
            </a:r>
            <a:endParaRPr b="0" i="0" sz="2400" u="none" cap="none" strike="noStrike">
              <a:solidFill>
                <a:schemeClr val="lt1"/>
              </a:solidFill>
              <a:latin typeface="Calibri"/>
              <a:ea typeface="Calibri"/>
              <a:cs typeface="Calibri"/>
              <a:sym typeface="Calibri"/>
            </a:endParaRPr>
          </a:p>
        </p:txBody>
      </p:sp>
      <p:sp>
        <p:nvSpPr>
          <p:cNvPr id="237" name="Google Shape;237;p5"/>
          <p:cNvSpPr txBox="1"/>
          <p:nvPr/>
        </p:nvSpPr>
        <p:spPr>
          <a:xfrm>
            <a:off x="8084143" y="3735659"/>
            <a:ext cx="3907480" cy="3281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1" lang="en-US" sz="1333" u="none" cap="none" strike="noStrike">
                <a:solidFill>
                  <a:schemeClr val="lt1"/>
                </a:solidFill>
                <a:latin typeface="Calibri"/>
                <a:ea typeface="Calibri"/>
                <a:cs typeface="Calibri"/>
                <a:sym typeface="Calibri"/>
              </a:rPr>
              <a:t>Multispectral Imaging for Fire and Smoke Monitoring</a:t>
            </a:r>
            <a:endParaRPr b="0" i="0" sz="2400" u="none" cap="none" strike="noStrike">
              <a:solidFill>
                <a:schemeClr val="lt1"/>
              </a:solidFill>
              <a:latin typeface="Calibri"/>
              <a:ea typeface="Calibri"/>
              <a:cs typeface="Calibri"/>
              <a:sym typeface="Calibri"/>
            </a:endParaRPr>
          </a:p>
        </p:txBody>
      </p:sp>
      <p:sp>
        <p:nvSpPr>
          <p:cNvPr id="238" name="Google Shape;238;p5"/>
          <p:cNvSpPr txBox="1"/>
          <p:nvPr/>
        </p:nvSpPr>
        <p:spPr>
          <a:xfrm>
            <a:off x="1148999" y="5996106"/>
            <a:ext cx="7272800" cy="3281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1" lang="en-US" sz="1333" u="none" cap="none" strike="noStrike">
                <a:solidFill>
                  <a:schemeClr val="lt1"/>
                </a:solidFill>
                <a:latin typeface="Calibri"/>
                <a:ea typeface="Calibri"/>
                <a:cs typeface="Calibri"/>
                <a:sym typeface="Calibri"/>
              </a:rPr>
              <a:t>Examples show GOES-16 Advanced Baseline Imager(ABI) and Geostationary Lightning Mapper (GLM)</a:t>
            </a:r>
            <a:endParaRPr b="0" i="0" sz="2400" u="none" cap="none" strike="noStrike">
              <a:solidFill>
                <a:schemeClr val="lt1"/>
              </a:solidFill>
              <a:latin typeface="Calibri"/>
              <a:ea typeface="Calibri"/>
              <a:cs typeface="Calibri"/>
              <a:sym typeface="Calibri"/>
            </a:endParaRPr>
          </a:p>
        </p:txBody>
      </p:sp>
      <p:sp>
        <p:nvSpPr>
          <p:cNvPr id="239" name="Google Shape;239;p5"/>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pic>
        <p:nvPicPr>
          <p:cNvPr id="240" name="Google Shape;240;p5"/>
          <p:cNvPicPr preferRelativeResize="0"/>
          <p:nvPr/>
        </p:nvPicPr>
        <p:blipFill rotWithShape="1">
          <a:blip r:embed="rId3">
            <a:alphaModFix/>
          </a:blip>
          <a:srcRect b="0" l="0" r="0" t="0"/>
          <a:stretch/>
        </p:blipFill>
        <p:spPr>
          <a:xfrm>
            <a:off x="8266289" y="1281092"/>
            <a:ext cx="3657600" cy="2438400"/>
          </a:xfrm>
          <a:prstGeom prst="rect">
            <a:avLst/>
          </a:prstGeom>
          <a:noFill/>
          <a:ln>
            <a:noFill/>
          </a:ln>
        </p:spPr>
      </p:pic>
      <p:pic>
        <p:nvPicPr>
          <p:cNvPr id="241" name="Google Shape;241;p5"/>
          <p:cNvPicPr preferRelativeResize="0"/>
          <p:nvPr/>
        </p:nvPicPr>
        <p:blipFill rotWithShape="1">
          <a:blip r:embed="rId4">
            <a:alphaModFix/>
          </a:blip>
          <a:srcRect b="0" l="0" r="0" t="0"/>
          <a:stretch/>
        </p:blipFill>
        <p:spPr>
          <a:xfrm>
            <a:off x="8266289" y="4014556"/>
            <a:ext cx="3657600" cy="27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8"/>
          <p:cNvSpPr/>
          <p:nvPr/>
        </p:nvSpPr>
        <p:spPr>
          <a:xfrm>
            <a:off x="0" y="0"/>
            <a:ext cx="12202126" cy="6849065"/>
          </a:xfrm>
          <a:prstGeom prst="rect">
            <a:avLst/>
          </a:prstGeom>
          <a:solidFill>
            <a:srgbClr val="000000"/>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47" name="Google Shape;247;p8"/>
          <p:cNvPicPr preferRelativeResize="0"/>
          <p:nvPr/>
        </p:nvPicPr>
        <p:blipFill rotWithShape="1">
          <a:blip r:embed="rId3">
            <a:alphaModFix/>
          </a:blip>
          <a:srcRect b="0" l="0" r="0" t="0"/>
          <a:stretch/>
        </p:blipFill>
        <p:spPr>
          <a:xfrm>
            <a:off x="1678899" y="4401293"/>
            <a:ext cx="9144000" cy="2456707"/>
          </a:xfrm>
          <a:prstGeom prst="rect">
            <a:avLst/>
          </a:prstGeom>
          <a:gradFill>
            <a:gsLst>
              <a:gs pos="0">
                <a:schemeClr val="lt1"/>
              </a:gs>
              <a:gs pos="42000">
                <a:srgbClr val="0C1943">
                  <a:alpha val="6274"/>
                </a:srgbClr>
              </a:gs>
              <a:gs pos="100000">
                <a:srgbClr val="0C1943">
                  <a:alpha val="6274"/>
                </a:srgbClr>
              </a:gs>
            </a:gsLst>
            <a:lin ang="16200000" scaled="0"/>
          </a:gradFill>
          <a:ln>
            <a:noFill/>
          </a:ln>
        </p:spPr>
      </p:pic>
      <p:pic>
        <p:nvPicPr>
          <p:cNvPr id="248" name="Google Shape;248;p8"/>
          <p:cNvPicPr preferRelativeResize="0"/>
          <p:nvPr/>
        </p:nvPicPr>
        <p:blipFill rotWithShape="1">
          <a:blip r:embed="rId4">
            <a:alphaModFix/>
          </a:blip>
          <a:srcRect b="0" l="0" r="0" t="0"/>
          <a:stretch/>
        </p:blipFill>
        <p:spPr>
          <a:xfrm flipH="1">
            <a:off x="1393569" y="1594865"/>
            <a:ext cx="2180564" cy="1786615"/>
          </a:xfrm>
          <a:prstGeom prst="rect">
            <a:avLst/>
          </a:prstGeom>
          <a:noFill/>
          <a:ln>
            <a:noFill/>
          </a:ln>
        </p:spPr>
      </p:pic>
      <p:sp>
        <p:nvSpPr>
          <p:cNvPr id="249" name="Google Shape;249;p8"/>
          <p:cNvSpPr txBox="1"/>
          <p:nvPr/>
        </p:nvSpPr>
        <p:spPr>
          <a:xfrm>
            <a:off x="1266778" y="140985"/>
            <a:ext cx="9658447" cy="857251"/>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None/>
            </a:pPr>
            <a:r>
              <a:rPr b="1" i="0" lang="en-US" sz="4267" u="none" cap="none" strike="noStrike">
                <a:solidFill>
                  <a:srgbClr val="FFFFFF"/>
                </a:solidFill>
                <a:latin typeface="Calibri"/>
                <a:ea typeface="Calibri"/>
                <a:cs typeface="Calibri"/>
                <a:sym typeface="Calibri"/>
              </a:rPr>
              <a:t>GeoXO Architecture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600" u="none" cap="none" strike="noStrike">
              <a:solidFill>
                <a:srgbClr val="BFBFBF"/>
              </a:solidFill>
              <a:latin typeface="Calibri"/>
              <a:ea typeface="Calibri"/>
              <a:cs typeface="Calibri"/>
              <a:sym typeface="Calibri"/>
            </a:endParaRPr>
          </a:p>
        </p:txBody>
      </p:sp>
      <p:pic>
        <p:nvPicPr>
          <p:cNvPr id="250" name="Google Shape;250;p8"/>
          <p:cNvPicPr preferRelativeResize="0"/>
          <p:nvPr/>
        </p:nvPicPr>
        <p:blipFill rotWithShape="1">
          <a:blip r:embed="rId4">
            <a:alphaModFix/>
          </a:blip>
          <a:srcRect b="0" l="0" r="0" t="0"/>
          <a:stretch/>
        </p:blipFill>
        <p:spPr>
          <a:xfrm flipH="1">
            <a:off x="7911241" y="1693769"/>
            <a:ext cx="2180564" cy="1786615"/>
          </a:xfrm>
          <a:prstGeom prst="rect">
            <a:avLst/>
          </a:prstGeom>
          <a:noFill/>
          <a:ln>
            <a:noFill/>
          </a:ln>
        </p:spPr>
      </p:pic>
      <p:sp>
        <p:nvSpPr>
          <p:cNvPr id="251" name="Google Shape;251;p8"/>
          <p:cNvSpPr txBox="1"/>
          <p:nvPr/>
        </p:nvSpPr>
        <p:spPr>
          <a:xfrm>
            <a:off x="1750585" y="3543302"/>
            <a:ext cx="1759713" cy="166193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400" u="sng" cap="none" strike="noStrike">
                <a:solidFill>
                  <a:srgbClr val="FFFFFF"/>
                </a:solidFill>
                <a:latin typeface="Calibri"/>
                <a:ea typeface="Calibri"/>
                <a:cs typeface="Calibri"/>
                <a:sym typeface="Calibri"/>
              </a:rPr>
              <a:t>GEO-West</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Vis/IR Imager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Lightning Mapper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Ocean Color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Space Wx Suite*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rgbClr val="FFFFFF"/>
              </a:solidFill>
              <a:latin typeface="Calibri"/>
              <a:ea typeface="Calibri"/>
              <a:cs typeface="Calibri"/>
              <a:sym typeface="Calibri"/>
            </a:endParaRPr>
          </a:p>
        </p:txBody>
      </p:sp>
      <p:sp>
        <p:nvSpPr>
          <p:cNvPr id="252" name="Google Shape;252;p8"/>
          <p:cNvSpPr txBox="1"/>
          <p:nvPr/>
        </p:nvSpPr>
        <p:spPr>
          <a:xfrm>
            <a:off x="8260406" y="3514828"/>
            <a:ext cx="1759713" cy="138494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400" u="sng" cap="none" strike="noStrike">
                <a:solidFill>
                  <a:srgbClr val="FFFFFF"/>
                </a:solidFill>
                <a:latin typeface="Calibri"/>
                <a:ea typeface="Calibri"/>
                <a:cs typeface="Calibri"/>
                <a:sym typeface="Calibri"/>
              </a:rPr>
              <a:t>GEO-East</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Vis/IR Imager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Lightning Mapper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Ocean Color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Space Wx Suite*</a:t>
            </a:r>
            <a:endParaRPr b="0" i="0" sz="2400" u="none" cap="none" strike="noStrike">
              <a:solidFill>
                <a:srgbClr val="000000"/>
              </a:solidFill>
              <a:latin typeface="Arial"/>
              <a:ea typeface="Arial"/>
              <a:cs typeface="Arial"/>
              <a:sym typeface="Arial"/>
            </a:endParaRPr>
          </a:p>
        </p:txBody>
      </p:sp>
      <p:pic>
        <p:nvPicPr>
          <p:cNvPr id="253" name="Google Shape;253;p8"/>
          <p:cNvPicPr preferRelativeResize="0"/>
          <p:nvPr/>
        </p:nvPicPr>
        <p:blipFill rotWithShape="1">
          <a:blip r:embed="rId4">
            <a:alphaModFix/>
          </a:blip>
          <a:srcRect b="0" l="0" r="0" t="0"/>
          <a:stretch/>
        </p:blipFill>
        <p:spPr>
          <a:xfrm flipH="1">
            <a:off x="4825779" y="1671069"/>
            <a:ext cx="2180564" cy="1786615"/>
          </a:xfrm>
          <a:prstGeom prst="rect">
            <a:avLst/>
          </a:prstGeom>
          <a:noFill/>
          <a:ln>
            <a:noFill/>
          </a:ln>
        </p:spPr>
      </p:pic>
      <p:sp>
        <p:nvSpPr>
          <p:cNvPr id="254" name="Google Shape;254;p8"/>
          <p:cNvSpPr txBox="1"/>
          <p:nvPr/>
        </p:nvSpPr>
        <p:spPr>
          <a:xfrm>
            <a:off x="4822682" y="3460393"/>
            <a:ext cx="2460589" cy="113871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400" u="sng" cap="none" strike="noStrike">
                <a:solidFill>
                  <a:srgbClr val="FFFFFF"/>
                </a:solidFill>
                <a:latin typeface="Calibri"/>
                <a:ea typeface="Calibri"/>
                <a:cs typeface="Calibri"/>
                <a:sym typeface="Calibri"/>
              </a:rPr>
              <a:t>GEO-Central</a:t>
            </a:r>
            <a:endParaRPr b="1" i="0" sz="1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Hyperspectral IR Sounder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Atmospheric Composition</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FFFFFF"/>
                </a:solidFill>
                <a:latin typeface="Calibri"/>
                <a:ea typeface="Calibri"/>
                <a:cs typeface="Calibri"/>
                <a:sym typeface="Calibri"/>
              </a:rPr>
              <a:t>Partner Payload</a:t>
            </a:r>
            <a:endParaRPr b="0" i="0" sz="2400" u="none" cap="none" strike="noStrike">
              <a:solidFill>
                <a:srgbClr val="000000"/>
              </a:solidFill>
              <a:latin typeface="Arial"/>
              <a:ea typeface="Arial"/>
              <a:cs typeface="Arial"/>
              <a:sym typeface="Arial"/>
            </a:endParaRPr>
          </a:p>
        </p:txBody>
      </p:sp>
      <p:pic>
        <p:nvPicPr>
          <p:cNvPr id="255" name="Google Shape;255;p8"/>
          <p:cNvPicPr preferRelativeResize="0"/>
          <p:nvPr/>
        </p:nvPicPr>
        <p:blipFill rotWithShape="1">
          <a:blip r:embed="rId5">
            <a:alphaModFix/>
          </a:blip>
          <a:srcRect b="0" l="0" r="0" t="0"/>
          <a:stretch/>
        </p:blipFill>
        <p:spPr>
          <a:xfrm>
            <a:off x="3863922" y="1522318"/>
            <a:ext cx="1596692" cy="1187260"/>
          </a:xfrm>
          <a:prstGeom prst="rect">
            <a:avLst/>
          </a:prstGeom>
          <a:noFill/>
          <a:ln>
            <a:noFill/>
          </a:ln>
        </p:spPr>
      </p:pic>
      <p:sp>
        <p:nvSpPr>
          <p:cNvPr id="256" name="Google Shape;256;p8"/>
          <p:cNvSpPr txBox="1"/>
          <p:nvPr/>
        </p:nvSpPr>
        <p:spPr>
          <a:xfrm>
            <a:off x="11654440" y="6503606"/>
            <a:ext cx="637309" cy="354396"/>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400" u="none" cap="none" strike="noStrike">
                <a:solidFill>
                  <a:srgbClr val="A5A5A5"/>
                </a:solidFill>
                <a:latin typeface="Calibri"/>
                <a:ea typeface="Calibri"/>
                <a:cs typeface="Calibri"/>
                <a:sym typeface="Calibri"/>
              </a:rPr>
              <a:t>0-</a:t>
            </a:r>
            <a:fld id="{00000000-1234-1234-1234-123412341234}" type="slidenum">
              <a:rPr b="0" i="0" lang="en-US" sz="1400" u="none" cap="none" strike="noStrike">
                <a:solidFill>
                  <a:srgbClr val="A5A5A5"/>
                </a:solidFill>
                <a:latin typeface="Calibri"/>
                <a:ea typeface="Calibri"/>
                <a:cs typeface="Calibri"/>
                <a:sym typeface="Calibri"/>
              </a:rPr>
              <a:t>‹#›</a:t>
            </a:fld>
            <a:endParaRPr b="0" i="0" sz="1400" u="none" cap="none" strike="noStrike">
              <a:solidFill>
                <a:srgbClr val="A5A5A5"/>
              </a:solidFill>
              <a:latin typeface="Calibri"/>
              <a:ea typeface="Calibri"/>
              <a:cs typeface="Calibri"/>
              <a:sym typeface="Calibri"/>
            </a:endParaRPr>
          </a:p>
        </p:txBody>
      </p:sp>
      <p:pic>
        <p:nvPicPr>
          <p:cNvPr descr="https://goessp.ndc.nasa.gov/flight/Lists/Flight%20Project%20NewsEvents/Attachments/66/image002.png" id="257" name="Google Shape;257;p8"/>
          <p:cNvPicPr preferRelativeResize="0"/>
          <p:nvPr/>
        </p:nvPicPr>
        <p:blipFill rotWithShape="1">
          <a:blip r:embed="rId6">
            <a:alphaModFix/>
          </a:blip>
          <a:srcRect b="0" l="0" r="0" t="0"/>
          <a:stretch/>
        </p:blipFill>
        <p:spPr>
          <a:xfrm>
            <a:off x="10386416" y="4157756"/>
            <a:ext cx="1678027" cy="906613"/>
          </a:xfrm>
          <a:prstGeom prst="rect">
            <a:avLst/>
          </a:prstGeom>
          <a:noFill/>
          <a:ln cap="flat" cmpd="sng" w="9525">
            <a:solidFill>
              <a:srgbClr val="CCFF33"/>
            </a:solidFill>
            <a:prstDash val="solid"/>
            <a:round/>
            <a:headEnd len="sm" w="sm" type="none"/>
            <a:tailEnd len="sm" w="sm" type="none"/>
          </a:ln>
        </p:spPr>
      </p:pic>
      <p:sp>
        <p:nvSpPr>
          <p:cNvPr id="258" name="Google Shape;258;p8"/>
          <p:cNvSpPr txBox="1"/>
          <p:nvPr/>
        </p:nvSpPr>
        <p:spPr>
          <a:xfrm>
            <a:off x="10271850" y="5032284"/>
            <a:ext cx="1986015" cy="492388"/>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NOAA Satellite Operations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Facility, Suitland MD</a:t>
            </a:r>
            <a:endParaRPr b="0" i="0" sz="2400" u="none" cap="none" strike="noStrike">
              <a:solidFill>
                <a:srgbClr val="000000"/>
              </a:solidFill>
              <a:latin typeface="Arial"/>
              <a:ea typeface="Arial"/>
              <a:cs typeface="Arial"/>
              <a:sym typeface="Arial"/>
            </a:endParaRPr>
          </a:p>
        </p:txBody>
      </p:sp>
      <p:cxnSp>
        <p:nvCxnSpPr>
          <p:cNvPr id="259" name="Google Shape;259;p8"/>
          <p:cNvCxnSpPr/>
          <p:nvPr/>
        </p:nvCxnSpPr>
        <p:spPr>
          <a:xfrm flipH="1">
            <a:off x="6929439" y="4625686"/>
            <a:ext cx="3447453" cy="891215"/>
          </a:xfrm>
          <a:prstGeom prst="straightConnector1">
            <a:avLst/>
          </a:prstGeom>
          <a:noFill/>
          <a:ln cap="flat" cmpd="sng" w="28575">
            <a:solidFill>
              <a:srgbClr val="CCFF33"/>
            </a:solidFill>
            <a:prstDash val="solid"/>
            <a:miter lim="800000"/>
            <a:headEnd len="sm" w="sm" type="none"/>
            <a:tailEnd len="lg" w="lg" type="oval"/>
          </a:ln>
        </p:spPr>
      </p:cxnSp>
      <p:pic>
        <p:nvPicPr>
          <p:cNvPr id="260" name="Google Shape;260;p8"/>
          <p:cNvPicPr preferRelativeResize="0"/>
          <p:nvPr/>
        </p:nvPicPr>
        <p:blipFill rotWithShape="1">
          <a:blip r:embed="rId7">
            <a:alphaModFix/>
          </a:blip>
          <a:srcRect b="0" l="0" r="0" t="0"/>
          <a:stretch/>
        </p:blipFill>
        <p:spPr>
          <a:xfrm rot="5400000">
            <a:off x="9425053" y="4987457"/>
            <a:ext cx="963937" cy="722953"/>
          </a:xfrm>
          <a:prstGeom prst="rect">
            <a:avLst/>
          </a:prstGeom>
          <a:noFill/>
          <a:ln cap="flat" cmpd="sng" w="9525">
            <a:solidFill>
              <a:srgbClr val="CCFF33"/>
            </a:solidFill>
            <a:prstDash val="solid"/>
            <a:round/>
            <a:headEnd len="sm" w="sm" type="none"/>
            <a:tailEnd len="sm" w="sm" type="none"/>
          </a:ln>
        </p:spPr>
      </p:pic>
      <p:pic>
        <p:nvPicPr>
          <p:cNvPr id="261" name="Google Shape;261;p8"/>
          <p:cNvPicPr preferRelativeResize="0"/>
          <p:nvPr/>
        </p:nvPicPr>
        <p:blipFill rotWithShape="1">
          <a:blip r:embed="rId8">
            <a:alphaModFix/>
          </a:blip>
          <a:srcRect b="0" l="0" r="0" t="0"/>
          <a:stretch/>
        </p:blipFill>
        <p:spPr>
          <a:xfrm>
            <a:off x="10874277" y="5908215"/>
            <a:ext cx="1271588" cy="828675"/>
          </a:xfrm>
          <a:prstGeom prst="rect">
            <a:avLst/>
          </a:prstGeom>
          <a:noFill/>
          <a:ln cap="flat" cmpd="sng" w="9525">
            <a:solidFill>
              <a:srgbClr val="CCFF33"/>
            </a:solidFill>
            <a:prstDash val="solid"/>
            <a:round/>
            <a:headEnd len="sm" w="sm" type="none"/>
            <a:tailEnd len="sm" w="sm" type="none"/>
          </a:ln>
        </p:spPr>
      </p:pic>
      <p:sp>
        <p:nvSpPr>
          <p:cNvPr id="262" name="Google Shape;262;p8"/>
          <p:cNvSpPr txBox="1"/>
          <p:nvPr/>
        </p:nvSpPr>
        <p:spPr>
          <a:xfrm>
            <a:off x="10106527" y="5470776"/>
            <a:ext cx="2078312" cy="492388"/>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Command and Data Acq.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Station Wallops VA</a:t>
            </a:r>
            <a:endParaRPr b="0" i="0" sz="2400" u="none" cap="none" strike="noStrike">
              <a:solidFill>
                <a:srgbClr val="000000"/>
              </a:solidFill>
              <a:latin typeface="Arial"/>
              <a:ea typeface="Arial"/>
              <a:cs typeface="Arial"/>
              <a:sym typeface="Arial"/>
            </a:endParaRPr>
          </a:p>
        </p:txBody>
      </p:sp>
      <p:cxnSp>
        <p:nvCxnSpPr>
          <p:cNvPr id="263" name="Google Shape;263;p8"/>
          <p:cNvCxnSpPr>
            <a:stCxn id="260" idx="2"/>
          </p:cNvCxnSpPr>
          <p:nvPr/>
        </p:nvCxnSpPr>
        <p:spPr>
          <a:xfrm flipH="1">
            <a:off x="7007545" y="5348933"/>
            <a:ext cx="2538000" cy="247500"/>
          </a:xfrm>
          <a:prstGeom prst="straightConnector1">
            <a:avLst/>
          </a:prstGeom>
          <a:noFill/>
          <a:ln cap="flat" cmpd="sng" w="28575">
            <a:solidFill>
              <a:srgbClr val="CCFF33"/>
            </a:solidFill>
            <a:prstDash val="solid"/>
            <a:miter lim="800000"/>
            <a:headEnd len="sm" w="sm" type="none"/>
            <a:tailEnd len="lg" w="lg" type="oval"/>
          </a:ln>
        </p:spPr>
      </p:cxnSp>
      <p:cxnSp>
        <p:nvCxnSpPr>
          <p:cNvPr id="264" name="Google Shape;264;p8"/>
          <p:cNvCxnSpPr/>
          <p:nvPr/>
        </p:nvCxnSpPr>
        <p:spPr>
          <a:xfrm rot="10800000">
            <a:off x="6824664" y="5635439"/>
            <a:ext cx="4038003" cy="694469"/>
          </a:xfrm>
          <a:prstGeom prst="straightConnector1">
            <a:avLst/>
          </a:prstGeom>
          <a:noFill/>
          <a:ln cap="flat" cmpd="sng" w="28575">
            <a:solidFill>
              <a:srgbClr val="CCFF33"/>
            </a:solidFill>
            <a:prstDash val="solid"/>
            <a:miter lim="800000"/>
            <a:headEnd len="sm" w="sm" type="none"/>
            <a:tailEnd len="lg" w="lg" type="oval"/>
          </a:ln>
        </p:spPr>
      </p:cxnSp>
      <p:sp>
        <p:nvSpPr>
          <p:cNvPr id="265" name="Google Shape;265;p8"/>
          <p:cNvSpPr txBox="1"/>
          <p:nvPr/>
        </p:nvSpPr>
        <p:spPr>
          <a:xfrm>
            <a:off x="9741098" y="6265935"/>
            <a:ext cx="1271588" cy="677054"/>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Consolidated Backup Unit, Fairmont WV</a:t>
            </a:r>
            <a:endParaRPr b="0" i="0" sz="2400" u="none" cap="none" strike="noStrike">
              <a:solidFill>
                <a:srgbClr val="000000"/>
              </a:solidFill>
              <a:latin typeface="Arial"/>
              <a:ea typeface="Arial"/>
              <a:cs typeface="Arial"/>
              <a:sym typeface="Arial"/>
            </a:endParaRPr>
          </a:p>
        </p:txBody>
      </p:sp>
      <p:sp>
        <p:nvSpPr>
          <p:cNvPr id="266" name="Google Shape;266;p8"/>
          <p:cNvSpPr txBox="1"/>
          <p:nvPr/>
        </p:nvSpPr>
        <p:spPr>
          <a:xfrm>
            <a:off x="-6127" y="5597952"/>
            <a:ext cx="2576441" cy="1200274"/>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1" lang="en-US" sz="1400" u="none" cap="none" strike="noStrike">
                <a:solidFill>
                  <a:srgbClr val="FFFFFF"/>
                </a:solidFill>
                <a:latin typeface="Calibri"/>
                <a:ea typeface="Calibri"/>
                <a:cs typeface="Calibri"/>
                <a:sym typeface="Calibri"/>
              </a:rPr>
              <a:t>*GEO-East and West will also carry Space Weather Observation (SWO) Program-provided Solar and In Situ instruments.</a:t>
            </a:r>
            <a:endParaRPr b="0" i="0" sz="2400" u="none" cap="none" strike="noStrike">
              <a:solidFill>
                <a:srgbClr val="000000"/>
              </a:solidFill>
              <a:latin typeface="Arial"/>
              <a:ea typeface="Arial"/>
              <a:cs typeface="Arial"/>
              <a:sym typeface="Arial"/>
            </a:endParaRPr>
          </a:p>
        </p:txBody>
      </p:sp>
      <p:sp>
        <p:nvSpPr>
          <p:cNvPr id="267" name="Google Shape;267;p8"/>
          <p:cNvSpPr/>
          <p:nvPr/>
        </p:nvSpPr>
        <p:spPr>
          <a:xfrm rot="473099">
            <a:off x="4839633" y="2687783"/>
            <a:ext cx="840731" cy="304800"/>
          </a:xfrm>
          <a:prstGeom prst="ellipse">
            <a:avLst/>
          </a:prstGeom>
          <a:solidFill>
            <a:srgbClr val="000000"/>
          </a:solidFill>
          <a:ln cap="flat" cmpd="sng" w="12700">
            <a:solidFill>
              <a:schemeClr val="lt2"/>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pic>
        <p:nvPicPr>
          <p:cNvPr descr="A picture containing nature, blue, clouds, night sky&#10;&#10;Description automatically generated" id="268" name="Google Shape;268;p8"/>
          <p:cNvPicPr preferRelativeResize="0"/>
          <p:nvPr/>
        </p:nvPicPr>
        <p:blipFill rotWithShape="1">
          <a:blip r:embed="rId9">
            <a:alphaModFix/>
          </a:blip>
          <a:srcRect b="86351" l="86237" r="0" t="0"/>
          <a:stretch/>
        </p:blipFill>
        <p:spPr>
          <a:xfrm>
            <a:off x="10524098" y="8937"/>
            <a:ext cx="1678028" cy="936020"/>
          </a:xfrm>
          <a:prstGeom prst="rect">
            <a:avLst/>
          </a:prstGeom>
          <a:noFill/>
          <a:ln>
            <a:noFill/>
          </a:ln>
        </p:spPr>
      </p:pic>
      <p:grpSp>
        <p:nvGrpSpPr>
          <p:cNvPr id="269" name="Google Shape;269;p8"/>
          <p:cNvGrpSpPr/>
          <p:nvPr/>
        </p:nvGrpSpPr>
        <p:grpSpPr>
          <a:xfrm>
            <a:off x="267167" y="238669"/>
            <a:ext cx="1582943" cy="504995"/>
            <a:chOff x="171450" y="205387"/>
            <a:chExt cx="1187207" cy="378746"/>
          </a:xfrm>
        </p:grpSpPr>
        <p:pic>
          <p:nvPicPr>
            <p:cNvPr descr="A picture containing nature, blue, clouds, night sky&#10;&#10;Description automatically generated" id="270" name="Google Shape;270;p8"/>
            <p:cNvPicPr preferRelativeResize="0"/>
            <p:nvPr/>
          </p:nvPicPr>
          <p:blipFill rotWithShape="1">
            <a:blip r:embed="rId9">
              <a:alphaModFix/>
            </a:blip>
            <a:srcRect b="89204" l="1875" r="85174" t="4568"/>
            <a:stretch/>
          </p:blipFill>
          <p:spPr>
            <a:xfrm>
              <a:off x="171450" y="234950"/>
              <a:ext cx="1184275" cy="320308"/>
            </a:xfrm>
            <a:prstGeom prst="rect">
              <a:avLst/>
            </a:prstGeom>
            <a:noFill/>
            <a:ln>
              <a:noFill/>
            </a:ln>
          </p:spPr>
        </p:pic>
        <p:sp>
          <p:nvSpPr>
            <p:cNvPr id="271" name="Google Shape;271;p8"/>
            <p:cNvSpPr/>
            <p:nvPr/>
          </p:nvSpPr>
          <p:spPr>
            <a:xfrm>
              <a:off x="628590" y="325119"/>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2" name="Google Shape;272;p8"/>
            <p:cNvSpPr/>
            <p:nvPr/>
          </p:nvSpPr>
          <p:spPr>
            <a:xfrm>
              <a:off x="1310006" y="505624"/>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3" name="Google Shape;273;p8"/>
            <p:cNvSpPr/>
            <p:nvPr/>
          </p:nvSpPr>
          <p:spPr>
            <a:xfrm rot="418082">
              <a:off x="842835" y="303362"/>
              <a:ext cx="45719" cy="45719"/>
            </a:xfrm>
            <a:prstGeom prst="rtTriangl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4" name="Google Shape;274;p8"/>
            <p:cNvSpPr/>
            <p:nvPr/>
          </p:nvSpPr>
          <p:spPr>
            <a:xfrm rot="-2023984">
              <a:off x="709098" y="523126"/>
              <a:ext cx="45719" cy="45719"/>
            </a:xfrm>
            <a:prstGeom prst="rtTriangl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5" name="Google Shape;275;p8"/>
            <p:cNvSpPr/>
            <p:nvPr/>
          </p:nvSpPr>
          <p:spPr>
            <a:xfrm rot="933042">
              <a:off x="969770" y="488246"/>
              <a:ext cx="45719" cy="45719"/>
            </a:xfrm>
            <a:prstGeom prst="rtTriangl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6" name="Google Shape;276;p8"/>
            <p:cNvSpPr/>
            <p:nvPr/>
          </p:nvSpPr>
          <p:spPr>
            <a:xfrm>
              <a:off x="1241152" y="205387"/>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7" name="Google Shape;277;p8"/>
            <p:cNvSpPr/>
            <p:nvPr/>
          </p:nvSpPr>
          <p:spPr>
            <a:xfrm>
              <a:off x="1312938" y="277897"/>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8" name="Google Shape;278;p8"/>
            <p:cNvSpPr/>
            <p:nvPr/>
          </p:nvSpPr>
          <p:spPr>
            <a:xfrm>
              <a:off x="471232" y="234950"/>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79" name="Google Shape;279;p8"/>
            <p:cNvSpPr/>
            <p:nvPr/>
          </p:nvSpPr>
          <p:spPr>
            <a:xfrm>
              <a:off x="677484" y="267719"/>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280" name="Google Shape;280;p8"/>
            <p:cNvSpPr/>
            <p:nvPr/>
          </p:nvSpPr>
          <p:spPr>
            <a:xfrm>
              <a:off x="318243" y="538414"/>
              <a:ext cx="45719" cy="45719"/>
            </a:xfrm>
            <a:prstGeom prst="ellipse">
              <a:avLst/>
            </a:prstGeom>
            <a:solidFill>
              <a:srgbClr val="000000"/>
            </a:solidFill>
            <a:ln cap="flat" cmpd="sng" w="12700">
              <a:solidFill>
                <a:schemeClr val="dk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sp>
        <p:nvSpPr>
          <p:cNvPr id="281" name="Google Shape;281;p8"/>
          <p:cNvSpPr txBox="1"/>
          <p:nvPr/>
        </p:nvSpPr>
        <p:spPr>
          <a:xfrm>
            <a:off x="3915871" y="2278497"/>
            <a:ext cx="1203749" cy="492388"/>
          </a:xfrm>
          <a:prstGeom prst="rect">
            <a:avLst/>
          </a:prstGeom>
          <a:solidFill>
            <a:srgbClr val="000000"/>
          </a:solid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n-US" sz="1200" u="none" cap="none" strike="noStrike">
                <a:solidFill>
                  <a:schemeClr val="lt1"/>
                </a:solidFill>
                <a:highlight>
                  <a:srgbClr val="000000"/>
                </a:highlight>
                <a:latin typeface="Calibri"/>
                <a:ea typeface="Calibri"/>
                <a:cs typeface="Calibri"/>
                <a:sym typeface="Calibri"/>
              </a:rPr>
              <a:t>On Orbit Spare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chemeClr val="lt1"/>
                </a:solidFill>
                <a:highlight>
                  <a:srgbClr val="000000"/>
                </a:highlight>
                <a:latin typeface="Calibri"/>
                <a:ea typeface="Calibri"/>
                <a:cs typeface="Calibri"/>
                <a:sym typeface="Calibri"/>
              </a:rPr>
              <a:t>105° W</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9"/>
          <p:cNvSpPr txBox="1"/>
          <p:nvPr>
            <p:ph type="title"/>
          </p:nvPr>
        </p:nvSpPr>
        <p:spPr>
          <a:xfrm>
            <a:off x="1631222" y="109464"/>
            <a:ext cx="7461504" cy="6814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GeoXO Imager (GXI) Instrument</a:t>
            </a:r>
            <a:endParaRPr/>
          </a:p>
        </p:txBody>
      </p:sp>
      <p:sp>
        <p:nvSpPr>
          <p:cNvPr id="287" name="Google Shape;28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1.3-</a:t>
            </a: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cxnSp>
        <p:nvCxnSpPr>
          <p:cNvPr id="288" name="Google Shape;288;p9"/>
          <p:cNvCxnSpPr/>
          <p:nvPr/>
        </p:nvCxnSpPr>
        <p:spPr>
          <a:xfrm flipH="1" rot="10800000">
            <a:off x="301083" y="3672316"/>
            <a:ext cx="11418849" cy="18739"/>
          </a:xfrm>
          <a:prstGeom prst="straightConnector1">
            <a:avLst/>
          </a:prstGeom>
          <a:noFill/>
          <a:ln cap="flat" cmpd="sng" w="19050">
            <a:solidFill>
              <a:schemeClr val="dk1"/>
            </a:solidFill>
            <a:prstDash val="solid"/>
            <a:miter lim="800000"/>
            <a:headEnd len="sm" w="sm" type="none"/>
            <a:tailEnd len="sm" w="sm" type="none"/>
          </a:ln>
        </p:spPr>
      </p:cxnSp>
      <p:cxnSp>
        <p:nvCxnSpPr>
          <p:cNvPr id="289" name="Google Shape;289;p9"/>
          <p:cNvCxnSpPr/>
          <p:nvPr/>
        </p:nvCxnSpPr>
        <p:spPr>
          <a:xfrm flipH="1">
            <a:off x="5904571" y="1037063"/>
            <a:ext cx="6098" cy="5349484"/>
          </a:xfrm>
          <a:prstGeom prst="straightConnector1">
            <a:avLst/>
          </a:prstGeom>
          <a:noFill/>
          <a:ln cap="flat" cmpd="sng" w="19050">
            <a:solidFill>
              <a:schemeClr val="dk1"/>
            </a:solidFill>
            <a:prstDash val="solid"/>
            <a:miter lim="800000"/>
            <a:headEnd len="sm" w="sm" type="none"/>
            <a:tailEnd len="sm" w="sm" type="none"/>
          </a:ln>
        </p:spPr>
      </p:cxnSp>
      <p:sp>
        <p:nvSpPr>
          <p:cNvPr id="290" name="Google Shape;290;p9"/>
          <p:cNvSpPr txBox="1"/>
          <p:nvPr/>
        </p:nvSpPr>
        <p:spPr>
          <a:xfrm>
            <a:off x="6138523" y="1037062"/>
            <a:ext cx="5313779" cy="194031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The GeoXO Imager (GXI) is the primary instrument in the GeoXO constellation</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ndara"/>
                <a:ea typeface="Candara"/>
                <a:cs typeface="Candara"/>
                <a:sym typeface="Candara"/>
              </a:rPr>
              <a:t>Provides operational weather imagery essential for short-range forecasting, issuing severe weather watches and warnings, and monitoring hazardous environmental conditions including tropical storms, severe storms, damaging winds, snow, ice, flooding, fog, fires, smoke, and volcanic ash</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ndara"/>
                <a:ea typeface="Candara"/>
                <a:cs typeface="Candara"/>
                <a:sym typeface="Candara"/>
              </a:rPr>
              <a:t>Adds capability to the legacy GOES-R ABI</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ndara"/>
                <a:ea typeface="Candara"/>
                <a:cs typeface="Candara"/>
                <a:sym typeface="Candara"/>
              </a:rPr>
              <a:t>Data product applications include: clouds, water vapor, aerosols, vegetation, snow cover, fire detection, ozone, SO2</a:t>
            </a:r>
            <a:endParaRPr/>
          </a:p>
          <a:p>
            <a:pPr indent="-152400" lvl="0" marL="228600" marR="0" rtl="0" algn="l">
              <a:lnSpc>
                <a:spcPct val="90000"/>
              </a:lnSpc>
              <a:spcBef>
                <a:spcPts val="0"/>
              </a:spcBef>
              <a:spcAft>
                <a:spcPts val="0"/>
              </a:spcAft>
              <a:buClr>
                <a:schemeClr val="dk1"/>
              </a:buClr>
              <a:buSzPts val="1200"/>
              <a:buFont typeface="Arial"/>
              <a:buNone/>
            </a:pPr>
            <a:r>
              <a:t/>
            </a:r>
            <a:endParaRPr b="0" i="0" sz="1200" u="none" cap="none" strike="noStrike">
              <a:solidFill>
                <a:srgbClr val="000000"/>
              </a:solidFill>
              <a:latin typeface="Candara"/>
              <a:ea typeface="Candara"/>
              <a:cs typeface="Candara"/>
              <a:sym typeface="Candara"/>
            </a:endParaRPr>
          </a:p>
          <a:p>
            <a:pPr indent="0" lvl="0" marL="0" marR="0" rtl="0" algn="l">
              <a:lnSpc>
                <a:spcPct val="9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291" name="Google Shape;291;p9"/>
          <p:cNvSpPr/>
          <p:nvPr/>
        </p:nvSpPr>
        <p:spPr>
          <a:xfrm>
            <a:off x="6609470" y="782918"/>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Science Objectives</a:t>
            </a:r>
            <a:endParaRPr/>
          </a:p>
        </p:txBody>
      </p:sp>
      <p:sp>
        <p:nvSpPr>
          <p:cNvPr id="292" name="Google Shape;292;p9"/>
          <p:cNvSpPr txBox="1"/>
          <p:nvPr/>
        </p:nvSpPr>
        <p:spPr>
          <a:xfrm>
            <a:off x="557114" y="2854712"/>
            <a:ext cx="5026719" cy="880011"/>
          </a:xfrm>
          <a:prstGeom prst="rect">
            <a:avLst/>
          </a:prstGeom>
          <a:noFill/>
          <a:ln>
            <a:noFill/>
          </a:ln>
        </p:spPr>
        <p:txBody>
          <a:bodyPr anchorCtr="0" anchor="t" bIns="45700" lIns="91425" spcFirstLastPara="1" rIns="91425" wrap="square" tIns="45700">
            <a:normAutofit fontScale="92500"/>
          </a:bodyPr>
          <a:lstStyle/>
          <a:p>
            <a:pPr indent="-228600" lvl="0" marL="228600" marR="0" rtl="0" algn="l">
              <a:lnSpc>
                <a:spcPct val="9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Visible to Near-IR multi-spectral imager with high spatial resolution </a:t>
            </a:r>
            <a:endParaRPr/>
          </a:p>
          <a:p>
            <a:pPr indent="-228600" lvl="0" marL="228600" marR="0" rtl="0" algn="l">
              <a:lnSpc>
                <a:spcPct val="9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Images full disk of Earth from GEO Orbit (every 10 min), with ability for more frequent super region (every 5 min) and mesoscale (every 30 sec) scans</a:t>
            </a:r>
            <a:endParaRPr/>
          </a:p>
          <a:p>
            <a:pPr indent="-228600" lvl="0" marL="228600" marR="0" rtl="0" algn="l">
              <a:lnSpc>
                <a:spcPct val="9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10- year mission life</a:t>
            </a:r>
            <a:endParaRPr/>
          </a:p>
          <a:p>
            <a:pPr indent="-228600" lvl="0" marL="228600" marR="0" rtl="0" algn="l">
              <a:lnSpc>
                <a:spcPct val="9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Mass: 330 kg, Power: 614 W, Data Rate: 150 Mbps, 1.6m x 1.8m x 1.5m</a:t>
            </a:r>
            <a:endParaRPr/>
          </a:p>
          <a:p>
            <a:pPr indent="-158115" lvl="0" marL="228600" marR="0" rtl="0" algn="l">
              <a:lnSpc>
                <a:spcPct val="90000"/>
              </a:lnSpc>
              <a:spcBef>
                <a:spcPts val="0"/>
              </a:spcBef>
              <a:spcAft>
                <a:spcPts val="0"/>
              </a:spcAft>
              <a:buClr>
                <a:schemeClr val="dk1"/>
              </a:buClr>
              <a:buSzPct val="100000"/>
              <a:buFont typeface="Arial"/>
              <a:buNone/>
            </a:pPr>
            <a:r>
              <a:t/>
            </a:r>
            <a:endParaRPr b="0" i="0" sz="1200" u="none" cap="none" strike="noStrike">
              <a:solidFill>
                <a:srgbClr val="000000"/>
              </a:solidFill>
              <a:latin typeface="Calibri"/>
              <a:ea typeface="Calibri"/>
              <a:cs typeface="Calibri"/>
              <a:sym typeface="Calibri"/>
            </a:endParaRPr>
          </a:p>
          <a:p>
            <a:pPr indent="-158115" lvl="0" marL="228600" marR="0" rtl="0" algn="l">
              <a:lnSpc>
                <a:spcPct val="90000"/>
              </a:lnSpc>
              <a:spcBef>
                <a:spcPts val="0"/>
              </a:spcBef>
              <a:spcAft>
                <a:spcPts val="0"/>
              </a:spcAft>
              <a:buClr>
                <a:schemeClr val="dk1"/>
              </a:buClr>
              <a:buSzPct val="100000"/>
              <a:buFont typeface="Arial"/>
              <a:buNone/>
            </a:pPr>
            <a:r>
              <a:t/>
            </a:r>
            <a:endParaRPr b="0" i="0" sz="1200" u="none" cap="none" strike="noStrike">
              <a:solidFill>
                <a:srgbClr val="000000"/>
              </a:solidFill>
              <a:latin typeface="Calibri"/>
              <a:ea typeface="Calibri"/>
              <a:cs typeface="Calibri"/>
              <a:sym typeface="Calibri"/>
            </a:endParaRPr>
          </a:p>
        </p:txBody>
      </p:sp>
      <p:sp>
        <p:nvSpPr>
          <p:cNvPr id="293" name="Google Shape;293;p9"/>
          <p:cNvSpPr/>
          <p:nvPr/>
        </p:nvSpPr>
        <p:spPr>
          <a:xfrm>
            <a:off x="6398672" y="3701270"/>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Overall Status</a:t>
            </a:r>
            <a:endParaRPr/>
          </a:p>
        </p:txBody>
      </p:sp>
      <p:sp>
        <p:nvSpPr>
          <p:cNvPr id="294" name="Google Shape;294;p9"/>
          <p:cNvSpPr txBox="1"/>
          <p:nvPr/>
        </p:nvSpPr>
        <p:spPr>
          <a:xfrm>
            <a:off x="6231407" y="3950776"/>
            <a:ext cx="4495800" cy="2382907"/>
          </a:xfrm>
          <a:prstGeom prst="rect">
            <a:avLst/>
          </a:prstGeom>
          <a:noFill/>
          <a:ln>
            <a:noFill/>
          </a:ln>
        </p:spPr>
        <p:txBody>
          <a:bodyPr anchorCtr="0" anchor="t" bIns="45700" lIns="91425" spcFirstLastPara="1" rIns="91425" wrap="square" tIns="45700">
            <a:noAutofit/>
          </a:bodyPr>
          <a:lstStyle/>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Development Status: Phase A studies with two vendors started April, 2021</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Overall Instrument TRL: 6, Lowest TRL Item: 3/4, Detector</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Key Dates: Anticipated Phase B-D Contract Award, Fall 2022</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Launch: Targeted for mid-2032</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Funding Status: Pending program approval</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Next Steps: Develop contract requirements</a:t>
            </a:r>
            <a:endParaRPr/>
          </a:p>
          <a:p>
            <a:pPr indent="-169863" lvl="0" marL="16986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Technical Issues / Risks: Develop Detector Technology</a:t>
            </a:r>
            <a:endParaRPr/>
          </a:p>
          <a:p>
            <a:pPr indent="-80963" lvl="0" marL="169863"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95" name="Google Shape;295;p9"/>
          <p:cNvSpPr/>
          <p:nvPr/>
        </p:nvSpPr>
        <p:spPr>
          <a:xfrm>
            <a:off x="6387237" y="2482916"/>
            <a:ext cx="455002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Stakeholders</a:t>
            </a:r>
            <a:endParaRPr/>
          </a:p>
        </p:txBody>
      </p:sp>
      <p:sp>
        <p:nvSpPr>
          <p:cNvPr id="296" name="Google Shape;296;p9"/>
          <p:cNvSpPr txBox="1"/>
          <p:nvPr/>
        </p:nvSpPr>
        <p:spPr>
          <a:xfrm>
            <a:off x="6148322" y="2696662"/>
            <a:ext cx="4495800" cy="784082"/>
          </a:xfrm>
          <a:prstGeom prst="rect">
            <a:avLst/>
          </a:prstGeom>
          <a:noFill/>
          <a:ln>
            <a:noFill/>
          </a:ln>
        </p:spPr>
        <p:txBody>
          <a:bodyPr anchorCtr="0" anchor="t" bIns="45700" lIns="91425" spcFirstLastPara="1" rIns="91425" wrap="square" tIns="45700">
            <a:noAutofit/>
          </a:bodyPr>
          <a:lstStyle/>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Public</a:t>
            </a:r>
            <a:endParaRPr/>
          </a:p>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NOAA</a:t>
            </a:r>
            <a:endParaRPr/>
          </a:p>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NASA</a:t>
            </a:r>
            <a:endParaRPr/>
          </a:p>
          <a:p>
            <a:pPr indent="-93663" lvl="0" marL="169863"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297" name="Google Shape;297;p9"/>
          <p:cNvSpPr txBox="1"/>
          <p:nvPr/>
        </p:nvSpPr>
        <p:spPr>
          <a:xfrm>
            <a:off x="527691" y="3973500"/>
            <a:ext cx="5139227" cy="237226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Spectral Band and Spatial Resolution requirements under consideration</a:t>
            </a:r>
            <a:endParaRPr/>
          </a:p>
        </p:txBody>
      </p:sp>
      <p:sp>
        <p:nvSpPr>
          <p:cNvPr id="298" name="Google Shape;298;p9"/>
          <p:cNvSpPr/>
          <p:nvPr/>
        </p:nvSpPr>
        <p:spPr>
          <a:xfrm>
            <a:off x="643145" y="3722068"/>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Observational Capabilities</a:t>
            </a:r>
            <a:endParaRPr/>
          </a:p>
        </p:txBody>
      </p:sp>
      <p:pic>
        <p:nvPicPr>
          <p:cNvPr id="299" name="Google Shape;299;p9"/>
          <p:cNvPicPr preferRelativeResize="0"/>
          <p:nvPr/>
        </p:nvPicPr>
        <p:blipFill rotWithShape="1">
          <a:blip r:embed="rId3">
            <a:alphaModFix/>
          </a:blip>
          <a:srcRect b="0" l="0" r="0" t="0"/>
          <a:stretch/>
        </p:blipFill>
        <p:spPr>
          <a:xfrm>
            <a:off x="1631222" y="804405"/>
            <a:ext cx="2661996" cy="1983608"/>
          </a:xfrm>
          <a:prstGeom prst="rect">
            <a:avLst/>
          </a:prstGeom>
          <a:noFill/>
          <a:ln>
            <a:noFill/>
          </a:ln>
        </p:spPr>
      </p:pic>
      <p:pic>
        <p:nvPicPr>
          <p:cNvPr id="300" name="Google Shape;300;p9"/>
          <p:cNvPicPr preferRelativeResize="0"/>
          <p:nvPr/>
        </p:nvPicPr>
        <p:blipFill rotWithShape="1">
          <a:blip r:embed="rId4">
            <a:alphaModFix/>
          </a:blip>
          <a:srcRect b="0" l="0" r="0" t="0"/>
          <a:stretch/>
        </p:blipFill>
        <p:spPr>
          <a:xfrm>
            <a:off x="244082" y="4195906"/>
            <a:ext cx="5503568" cy="2343966"/>
          </a:xfrm>
          <a:prstGeom prst="rect">
            <a:avLst/>
          </a:prstGeom>
          <a:noFill/>
          <a:ln>
            <a:noFill/>
          </a:ln>
        </p:spPr>
      </p:pic>
      <p:sp>
        <p:nvSpPr>
          <p:cNvPr id="301" name="Google Shape;301;p9"/>
          <p:cNvSpPr txBox="1"/>
          <p:nvPr/>
        </p:nvSpPr>
        <p:spPr>
          <a:xfrm>
            <a:off x="6564100" y="-27200"/>
            <a:ext cx="3830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200">
                <a:latin typeface="Calibri"/>
                <a:ea typeface="Calibri"/>
                <a:cs typeface="Calibri"/>
                <a:sym typeface="Calibri"/>
              </a:rPr>
              <a:t>courtesy of Joel McCorkel - GeoXO Program Flight Scientist</a:t>
            </a:r>
            <a:endParaRPr i="1" sz="12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0"/>
          <p:cNvSpPr txBox="1"/>
          <p:nvPr>
            <p:ph type="title"/>
          </p:nvPr>
        </p:nvSpPr>
        <p:spPr>
          <a:xfrm>
            <a:off x="1631222" y="109464"/>
            <a:ext cx="8384648" cy="6814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GeoXO Lightning Mapper (LMX) Instrument</a:t>
            </a:r>
            <a:endParaRPr/>
          </a:p>
        </p:txBody>
      </p:sp>
      <p:sp>
        <p:nvSpPr>
          <p:cNvPr id="307" name="Google Shape;30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1.3-</a:t>
            </a: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cxnSp>
        <p:nvCxnSpPr>
          <p:cNvPr id="308" name="Google Shape;308;p10"/>
          <p:cNvCxnSpPr/>
          <p:nvPr/>
        </p:nvCxnSpPr>
        <p:spPr>
          <a:xfrm flipH="1" rot="10800000">
            <a:off x="301083" y="3672316"/>
            <a:ext cx="11418849" cy="18739"/>
          </a:xfrm>
          <a:prstGeom prst="straightConnector1">
            <a:avLst/>
          </a:prstGeom>
          <a:noFill/>
          <a:ln cap="flat" cmpd="sng" w="19050">
            <a:solidFill>
              <a:schemeClr val="dk1"/>
            </a:solidFill>
            <a:prstDash val="solid"/>
            <a:miter lim="800000"/>
            <a:headEnd len="sm" w="sm" type="none"/>
            <a:tailEnd len="sm" w="sm" type="none"/>
          </a:ln>
        </p:spPr>
      </p:cxnSp>
      <p:cxnSp>
        <p:nvCxnSpPr>
          <p:cNvPr id="309" name="Google Shape;309;p10"/>
          <p:cNvCxnSpPr/>
          <p:nvPr/>
        </p:nvCxnSpPr>
        <p:spPr>
          <a:xfrm flipH="1">
            <a:off x="5904571" y="1037063"/>
            <a:ext cx="6098" cy="5349484"/>
          </a:xfrm>
          <a:prstGeom prst="straightConnector1">
            <a:avLst/>
          </a:prstGeom>
          <a:noFill/>
          <a:ln cap="flat" cmpd="sng" w="19050">
            <a:solidFill>
              <a:schemeClr val="dk1"/>
            </a:solidFill>
            <a:prstDash val="solid"/>
            <a:miter lim="800000"/>
            <a:headEnd len="sm" w="sm" type="none"/>
            <a:tailEnd len="sm" w="sm" type="none"/>
          </a:ln>
        </p:spPr>
      </p:cxnSp>
      <p:sp>
        <p:nvSpPr>
          <p:cNvPr id="310" name="Google Shape;310;p10"/>
          <p:cNvSpPr txBox="1"/>
          <p:nvPr/>
        </p:nvSpPr>
        <p:spPr>
          <a:xfrm>
            <a:off x="6138523" y="1037062"/>
            <a:ext cx="5313779" cy="1468028"/>
          </a:xfrm>
          <a:prstGeom prst="rect">
            <a:avLst/>
          </a:prstGeom>
          <a:noFill/>
          <a:ln>
            <a:noFill/>
          </a:ln>
        </p:spPr>
        <p:txBody>
          <a:bodyPr anchorCtr="0" anchor="t" bIns="45700" lIns="91425" spcFirstLastPara="1" rIns="91425" wrap="square" tIns="45700">
            <a:normAutofit fontScale="92500"/>
          </a:bodyPr>
          <a:lstStyle/>
          <a:p>
            <a:pPr indent="-228600" lvl="0" marL="228600" marR="0" rtl="0" algn="l">
              <a:lnSpc>
                <a:spcPct val="10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GeoXO Lightning Mapper (LMX) will continue providing lightning detection beyond ground-based lightning detection network capability, including filling spatial and temporal coverage gaps, providing spatial extent of total lightning flashes, both intra-cloud and cloud-to-ground, obtaining temporal resolution to allow tracking of each lightning flash within a specific storm cell, to provide continuous full-disk lightning measurements for storm warning and nowcasting for earlier warnings of tornadic activity and Flash flood warnings and storm tracking in regions of low radar coverage</a:t>
            </a:r>
            <a:endParaRPr/>
          </a:p>
          <a:p>
            <a:pPr indent="-228600" lvl="0" marL="228600" marR="0" rtl="0" algn="l">
              <a:lnSpc>
                <a:spcPct val="100000"/>
              </a:lnSpc>
              <a:spcBef>
                <a:spcPts val="0"/>
              </a:spcBef>
              <a:spcAft>
                <a:spcPts val="0"/>
              </a:spcAft>
              <a:buClr>
                <a:srgbClr val="000000"/>
              </a:buClr>
              <a:buSzPct val="100000"/>
              <a:buFont typeface="Arial"/>
              <a:buChar char="•"/>
            </a:pPr>
            <a:r>
              <a:rPr b="0" i="0" lang="en-US" sz="1200" u="none" cap="none" strike="noStrike">
                <a:solidFill>
                  <a:srgbClr val="000000"/>
                </a:solidFill>
                <a:latin typeface="Calibri"/>
                <a:ea typeface="Calibri"/>
                <a:cs typeface="Calibri"/>
                <a:sym typeface="Calibri"/>
              </a:rPr>
              <a:t>Builds on capability of the legacy GOES-R GLM</a:t>
            </a:r>
            <a:endParaRPr/>
          </a:p>
        </p:txBody>
      </p:sp>
      <p:sp>
        <p:nvSpPr>
          <p:cNvPr id="311" name="Google Shape;311;p10"/>
          <p:cNvSpPr/>
          <p:nvPr/>
        </p:nvSpPr>
        <p:spPr>
          <a:xfrm>
            <a:off x="6609470" y="782918"/>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Science Objectives</a:t>
            </a:r>
            <a:endParaRPr/>
          </a:p>
        </p:txBody>
      </p:sp>
      <p:sp>
        <p:nvSpPr>
          <p:cNvPr id="312" name="Google Shape;312;p10"/>
          <p:cNvSpPr txBox="1"/>
          <p:nvPr/>
        </p:nvSpPr>
        <p:spPr>
          <a:xfrm>
            <a:off x="557114" y="2854712"/>
            <a:ext cx="5026719" cy="88001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Single channel with high frame rate sensor</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Continuous view and monitor of full disk from GEO orbit locations</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10- year mission life</a:t>
            </a:r>
            <a:endParaRPr/>
          </a:p>
          <a:p>
            <a:pPr indent="-228600" lvl="0" marL="2286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Mass: 140 kg, Power: 325 W, Data Rate: 75 Mbps, 1.5m x 1.3m x 1.2m</a:t>
            </a:r>
            <a:endParaRPr/>
          </a:p>
          <a:p>
            <a:pPr indent="-152400" lvl="0" marL="228600" marR="0" rtl="0" algn="l">
              <a:lnSpc>
                <a:spcPct val="9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a:p>
            <a:pPr indent="-152400" lvl="0" marL="228600" marR="0" rtl="0" algn="l">
              <a:lnSpc>
                <a:spcPct val="9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13" name="Google Shape;313;p10"/>
          <p:cNvSpPr/>
          <p:nvPr/>
        </p:nvSpPr>
        <p:spPr>
          <a:xfrm>
            <a:off x="6398672" y="3701270"/>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Overall Status</a:t>
            </a:r>
            <a:endParaRPr/>
          </a:p>
        </p:txBody>
      </p:sp>
      <p:sp>
        <p:nvSpPr>
          <p:cNvPr id="314" name="Google Shape;314;p10"/>
          <p:cNvSpPr txBox="1"/>
          <p:nvPr/>
        </p:nvSpPr>
        <p:spPr>
          <a:xfrm>
            <a:off x="6231407" y="3950776"/>
            <a:ext cx="4495800" cy="2382907"/>
          </a:xfrm>
          <a:prstGeom prst="rect">
            <a:avLst/>
          </a:prstGeom>
          <a:noFill/>
          <a:ln>
            <a:noFill/>
          </a:ln>
        </p:spPr>
        <p:txBody>
          <a:bodyPr anchorCtr="0" anchor="t" bIns="45700" lIns="91425" spcFirstLastPara="1" rIns="91425" wrap="square" tIns="45700">
            <a:no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Development Status: Preparing for Phase A studies</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Overall Instrument TRL: 6, Lowest TRL Item: 4, Detector</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Key Dates: Anticipated Phase B-D Contract Award, Winter 2024</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Launch: Targeted for mid-2032</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Funding Status: Pending program approval</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Next Steps: Develop contract requirements</a:t>
            </a:r>
            <a:endParaRPr/>
          </a:p>
          <a:p>
            <a:pPr indent="-169863" lvl="0" marL="169863"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Technical Issues / Risks: Develop Technology</a:t>
            </a:r>
            <a:endParaRPr/>
          </a:p>
          <a:p>
            <a:pPr indent="-68263" lvl="0" marL="169863"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315" name="Google Shape;315;p10"/>
          <p:cNvSpPr/>
          <p:nvPr/>
        </p:nvSpPr>
        <p:spPr>
          <a:xfrm>
            <a:off x="6387237" y="2642411"/>
            <a:ext cx="455002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Stakeholders</a:t>
            </a:r>
            <a:endParaRPr/>
          </a:p>
        </p:txBody>
      </p:sp>
      <p:sp>
        <p:nvSpPr>
          <p:cNvPr id="316" name="Google Shape;316;p10"/>
          <p:cNvSpPr txBox="1"/>
          <p:nvPr/>
        </p:nvSpPr>
        <p:spPr>
          <a:xfrm>
            <a:off x="6148322" y="2856157"/>
            <a:ext cx="4495800" cy="784082"/>
          </a:xfrm>
          <a:prstGeom prst="rect">
            <a:avLst/>
          </a:prstGeom>
          <a:noFill/>
          <a:ln>
            <a:noFill/>
          </a:ln>
        </p:spPr>
        <p:txBody>
          <a:bodyPr anchorCtr="0" anchor="t" bIns="45700" lIns="91425" spcFirstLastPara="1" rIns="91425" wrap="square" tIns="45700">
            <a:noAutofit/>
          </a:bodyPr>
          <a:lstStyle/>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Public</a:t>
            </a:r>
            <a:endParaRPr/>
          </a:p>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NOAA</a:t>
            </a:r>
            <a:endParaRPr/>
          </a:p>
          <a:p>
            <a:pPr indent="-169863" lvl="0" marL="169863"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NASA</a:t>
            </a:r>
            <a:endParaRPr/>
          </a:p>
          <a:p>
            <a:pPr indent="-93663" lvl="0" marL="169863"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17" name="Google Shape;317;p10"/>
          <p:cNvSpPr txBox="1"/>
          <p:nvPr/>
        </p:nvSpPr>
        <p:spPr>
          <a:xfrm>
            <a:off x="527691" y="3973500"/>
            <a:ext cx="5139227" cy="2372266"/>
          </a:xfrm>
          <a:prstGeom prst="rect">
            <a:avLst/>
          </a:prstGeom>
          <a:noFill/>
          <a:ln>
            <a:noFill/>
          </a:ln>
        </p:spPr>
        <p:txBody>
          <a:bodyPr anchorCtr="0" anchor="t" bIns="45700" lIns="91425" spcFirstLastPara="1" rIns="91425" wrap="square" tIns="45700">
            <a:normAutofit/>
          </a:bodyPr>
          <a:lstStyle/>
          <a:p>
            <a:pPr indent="-152400" lvl="0" marL="228600" marR="0" rtl="0" algn="l">
              <a:lnSpc>
                <a:spcPct val="9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18" name="Google Shape;318;p10"/>
          <p:cNvSpPr/>
          <p:nvPr/>
        </p:nvSpPr>
        <p:spPr>
          <a:xfrm>
            <a:off x="643145" y="3722068"/>
            <a:ext cx="44116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00"/>
                </a:solidFill>
                <a:latin typeface="Calibri"/>
                <a:ea typeface="Calibri"/>
                <a:cs typeface="Calibri"/>
                <a:sym typeface="Calibri"/>
              </a:rPr>
              <a:t>Observational Capabilities</a:t>
            </a:r>
            <a:endParaRPr/>
          </a:p>
        </p:txBody>
      </p:sp>
      <p:pic>
        <p:nvPicPr>
          <p:cNvPr id="319" name="Google Shape;319;p10"/>
          <p:cNvPicPr preferRelativeResize="0"/>
          <p:nvPr/>
        </p:nvPicPr>
        <p:blipFill rotWithShape="1">
          <a:blip r:embed="rId3">
            <a:alphaModFix/>
          </a:blip>
          <a:srcRect b="0" l="0" r="0" t="0"/>
          <a:stretch/>
        </p:blipFill>
        <p:spPr>
          <a:xfrm>
            <a:off x="434636" y="713751"/>
            <a:ext cx="5465603" cy="2374952"/>
          </a:xfrm>
          <a:prstGeom prst="rect">
            <a:avLst/>
          </a:prstGeom>
          <a:noFill/>
          <a:ln>
            <a:noFill/>
          </a:ln>
        </p:spPr>
      </p:pic>
      <p:sp>
        <p:nvSpPr>
          <p:cNvPr id="320" name="Google Shape;320;p10"/>
          <p:cNvSpPr txBox="1"/>
          <p:nvPr/>
        </p:nvSpPr>
        <p:spPr>
          <a:xfrm>
            <a:off x="3735294" y="747448"/>
            <a:ext cx="1544012"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(FOV for Two LMXs shown, East and West)</a:t>
            </a:r>
            <a:endParaRPr/>
          </a:p>
        </p:txBody>
      </p:sp>
      <p:pic>
        <p:nvPicPr>
          <p:cNvPr id="321" name="Google Shape;321;p10"/>
          <p:cNvPicPr preferRelativeResize="0"/>
          <p:nvPr/>
        </p:nvPicPr>
        <p:blipFill rotWithShape="1">
          <a:blip r:embed="rId4">
            <a:alphaModFix/>
          </a:blip>
          <a:srcRect b="0" l="0" r="0" t="0"/>
          <a:stretch/>
        </p:blipFill>
        <p:spPr>
          <a:xfrm>
            <a:off x="111204" y="4038359"/>
            <a:ext cx="5757392" cy="2355536"/>
          </a:xfrm>
          <a:prstGeom prst="rect">
            <a:avLst/>
          </a:prstGeom>
          <a:noFill/>
          <a:ln>
            <a:noFill/>
          </a:ln>
        </p:spPr>
      </p:pic>
      <p:sp>
        <p:nvSpPr>
          <p:cNvPr id="322" name="Google Shape;322;p10"/>
          <p:cNvSpPr txBox="1"/>
          <p:nvPr/>
        </p:nvSpPr>
        <p:spPr>
          <a:xfrm>
            <a:off x="6564100" y="-27200"/>
            <a:ext cx="3830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200">
                <a:latin typeface="Calibri"/>
                <a:ea typeface="Calibri"/>
                <a:cs typeface="Calibri"/>
                <a:sym typeface="Calibri"/>
              </a:rPr>
              <a:t>courtesy of Joel McCorkel - GeoXO Program Flight Scientist</a:t>
            </a:r>
            <a:endParaRPr i="1"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11"/>
          <p:cNvPicPr preferRelativeResize="0"/>
          <p:nvPr/>
        </p:nvPicPr>
        <p:blipFill rotWithShape="1">
          <a:blip r:embed="rId3">
            <a:alphaModFix/>
          </a:blip>
          <a:srcRect b="0" l="0" r="0" t="0"/>
          <a:stretch/>
        </p:blipFill>
        <p:spPr>
          <a:xfrm>
            <a:off x="354316" y="1099524"/>
            <a:ext cx="11909080" cy="5274949"/>
          </a:xfrm>
          <a:prstGeom prst="snip2DiagRect">
            <a:avLst>
              <a:gd fmla="val 7223" name="adj1"/>
              <a:gd fmla="val 16667" name="adj2"/>
            </a:avLst>
          </a:prstGeom>
          <a:noFill/>
          <a:ln>
            <a:noFill/>
          </a:ln>
        </p:spPr>
      </p:pic>
      <p:sp>
        <p:nvSpPr>
          <p:cNvPr id="328" name="Google Shape;328;p11"/>
          <p:cNvSpPr txBox="1"/>
          <p:nvPr>
            <p:ph type="title"/>
          </p:nvPr>
        </p:nvSpPr>
        <p:spPr>
          <a:xfrm>
            <a:off x="1939635" y="5897"/>
            <a:ext cx="8428867" cy="10173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200"/>
              <a:buFont typeface="Calibri"/>
              <a:buNone/>
            </a:pPr>
            <a:r>
              <a:rPr lang="en-US"/>
              <a:t>GeoXO within the GEO-RING</a:t>
            </a:r>
            <a:endParaRPr/>
          </a:p>
        </p:txBody>
      </p:sp>
      <p:sp>
        <p:nvSpPr>
          <p:cNvPr id="329" name="Google Shape;329;p1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rgbClr val="888888"/>
                </a:solidFill>
                <a:latin typeface="Calibri"/>
                <a:ea typeface="Calibri"/>
                <a:cs typeface="Calibri"/>
                <a:sym typeface="Calibri"/>
              </a:rPr>
              <a:t>Pre-Decisional - NOAA/NASA Internal Use Only</a:t>
            </a:r>
            <a:endParaRPr/>
          </a:p>
        </p:txBody>
      </p:sp>
      <p:pic>
        <p:nvPicPr>
          <p:cNvPr id="330" name="Google Shape;330;p11"/>
          <p:cNvPicPr preferRelativeResize="0"/>
          <p:nvPr/>
        </p:nvPicPr>
        <p:blipFill rotWithShape="1">
          <a:blip r:embed="rId4">
            <a:alphaModFix/>
          </a:blip>
          <a:srcRect b="0" l="0" r="0" t="0"/>
          <a:stretch/>
        </p:blipFill>
        <p:spPr>
          <a:xfrm>
            <a:off x="8562307" y="1472185"/>
            <a:ext cx="502920" cy="337769"/>
          </a:xfrm>
          <a:prstGeom prst="rect">
            <a:avLst/>
          </a:prstGeom>
          <a:noFill/>
          <a:ln cap="flat" cmpd="sng" w="9525">
            <a:solidFill>
              <a:srgbClr val="0C0C0C"/>
            </a:solidFill>
            <a:prstDash val="solid"/>
            <a:round/>
            <a:headEnd len="sm" w="sm" type="none"/>
            <a:tailEnd len="sm" w="sm" type="none"/>
          </a:ln>
        </p:spPr>
      </p:pic>
      <p:pic>
        <p:nvPicPr>
          <p:cNvPr id="331" name="Google Shape;331;p11"/>
          <p:cNvPicPr preferRelativeResize="0"/>
          <p:nvPr/>
        </p:nvPicPr>
        <p:blipFill rotWithShape="1">
          <a:blip r:embed="rId5">
            <a:alphaModFix/>
          </a:blip>
          <a:srcRect b="0" l="0" r="0" t="0"/>
          <a:stretch/>
        </p:blipFill>
        <p:spPr>
          <a:xfrm>
            <a:off x="10775217" y="1472184"/>
            <a:ext cx="502920" cy="337901"/>
          </a:xfrm>
          <a:prstGeom prst="rect">
            <a:avLst/>
          </a:prstGeom>
          <a:noFill/>
          <a:ln cap="flat" cmpd="sng" w="9525">
            <a:solidFill>
              <a:srgbClr val="0C0C0C"/>
            </a:solidFill>
            <a:prstDash val="solid"/>
            <a:round/>
            <a:headEnd len="sm" w="sm" type="none"/>
            <a:tailEnd len="sm" w="sm" type="none"/>
          </a:ln>
        </p:spPr>
      </p:pic>
      <p:pic>
        <p:nvPicPr>
          <p:cNvPr id="332" name="Google Shape;332;p11"/>
          <p:cNvPicPr preferRelativeResize="0"/>
          <p:nvPr/>
        </p:nvPicPr>
        <p:blipFill rotWithShape="1">
          <a:blip r:embed="rId6">
            <a:alphaModFix/>
          </a:blip>
          <a:srcRect b="0" l="0" r="0" t="0"/>
          <a:stretch/>
        </p:blipFill>
        <p:spPr>
          <a:xfrm>
            <a:off x="10197769" y="1472185"/>
            <a:ext cx="502920" cy="337903"/>
          </a:xfrm>
          <a:prstGeom prst="rect">
            <a:avLst/>
          </a:prstGeom>
          <a:noFill/>
          <a:ln cap="flat" cmpd="sng" w="9525">
            <a:solidFill>
              <a:srgbClr val="0C0C0C"/>
            </a:solidFill>
            <a:prstDash val="solid"/>
            <a:round/>
            <a:headEnd len="sm" w="sm" type="none"/>
            <a:tailEnd len="sm" w="sm" type="none"/>
          </a:ln>
        </p:spPr>
      </p:pic>
      <p:pic>
        <p:nvPicPr>
          <p:cNvPr id="333" name="Google Shape;333;p11"/>
          <p:cNvPicPr preferRelativeResize="0"/>
          <p:nvPr/>
        </p:nvPicPr>
        <p:blipFill rotWithShape="1">
          <a:blip r:embed="rId7">
            <a:alphaModFix/>
          </a:blip>
          <a:srcRect b="0" l="0" r="0" t="0"/>
          <a:stretch/>
        </p:blipFill>
        <p:spPr>
          <a:xfrm>
            <a:off x="1492581" y="1468217"/>
            <a:ext cx="506851" cy="338328"/>
          </a:xfrm>
          <a:prstGeom prst="rect">
            <a:avLst/>
          </a:prstGeom>
          <a:noFill/>
          <a:ln cap="flat" cmpd="sng" w="9525">
            <a:solidFill>
              <a:srgbClr val="0C0C0C"/>
            </a:solidFill>
            <a:prstDash val="solid"/>
            <a:round/>
            <a:headEnd len="sm" w="sm" type="none"/>
            <a:tailEnd len="sm" w="sm" type="none"/>
          </a:ln>
        </p:spPr>
      </p:pic>
      <p:pic>
        <p:nvPicPr>
          <p:cNvPr id="334" name="Google Shape;334;p11"/>
          <p:cNvPicPr preferRelativeResize="0"/>
          <p:nvPr/>
        </p:nvPicPr>
        <p:blipFill rotWithShape="1">
          <a:blip r:embed="rId8">
            <a:alphaModFix/>
          </a:blip>
          <a:srcRect b="0" l="0" r="0" t="0"/>
          <a:stretch/>
        </p:blipFill>
        <p:spPr>
          <a:xfrm>
            <a:off x="7962985" y="1472184"/>
            <a:ext cx="502920" cy="338328"/>
          </a:xfrm>
          <a:prstGeom prst="rect">
            <a:avLst/>
          </a:prstGeom>
          <a:noFill/>
          <a:ln cap="flat" cmpd="sng" w="9525">
            <a:solidFill>
              <a:srgbClr val="0C0C0C"/>
            </a:solidFill>
            <a:prstDash val="solid"/>
            <a:round/>
            <a:headEnd len="sm" w="sm" type="none"/>
            <a:tailEnd len="sm" w="sm" type="none"/>
          </a:ln>
        </p:spPr>
      </p:pic>
      <p:sp>
        <p:nvSpPr>
          <p:cNvPr id="335" name="Google Shape;335;p11"/>
          <p:cNvSpPr txBox="1"/>
          <p:nvPr/>
        </p:nvSpPr>
        <p:spPr>
          <a:xfrm>
            <a:off x="3297784" y="1837946"/>
            <a:ext cx="515816" cy="64629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25" spcFirstLastPara="1" rIns="91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GOES-R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Imager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36" name="Google Shape;336;p11"/>
          <p:cNvSpPr txBox="1"/>
          <p:nvPr/>
        </p:nvSpPr>
        <p:spPr>
          <a:xfrm>
            <a:off x="1483618" y="1833301"/>
            <a:ext cx="515815" cy="64629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25" spcFirstLastPara="1" rIns="91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GOES-R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Imager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pic>
        <p:nvPicPr>
          <p:cNvPr id="337" name="Google Shape;337;p11"/>
          <p:cNvPicPr preferRelativeResize="0"/>
          <p:nvPr/>
        </p:nvPicPr>
        <p:blipFill rotWithShape="1">
          <a:blip r:embed="rId7">
            <a:alphaModFix/>
          </a:blip>
          <a:srcRect b="0" l="0" r="0" t="0"/>
          <a:stretch/>
        </p:blipFill>
        <p:spPr>
          <a:xfrm>
            <a:off x="3306749" y="1472183"/>
            <a:ext cx="506851" cy="338328"/>
          </a:xfrm>
          <a:prstGeom prst="rect">
            <a:avLst/>
          </a:prstGeom>
          <a:noFill/>
          <a:ln cap="flat" cmpd="sng" w="9525">
            <a:solidFill>
              <a:srgbClr val="0C0C0C"/>
            </a:solidFill>
            <a:prstDash val="solid"/>
            <a:round/>
            <a:headEnd len="sm" w="sm" type="none"/>
            <a:tailEnd len="sm" w="sm" type="none"/>
          </a:ln>
        </p:spPr>
      </p:pic>
      <p:sp>
        <p:nvSpPr>
          <p:cNvPr id="338" name="Google Shape;338;p11"/>
          <p:cNvSpPr txBox="1"/>
          <p:nvPr/>
        </p:nvSpPr>
        <p:spPr>
          <a:xfrm>
            <a:off x="1483227" y="5012275"/>
            <a:ext cx="516207" cy="830956"/>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GEO-I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Imager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LM</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OC</a:t>
            </a:r>
            <a:endParaRPr b="0" i="0" sz="1400" u="none" cap="none" strike="noStrike">
              <a:solidFill>
                <a:srgbClr val="000000"/>
              </a:solidFill>
              <a:latin typeface="Arial"/>
              <a:ea typeface="Arial"/>
              <a:cs typeface="Arial"/>
              <a:sym typeface="Arial"/>
            </a:endParaRPr>
          </a:p>
        </p:txBody>
      </p:sp>
      <p:sp>
        <p:nvSpPr>
          <p:cNvPr id="339" name="Google Shape;339;p11"/>
          <p:cNvSpPr txBox="1"/>
          <p:nvPr/>
        </p:nvSpPr>
        <p:spPr>
          <a:xfrm>
            <a:off x="10766178" y="1837946"/>
            <a:ext cx="506605"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H8/9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sp>
        <p:nvSpPr>
          <p:cNvPr id="340" name="Google Shape;340;p11"/>
          <p:cNvSpPr txBox="1"/>
          <p:nvPr/>
        </p:nvSpPr>
        <p:spPr>
          <a:xfrm>
            <a:off x="9646286" y="1837946"/>
            <a:ext cx="512655"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GK2A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sp>
        <p:nvSpPr>
          <p:cNvPr id="341" name="Google Shape;341;p11"/>
          <p:cNvSpPr txBox="1"/>
          <p:nvPr/>
        </p:nvSpPr>
        <p:spPr>
          <a:xfrm>
            <a:off x="10187774" y="1837946"/>
            <a:ext cx="512916" cy="64629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GK2B</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AC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OC</a:t>
            </a:r>
            <a:endParaRPr b="0" i="0" sz="1400" u="none" cap="none" strike="noStrike">
              <a:solidFill>
                <a:srgbClr val="000000"/>
              </a:solidFill>
              <a:latin typeface="Arial"/>
              <a:ea typeface="Arial"/>
              <a:cs typeface="Arial"/>
              <a:sym typeface="Arial"/>
            </a:endParaRPr>
          </a:p>
        </p:txBody>
      </p:sp>
      <p:sp>
        <p:nvSpPr>
          <p:cNvPr id="342" name="Google Shape;342;p11"/>
          <p:cNvSpPr txBox="1"/>
          <p:nvPr/>
        </p:nvSpPr>
        <p:spPr>
          <a:xfrm>
            <a:off x="10766176" y="5010914"/>
            <a:ext cx="506605"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H10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Imgr</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tbd</a:t>
            </a:r>
            <a:endParaRPr b="1" i="0" sz="1200" u="none" cap="none" strike="noStrike">
              <a:solidFill>
                <a:srgbClr val="FF0000"/>
              </a:solidFill>
              <a:latin typeface="Calibri"/>
              <a:ea typeface="Calibri"/>
              <a:cs typeface="Calibri"/>
              <a:sym typeface="Calibri"/>
            </a:endParaRPr>
          </a:p>
        </p:txBody>
      </p:sp>
      <p:sp>
        <p:nvSpPr>
          <p:cNvPr id="343" name="Google Shape;343;p11"/>
          <p:cNvSpPr txBox="1"/>
          <p:nvPr/>
        </p:nvSpPr>
        <p:spPr>
          <a:xfrm>
            <a:off x="5457925" y="1836005"/>
            <a:ext cx="500700"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MSG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sp>
        <p:nvSpPr>
          <p:cNvPr id="344" name="Google Shape;344;p11"/>
          <p:cNvSpPr txBox="1"/>
          <p:nvPr/>
        </p:nvSpPr>
        <p:spPr>
          <a:xfrm>
            <a:off x="6020728" y="1836650"/>
            <a:ext cx="501291"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MSG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Rapid</a:t>
            </a:r>
            <a:endParaRPr b="0" i="0" sz="1400" u="none" cap="none" strike="noStrike">
              <a:solidFill>
                <a:srgbClr val="000000"/>
              </a:solidFill>
              <a:latin typeface="Arial"/>
              <a:ea typeface="Arial"/>
              <a:cs typeface="Arial"/>
              <a:sym typeface="Arial"/>
            </a:endParaRPr>
          </a:p>
        </p:txBody>
      </p:sp>
      <p:sp>
        <p:nvSpPr>
          <p:cNvPr id="345" name="Google Shape;345;p11"/>
          <p:cNvSpPr txBox="1"/>
          <p:nvPr/>
        </p:nvSpPr>
        <p:spPr>
          <a:xfrm>
            <a:off x="6569172" y="1836005"/>
            <a:ext cx="498849"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MSG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sp>
        <p:nvSpPr>
          <p:cNvPr id="346" name="Google Shape;346;p11"/>
          <p:cNvSpPr txBox="1"/>
          <p:nvPr/>
        </p:nvSpPr>
        <p:spPr>
          <a:xfrm>
            <a:off x="5457924" y="5010914"/>
            <a:ext cx="497315"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MTG-I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Imgr</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47" name="Google Shape;347;p11"/>
          <p:cNvSpPr txBox="1"/>
          <p:nvPr/>
        </p:nvSpPr>
        <p:spPr>
          <a:xfrm>
            <a:off x="6020727" y="5010914"/>
            <a:ext cx="501291"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MTG-S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Sndr</a:t>
            </a:r>
            <a:endParaRPr b="1" i="0" sz="12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AC</a:t>
            </a:r>
            <a:endParaRPr b="0" i="0" sz="1400" u="none" cap="none" strike="noStrike">
              <a:solidFill>
                <a:srgbClr val="000000"/>
              </a:solidFill>
              <a:latin typeface="Arial"/>
              <a:ea typeface="Arial"/>
              <a:cs typeface="Arial"/>
              <a:sym typeface="Arial"/>
            </a:endParaRPr>
          </a:p>
        </p:txBody>
      </p:sp>
      <p:sp>
        <p:nvSpPr>
          <p:cNvPr id="348" name="Google Shape;348;p11"/>
          <p:cNvSpPr txBox="1"/>
          <p:nvPr/>
        </p:nvSpPr>
        <p:spPr>
          <a:xfrm>
            <a:off x="6565102" y="5010914"/>
            <a:ext cx="502919"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MTG-I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Rapid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49" name="Google Shape;349;p11"/>
          <p:cNvSpPr txBox="1"/>
          <p:nvPr/>
        </p:nvSpPr>
        <p:spPr>
          <a:xfrm>
            <a:off x="9105657" y="1837945"/>
            <a:ext cx="510025" cy="830956"/>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FY4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Sndr</a:t>
            </a:r>
            <a:endParaRPr b="1" i="0" sz="12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pic>
        <p:nvPicPr>
          <p:cNvPr id="350" name="Google Shape;350;p11"/>
          <p:cNvPicPr preferRelativeResize="0"/>
          <p:nvPr/>
        </p:nvPicPr>
        <p:blipFill rotWithShape="1">
          <a:blip r:embed="rId4">
            <a:alphaModFix/>
          </a:blip>
          <a:srcRect b="0" l="0" r="0" t="0"/>
          <a:stretch/>
        </p:blipFill>
        <p:spPr>
          <a:xfrm>
            <a:off x="9112761" y="1472184"/>
            <a:ext cx="502920" cy="338328"/>
          </a:xfrm>
          <a:prstGeom prst="rect">
            <a:avLst/>
          </a:prstGeom>
          <a:noFill/>
          <a:ln cap="flat" cmpd="sng" w="9525">
            <a:solidFill>
              <a:srgbClr val="0C0C0C"/>
            </a:solidFill>
            <a:prstDash val="solid"/>
            <a:round/>
            <a:headEnd len="sm" w="sm" type="none"/>
            <a:tailEnd len="sm" w="sm" type="none"/>
          </a:ln>
        </p:spPr>
      </p:pic>
      <p:sp>
        <p:nvSpPr>
          <p:cNvPr id="351" name="Google Shape;351;p11"/>
          <p:cNvSpPr txBox="1"/>
          <p:nvPr/>
        </p:nvSpPr>
        <p:spPr>
          <a:xfrm>
            <a:off x="7959777" y="5010914"/>
            <a:ext cx="506129"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I-3DS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124163"/>
                </a:solidFill>
                <a:latin typeface="Calibri"/>
                <a:ea typeface="Calibri"/>
                <a:cs typeface="Calibri"/>
                <a:sym typeface="Calibri"/>
              </a:rPr>
              <a:t>Imgr</a:t>
            </a:r>
            <a:endParaRPr b="1" i="0" sz="1200" u="none" cap="none" strike="noStrike">
              <a:solidFill>
                <a:srgbClr val="124163"/>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124163"/>
                </a:solidFill>
                <a:latin typeface="Calibri"/>
                <a:ea typeface="Calibri"/>
                <a:cs typeface="Calibri"/>
                <a:sym typeface="Calibri"/>
              </a:rPr>
              <a:t>Sndr</a:t>
            </a:r>
            <a:endParaRPr b="1" i="0" sz="1200" u="none" cap="none" strike="noStrike">
              <a:solidFill>
                <a:srgbClr val="124163"/>
              </a:solidFill>
              <a:latin typeface="Calibri"/>
              <a:ea typeface="Calibri"/>
              <a:cs typeface="Calibri"/>
              <a:sym typeface="Calibri"/>
            </a:endParaRPr>
          </a:p>
        </p:txBody>
      </p:sp>
      <p:sp>
        <p:nvSpPr>
          <p:cNvPr id="352" name="Google Shape;352;p11"/>
          <p:cNvSpPr txBox="1"/>
          <p:nvPr/>
        </p:nvSpPr>
        <p:spPr>
          <a:xfrm>
            <a:off x="7261474" y="1837946"/>
            <a:ext cx="512909"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Elk-L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pic>
        <p:nvPicPr>
          <p:cNvPr id="353" name="Google Shape;353;p11"/>
          <p:cNvPicPr preferRelativeResize="0"/>
          <p:nvPr/>
        </p:nvPicPr>
        <p:blipFill rotWithShape="1">
          <a:blip r:embed="rId9">
            <a:alphaModFix/>
          </a:blip>
          <a:srcRect b="0" l="0" r="0" t="0"/>
          <a:stretch/>
        </p:blipFill>
        <p:spPr>
          <a:xfrm>
            <a:off x="7271463" y="1472184"/>
            <a:ext cx="502920" cy="338328"/>
          </a:xfrm>
          <a:prstGeom prst="rect">
            <a:avLst/>
          </a:prstGeom>
          <a:noFill/>
          <a:ln cap="flat" cmpd="sng" w="9525">
            <a:solidFill>
              <a:srgbClr val="0C0C0C"/>
            </a:solidFill>
            <a:prstDash val="solid"/>
            <a:round/>
            <a:headEnd len="sm" w="sm" type="none"/>
            <a:tailEnd len="sm" w="sm" type="none"/>
          </a:ln>
        </p:spPr>
      </p:pic>
      <p:sp>
        <p:nvSpPr>
          <p:cNvPr id="354" name="Google Shape;354;p11"/>
          <p:cNvSpPr txBox="1"/>
          <p:nvPr/>
        </p:nvSpPr>
        <p:spPr>
          <a:xfrm>
            <a:off x="8556489" y="5010913"/>
            <a:ext cx="508737" cy="830956"/>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FY4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Imgr</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Sndr</a:t>
            </a:r>
            <a:endParaRPr b="1" i="0" sz="12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124163"/>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55" name="Google Shape;355;p11"/>
          <p:cNvSpPr txBox="1"/>
          <p:nvPr/>
        </p:nvSpPr>
        <p:spPr>
          <a:xfrm>
            <a:off x="7959775" y="1837946"/>
            <a:ext cx="506131" cy="64629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I-3DR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Sndr</a:t>
            </a:r>
            <a:endParaRPr b="1" i="0" sz="1200" u="none" cap="none" strike="noStrike">
              <a:solidFill>
                <a:srgbClr val="000000"/>
              </a:solidFill>
              <a:latin typeface="Calibri"/>
              <a:ea typeface="Calibri"/>
              <a:cs typeface="Calibri"/>
              <a:sym typeface="Calibri"/>
            </a:endParaRPr>
          </a:p>
        </p:txBody>
      </p:sp>
      <p:sp>
        <p:nvSpPr>
          <p:cNvPr id="356" name="Google Shape;356;p11"/>
          <p:cNvSpPr txBox="1"/>
          <p:nvPr/>
        </p:nvSpPr>
        <p:spPr>
          <a:xfrm>
            <a:off x="8547262" y="1837946"/>
            <a:ext cx="517967"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00000"/>
                </a:solidFill>
                <a:latin typeface="Calibri"/>
                <a:ea typeface="Calibri"/>
                <a:cs typeface="Calibri"/>
                <a:sym typeface="Calibri"/>
              </a:rPr>
              <a:t>FY2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Imgr</a:t>
            </a:r>
            <a:endParaRPr b="1" i="0" sz="1200" u="none" cap="none" strike="noStrike">
              <a:solidFill>
                <a:srgbClr val="000000"/>
              </a:solidFill>
              <a:latin typeface="Calibri"/>
              <a:ea typeface="Calibri"/>
              <a:cs typeface="Calibri"/>
              <a:sym typeface="Calibri"/>
            </a:endParaRPr>
          </a:p>
        </p:txBody>
      </p:sp>
      <p:grpSp>
        <p:nvGrpSpPr>
          <p:cNvPr id="357" name="Google Shape;357;p11"/>
          <p:cNvGrpSpPr/>
          <p:nvPr/>
        </p:nvGrpSpPr>
        <p:grpSpPr>
          <a:xfrm>
            <a:off x="5460507" y="1472185"/>
            <a:ext cx="502920" cy="341516"/>
            <a:chOff x="5400050" y="1454374"/>
            <a:chExt cx="462724" cy="341516"/>
          </a:xfrm>
        </p:grpSpPr>
        <p:sp>
          <p:nvSpPr>
            <p:cNvPr id="358" name="Google Shape;358;p11"/>
            <p:cNvSpPr/>
            <p:nvPr/>
          </p:nvSpPr>
          <p:spPr>
            <a:xfrm>
              <a:off x="5400208" y="1455343"/>
              <a:ext cx="462566" cy="340542"/>
            </a:xfrm>
            <a:prstGeom prst="rect">
              <a:avLst/>
            </a:prstGeom>
            <a:solidFill>
              <a:schemeClr val="lt1"/>
            </a:solidFill>
            <a:ln cap="flat" cmpd="sng" w="9525">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Candara"/>
                <a:ea typeface="Candara"/>
                <a:cs typeface="Candara"/>
                <a:sym typeface="Candara"/>
              </a:endParaRPr>
            </a:p>
          </p:txBody>
        </p:sp>
        <p:pic>
          <p:nvPicPr>
            <p:cNvPr id="359" name="Google Shape;359;p11"/>
            <p:cNvPicPr preferRelativeResize="0"/>
            <p:nvPr/>
          </p:nvPicPr>
          <p:blipFill rotWithShape="1">
            <a:blip r:embed="rId10">
              <a:alphaModFix/>
            </a:blip>
            <a:srcRect b="0" l="0" r="0" t="0"/>
            <a:stretch/>
          </p:blipFill>
          <p:spPr>
            <a:xfrm>
              <a:off x="5400050" y="1454374"/>
              <a:ext cx="456712" cy="341516"/>
            </a:xfrm>
            <a:prstGeom prst="rect">
              <a:avLst/>
            </a:prstGeom>
            <a:noFill/>
            <a:ln>
              <a:noFill/>
            </a:ln>
          </p:spPr>
        </p:pic>
      </p:grpSp>
      <p:grpSp>
        <p:nvGrpSpPr>
          <p:cNvPr id="360" name="Google Shape;360;p11"/>
          <p:cNvGrpSpPr/>
          <p:nvPr/>
        </p:nvGrpSpPr>
        <p:grpSpPr>
          <a:xfrm>
            <a:off x="6565100" y="1472185"/>
            <a:ext cx="502920" cy="341516"/>
            <a:chOff x="6504644" y="1454374"/>
            <a:chExt cx="462724" cy="341516"/>
          </a:xfrm>
        </p:grpSpPr>
        <p:sp>
          <p:nvSpPr>
            <p:cNvPr id="361" name="Google Shape;361;p11"/>
            <p:cNvSpPr/>
            <p:nvPr/>
          </p:nvSpPr>
          <p:spPr>
            <a:xfrm>
              <a:off x="6504802" y="1455343"/>
              <a:ext cx="462566" cy="340542"/>
            </a:xfrm>
            <a:prstGeom prst="rect">
              <a:avLst/>
            </a:prstGeom>
            <a:solidFill>
              <a:schemeClr val="lt1"/>
            </a:solidFill>
            <a:ln cap="flat" cmpd="sng" w="9525">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Candara"/>
                <a:ea typeface="Candara"/>
                <a:cs typeface="Candara"/>
                <a:sym typeface="Candara"/>
              </a:endParaRPr>
            </a:p>
          </p:txBody>
        </p:sp>
        <p:pic>
          <p:nvPicPr>
            <p:cNvPr id="362" name="Google Shape;362;p11"/>
            <p:cNvPicPr preferRelativeResize="0"/>
            <p:nvPr/>
          </p:nvPicPr>
          <p:blipFill rotWithShape="1">
            <a:blip r:embed="rId10">
              <a:alphaModFix/>
            </a:blip>
            <a:srcRect b="0" l="0" r="0" t="0"/>
            <a:stretch/>
          </p:blipFill>
          <p:spPr>
            <a:xfrm>
              <a:off x="6504644" y="1454374"/>
              <a:ext cx="456712" cy="341516"/>
            </a:xfrm>
            <a:prstGeom prst="rect">
              <a:avLst/>
            </a:prstGeom>
            <a:noFill/>
            <a:ln>
              <a:noFill/>
            </a:ln>
          </p:spPr>
        </p:pic>
      </p:grpSp>
      <p:grpSp>
        <p:nvGrpSpPr>
          <p:cNvPr id="363" name="Google Shape;363;p11"/>
          <p:cNvGrpSpPr/>
          <p:nvPr/>
        </p:nvGrpSpPr>
        <p:grpSpPr>
          <a:xfrm>
            <a:off x="6019099" y="1472185"/>
            <a:ext cx="502920" cy="341516"/>
            <a:chOff x="5958642" y="1461620"/>
            <a:chExt cx="462724" cy="341516"/>
          </a:xfrm>
        </p:grpSpPr>
        <p:sp>
          <p:nvSpPr>
            <p:cNvPr id="364" name="Google Shape;364;p11"/>
            <p:cNvSpPr/>
            <p:nvPr/>
          </p:nvSpPr>
          <p:spPr>
            <a:xfrm>
              <a:off x="5958800" y="1462589"/>
              <a:ext cx="462566" cy="340542"/>
            </a:xfrm>
            <a:prstGeom prst="rect">
              <a:avLst/>
            </a:prstGeom>
            <a:solidFill>
              <a:schemeClr val="lt1"/>
            </a:solidFill>
            <a:ln cap="flat" cmpd="sng" w="9525">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Candara"/>
                <a:ea typeface="Candara"/>
                <a:cs typeface="Candara"/>
                <a:sym typeface="Candara"/>
              </a:endParaRPr>
            </a:p>
          </p:txBody>
        </p:sp>
        <p:pic>
          <p:nvPicPr>
            <p:cNvPr id="365" name="Google Shape;365;p11"/>
            <p:cNvPicPr preferRelativeResize="0"/>
            <p:nvPr/>
          </p:nvPicPr>
          <p:blipFill rotWithShape="1">
            <a:blip r:embed="rId10">
              <a:alphaModFix/>
            </a:blip>
            <a:srcRect b="0" l="0" r="0" t="0"/>
            <a:stretch/>
          </p:blipFill>
          <p:spPr>
            <a:xfrm>
              <a:off x="5958642" y="1461620"/>
              <a:ext cx="456712" cy="341516"/>
            </a:xfrm>
            <a:prstGeom prst="rect">
              <a:avLst/>
            </a:prstGeom>
            <a:noFill/>
            <a:ln>
              <a:noFill/>
            </a:ln>
          </p:spPr>
        </p:pic>
      </p:grpSp>
      <p:sp>
        <p:nvSpPr>
          <p:cNvPr id="366" name="Google Shape;366;p11"/>
          <p:cNvSpPr txBox="1"/>
          <p:nvPr/>
        </p:nvSpPr>
        <p:spPr>
          <a:xfrm>
            <a:off x="10187774" y="5010914"/>
            <a:ext cx="512916"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GK3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Imgr</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67" name="Google Shape;367;p11"/>
          <p:cNvSpPr txBox="1"/>
          <p:nvPr/>
        </p:nvSpPr>
        <p:spPr>
          <a:xfrm>
            <a:off x="9646286" y="5010914"/>
            <a:ext cx="512655" cy="461624"/>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GK3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Sndr</a:t>
            </a:r>
            <a:endParaRPr b="1" i="0" sz="1200" u="none" cap="none" strike="noStrike">
              <a:solidFill>
                <a:srgbClr val="FF0000"/>
              </a:solidFill>
              <a:latin typeface="Calibri"/>
              <a:ea typeface="Calibri"/>
              <a:cs typeface="Calibri"/>
              <a:sym typeface="Calibri"/>
            </a:endParaRPr>
          </a:p>
        </p:txBody>
      </p:sp>
      <p:sp>
        <p:nvSpPr>
          <p:cNvPr id="368" name="Google Shape;368;p11"/>
          <p:cNvSpPr txBox="1"/>
          <p:nvPr/>
        </p:nvSpPr>
        <p:spPr>
          <a:xfrm>
            <a:off x="2374984" y="5010914"/>
            <a:ext cx="705429"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GEO-S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Sounder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AC</a:t>
            </a:r>
            <a:endParaRPr b="1" i="0" sz="1200" u="none" cap="none" strike="noStrike">
              <a:solidFill>
                <a:srgbClr val="FF0000"/>
              </a:solidFill>
              <a:latin typeface="Calibri"/>
              <a:ea typeface="Calibri"/>
              <a:cs typeface="Calibri"/>
              <a:sym typeface="Calibri"/>
            </a:endParaRPr>
          </a:p>
        </p:txBody>
      </p:sp>
      <p:pic>
        <p:nvPicPr>
          <p:cNvPr id="369" name="Google Shape;369;p11"/>
          <p:cNvPicPr preferRelativeResize="0"/>
          <p:nvPr/>
        </p:nvPicPr>
        <p:blipFill rotWithShape="1">
          <a:blip r:embed="rId6">
            <a:alphaModFix/>
          </a:blip>
          <a:srcRect b="0" l="0" r="0" t="0"/>
          <a:stretch/>
        </p:blipFill>
        <p:spPr>
          <a:xfrm>
            <a:off x="9656069" y="1472185"/>
            <a:ext cx="502920" cy="337903"/>
          </a:xfrm>
          <a:prstGeom prst="rect">
            <a:avLst/>
          </a:prstGeom>
          <a:noFill/>
          <a:ln cap="flat" cmpd="sng" w="9525">
            <a:solidFill>
              <a:srgbClr val="0C0C0C"/>
            </a:solidFill>
            <a:prstDash val="solid"/>
            <a:round/>
            <a:headEnd len="sm" w="sm" type="none"/>
            <a:tailEnd len="sm" w="sm" type="none"/>
          </a:ln>
        </p:spPr>
      </p:pic>
      <p:sp>
        <p:nvSpPr>
          <p:cNvPr id="370" name="Google Shape;370;p11"/>
          <p:cNvSpPr txBox="1"/>
          <p:nvPr/>
        </p:nvSpPr>
        <p:spPr>
          <a:xfrm>
            <a:off x="3297786" y="5010913"/>
            <a:ext cx="510183" cy="830956"/>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1" i="0" lang="en-US" sz="1200" u="sng" cap="none" strike="noStrike">
                <a:solidFill>
                  <a:srgbClr val="07336F"/>
                </a:solidFill>
                <a:latin typeface="Calibri"/>
                <a:ea typeface="Calibri"/>
                <a:cs typeface="Calibri"/>
                <a:sym typeface="Calibri"/>
              </a:rPr>
              <a:t>GEO-I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Imager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LM</a:t>
            </a:r>
            <a:endParaRPr b="1"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OC</a:t>
            </a:r>
            <a:endParaRPr b="0" i="0" sz="1400" u="none" cap="none" strike="noStrike">
              <a:solidFill>
                <a:srgbClr val="000000"/>
              </a:solidFill>
              <a:latin typeface="Arial"/>
              <a:ea typeface="Arial"/>
              <a:cs typeface="Arial"/>
              <a:sym typeface="Arial"/>
            </a:endParaRPr>
          </a:p>
        </p:txBody>
      </p:sp>
      <p:sp>
        <p:nvSpPr>
          <p:cNvPr id="371" name="Google Shape;371;p11"/>
          <p:cNvSpPr/>
          <p:nvPr/>
        </p:nvSpPr>
        <p:spPr>
          <a:xfrm>
            <a:off x="0" y="958616"/>
            <a:ext cx="12192000" cy="41084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0" i="0" lang="en-US" sz="1800" u="none" cap="none" strike="noStrike">
                <a:solidFill>
                  <a:srgbClr val="222222"/>
                </a:solidFill>
                <a:highlight>
                  <a:srgbClr val="FFFFFF"/>
                </a:highlight>
                <a:latin typeface="Calibri"/>
                <a:ea typeface="Calibri"/>
                <a:cs typeface="Calibri"/>
                <a:sym typeface="Calibri"/>
              </a:rPr>
              <a:t>GeoXO User Readiness will rely heavily on non-NESDIS proxy data</a:t>
            </a:r>
            <a:endParaRPr b="0" i="0" sz="1400" u="none" cap="none" strike="noStrike">
              <a:solidFill>
                <a:srgbClr val="000000"/>
              </a:solidFill>
              <a:latin typeface="Calibri"/>
              <a:ea typeface="Calibri"/>
              <a:cs typeface="Calibri"/>
              <a:sym typeface="Calibri"/>
            </a:endParaRPr>
          </a:p>
        </p:txBody>
      </p:sp>
      <p:sp>
        <p:nvSpPr>
          <p:cNvPr id="372" name="Google Shape;372;p11"/>
          <p:cNvSpPr txBox="1"/>
          <p:nvPr/>
        </p:nvSpPr>
        <p:spPr>
          <a:xfrm>
            <a:off x="9647104" y="2684467"/>
            <a:ext cx="507603" cy="461624"/>
          </a:xfrm>
          <a:prstGeom prst="rect">
            <a:avLst/>
          </a:prstGeom>
          <a:solidFill>
            <a:srgbClr val="C00000"/>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GK2B</a:t>
            </a:r>
            <a:endParaRPr b="0"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AC</a:t>
            </a:r>
            <a:endParaRPr b="0" i="0" sz="1400" u="none" cap="none" strike="noStrike">
              <a:solidFill>
                <a:srgbClr val="000000"/>
              </a:solidFill>
              <a:latin typeface="Arial"/>
              <a:ea typeface="Arial"/>
              <a:cs typeface="Arial"/>
              <a:sym typeface="Arial"/>
            </a:endParaRPr>
          </a:p>
        </p:txBody>
      </p:sp>
      <p:sp>
        <p:nvSpPr>
          <p:cNvPr id="373" name="Google Shape;373;p11"/>
          <p:cNvSpPr txBox="1"/>
          <p:nvPr/>
        </p:nvSpPr>
        <p:spPr>
          <a:xfrm>
            <a:off x="5448204" y="3603114"/>
            <a:ext cx="508581" cy="461624"/>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000000"/>
                </a:solidFill>
                <a:latin typeface="Calibri"/>
                <a:ea typeface="Calibri"/>
                <a:cs typeface="Calibri"/>
                <a:sym typeface="Calibri"/>
              </a:rPr>
              <a:t>MTG-I</a:t>
            </a:r>
            <a:endParaRPr b="0"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sp>
        <p:nvSpPr>
          <p:cNvPr id="374" name="Google Shape;374;p11"/>
          <p:cNvSpPr txBox="1"/>
          <p:nvPr/>
        </p:nvSpPr>
        <p:spPr>
          <a:xfrm>
            <a:off x="5457924" y="4106267"/>
            <a:ext cx="500133" cy="461624"/>
          </a:xfrm>
          <a:prstGeom prst="rect">
            <a:avLst/>
          </a:prstGeom>
          <a:solidFill>
            <a:srgbClr val="C00000"/>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MTG-S</a:t>
            </a:r>
            <a:endParaRPr b="0"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AC</a:t>
            </a:r>
            <a:endParaRPr b="0" i="0" sz="1400" u="none" cap="none" strike="noStrike">
              <a:solidFill>
                <a:srgbClr val="000000"/>
              </a:solidFill>
              <a:latin typeface="Arial"/>
              <a:ea typeface="Arial"/>
              <a:cs typeface="Arial"/>
              <a:sym typeface="Arial"/>
            </a:endParaRPr>
          </a:p>
        </p:txBody>
      </p:sp>
      <p:sp>
        <p:nvSpPr>
          <p:cNvPr id="375" name="Google Shape;375;p11"/>
          <p:cNvSpPr txBox="1"/>
          <p:nvPr/>
        </p:nvSpPr>
        <p:spPr>
          <a:xfrm>
            <a:off x="6017831" y="3973185"/>
            <a:ext cx="498327" cy="461624"/>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07336F"/>
                </a:solidFill>
                <a:latin typeface="Calibri"/>
                <a:ea typeface="Calibri"/>
                <a:cs typeface="Calibri"/>
                <a:sym typeface="Calibri"/>
              </a:rPr>
              <a:t>MTG-I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07336F"/>
                </a:solidFill>
                <a:latin typeface="Calibri"/>
                <a:ea typeface="Calibri"/>
                <a:cs typeface="Calibri"/>
                <a:sym typeface="Calibri"/>
              </a:rPr>
              <a:t>Rapid</a:t>
            </a:r>
            <a:endParaRPr b="0" i="0" sz="1400" u="none" cap="none" strike="noStrike">
              <a:solidFill>
                <a:srgbClr val="000000"/>
              </a:solidFill>
              <a:latin typeface="Arial"/>
              <a:ea typeface="Arial"/>
              <a:cs typeface="Arial"/>
              <a:sym typeface="Arial"/>
            </a:endParaRPr>
          </a:p>
        </p:txBody>
      </p:sp>
      <p:sp>
        <p:nvSpPr>
          <p:cNvPr id="376" name="Google Shape;376;p11"/>
          <p:cNvSpPr txBox="1"/>
          <p:nvPr/>
        </p:nvSpPr>
        <p:spPr>
          <a:xfrm>
            <a:off x="7959775" y="3411291"/>
            <a:ext cx="506131"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07336F"/>
                </a:solidFill>
                <a:latin typeface="Calibri"/>
                <a:ea typeface="Calibri"/>
                <a:cs typeface="Calibri"/>
                <a:sym typeface="Calibri"/>
              </a:rPr>
              <a:t>I-3DS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07336F"/>
                </a:solidFill>
                <a:latin typeface="Calibri"/>
                <a:ea typeface="Calibri"/>
                <a:cs typeface="Calibri"/>
                <a:sym typeface="Calibri"/>
              </a:rPr>
              <a:t>Imgr</a:t>
            </a:r>
            <a:endParaRPr b="0"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07336F"/>
                </a:solidFill>
                <a:latin typeface="Calibri"/>
                <a:ea typeface="Calibri"/>
                <a:cs typeface="Calibri"/>
                <a:sym typeface="Calibri"/>
              </a:rPr>
              <a:t>Sndr</a:t>
            </a:r>
            <a:endParaRPr b="0" i="0" sz="1200" u="none" cap="none" strike="noStrike">
              <a:solidFill>
                <a:srgbClr val="07336F"/>
              </a:solidFill>
              <a:latin typeface="Calibri"/>
              <a:ea typeface="Calibri"/>
              <a:cs typeface="Calibri"/>
              <a:sym typeface="Calibri"/>
            </a:endParaRPr>
          </a:p>
        </p:txBody>
      </p:sp>
      <p:sp>
        <p:nvSpPr>
          <p:cNvPr id="377" name="Google Shape;377;p11"/>
          <p:cNvSpPr txBox="1"/>
          <p:nvPr/>
        </p:nvSpPr>
        <p:spPr>
          <a:xfrm>
            <a:off x="8547262" y="2686620"/>
            <a:ext cx="517967" cy="64629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07336F"/>
                </a:solidFill>
                <a:latin typeface="Calibri"/>
                <a:ea typeface="Calibri"/>
                <a:cs typeface="Calibri"/>
                <a:sym typeface="Calibri"/>
              </a:rPr>
              <a:t>FY4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07336F"/>
                </a:solidFill>
                <a:latin typeface="Calibri"/>
                <a:ea typeface="Calibri"/>
                <a:cs typeface="Calibri"/>
                <a:sym typeface="Calibri"/>
              </a:rPr>
              <a:t>Imgr</a:t>
            </a:r>
            <a:endParaRPr b="0" i="0" sz="1200" u="none" cap="none" strike="noStrike">
              <a:solidFill>
                <a:srgbClr val="07336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07336F"/>
                </a:solidFill>
                <a:latin typeface="Calibri"/>
                <a:ea typeface="Calibri"/>
                <a:cs typeface="Calibri"/>
                <a:sym typeface="Calibri"/>
              </a:rPr>
              <a:t>LM</a:t>
            </a:r>
            <a:endParaRPr b="0" i="0" sz="1400" u="none" cap="none" strike="noStrike">
              <a:solidFill>
                <a:srgbClr val="000000"/>
              </a:solidFill>
              <a:latin typeface="Arial"/>
              <a:ea typeface="Arial"/>
              <a:cs typeface="Arial"/>
              <a:sym typeface="Arial"/>
            </a:endParaRPr>
          </a:p>
        </p:txBody>
      </p:sp>
      <p:grpSp>
        <p:nvGrpSpPr>
          <p:cNvPr id="378" name="Google Shape;378;p11"/>
          <p:cNvGrpSpPr/>
          <p:nvPr/>
        </p:nvGrpSpPr>
        <p:grpSpPr>
          <a:xfrm>
            <a:off x="11317439" y="2704777"/>
            <a:ext cx="748923" cy="2585283"/>
            <a:chOff x="1533187" y="3263941"/>
            <a:chExt cx="748923" cy="2585282"/>
          </a:xfrm>
        </p:grpSpPr>
        <p:sp>
          <p:nvSpPr>
            <p:cNvPr id="379" name="Google Shape;379;p11"/>
            <p:cNvSpPr txBox="1"/>
            <p:nvPr/>
          </p:nvSpPr>
          <p:spPr>
            <a:xfrm>
              <a:off x="1533187" y="3263941"/>
              <a:ext cx="748923" cy="25852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2020s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2030s</a:t>
              </a:r>
              <a:endParaRPr b="0" i="0" sz="1400" u="none" cap="none" strike="noStrike">
                <a:solidFill>
                  <a:srgbClr val="000000"/>
                </a:solidFill>
                <a:latin typeface="Arial"/>
                <a:ea typeface="Arial"/>
                <a:cs typeface="Arial"/>
                <a:sym typeface="Arial"/>
              </a:endParaRPr>
            </a:p>
          </p:txBody>
        </p:sp>
        <p:cxnSp>
          <p:nvCxnSpPr>
            <p:cNvPr id="380" name="Google Shape;380;p11"/>
            <p:cNvCxnSpPr/>
            <p:nvPr/>
          </p:nvCxnSpPr>
          <p:spPr>
            <a:xfrm>
              <a:off x="1907095" y="3688288"/>
              <a:ext cx="0" cy="1744210"/>
            </a:xfrm>
            <a:prstGeom prst="straightConnector1">
              <a:avLst/>
            </a:prstGeom>
            <a:noFill/>
            <a:ln cap="flat" cmpd="sng" w="28575">
              <a:solidFill>
                <a:schemeClr val="dk1"/>
              </a:solidFill>
              <a:prstDash val="solid"/>
              <a:miter lim="800000"/>
              <a:headEnd len="sm" w="sm" type="none"/>
              <a:tailEnd len="med" w="med" type="triangle"/>
            </a:ln>
          </p:spPr>
        </p:cxnSp>
      </p:grpSp>
      <p:sp>
        <p:nvSpPr>
          <p:cNvPr id="381" name="Google Shape;381;p11"/>
          <p:cNvSpPr txBox="1"/>
          <p:nvPr/>
        </p:nvSpPr>
        <p:spPr>
          <a:xfrm>
            <a:off x="2359232" y="3582627"/>
            <a:ext cx="703873" cy="461624"/>
          </a:xfrm>
          <a:prstGeom prst="rect">
            <a:avLst/>
          </a:prstGeom>
          <a:solidFill>
            <a:srgbClr val="C000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NASA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TEMPO</a:t>
            </a:r>
            <a:endParaRPr b="0" i="0" sz="1400" u="none" cap="none" strike="noStrike">
              <a:solidFill>
                <a:srgbClr val="000000"/>
              </a:solidFill>
              <a:latin typeface="Arial"/>
              <a:ea typeface="Arial"/>
              <a:cs typeface="Arial"/>
              <a:sym typeface="Arial"/>
            </a:endParaRPr>
          </a:p>
        </p:txBody>
      </p:sp>
      <p:pic>
        <p:nvPicPr>
          <p:cNvPr id="382" name="Google Shape;382;p11"/>
          <p:cNvPicPr preferRelativeResize="0"/>
          <p:nvPr/>
        </p:nvPicPr>
        <p:blipFill rotWithShape="1">
          <a:blip r:embed="rId7">
            <a:alphaModFix/>
          </a:blip>
          <a:srcRect b="0" l="0" r="0" t="0"/>
          <a:stretch/>
        </p:blipFill>
        <p:spPr>
          <a:xfrm>
            <a:off x="2459707" y="3224124"/>
            <a:ext cx="502920" cy="338328"/>
          </a:xfrm>
          <a:prstGeom prst="rect">
            <a:avLst/>
          </a:prstGeom>
          <a:noFill/>
          <a:ln cap="flat" cmpd="sng" w="9525">
            <a:solidFill>
              <a:schemeClr val="dk1"/>
            </a:solidFill>
            <a:prstDash val="solid"/>
            <a:round/>
            <a:headEnd len="sm" w="sm" type="none"/>
            <a:tailEnd len="sm" w="sm" type="none"/>
          </a:ln>
        </p:spPr>
      </p:pic>
      <p:sp>
        <p:nvSpPr>
          <p:cNvPr id="383" name="Google Shape;383;p11"/>
          <p:cNvSpPr txBox="1"/>
          <p:nvPr/>
        </p:nvSpPr>
        <p:spPr>
          <a:xfrm>
            <a:off x="2376541" y="4443774"/>
            <a:ext cx="703873" cy="461624"/>
          </a:xfrm>
          <a:prstGeom prst="rect">
            <a:avLst/>
          </a:prstGeom>
          <a:solidFill>
            <a:srgbClr val="0000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NASA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GLIMR</a:t>
            </a:r>
            <a:endParaRPr b="0" i="0" sz="1400" u="none" cap="none" strike="noStrike">
              <a:solidFill>
                <a:srgbClr val="000000"/>
              </a:solidFill>
              <a:latin typeface="Arial"/>
              <a:ea typeface="Arial"/>
              <a:cs typeface="Arial"/>
              <a:sym typeface="Arial"/>
            </a:endParaRPr>
          </a:p>
        </p:txBody>
      </p:sp>
      <p:pic>
        <p:nvPicPr>
          <p:cNvPr id="384" name="Google Shape;384;p11"/>
          <p:cNvPicPr preferRelativeResize="0"/>
          <p:nvPr/>
        </p:nvPicPr>
        <p:blipFill rotWithShape="1">
          <a:blip r:embed="rId7">
            <a:alphaModFix/>
          </a:blip>
          <a:srcRect b="0" l="0" r="0" t="0"/>
          <a:stretch/>
        </p:blipFill>
        <p:spPr>
          <a:xfrm>
            <a:off x="2482864" y="4084152"/>
            <a:ext cx="502920" cy="338328"/>
          </a:xfrm>
          <a:prstGeom prst="rect">
            <a:avLst/>
          </a:prstGeom>
          <a:noFill/>
          <a:ln cap="flat" cmpd="sng" w="9525">
            <a:solidFill>
              <a:schemeClr val="dk1"/>
            </a:solidFill>
            <a:prstDash val="solid"/>
            <a:round/>
            <a:headEnd len="sm" w="sm" type="none"/>
            <a:tailEnd len="sm" w="sm" type="none"/>
          </a:ln>
        </p:spPr>
      </p:pic>
      <p:sp>
        <p:nvSpPr>
          <p:cNvPr id="385" name="Google Shape;385;p11"/>
          <p:cNvSpPr txBox="1"/>
          <p:nvPr/>
        </p:nvSpPr>
        <p:spPr>
          <a:xfrm>
            <a:off x="9651337" y="3180498"/>
            <a:ext cx="507603" cy="461624"/>
          </a:xfrm>
          <a:prstGeom prst="rect">
            <a:avLst/>
          </a:prstGeom>
          <a:solidFill>
            <a:srgbClr val="0000FF"/>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GK2B</a:t>
            </a:r>
            <a:endParaRPr b="0"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OC</a:t>
            </a:r>
            <a:endParaRPr b="0" i="0" sz="1400" u="none" cap="none" strike="noStrike">
              <a:solidFill>
                <a:srgbClr val="000000"/>
              </a:solidFill>
              <a:latin typeface="Arial"/>
              <a:ea typeface="Arial"/>
              <a:cs typeface="Arial"/>
              <a:sym typeface="Arial"/>
            </a:endParaRPr>
          </a:p>
        </p:txBody>
      </p:sp>
      <p:sp>
        <p:nvSpPr>
          <p:cNvPr id="386" name="Google Shape;386;p11"/>
          <p:cNvSpPr txBox="1"/>
          <p:nvPr/>
        </p:nvSpPr>
        <p:spPr>
          <a:xfrm>
            <a:off x="6009760" y="3443974"/>
            <a:ext cx="512259" cy="461624"/>
          </a:xfrm>
          <a:prstGeom prst="rect">
            <a:avLst/>
          </a:prstGeom>
          <a:solidFill>
            <a:srgbClr val="00B050"/>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MTG-S</a:t>
            </a:r>
            <a:endParaRPr b="0"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Sndr</a:t>
            </a:r>
            <a:endParaRPr b="0" i="0" sz="1200" u="none" cap="none" strike="noStrike">
              <a:solidFill>
                <a:srgbClr val="FFFFFF"/>
              </a:solidFill>
              <a:latin typeface="Calibri"/>
              <a:ea typeface="Calibri"/>
              <a:cs typeface="Calibri"/>
              <a:sym typeface="Calibri"/>
            </a:endParaRPr>
          </a:p>
        </p:txBody>
      </p:sp>
      <p:sp>
        <p:nvSpPr>
          <p:cNvPr id="387" name="Google Shape;387;p11"/>
          <p:cNvSpPr txBox="1"/>
          <p:nvPr/>
        </p:nvSpPr>
        <p:spPr>
          <a:xfrm>
            <a:off x="8547262" y="3363111"/>
            <a:ext cx="517965" cy="461624"/>
          </a:xfrm>
          <a:prstGeom prst="rect">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FY4</a:t>
            </a:r>
            <a:endParaRPr b="0"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Sndr</a:t>
            </a:r>
            <a:endParaRPr b="0" i="0" sz="1200" u="none" cap="none" strike="noStrike">
              <a:solidFill>
                <a:srgbClr val="FFFFFF"/>
              </a:solidFill>
              <a:latin typeface="Calibri"/>
              <a:ea typeface="Calibri"/>
              <a:cs typeface="Calibri"/>
              <a:sym typeface="Calibri"/>
            </a:endParaRPr>
          </a:p>
        </p:txBody>
      </p:sp>
      <p:sp>
        <p:nvSpPr>
          <p:cNvPr id="388" name="Google Shape;388;p11"/>
          <p:cNvSpPr txBox="1"/>
          <p:nvPr/>
        </p:nvSpPr>
        <p:spPr>
          <a:xfrm>
            <a:off x="5448204" y="3098170"/>
            <a:ext cx="508581" cy="461624"/>
          </a:xfrm>
          <a:prstGeom prst="rect">
            <a:avLst/>
          </a:prstGeom>
          <a:solidFill>
            <a:srgbClr val="00B0F0"/>
          </a:solidFill>
          <a:ln cap="flat" cmpd="sng" w="9525">
            <a:solidFill>
              <a:schemeClr val="dk1"/>
            </a:solidFill>
            <a:prstDash val="solid"/>
            <a:round/>
            <a:headEnd len="sm" w="sm" type="none"/>
            <a:tailEnd len="sm" w="sm" type="none"/>
          </a:ln>
        </p:spPr>
        <p:txBody>
          <a:bodyPr anchorCtr="0" anchor="t" bIns="45700" lIns="18275" spcFirstLastPara="1" rIns="1827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FFFFFF"/>
                </a:solidFill>
                <a:latin typeface="Calibri"/>
                <a:ea typeface="Calibri"/>
                <a:cs typeface="Calibri"/>
                <a:sym typeface="Calibri"/>
              </a:rPr>
              <a:t>MTG-I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rgbClr val="FFFFFF"/>
                </a:solidFill>
                <a:latin typeface="Calibri"/>
                <a:ea typeface="Calibri"/>
                <a:cs typeface="Calibri"/>
                <a:sym typeface="Calibri"/>
              </a:rPr>
              <a:t>Imgr</a:t>
            </a:r>
            <a:endParaRPr b="0" i="0" sz="1200" u="none" cap="none" strike="noStrike">
              <a:solidFill>
                <a:srgbClr val="FFFFFF"/>
              </a:solidFill>
              <a:latin typeface="Calibri"/>
              <a:ea typeface="Calibri"/>
              <a:cs typeface="Calibri"/>
              <a:sym typeface="Calibri"/>
            </a:endParaRPr>
          </a:p>
        </p:txBody>
      </p:sp>
      <p:sp>
        <p:nvSpPr>
          <p:cNvPr id="389" name="Google Shape;389;p11"/>
          <p:cNvSpPr/>
          <p:nvPr/>
        </p:nvSpPr>
        <p:spPr>
          <a:xfrm>
            <a:off x="10145388" y="2753575"/>
            <a:ext cx="41549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390" name="Google Shape;390;p11"/>
          <p:cNvSpPr/>
          <p:nvPr/>
        </p:nvSpPr>
        <p:spPr>
          <a:xfrm>
            <a:off x="10151901" y="3244553"/>
            <a:ext cx="41549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391" name="Google Shape;391;p11"/>
          <p:cNvSpPr/>
          <p:nvPr/>
        </p:nvSpPr>
        <p:spPr>
          <a:xfrm>
            <a:off x="8986593" y="3457916"/>
            <a:ext cx="41549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392" name="Google Shape;392;p11"/>
          <p:cNvSpPr/>
          <p:nvPr/>
        </p:nvSpPr>
        <p:spPr>
          <a:xfrm>
            <a:off x="151897" y="1331261"/>
            <a:ext cx="1100540" cy="4764739"/>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93" name="Google Shape;393;p11"/>
          <p:cNvSpPr txBox="1"/>
          <p:nvPr/>
        </p:nvSpPr>
        <p:spPr>
          <a:xfrm>
            <a:off x="254587" y="1837946"/>
            <a:ext cx="893100" cy="461624"/>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Satellites In Orbit</a:t>
            </a:r>
            <a:endParaRPr b="1" i="0" sz="1200" u="none" cap="none" strike="noStrike">
              <a:solidFill>
                <a:srgbClr val="000000"/>
              </a:solidFill>
              <a:latin typeface="Calibri"/>
              <a:ea typeface="Calibri"/>
              <a:cs typeface="Calibri"/>
              <a:sym typeface="Calibri"/>
            </a:endParaRPr>
          </a:p>
        </p:txBody>
      </p:sp>
      <p:sp>
        <p:nvSpPr>
          <p:cNvPr id="394" name="Google Shape;394;p11"/>
          <p:cNvSpPr txBox="1"/>
          <p:nvPr/>
        </p:nvSpPr>
        <p:spPr>
          <a:xfrm>
            <a:off x="231936" y="5010957"/>
            <a:ext cx="938899" cy="461624"/>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Planned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200" u="none" cap="none" strike="noStrike">
                <a:solidFill>
                  <a:srgbClr val="07336F"/>
                </a:solidFill>
                <a:latin typeface="Calibri"/>
                <a:ea typeface="Calibri"/>
                <a:cs typeface="Calibri"/>
                <a:sym typeface="Calibri"/>
              </a:rPr>
              <a:t>Satellites</a:t>
            </a:r>
            <a:endParaRPr b="0" i="0" sz="1400" u="none" cap="none" strike="noStrike">
              <a:solidFill>
                <a:srgbClr val="000000"/>
              </a:solidFill>
              <a:latin typeface="Arial"/>
              <a:ea typeface="Arial"/>
              <a:cs typeface="Arial"/>
              <a:sym typeface="Arial"/>
            </a:endParaRPr>
          </a:p>
        </p:txBody>
      </p:sp>
      <p:sp>
        <p:nvSpPr>
          <p:cNvPr id="395" name="Google Shape;395;p11"/>
          <p:cNvSpPr txBox="1"/>
          <p:nvPr/>
        </p:nvSpPr>
        <p:spPr>
          <a:xfrm>
            <a:off x="215753" y="5609751"/>
            <a:ext cx="990963" cy="4616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FF0000"/>
                </a:solidFill>
                <a:latin typeface="Calibri"/>
                <a:ea typeface="Calibri"/>
                <a:cs typeface="Calibri"/>
                <a:sym typeface="Calibri"/>
              </a:rPr>
              <a:t>New Capabilities</a:t>
            </a:r>
            <a:endParaRPr b="0" i="0" sz="1400" u="none" cap="none" strike="noStrike">
              <a:solidFill>
                <a:srgbClr val="000000"/>
              </a:solidFill>
              <a:latin typeface="Arial"/>
              <a:ea typeface="Arial"/>
              <a:cs typeface="Arial"/>
              <a:sym typeface="Arial"/>
            </a:endParaRPr>
          </a:p>
        </p:txBody>
      </p:sp>
      <p:sp>
        <p:nvSpPr>
          <p:cNvPr id="396" name="Google Shape;396;p11"/>
          <p:cNvSpPr txBox="1"/>
          <p:nvPr/>
        </p:nvSpPr>
        <p:spPr>
          <a:xfrm>
            <a:off x="255528" y="3047505"/>
            <a:ext cx="896112" cy="276959"/>
          </a:xfrm>
          <a:prstGeom prst="rect">
            <a:avLst/>
          </a:prstGeom>
          <a:solidFill>
            <a:srgbClr val="C000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AC Proxy</a:t>
            </a:r>
            <a:endParaRPr b="0" i="0" sz="1400" u="none" cap="none" strike="noStrike">
              <a:solidFill>
                <a:srgbClr val="000000"/>
              </a:solidFill>
              <a:latin typeface="Arial"/>
              <a:ea typeface="Arial"/>
              <a:cs typeface="Arial"/>
              <a:sym typeface="Arial"/>
            </a:endParaRPr>
          </a:p>
        </p:txBody>
      </p:sp>
      <p:sp>
        <p:nvSpPr>
          <p:cNvPr id="397" name="Google Shape;397;p11"/>
          <p:cNvSpPr/>
          <p:nvPr/>
        </p:nvSpPr>
        <p:spPr>
          <a:xfrm>
            <a:off x="255528" y="2768623"/>
            <a:ext cx="896112" cy="276959"/>
          </a:xfrm>
          <a:prstGeom prst="rect">
            <a:avLst/>
          </a:prstGeom>
          <a:solidFill>
            <a:srgbClr val="0000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OC Proxy</a:t>
            </a:r>
            <a:endParaRPr b="0" i="0" sz="1400" u="none" cap="none" strike="noStrike">
              <a:solidFill>
                <a:srgbClr val="000000"/>
              </a:solidFill>
              <a:latin typeface="Arial"/>
              <a:ea typeface="Arial"/>
              <a:cs typeface="Arial"/>
              <a:sym typeface="Arial"/>
            </a:endParaRPr>
          </a:p>
        </p:txBody>
      </p:sp>
      <p:sp>
        <p:nvSpPr>
          <p:cNvPr id="398" name="Google Shape;398;p11"/>
          <p:cNvSpPr/>
          <p:nvPr/>
        </p:nvSpPr>
        <p:spPr>
          <a:xfrm>
            <a:off x="255528" y="3317318"/>
            <a:ext cx="896112" cy="276959"/>
          </a:xfrm>
          <a:prstGeom prst="rect">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Sndr Proxy</a:t>
            </a:r>
            <a:endParaRPr b="0" i="0" sz="1400" u="none" cap="none" strike="noStrike">
              <a:solidFill>
                <a:srgbClr val="000000"/>
              </a:solidFill>
              <a:latin typeface="Arial"/>
              <a:ea typeface="Arial"/>
              <a:cs typeface="Arial"/>
              <a:sym typeface="Arial"/>
            </a:endParaRPr>
          </a:p>
        </p:txBody>
      </p:sp>
      <p:sp>
        <p:nvSpPr>
          <p:cNvPr id="399" name="Google Shape;399;p11"/>
          <p:cNvSpPr/>
          <p:nvPr/>
        </p:nvSpPr>
        <p:spPr>
          <a:xfrm>
            <a:off x="255528" y="3595039"/>
            <a:ext cx="896112" cy="276959"/>
          </a:xfrm>
          <a:prstGeom prst="rect">
            <a:avLst/>
          </a:prstGeom>
          <a:solidFill>
            <a:srgbClr val="00B0F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FFFFFF"/>
                </a:solidFill>
                <a:latin typeface="Calibri"/>
                <a:ea typeface="Calibri"/>
                <a:cs typeface="Calibri"/>
                <a:sym typeface="Calibri"/>
              </a:rPr>
              <a:t>Imgr Proxy</a:t>
            </a:r>
            <a:endParaRPr b="0" i="0" sz="1400" u="none" cap="none" strike="noStrike">
              <a:solidFill>
                <a:srgbClr val="000000"/>
              </a:solidFill>
              <a:latin typeface="Arial"/>
              <a:ea typeface="Arial"/>
              <a:cs typeface="Arial"/>
              <a:sym typeface="Arial"/>
            </a:endParaRPr>
          </a:p>
        </p:txBody>
      </p:sp>
      <p:sp>
        <p:nvSpPr>
          <p:cNvPr id="400" name="Google Shape;400;p11"/>
          <p:cNvSpPr/>
          <p:nvPr/>
        </p:nvSpPr>
        <p:spPr>
          <a:xfrm>
            <a:off x="255528" y="3873402"/>
            <a:ext cx="896112" cy="276959"/>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Calibri"/>
                <a:ea typeface="Calibri"/>
                <a:cs typeface="Calibri"/>
                <a:sym typeface="Calibri"/>
              </a:rPr>
              <a:t>LM Proxy</a:t>
            </a:r>
            <a:endParaRPr b="0" i="0" sz="1400" u="none" cap="none" strike="noStrike">
              <a:solidFill>
                <a:srgbClr val="000000"/>
              </a:solidFill>
              <a:latin typeface="Arial"/>
              <a:ea typeface="Arial"/>
              <a:cs typeface="Arial"/>
              <a:sym typeface="Arial"/>
            </a:endParaRPr>
          </a:p>
        </p:txBody>
      </p:sp>
      <p:sp>
        <p:nvSpPr>
          <p:cNvPr id="401" name="Google Shape;401;p11"/>
          <p:cNvSpPr/>
          <p:nvPr/>
        </p:nvSpPr>
        <p:spPr>
          <a:xfrm>
            <a:off x="213040" y="4322751"/>
            <a:ext cx="1000595"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200" u="none" cap="none" strike="noStrike">
                <a:solidFill>
                  <a:srgbClr val="000000"/>
                </a:solidFill>
                <a:latin typeface="Calibri"/>
                <a:ea typeface="Calibri"/>
                <a:cs typeface="Calibri"/>
                <a:sym typeface="Calibri"/>
              </a:rPr>
              <a:t>✔️ = in orbit</a:t>
            </a:r>
            <a:endParaRPr b="0" i="0" sz="1200" u="none" cap="none" strike="noStrike">
              <a:solidFill>
                <a:srgbClr val="000000"/>
              </a:solidFill>
              <a:latin typeface="Calibri"/>
              <a:ea typeface="Calibri"/>
              <a:cs typeface="Calibri"/>
              <a:sym typeface="Calibri"/>
            </a:endParaRPr>
          </a:p>
        </p:txBody>
      </p:sp>
      <p:sp>
        <p:nvSpPr>
          <p:cNvPr id="402" name="Google Shape;402;p11"/>
          <p:cNvSpPr txBox="1"/>
          <p:nvPr/>
        </p:nvSpPr>
        <p:spPr>
          <a:xfrm>
            <a:off x="263996" y="1331262"/>
            <a:ext cx="86401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sng" cap="none" strike="noStrike">
                <a:solidFill>
                  <a:srgbClr val="000000"/>
                </a:solidFill>
                <a:latin typeface="Calibri"/>
                <a:ea typeface="Calibri"/>
                <a:cs typeface="Calibri"/>
                <a:sym typeface="Calibri"/>
              </a:rPr>
              <a:t>Legend</a:t>
            </a:r>
            <a:endParaRPr b="0" i="0" sz="1400" u="none" cap="none" strike="noStrike">
              <a:solidFill>
                <a:srgbClr val="000000"/>
              </a:solidFill>
              <a:latin typeface="Arial"/>
              <a:ea typeface="Arial"/>
              <a:cs typeface="Arial"/>
              <a:sym typeface="Arial"/>
            </a:endParaRPr>
          </a:p>
        </p:txBody>
      </p:sp>
      <p:sp>
        <p:nvSpPr>
          <p:cNvPr id="403" name="Google Shape;403;p1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aphicFrame>
        <p:nvGraphicFramePr>
          <p:cNvPr id="408" name="Google Shape;408;gf0b0088715_2_32"/>
          <p:cNvGraphicFramePr/>
          <p:nvPr/>
        </p:nvGraphicFramePr>
        <p:xfrm>
          <a:off x="170283" y="4603077"/>
          <a:ext cx="3000000" cy="3000000"/>
        </p:xfrm>
        <a:graphic>
          <a:graphicData uri="http://schemas.openxmlformats.org/drawingml/2006/table">
            <a:tbl>
              <a:tblPr>
                <a:noFill/>
                <a:tableStyleId>{4DF0E93D-A997-41EE-8EDA-7E06A5C7A1EE}</a:tableStyleId>
              </a:tblPr>
              <a:tblGrid>
                <a:gridCol w="543925"/>
                <a:gridCol w="1331300"/>
                <a:gridCol w="1765725"/>
                <a:gridCol w="1263825"/>
              </a:tblGrid>
              <a:tr h="194700">
                <a:tc>
                  <a:txBody>
                    <a:bodyPr/>
                    <a:lstStyle/>
                    <a:p>
                      <a:pPr indent="0" lvl="0" marL="0" marR="0" rtl="0" algn="l">
                        <a:spcBef>
                          <a:spcPts val="0"/>
                        </a:spcBef>
                        <a:spcAft>
                          <a:spcPts val="0"/>
                        </a:spcAft>
                        <a:buNone/>
                      </a:pPr>
                      <a:r>
                        <a:t/>
                      </a:r>
                      <a:endParaRPr b="1" sz="1300">
                        <a:latin typeface="Calibri"/>
                        <a:ea typeface="Calibri"/>
                        <a:cs typeface="Calibri"/>
                        <a:sym typeface="Calibri"/>
                      </a:endParaRPr>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1" lang="en-US" sz="1300">
                          <a:latin typeface="Calibri"/>
                          <a:ea typeface="Calibri"/>
                          <a:cs typeface="Calibri"/>
                          <a:sym typeface="Calibri"/>
                        </a:rPr>
                        <a:t>Instru. Sci.</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1" lang="en-US" sz="1300">
                          <a:latin typeface="Calibri"/>
                          <a:ea typeface="Calibri"/>
                          <a:cs typeface="Calibri"/>
                          <a:sym typeface="Calibri"/>
                        </a:rPr>
                        <a:t>Product Sci.</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1" lang="en-US" sz="1300">
                          <a:latin typeface="Calibri"/>
                          <a:ea typeface="Calibri"/>
                          <a:cs typeface="Calibri"/>
                          <a:sym typeface="Calibri"/>
                        </a:rPr>
                        <a:t>User Sci.</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r h="194700">
                <a:tc>
                  <a:txBody>
                    <a:bodyPr/>
                    <a:lstStyle/>
                    <a:p>
                      <a:pPr indent="0" lvl="0" marL="0" marR="0" rtl="0" algn="l">
                        <a:spcBef>
                          <a:spcPts val="0"/>
                        </a:spcBef>
                        <a:spcAft>
                          <a:spcPts val="0"/>
                        </a:spcAft>
                        <a:buNone/>
                      </a:pPr>
                      <a:r>
                        <a:rPr b="1" lang="en-US" sz="1300">
                          <a:latin typeface="Calibri"/>
                          <a:ea typeface="Calibri"/>
                          <a:cs typeface="Calibri"/>
                          <a:sym typeface="Calibri"/>
                        </a:rPr>
                        <a:t>GXI</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Lindsey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0" lang="en-US" sz="1300">
                          <a:latin typeface="Calibri"/>
                          <a:ea typeface="Calibri"/>
                          <a:cs typeface="Calibri"/>
                          <a:sym typeface="Calibri"/>
                        </a:rPr>
                        <a:t>Lindsey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Gerth  NWS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r h="194700">
                <a:tc>
                  <a:txBody>
                    <a:bodyPr/>
                    <a:lstStyle/>
                    <a:p>
                      <a:pPr indent="0" lvl="0" marL="0" marR="0" rtl="0" algn="l">
                        <a:spcBef>
                          <a:spcPts val="0"/>
                        </a:spcBef>
                        <a:spcAft>
                          <a:spcPts val="0"/>
                        </a:spcAft>
                        <a:buNone/>
                      </a:pPr>
                      <a:r>
                        <a:rPr b="1" lang="en-US" sz="1300">
                          <a:latin typeface="Calibri"/>
                          <a:ea typeface="Calibri"/>
                          <a:cs typeface="Calibri"/>
                          <a:sym typeface="Calibri"/>
                        </a:rPr>
                        <a:t>LMX</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TBD</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Rudlosky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Gockel  </a:t>
                      </a:r>
                      <a:r>
                        <a:rPr lang="en-US" sz="1300">
                          <a:latin typeface="Calibri"/>
                          <a:ea typeface="Calibri"/>
                          <a:cs typeface="Calibri"/>
                          <a:sym typeface="Calibri"/>
                        </a:rPr>
                        <a:t>NWS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r h="194700">
                <a:tc>
                  <a:txBody>
                    <a:bodyPr/>
                    <a:lstStyle/>
                    <a:p>
                      <a:pPr indent="0" lvl="0" marL="0" marR="0" rtl="0" algn="l">
                        <a:spcBef>
                          <a:spcPts val="0"/>
                        </a:spcBef>
                        <a:spcAft>
                          <a:spcPts val="0"/>
                        </a:spcAft>
                        <a:buNone/>
                      </a:pPr>
                      <a:r>
                        <a:rPr b="1" lang="en-US" sz="1300">
                          <a:latin typeface="Calibri"/>
                          <a:ea typeface="Calibri"/>
                          <a:cs typeface="Calibri"/>
                          <a:sym typeface="Calibri"/>
                        </a:rPr>
                        <a:t>ACX</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Joiner NASA</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Kondragunta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Frost  OAR</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r h="194700">
                <a:tc>
                  <a:txBody>
                    <a:bodyPr/>
                    <a:lstStyle/>
                    <a:p>
                      <a:pPr indent="0" lvl="0" marL="0" marR="0" rtl="0" algn="l">
                        <a:spcBef>
                          <a:spcPts val="0"/>
                        </a:spcBef>
                        <a:spcAft>
                          <a:spcPts val="0"/>
                        </a:spcAft>
                        <a:buNone/>
                      </a:pPr>
                      <a:r>
                        <a:rPr b="1" lang="en-US" sz="1300">
                          <a:latin typeface="Calibri"/>
                          <a:ea typeface="Calibri"/>
                          <a:cs typeface="Calibri"/>
                          <a:sym typeface="Calibri"/>
                        </a:rPr>
                        <a:t>GXS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Johnson NASA</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Schmit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Yoe NWS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r h="194700">
                <a:tc>
                  <a:txBody>
                    <a:bodyPr/>
                    <a:lstStyle/>
                    <a:p>
                      <a:pPr indent="0" lvl="0" marL="0" marR="0" rtl="0" algn="l">
                        <a:spcBef>
                          <a:spcPts val="0"/>
                        </a:spcBef>
                        <a:spcAft>
                          <a:spcPts val="0"/>
                        </a:spcAft>
                        <a:buNone/>
                      </a:pPr>
                      <a:r>
                        <a:rPr b="1" lang="en-US" sz="1300">
                          <a:latin typeface="Calibri"/>
                          <a:ea typeface="Calibri"/>
                          <a:cs typeface="Calibri"/>
                          <a:sym typeface="Calibri"/>
                        </a:rPr>
                        <a:t>OCX</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Mannino NASA</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Wang NESDIS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c>
                  <a:txBody>
                    <a:bodyPr/>
                    <a:lstStyle/>
                    <a:p>
                      <a:pPr indent="0" lvl="0" marL="0" marR="0" rtl="0" algn="l">
                        <a:spcBef>
                          <a:spcPts val="0"/>
                        </a:spcBef>
                        <a:spcAft>
                          <a:spcPts val="0"/>
                        </a:spcAft>
                        <a:buNone/>
                      </a:pPr>
                      <a:r>
                        <a:rPr b="0" lang="en-US" sz="1300">
                          <a:latin typeface="Calibri"/>
                          <a:ea typeface="Calibri"/>
                          <a:cs typeface="Calibri"/>
                          <a:sym typeface="Calibri"/>
                        </a:rPr>
                        <a:t>Ford  NMFS</a:t>
                      </a:r>
                      <a:endParaRPr sz="1900"/>
                    </a:p>
                  </a:txBody>
                  <a:tcPr marT="45725" marB="457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EE599"/>
                    </a:solidFill>
                  </a:tcPr>
                </a:tc>
              </a:tr>
            </a:tbl>
          </a:graphicData>
        </a:graphic>
      </p:graphicFrame>
      <p:pic>
        <p:nvPicPr>
          <p:cNvPr id="409" name="Google Shape;409;gf0b0088715_2_32"/>
          <p:cNvPicPr preferRelativeResize="0"/>
          <p:nvPr/>
        </p:nvPicPr>
        <p:blipFill rotWithShape="1">
          <a:blip r:embed="rId3">
            <a:alphaModFix/>
          </a:blip>
          <a:srcRect b="0" l="0" r="0" t="0"/>
          <a:stretch/>
        </p:blipFill>
        <p:spPr>
          <a:xfrm>
            <a:off x="2048472" y="1043168"/>
            <a:ext cx="9305328" cy="3870252"/>
          </a:xfrm>
          <a:prstGeom prst="rect">
            <a:avLst/>
          </a:prstGeom>
          <a:noFill/>
          <a:ln>
            <a:noFill/>
          </a:ln>
        </p:spPr>
      </p:pic>
      <p:cxnSp>
        <p:nvCxnSpPr>
          <p:cNvPr id="410" name="Google Shape;410;gf0b0088715_2_32"/>
          <p:cNvCxnSpPr/>
          <p:nvPr/>
        </p:nvCxnSpPr>
        <p:spPr>
          <a:xfrm flipH="1">
            <a:off x="2900855" y="3533747"/>
            <a:ext cx="889387" cy="1069331"/>
          </a:xfrm>
          <a:prstGeom prst="straightConnector1">
            <a:avLst/>
          </a:prstGeom>
          <a:noFill/>
          <a:ln cap="flat" cmpd="sng" w="9525">
            <a:solidFill>
              <a:schemeClr val="dk1"/>
            </a:solidFill>
            <a:prstDash val="dash"/>
            <a:round/>
            <a:headEnd len="sm" w="sm" type="none"/>
            <a:tailEnd len="lg" w="lg" type="stealth"/>
          </a:ln>
        </p:spPr>
      </p:cxnSp>
      <p:sp>
        <p:nvSpPr>
          <p:cNvPr id="411" name="Google Shape;411;gf0b0088715_2_32"/>
          <p:cNvSpPr txBox="1"/>
          <p:nvPr>
            <p:ph type="title"/>
          </p:nvPr>
        </p:nvSpPr>
        <p:spPr>
          <a:xfrm>
            <a:off x="1939635" y="5896"/>
            <a:ext cx="8428866" cy="1017361"/>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4300"/>
              <a:buFont typeface="Calibri"/>
              <a:buNone/>
            </a:pPr>
            <a:r>
              <a:rPr lang="en-US" sz="3200"/>
              <a:t>GeoXO Science Working Groups </a:t>
            </a:r>
            <a:endParaRPr sz="3200"/>
          </a:p>
        </p:txBody>
      </p:sp>
      <p:sp>
        <p:nvSpPr>
          <p:cNvPr id="412" name="Google Shape;412;gf0b0088715_2_32"/>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sz="1900"/>
              <a:t>6/21/2021 - </a:t>
            </a:r>
            <a:endParaRPr sz="1900"/>
          </a:p>
        </p:txBody>
      </p:sp>
      <p:sp>
        <p:nvSpPr>
          <p:cNvPr id="413" name="Google Shape;413;gf0b0088715_2_32"/>
          <p:cNvSpPr txBox="1"/>
          <p:nvPr>
            <p:ph idx="11" type="ftr"/>
          </p:nvPr>
        </p:nvSpPr>
        <p:spPr>
          <a:xfrm>
            <a:off x="4038600" y="6356350"/>
            <a:ext cx="5966400" cy="3651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None/>
            </a:pPr>
            <a:r>
              <a:rPr lang="en-US" sz="1900"/>
              <a:t>Pre-Decisional - NOAA/NASA Internal Use Only</a:t>
            </a:r>
            <a:endParaRPr sz="1900"/>
          </a:p>
        </p:txBody>
      </p:sp>
      <p:sp>
        <p:nvSpPr>
          <p:cNvPr id="414" name="Google Shape;414;gf0b0088715_2_32"/>
          <p:cNvSpPr txBox="1"/>
          <p:nvPr>
            <p:ph idx="12" type="sldNum"/>
          </p:nvPr>
        </p:nvSpPr>
        <p:spPr>
          <a:xfrm>
            <a:off x="8784225" y="6410601"/>
            <a:ext cx="2743200" cy="365100"/>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None/>
            </a:pPr>
            <a:fld id="{00000000-1234-1234-1234-123412341234}" type="slidenum">
              <a:rPr lang="en-US" sz="1900"/>
              <a:t>‹#›</a:t>
            </a:fld>
            <a:endParaRPr sz="1900"/>
          </a:p>
        </p:txBody>
      </p:sp>
      <p:sp>
        <p:nvSpPr>
          <p:cNvPr id="415" name="Google Shape;415;gf0b0088715_2_32"/>
          <p:cNvSpPr txBox="1"/>
          <p:nvPr/>
        </p:nvSpPr>
        <p:spPr>
          <a:xfrm>
            <a:off x="5103150" y="5132650"/>
            <a:ext cx="19857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US">
                <a:latin typeface="Calibri"/>
                <a:ea typeface="Calibri"/>
                <a:cs typeface="Calibri"/>
                <a:sym typeface="Calibri"/>
              </a:rPr>
              <a:t>Steve Goodman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f0b0088715_2_44"/>
          <p:cNvSpPr txBox="1"/>
          <p:nvPr>
            <p:ph type="title"/>
          </p:nvPr>
        </p:nvSpPr>
        <p:spPr>
          <a:xfrm>
            <a:off x="1939635" y="5896"/>
            <a:ext cx="8428866" cy="1017361"/>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4300"/>
              <a:buFont typeface="Calibri"/>
              <a:buNone/>
            </a:pPr>
            <a:r>
              <a:rPr lang="en-US" sz="3200"/>
              <a:t>Plans for User Engagement</a:t>
            </a:r>
            <a:endParaRPr sz="3200"/>
          </a:p>
        </p:txBody>
      </p:sp>
      <p:sp>
        <p:nvSpPr>
          <p:cNvPr id="422" name="Google Shape;422;gf0b0088715_2_44"/>
          <p:cNvSpPr txBox="1"/>
          <p:nvPr>
            <p:ph idx="10" type="dt"/>
          </p:nvPr>
        </p:nvSpPr>
        <p:spPr>
          <a:xfrm>
            <a:off x="838200" y="6356351"/>
            <a:ext cx="2743200" cy="365125"/>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sz="1900"/>
              <a:t>6/21/2021 - Editing Now</a:t>
            </a:r>
            <a:endParaRPr sz="1900"/>
          </a:p>
        </p:txBody>
      </p:sp>
      <p:sp>
        <p:nvSpPr>
          <p:cNvPr id="423" name="Google Shape;423;gf0b0088715_2_44"/>
          <p:cNvSpPr txBox="1"/>
          <p:nvPr>
            <p:ph idx="11" type="ftr"/>
          </p:nvPr>
        </p:nvSpPr>
        <p:spPr>
          <a:xfrm>
            <a:off x="4038600" y="6356351"/>
            <a:ext cx="4114800" cy="365125"/>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None/>
            </a:pPr>
            <a:r>
              <a:rPr lang="en-US" sz="1900"/>
              <a:t>Pre-Decisional - NOAA/NASA Internal Use Only</a:t>
            </a:r>
            <a:endParaRPr sz="1900"/>
          </a:p>
        </p:txBody>
      </p:sp>
      <p:sp>
        <p:nvSpPr>
          <p:cNvPr id="424" name="Google Shape;424;gf0b0088715_2_44"/>
          <p:cNvSpPr txBox="1"/>
          <p:nvPr>
            <p:ph idx="12" type="sldNum"/>
          </p:nvPr>
        </p:nvSpPr>
        <p:spPr>
          <a:xfrm>
            <a:off x="8610600" y="6356351"/>
            <a:ext cx="2743200" cy="365125"/>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None/>
            </a:pPr>
            <a:fld id="{00000000-1234-1234-1234-123412341234}" type="slidenum">
              <a:rPr lang="en-US" sz="1900"/>
              <a:t>‹#›</a:t>
            </a:fld>
            <a:endParaRPr sz="1900"/>
          </a:p>
        </p:txBody>
      </p:sp>
      <p:cxnSp>
        <p:nvCxnSpPr>
          <p:cNvPr id="425" name="Google Shape;425;gf0b0088715_2_44"/>
          <p:cNvCxnSpPr/>
          <p:nvPr/>
        </p:nvCxnSpPr>
        <p:spPr>
          <a:xfrm>
            <a:off x="677333" y="3429000"/>
            <a:ext cx="10837334" cy="0"/>
          </a:xfrm>
          <a:prstGeom prst="straightConnector1">
            <a:avLst/>
          </a:prstGeom>
          <a:noFill/>
          <a:ln cap="flat" cmpd="sng" w="38100">
            <a:solidFill>
              <a:schemeClr val="accent1"/>
            </a:solidFill>
            <a:prstDash val="solid"/>
            <a:miter lim="800000"/>
            <a:headEnd len="sm" w="sm" type="none"/>
            <a:tailEnd len="sm" w="sm" type="none"/>
          </a:ln>
        </p:spPr>
      </p:cxnSp>
      <p:cxnSp>
        <p:nvCxnSpPr>
          <p:cNvPr id="426" name="Google Shape;426;gf0b0088715_2_44"/>
          <p:cNvCxnSpPr>
            <a:endCxn id="423" idx="0"/>
          </p:cNvCxnSpPr>
          <p:nvPr/>
        </p:nvCxnSpPr>
        <p:spPr>
          <a:xfrm>
            <a:off x="6096000" y="1128851"/>
            <a:ext cx="0" cy="5227500"/>
          </a:xfrm>
          <a:prstGeom prst="straightConnector1">
            <a:avLst/>
          </a:prstGeom>
          <a:noFill/>
          <a:ln cap="flat" cmpd="sng" w="38100">
            <a:solidFill>
              <a:schemeClr val="accent1"/>
            </a:solidFill>
            <a:prstDash val="solid"/>
            <a:miter lim="800000"/>
            <a:headEnd len="sm" w="sm" type="none"/>
            <a:tailEnd len="sm" w="sm" type="none"/>
          </a:ln>
        </p:spPr>
      </p:cxnSp>
      <p:sp>
        <p:nvSpPr>
          <p:cNvPr id="427" name="Google Shape;427;gf0b0088715_2_44"/>
          <p:cNvSpPr txBox="1"/>
          <p:nvPr/>
        </p:nvSpPr>
        <p:spPr>
          <a:xfrm>
            <a:off x="6335233" y="1153121"/>
            <a:ext cx="5296391" cy="2133917"/>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Advocacy</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Attendance at key conferences and workshops.</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Support the GeoXO Economist to determine Return on Investment (ROI) for SRR.</a:t>
            </a:r>
            <a:endParaRPr sz="1900"/>
          </a:p>
        </p:txBody>
      </p:sp>
      <p:sp>
        <p:nvSpPr>
          <p:cNvPr id="428" name="Google Shape;428;gf0b0088715_2_44"/>
          <p:cNvSpPr txBox="1"/>
          <p:nvPr/>
        </p:nvSpPr>
        <p:spPr>
          <a:xfrm>
            <a:off x="575727" y="3597797"/>
            <a:ext cx="5296391" cy="279050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Readiness</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Funding use of both real and simulated proxy data including the products and software from analogous instruments(i.e. NASA TEMPO, GLIMR).</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Continuing the Total Operational Weather Readiness - Satellites (TOWR-S) Project to ensure NWS can ingest data.</a:t>
            </a:r>
            <a:endParaRPr sz="1900"/>
          </a:p>
        </p:txBody>
      </p:sp>
      <p:sp>
        <p:nvSpPr>
          <p:cNvPr id="429" name="Google Shape;429;gf0b0088715_2_44"/>
          <p:cNvSpPr txBox="1"/>
          <p:nvPr/>
        </p:nvSpPr>
        <p:spPr>
          <a:xfrm>
            <a:off x="677333" y="1153121"/>
            <a:ext cx="5350800" cy="2134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Engagement</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Continuing to analyze the 2020 GeoXO User Workshops and plan for future Workshops.</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Sign-up Pathfinders to build user relationships in key application areas.</a:t>
            </a:r>
            <a:endParaRPr sz="1900"/>
          </a:p>
        </p:txBody>
      </p:sp>
      <p:sp>
        <p:nvSpPr>
          <p:cNvPr id="430" name="Google Shape;430;gf0b0088715_2_44"/>
          <p:cNvSpPr txBox="1"/>
          <p:nvPr/>
        </p:nvSpPr>
        <p:spPr>
          <a:xfrm>
            <a:off x="6280697" y="3580511"/>
            <a:ext cx="5350927" cy="2462212"/>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Innovation</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Support the NESDIS Enterprise Proving Ground to identify innovative uses and applications of GeoXO data.</a:t>
            </a:r>
            <a:endParaRPr sz="1900"/>
          </a:p>
          <a:p>
            <a:pPr indent="-374650" lvl="0" marL="381000" marR="0" rtl="0" algn="l">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Support the NESDIS L2 development effort to ensure the generation of relevant and useful applications and services.</a:t>
            </a:r>
            <a:endParaRPr sz="1900"/>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Sullivan, Pamela C. (GSFC-410.0)[NOAA]</dc:creator>
</cp:coreProperties>
</file>