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6" roundtripDataSignature="AMtx7miGhOJ8xr87NkyS/QJJVqIrOiSy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B5DD52E-571C-4A7E-9809-E152812641E4}">
  <a:tblStyle styleId="{0B5DD52E-571C-4A7E-9809-E152812641E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2.jp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7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0"/>
            <a:ext cx="12192000" cy="6867624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20051"/>
            <a:ext cx="11652691" cy="44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4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4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4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 September 2021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4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318" y="6097105"/>
            <a:ext cx="638199" cy="64589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Relationship Id="rId4" Type="http://schemas.openxmlformats.org/officeDocument/2006/relationships/image" Target="../media/image11.jp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531"/>
            <a:ext cx="5681472" cy="68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34" y="-19559"/>
            <a:ext cx="5372130" cy="6877559"/>
          </a:xfrm>
          <a:prstGeom prst="trapezoid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69" name="Google Shape;69;p1"/>
          <p:cNvSpPr txBox="1"/>
          <p:nvPr/>
        </p:nvSpPr>
        <p:spPr>
          <a:xfrm>
            <a:off x="375733" y="5684670"/>
            <a:ext cx="4728370" cy="7710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1936" y="-41623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/>
          <p:nvPr/>
        </p:nvSpPr>
        <p:spPr>
          <a:xfrm flipH="1">
            <a:off x="3289174" y="-19559"/>
            <a:ext cx="3864195" cy="2257292"/>
          </a:xfrm>
          <a:prstGeom prst="parallelogram">
            <a:avLst>
              <a:gd fmla="val 45017" name="adj"/>
            </a:avLst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 flipH="1">
            <a:off x="1781241" y="-38609"/>
            <a:ext cx="1719409" cy="2319595"/>
          </a:xfrm>
          <a:prstGeom prst="parallelogram">
            <a:avLst>
              <a:gd fmla="val 54373" name="adj"/>
            </a:avLst>
          </a:prstGeom>
          <a:solidFill>
            <a:srgbClr val="1F586F">
              <a:alpha val="4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/>
          <p:nvPr/>
        </p:nvSpPr>
        <p:spPr>
          <a:xfrm flipH="1">
            <a:off x="4391343" y="4547794"/>
            <a:ext cx="1813591" cy="2319595"/>
          </a:xfrm>
          <a:prstGeom prst="parallelogram">
            <a:avLst>
              <a:gd fmla="val 5684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3068387" y="2237734"/>
            <a:ext cx="9114571" cy="2121548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9832" y="2256783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"/>
          <p:cNvSpPr txBox="1"/>
          <p:nvPr/>
        </p:nvSpPr>
        <p:spPr>
          <a:xfrm>
            <a:off x="5412198" y="2568271"/>
            <a:ext cx="6379482" cy="1709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GOES-R Program Status and GOES-T Plans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Dan Lindsey, GOES-R Program Scientist</a:t>
            </a:r>
            <a:endParaRPr b="1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"/>
          <p:cNvSpPr/>
          <p:nvPr/>
        </p:nvSpPr>
        <p:spPr>
          <a:xfrm>
            <a:off x="5681472" y="-19051"/>
            <a:ext cx="6490494" cy="1598217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5412198" y="4608083"/>
            <a:ext cx="49536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GLM Science Meeting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/>
        </p:nvSpPr>
        <p:spPr>
          <a:xfrm>
            <a:off x="1268340" y="282736"/>
            <a:ext cx="9655317" cy="1143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0" i="0" lang="en-US" sz="37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GOES-U</a:t>
            </a:r>
            <a:endParaRPr b="0" i="0" sz="373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0933" y="854236"/>
            <a:ext cx="3693857" cy="553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8474" y="583891"/>
            <a:ext cx="3874176" cy="5808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>
            <p:ph idx="1" type="body"/>
          </p:nvPr>
        </p:nvSpPr>
        <p:spPr>
          <a:xfrm>
            <a:off x="0" y="990735"/>
            <a:ext cx="3650123" cy="49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Spacecraft integration continues in Denver</a:t>
            </a:r>
            <a:endParaRPr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Planned for launch in Spring 2024</a:t>
            </a:r>
            <a:endParaRPr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type="title"/>
          </p:nvPr>
        </p:nvSpPr>
        <p:spPr>
          <a:xfrm>
            <a:off x="0" y="401709"/>
            <a:ext cx="12090400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>
                <a:solidFill>
                  <a:schemeClr val="lt1"/>
                </a:solidFill>
              </a:rPr>
              <a:t>GOES-16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84" name="Google Shape;84;p3"/>
          <p:cNvSpPr txBox="1"/>
          <p:nvPr>
            <p:ph idx="1" type="body"/>
          </p:nvPr>
        </p:nvSpPr>
        <p:spPr>
          <a:xfrm>
            <a:off x="83337" y="1814699"/>
            <a:ext cx="4351724" cy="2582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</a:rPr>
              <a:t>Continues to operate nominally as GOES-East from 75.2 W</a:t>
            </a:r>
            <a:endParaRPr sz="2400"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</a:rPr>
              <a:t>Both ABI and GLM are stable and are meeting specs</a:t>
            </a:r>
            <a:endParaRPr sz="2400"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5061" y="1242204"/>
            <a:ext cx="7655339" cy="4306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0" y="401709"/>
            <a:ext cx="12090400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>
                <a:solidFill>
                  <a:schemeClr val="lt1"/>
                </a:solidFill>
              </a:rPr>
              <a:t>GOES-17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131045" y="913079"/>
            <a:ext cx="4351724" cy="49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Continues to operate as GOES-West from 137.2 W</a:t>
            </a:r>
            <a:endParaRPr sz="2000">
              <a:solidFill>
                <a:schemeClr val="lt1"/>
              </a:solidFill>
            </a:endParaRPr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ABI Loop Heat Pipe anomaly is a continuing issue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ABI experienced an autonomous reset on 7/9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G17 spacecraft went into safe mode on 7/22 resulting in a multi-hour data outage from all instruments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Root cause for both anomalies is still under investigation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Following the 7/22 ABI shutdown, Loop Heat Pipe performance showing further degradation</a:t>
            </a:r>
            <a:endParaRPr sz="2000">
              <a:solidFill>
                <a:schemeClr val="lt1"/>
              </a:solidFill>
            </a:endParaRPr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0128" y="993912"/>
            <a:ext cx="6997148" cy="5247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type="title"/>
          </p:nvPr>
        </p:nvSpPr>
        <p:spPr>
          <a:xfrm>
            <a:off x="0" y="401709"/>
            <a:ext cx="12090400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>
                <a:solidFill>
                  <a:schemeClr val="lt1"/>
                </a:solidFill>
              </a:rPr>
              <a:t>GOES-17 ABI Daily Maximum Detector Temps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98" name="Google Shape;9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782" y="913079"/>
            <a:ext cx="8894835" cy="533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2377503" y="343723"/>
            <a:ext cx="7521127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>
                <a:solidFill>
                  <a:schemeClr val="lt1"/>
                </a:solidFill>
              </a:rPr>
              <a:t>GOES-T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0541" y="1013253"/>
            <a:ext cx="7871255" cy="5247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168115" y="1013253"/>
            <a:ext cx="3650123" cy="49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Testing has been completed and the spacecraft is awaiting shipment from Colorado to Florida in November</a:t>
            </a:r>
            <a:endParaRPr sz="2000">
              <a:solidFill>
                <a:schemeClr val="lt1"/>
              </a:solidFill>
            </a:endParaRPr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Official launch date is Jan. 8, 2022, but it’s very likely that the date will change to Feb. 16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NWS has requested that GOES-18 become the operational GOES-West ASAP due to the G17 ABI’s worsening thermal anomaly</a:t>
            </a:r>
            <a:endParaRPr/>
          </a:p>
          <a:p>
            <a:pPr indent="-2317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NESDIS agreed to this and planning is currently underway to make it happen</a:t>
            </a:r>
            <a:endParaRPr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/>
          </a:p>
          <a:p>
            <a:pPr indent="-53975" lvl="0" marL="231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191075" y="386854"/>
            <a:ext cx="11868138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solidFill>
                  <a:schemeClr val="lt1"/>
                </a:solidFill>
              </a:rPr>
              <a:t>Post Launch Test Plan for GOES-T, in the event of a Feb. 16 launch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566874" y="898224"/>
            <a:ext cx="9930384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Launch on February 16, 2022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LOR: 2/16/22 – 3/10/22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Orbit Raising plan unchanged; Geo insertion at 89.5W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PLT Part 1: 3/11/22 – 4/20/22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Instrument outgassing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GN&amp;C and COMM PLT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early instrument PLT activities at 89.5W (e.g. Door open, mechanism checkout, first ABI images)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Drift to 136.8W: 4/20/22 – 5/11/22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GOES-18 instruments remain ON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PLT activities paused; No product data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PLT Part 2: 5/11/22 – 9/25/22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ABI Beta Maturity: 6/24/22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ABI PLT Complete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PLPT Continues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GOES-18 ABI data available during GOES-17 ABI warm period (August 2022)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GOES-18 will transition to GOES West operation at 137.2°W once products reach provisional maturity (~Dec 2022)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GOES-17 moved to storage location (105W)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/>
          <p:nvPr>
            <p:ph type="title"/>
          </p:nvPr>
        </p:nvSpPr>
        <p:spPr>
          <a:xfrm>
            <a:off x="191075" y="386854"/>
            <a:ext cx="118680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solidFill>
                  <a:schemeClr val="lt1"/>
                </a:solidFill>
              </a:rPr>
              <a:t>Post Launch Test Plan for GOES-T, in the event of a Feb. 16 launch</a:t>
            </a:r>
            <a:endParaRPr sz="3200">
              <a:solidFill>
                <a:schemeClr val="lt1"/>
              </a:solidFill>
            </a:endParaRPr>
          </a:p>
        </p:txBody>
      </p:sp>
      <p:graphicFrame>
        <p:nvGraphicFramePr>
          <p:cNvPr id="117" name="Google Shape;117;p25"/>
          <p:cNvGraphicFramePr/>
          <p:nvPr/>
        </p:nvGraphicFramePr>
        <p:xfrm>
          <a:off x="478850" y="94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{0B5DD52E-571C-4A7E-9809-E152812641E4}</a:tableStyleId>
              </a:tblPr>
              <a:tblGrid>
                <a:gridCol w="1283575"/>
                <a:gridCol w="4921075"/>
                <a:gridCol w="49210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GOES-18 Data Availability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2/16/22 – 3/10/22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and Orbit Raising to 89.5°W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3/11/22 – 4/20/22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Post-Launch Testing (PLT) Part 1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17500" lvl="0" marL="457200" marR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outgassing &amp; doors open, comms tests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LZSS, PDA, AWIPS (SBN) have GOES-18 data available for integration &amp; test, instrument vendors, and CWG/AWG cal/val.  GOES-18 GRB not in service.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4/20/22 – 5/11/22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Drift to 136.8°W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17500" lvl="0" marL="457200" marR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PLT activities paused, </a:t>
                      </a:r>
                      <a:r>
                        <a:rPr lang="en-US" sz="1400" u="sng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product data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None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5/11/22 – 9/25/22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Post-Launch Testing (PLT) Part 2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17500" lvl="0" marL="457200" marR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Majority of Post-Launch Product Tests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LZSS, PDA, AWIPS (SBN) have GOES-18 data available </a:t>
                      </a:r>
                      <a:r>
                        <a:rPr lang="en-US" sz="1400" u="sng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indefinitely </a:t>
                      </a: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integration &amp; test, instrument vendors, and CWG/AWG cal/val.  GOES-18 GRB not in service.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6/24/22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ABI Beta Maturity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Interleave Ready:  GOES-17 GRB available for swapping GOES-17 ABI L1b for GOES-18 ABI L1b.  GOES-18 GRB not in service.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8/DD-DD/2022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GOES-18 ABI data available during GOES-17 ABI warm period via GOES-17 GRB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12/DD/2022</a:t>
                      </a:r>
                      <a:endParaRPr sz="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GOES-18 will transition to GOES West operation at 137.2°W once products reach provisional maturity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17500" lvl="0" marL="457200" marR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GOES-17 moved to storage location (105°W)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 LZSS, PDA, AWIPS (SBN) subscriptions turned on for all user sectors (DOD, international, commercial, etc).  GOES-18 GRB in service.  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205067" y="327909"/>
            <a:ext cx="11868138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solidFill>
                  <a:schemeClr val="lt1"/>
                </a:solidFill>
              </a:rPr>
              <a:t>Post Launch Test Plan for GOES-T, in the event of a Feb. 16 launch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23" name="Google Shape;12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13" y="764395"/>
            <a:ext cx="11316773" cy="389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197" y="5239202"/>
            <a:ext cx="12204197" cy="1558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6"/>
          <p:cNvSpPr txBox="1"/>
          <p:nvPr/>
        </p:nvSpPr>
        <p:spPr>
          <a:xfrm>
            <a:off x="2751151" y="4747211"/>
            <a:ext cx="63371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details on GLM schedule</a:t>
            </a:r>
            <a:endParaRPr b="0" i="0" sz="20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191075" y="386854"/>
            <a:ext cx="11868138" cy="5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solidFill>
                  <a:schemeClr val="lt1"/>
                </a:solidFill>
              </a:rPr>
              <a:t>GOES-T Science Product Schedule in the event of a Feb. 16 launch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2395" y="818711"/>
            <a:ext cx="7691924" cy="576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Sullivan, Pamela C. (GSFC-410.0)[NOAA]</dc:creator>
</cp:coreProperties>
</file>