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61" r:id="rId3"/>
    <p:sldId id="276" r:id="rId4"/>
    <p:sldId id="296" r:id="rId5"/>
    <p:sldId id="310" r:id="rId6"/>
    <p:sldId id="280" r:id="rId7"/>
    <p:sldId id="297" r:id="rId8"/>
    <p:sldId id="308" r:id="rId9"/>
    <p:sldId id="309" r:id="rId10"/>
    <p:sldId id="311" r:id="rId11"/>
    <p:sldId id="312" r:id="rId12"/>
    <p:sldId id="313" r:id="rId13"/>
    <p:sldId id="314" r:id="rId14"/>
    <p:sldId id="271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135" autoAdjust="0"/>
  </p:normalViewPr>
  <p:slideViewPr>
    <p:cSldViewPr snapToGrid="0" showGuides="1">
      <p:cViewPr varScale="1">
        <p:scale>
          <a:sx n="59" d="100"/>
          <a:sy n="59" d="100"/>
        </p:scale>
        <p:origin x="212" y="48"/>
      </p:cViewPr>
      <p:guideLst>
        <p:guide orient="horz" pos="218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2" d="100"/>
          <a:sy n="62" d="100"/>
        </p:scale>
        <p:origin x="3125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150554-3704-44C0-A501-2095C6ABD0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A1960-8BEC-4AFF-9EB5-EC36069319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B9F41-B85F-4579-8E28-305E6441E3D4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B025C-A333-471F-8183-28E1C5DF73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0C7A0-7E4B-4242-975A-1B60457383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AE74E-C99B-4996-AF55-A7C4A49E6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74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8A520-C31E-40C7-96DB-AA01CD35ED93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030FB-7C59-4C3A-BB76-4911AB5AF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0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030FB-7C59-4C3A-BB76-4911AB5AFC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69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Reference: 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(Rudlosky and Virts, 2021, DOI: 10.1175/MWR-D-20-0242.1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030FB-7C59-4C3A-BB76-4911AB5AFC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Said, R.K., 2017: Towards a global lightning locating system. </a:t>
            </a:r>
            <a:r>
              <a:rPr lang="en-US" sz="1200" i="1" dirty="0"/>
              <a:t>Weather</a:t>
            </a:r>
            <a:r>
              <a:rPr lang="en-US" sz="1200" dirty="0"/>
              <a:t>, </a:t>
            </a:r>
            <a:r>
              <a:rPr lang="en-US" sz="1200" b="1" dirty="0"/>
              <a:t>72</a:t>
            </a:r>
            <a:r>
              <a:rPr lang="en-US" sz="1200" dirty="0"/>
              <a:t>, 36-40.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Holle, R.L., 201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x-none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summary of recent national-scale lightning fatality studies</a:t>
            </a:r>
            <a:r>
              <a:rPr lang="x-none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x-none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Weather</a:t>
            </a:r>
            <a:r>
              <a:rPr lang="en-US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Climate, and Society</a:t>
            </a:r>
            <a:r>
              <a:rPr lang="x-none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x-none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35-42</a:t>
            </a:r>
            <a:r>
              <a:rPr lang="x-none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030FB-7C59-4C3A-BB76-4911AB5AFC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68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See: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(Blakeslee, R. J., et al. (2020). Three years of the Lightning Imaging Sensor onboard the International Space Station, JGR,125, doi.org/10.1029/2020JD032918)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030FB-7C59-4C3A-BB76-4911AB5AFC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93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See: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(Blakeslee, R. J., et al. (2020). Three years of the Lightning Imaging Sensor onboard the International Space Station, JGR,125, doi.org/10.1029/2020JD032918)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030FB-7C59-4C3A-BB76-4911AB5AFC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02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030FB-7C59-4C3A-BB76-4911AB5AFC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33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ACCP – NASA’s </a:t>
            </a:r>
            <a:r>
              <a:rPr lang="en-US" b="0" i="0" dirty="0">
                <a:solidFill>
                  <a:srgbClr val="4D5156"/>
                </a:solidFill>
                <a:effectLst/>
                <a:latin typeface="+mn-lt"/>
              </a:rPr>
              <a:t>Aerosol, Cloud, Convection and Precipitation (</a:t>
            </a:r>
            <a:r>
              <a:rPr lang="en-US" b="1" i="0" dirty="0">
                <a:solidFill>
                  <a:srgbClr val="4D5156"/>
                </a:solidFill>
                <a:effectLst/>
                <a:latin typeface="+mn-lt"/>
              </a:rPr>
              <a:t>ACCP</a:t>
            </a:r>
            <a:r>
              <a:rPr lang="en-US" b="0" i="0" dirty="0">
                <a:solidFill>
                  <a:srgbClr val="4D5156"/>
                </a:solidFill>
                <a:effectLst/>
                <a:latin typeface="+mn-lt"/>
              </a:rPr>
              <a:t>) Mission </a:t>
            </a:r>
          </a:p>
          <a:p>
            <a:r>
              <a:rPr lang="en-US" b="0" i="0" dirty="0">
                <a:solidFill>
                  <a:srgbClr val="4D5156"/>
                </a:solidFill>
                <a:effectLst/>
                <a:latin typeface="+mn-lt"/>
              </a:rPr>
              <a:t>GEMS - South </a:t>
            </a:r>
            <a:r>
              <a:rPr lang="en-US" b="1" i="0" dirty="0">
                <a:solidFill>
                  <a:srgbClr val="5F6368"/>
                </a:solidFill>
                <a:effectLst/>
                <a:latin typeface="+mn-lt"/>
              </a:rPr>
              <a:t>Korea's</a:t>
            </a:r>
            <a:r>
              <a:rPr lang="en-US" b="0" i="0" dirty="0">
                <a:solidFill>
                  <a:srgbClr val="4D5156"/>
                </a:solidFill>
                <a:effectLst/>
                <a:latin typeface="+mn-lt"/>
              </a:rPr>
              <a:t> Geostationary Environment Monitoring Spectrometer (</a:t>
            </a:r>
            <a:r>
              <a:rPr lang="en-US" b="1" i="0" dirty="0">
                <a:solidFill>
                  <a:srgbClr val="4D5156"/>
                </a:solidFill>
                <a:effectLst/>
                <a:latin typeface="+mn-lt"/>
              </a:rPr>
              <a:t>GEMS)</a:t>
            </a:r>
            <a:r>
              <a:rPr lang="en-US" b="0" i="0" dirty="0">
                <a:solidFill>
                  <a:srgbClr val="4D5156"/>
                </a:solidFill>
                <a:effectLst/>
                <a:latin typeface="+mn-lt"/>
              </a:rPr>
              <a:t> for Air Quality</a:t>
            </a:r>
          </a:p>
          <a:p>
            <a:r>
              <a:rPr lang="en-US" b="0" i="0" dirty="0">
                <a:solidFill>
                  <a:srgbClr val="4D5156"/>
                </a:solidFill>
                <a:effectLst/>
                <a:latin typeface="+mn-lt"/>
              </a:rPr>
              <a:t>TROPOMI - The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+mn-lt"/>
              </a:rPr>
              <a:t>TROPOspheric</a:t>
            </a:r>
            <a:r>
              <a:rPr lang="en-US" b="0" i="0" dirty="0">
                <a:solidFill>
                  <a:srgbClr val="4D5156"/>
                </a:solidFill>
                <a:effectLst/>
                <a:latin typeface="+mn-lt"/>
              </a:rPr>
              <a:t> Monitoring Instrument (</a:t>
            </a:r>
            <a:r>
              <a:rPr lang="en-US" b="1" i="0" dirty="0">
                <a:solidFill>
                  <a:srgbClr val="5F6368"/>
                </a:solidFill>
                <a:effectLst/>
                <a:latin typeface="+mn-lt"/>
              </a:rPr>
              <a:t>TROPOMI</a:t>
            </a:r>
            <a:r>
              <a:rPr lang="en-US" b="0" i="0" dirty="0">
                <a:solidFill>
                  <a:srgbClr val="4D5156"/>
                </a:solidFill>
                <a:effectLst/>
                <a:latin typeface="+mn-lt"/>
              </a:rPr>
              <a:t>) is the satellite instrument on board of the Copernicus Sentinel-5 Precursor satellite. </a:t>
            </a:r>
          </a:p>
          <a:p>
            <a:r>
              <a:rPr lang="en-US" b="0" i="0" dirty="0">
                <a:solidFill>
                  <a:srgbClr val="4D5156"/>
                </a:solidFill>
                <a:effectLst/>
                <a:latin typeface="+mn-lt"/>
              </a:rPr>
              <a:t>TEMPO -  Tropospheric Emissions: Monitoring of Pollution (</a:t>
            </a:r>
            <a:r>
              <a:rPr lang="en-US" b="1" i="0" dirty="0">
                <a:solidFill>
                  <a:srgbClr val="5F6368"/>
                </a:solidFill>
                <a:effectLst/>
                <a:latin typeface="+mn-lt"/>
              </a:rPr>
              <a:t>TEMPO</a:t>
            </a:r>
            <a:r>
              <a:rPr lang="en-US" b="0" i="0" dirty="0">
                <a:solidFill>
                  <a:srgbClr val="4D5156"/>
                </a:solidFill>
                <a:effectLst/>
                <a:latin typeface="+mn-lt"/>
              </a:rPr>
              <a:t>) </a:t>
            </a:r>
            <a:r>
              <a:rPr lang="en-US" b="1" i="0" dirty="0">
                <a:solidFill>
                  <a:srgbClr val="5F6368"/>
                </a:solidFill>
                <a:effectLst/>
                <a:latin typeface="+mn-lt"/>
              </a:rPr>
              <a:t>mission</a:t>
            </a:r>
            <a:r>
              <a:rPr lang="en-US" b="0" i="0" dirty="0">
                <a:solidFill>
                  <a:srgbClr val="4D5156"/>
                </a:solidFill>
                <a:effectLst/>
                <a:latin typeface="+mn-lt"/>
              </a:rPr>
              <a:t> will measure atmospheric pollution covering most of North America.</a:t>
            </a:r>
          </a:p>
          <a:p>
            <a:r>
              <a:rPr lang="en-US" b="1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GOSAT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-</a:t>
            </a:r>
            <a:r>
              <a:rPr lang="en-US" b="1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GW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 -. JAXA’s Global Observing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SATellite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for Greenhouse gases and Water cycle</a:t>
            </a:r>
            <a:r>
              <a:rPr lang="en-US" b="0" i="0" dirty="0">
                <a:solidFill>
                  <a:srgbClr val="4D5156"/>
                </a:solidFill>
                <a:effectLst/>
                <a:latin typeface="+mn-lt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030FB-7C59-4C3A-BB76-4911AB5AFC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2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4F449-0F18-4848-9486-DCEC55694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F3EB4-94DB-486F-95D7-EDDDBD9D0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7904C-9C4A-4BEE-AF85-5C74BC7D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0A49-47FE-42CA-BD1E-57C6552F084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AAA67-2786-4993-A762-AFCC5B66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97FC7-F026-45A9-BF45-FA758CBD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7709-5A54-4E9E-A2C5-BC12AED6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34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805F8-4FFB-4D32-BEDE-9BA77795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321E-B202-4D12-8BC8-75C683280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AAF08-1EA4-4D9B-9261-B692A0CD6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0A49-47FE-42CA-BD1E-57C6552F084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49DFC-60ED-4751-9331-5666F8688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52A3B-E4C6-453F-9600-C214F2A2C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7709-5A54-4E9E-A2C5-BC12AED6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1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48655-5CF6-48A3-99D6-3C2E602F0F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EAF3-69D8-48C9-8C90-0E4E9124A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D335E-8B99-450D-9ED3-E7EEB6E0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0A49-47FE-42CA-BD1E-57C6552F084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CCDBB-BE5F-4284-8252-F93D3A0C7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55690-3298-4A0B-B64D-624DBD630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7709-5A54-4E9E-A2C5-BC12AED6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92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78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7E39D-AA3D-4419-901D-CE3F0666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123BE-FD2D-44BE-99B7-B8F9D83E7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FB19A-A2B6-4B81-9F69-057A1D93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0A49-47FE-42CA-BD1E-57C6552F084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D3776-8AD4-4A67-80D2-E9FF1879A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485A0-0A55-4772-B720-0581C9C4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7709-5A54-4E9E-A2C5-BC12AED6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44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F1986-4893-480A-9943-EFDCB00A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B2EFB-B7DD-433A-9EE0-95847E95D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14769-6DAE-492F-819D-C62CE9B78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0A49-47FE-42CA-BD1E-57C6552F084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704B7-223D-4332-BEDB-F1C8E8F73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02F04-5D74-4A9F-BE44-3561084D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7709-5A54-4E9E-A2C5-BC12AED6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4FDCF-0F6B-4262-AA1D-AA8658C1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67DE6-F20C-47D1-9BA3-3DA5B851D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BCACB-B5FC-4324-971E-7D5D5C690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49D16-BC50-47D6-B690-672A812D7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0A49-47FE-42CA-BD1E-57C6552F084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3575A-74EE-451A-8C26-D3AFBFD60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D7673-EE77-4019-AD2B-64E14E5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7709-5A54-4E9E-A2C5-BC12AED6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1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91F9-8FD3-4136-86B0-C740E477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52897-2126-4540-9E8B-4E60D94E6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6EA3A-F371-42FD-A092-A35A1EE57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AF246-96B5-485A-86A2-392BCB519F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29034F-CBA3-4A7A-8A35-F00666245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0949C-BE55-4392-8191-8761B2E61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0A49-47FE-42CA-BD1E-57C6552F084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97E291-2093-4399-BDF9-6C91BBE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1A3066-BC9C-4E14-90C7-6F092E58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7709-5A54-4E9E-A2C5-BC12AED6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63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CD37D-FF6E-49C8-B10C-CE87352D6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ED7082-9B28-46DB-8C9F-3CF17B3FB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0A49-47FE-42CA-BD1E-57C6552F084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5936D-2E28-47D1-AB32-517B878FF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EFA845-529B-4B9A-911F-59E658B7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7709-5A54-4E9E-A2C5-BC12AED6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11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A7F43-7D2C-4CED-82D8-3350AB622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0A49-47FE-42CA-BD1E-57C6552F084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CEC861-31BE-4B8B-BACB-EB1047541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79FEC-AEFA-4FA3-8E0F-B693E146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7709-5A54-4E9E-A2C5-BC12AED6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4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C283-90DE-429F-B103-557545CFA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46BAD-A9E0-44F5-B28A-617D83BF5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D14F5-311A-4BD8-AE07-B42E3BCA3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29C48-B64F-45E3-BF8A-63F28DA71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0A49-47FE-42CA-BD1E-57C6552F084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836FF8-A363-405F-8EB6-60E3E3AB2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54FB5-19A3-4031-9FB3-733C927B0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7709-5A54-4E9E-A2C5-BC12AED6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32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259B-1544-45E1-930B-1BD5A7CE1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06A2FE-1476-4B11-81E9-32E8E7768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32F15-2042-4794-9EC8-ABD76D422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18BFC-A0AB-436D-8E61-9DD4A606A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0A49-47FE-42CA-BD1E-57C6552F084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36C5B-9FE7-4ED6-8CFF-B76DE4B2A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308A6-9D57-4BC9-BA2D-D41C94B0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7709-5A54-4E9E-A2C5-BC12AED6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0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21EC56-2F2A-4186-B7DA-54AA80BCD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21D09-7065-4D86-9FB8-D8DB78516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08B6B-D1E2-4533-9916-72E11F8BA6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F0A49-47FE-42CA-BD1E-57C6552F084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7038D-826E-47F2-B05D-4597C8CD74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4A666-C433-445E-9B8A-C864C3088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B7709-5A54-4E9E-A2C5-BC12AED6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3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EB0A0F-D8E0-497B-94BA-50697FCF5D85}"/>
              </a:ext>
            </a:extLst>
          </p:cNvPr>
          <p:cNvSpPr txBox="1"/>
          <p:nvPr/>
        </p:nvSpPr>
        <p:spPr>
          <a:xfrm>
            <a:off x="0" y="346995"/>
            <a:ext cx="12192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400" b="1" dirty="0"/>
              <a:t>Lightning : An Essential Climate Variable</a:t>
            </a:r>
          </a:p>
          <a:p>
            <a:pPr algn="ctr">
              <a:lnSpc>
                <a:spcPct val="200000"/>
              </a:lnSpc>
            </a:pPr>
            <a:r>
              <a:rPr lang="en-US" sz="2800" b="1" baseline="30000" dirty="0"/>
              <a:t>1</a:t>
            </a:r>
            <a:r>
              <a:rPr lang="en-US" sz="2800" b="1" dirty="0"/>
              <a:t>Steven J. Goodman, </a:t>
            </a:r>
            <a:r>
              <a:rPr lang="en-US" sz="2800" b="1" baseline="30000" dirty="0"/>
              <a:t>2</a:t>
            </a:r>
            <a:r>
              <a:rPr lang="en-US" sz="2800" b="1" dirty="0"/>
              <a:t>Katrina S. Virts, and </a:t>
            </a:r>
            <a:r>
              <a:rPr lang="en-US" sz="2800" b="1" baseline="30000" dirty="0"/>
              <a:t>2</a:t>
            </a:r>
            <a:r>
              <a:rPr lang="en-US" sz="2800" b="1" dirty="0"/>
              <a:t>Dennis Buechler</a:t>
            </a:r>
          </a:p>
          <a:p>
            <a:pPr algn="ctr"/>
            <a:r>
              <a:rPr lang="en-US" sz="2800" baseline="30000" dirty="0"/>
              <a:t>1,2</a:t>
            </a:r>
            <a:r>
              <a:rPr lang="en-US" sz="2800" dirty="0"/>
              <a:t>GOES-R Program/TGA, </a:t>
            </a:r>
            <a:r>
              <a:rPr lang="en-US" sz="2800" baseline="30000" dirty="0"/>
              <a:t>2</a:t>
            </a:r>
            <a:r>
              <a:rPr lang="en-US" sz="2800" dirty="0"/>
              <a:t>UAH, Huntsville, AL USA</a:t>
            </a:r>
          </a:p>
          <a:p>
            <a:pPr algn="ctr">
              <a:lnSpc>
                <a:spcPct val="150000"/>
              </a:lnSpc>
            </a:pPr>
            <a:r>
              <a:rPr lang="en-US" sz="2400" b="1" dirty="0"/>
              <a:t>WMO/GCOS Task Team on Lightning Observation For Climate Applications (TT-LOCA) </a:t>
            </a:r>
            <a:endParaRPr lang="en-US" sz="2000" b="1" dirty="0"/>
          </a:p>
          <a:p>
            <a:pPr algn="ctr">
              <a:lnSpc>
                <a:spcPct val="150000"/>
              </a:lnSpc>
            </a:pPr>
            <a:r>
              <a:rPr lang="en-US" sz="2000" b="1" dirty="0"/>
              <a:t>Task Team Panel Members:</a:t>
            </a:r>
          </a:p>
          <a:p>
            <a:pPr algn="ctr"/>
            <a:r>
              <a:rPr lang="en-US" sz="2000" b="1" dirty="0"/>
              <a:t>Steve Goodman, NOAA/NASA (ret), USA, Chair</a:t>
            </a:r>
          </a:p>
          <a:p>
            <a:pPr algn="ctr"/>
            <a:r>
              <a:rPr lang="en-US" sz="2000" b="1" dirty="0"/>
              <a:t>Robert Holzworth, Univ. of Washington, USA</a:t>
            </a:r>
          </a:p>
          <a:p>
            <a:pPr algn="ctr"/>
            <a:r>
              <a:rPr lang="en-US" sz="2000" b="1" i="0" dirty="0">
                <a:effectLst/>
              </a:rPr>
              <a:t>Vasiliki </a:t>
            </a:r>
            <a:r>
              <a:rPr lang="en-US" sz="2000" b="1" i="0" dirty="0" err="1">
                <a:effectLst/>
              </a:rPr>
              <a:t>Kotroni</a:t>
            </a:r>
            <a:r>
              <a:rPr lang="en-US" sz="2000" b="1" i="0" dirty="0">
                <a:effectLst/>
              </a:rPr>
              <a:t>, NOA, Athens, Greece</a:t>
            </a:r>
          </a:p>
          <a:p>
            <a:pPr algn="ctr"/>
            <a:r>
              <a:rPr lang="en-US" sz="2000" b="1" dirty="0" err="1"/>
              <a:t>Yuriy</a:t>
            </a:r>
            <a:r>
              <a:rPr lang="en-US" sz="2000" b="1" dirty="0"/>
              <a:t> Kuleshov, RMIT, BOM, Melbourne, Australia</a:t>
            </a:r>
          </a:p>
          <a:p>
            <a:pPr algn="ctr"/>
            <a:r>
              <a:rPr lang="en-US" sz="2000" b="1" dirty="0"/>
              <a:t>Colin Price, Tel Aviv Univ, Israel</a:t>
            </a:r>
          </a:p>
          <a:p>
            <a:pPr algn="ctr"/>
            <a:r>
              <a:rPr lang="en-US" sz="2000" b="1" i="0" dirty="0">
                <a:effectLst/>
              </a:rPr>
              <a:t>Bartolomeo </a:t>
            </a:r>
            <a:r>
              <a:rPr lang="en-US" sz="2000" b="1" i="0" dirty="0" err="1">
                <a:effectLst/>
              </a:rPr>
              <a:t>Viticchie</a:t>
            </a:r>
            <a:r>
              <a:rPr lang="en-US" sz="2000" b="1" i="0" dirty="0">
                <a:effectLst/>
              </a:rPr>
              <a:t>, EUMETSAT, Darmstadt, Germany</a:t>
            </a:r>
            <a:endParaRPr lang="en-US" sz="2000" b="1" dirty="0"/>
          </a:p>
          <a:p>
            <a:pPr algn="ctr"/>
            <a:r>
              <a:rPr lang="en-US" sz="2000" b="1" dirty="0"/>
              <a:t>Earle Williams, MIT, USA</a:t>
            </a:r>
          </a:p>
          <a:p>
            <a:pPr algn="ctr"/>
            <a:r>
              <a:rPr lang="en-US" sz="2000" b="1" dirty="0"/>
              <a:t>GCOS/WMO: Caterina </a:t>
            </a:r>
            <a:r>
              <a:rPr lang="en-US" sz="2000" b="1" dirty="0" err="1"/>
              <a:t>Tassone</a:t>
            </a:r>
            <a:r>
              <a:rPr lang="en-US" sz="2000" b="1" dirty="0"/>
              <a:t>, Tim Oakley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3E52EB-DC9F-4116-873F-564F3D0DCC3F}"/>
              </a:ext>
            </a:extLst>
          </p:cNvPr>
          <p:cNvSpPr txBox="1"/>
          <p:nvPr/>
        </p:nvSpPr>
        <p:spPr>
          <a:xfrm>
            <a:off x="2929370" y="6358997"/>
            <a:ext cx="6333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/>
              <a:t>2021 GLM Virtual Science Meeting, 21-23 September,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49D03-4F78-41B8-B89B-3ECA02B6B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1" y="58005"/>
            <a:ext cx="1217525" cy="7699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DDE894B-6F4E-4AC1-A0D0-F77EA23B30A0}"/>
              </a:ext>
            </a:extLst>
          </p:cNvPr>
          <p:cNvGrpSpPr/>
          <p:nvPr/>
        </p:nvGrpSpPr>
        <p:grpSpPr>
          <a:xfrm>
            <a:off x="10765970" y="0"/>
            <a:ext cx="1371600" cy="650488"/>
            <a:chOff x="0" y="762000"/>
            <a:chExt cx="1371600" cy="650488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4FF0EED0-D075-4FA2-A899-863A29DA5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762000"/>
              <a:ext cx="762000" cy="650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88FD0A8A-A0B5-41CE-8EA6-95218AC30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3900" y="762000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D7B2B25-1DAE-48ED-95BD-F5A456A6556E}"/>
              </a:ext>
            </a:extLst>
          </p:cNvPr>
          <p:cNvSpPr/>
          <p:nvPr/>
        </p:nvSpPr>
        <p:spPr>
          <a:xfrm>
            <a:off x="2906486" y="3298372"/>
            <a:ext cx="6858000" cy="30497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5084D0-CB00-4D84-AAD9-97E192F6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2" y="3461658"/>
            <a:ext cx="1935068" cy="2743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760B56-9952-4395-B040-4D0E78BD4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2402" y="3461658"/>
            <a:ext cx="1929241" cy="2743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8987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5E10B3C-674A-0144-A369-2CD9BFB24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9463"/>
            <a:ext cx="12192000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8D668A-266C-472E-BAFC-D4DA886E8BE6}"/>
              </a:ext>
            </a:extLst>
          </p:cNvPr>
          <p:cNvSpPr txBox="1"/>
          <p:nvPr/>
        </p:nvSpPr>
        <p:spPr>
          <a:xfrm>
            <a:off x="8252460" y="3428999"/>
            <a:ext cx="243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Bahama Bar artifact 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7BA159-9D96-494A-8C19-116860F1E488}"/>
              </a:ext>
            </a:extLst>
          </p:cNvPr>
          <p:cNvCxnSpPr/>
          <p:nvPr/>
        </p:nvCxnSpPr>
        <p:spPr>
          <a:xfrm flipH="1">
            <a:off x="7783830" y="3714750"/>
            <a:ext cx="548640" cy="3086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947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1AE2057-783E-2F4D-8FFC-51B8C70C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12192000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81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1163EAD-9C79-A042-BE15-1D2978F3A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0"/>
            <a:ext cx="12192000" cy="526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BC113-57C2-47CE-AEA4-8C9A5AD850E1}"/>
              </a:ext>
            </a:extLst>
          </p:cNvPr>
          <p:cNvSpPr txBox="1"/>
          <p:nvPr/>
        </p:nvSpPr>
        <p:spPr>
          <a:xfrm>
            <a:off x="94329" y="6183085"/>
            <a:ext cx="1209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truncated domain represents the GLD360 data buy at NWS used by GLM team and archived at the GHRC DAAC in Huntsville</a:t>
            </a:r>
          </a:p>
        </p:txBody>
      </p:sp>
    </p:spTree>
    <p:extLst>
      <p:ext uri="{BB962C8B-B14F-4D97-AF65-F5344CB8AC3E}">
        <p14:creationId xmlns:p14="http://schemas.microsoft.com/office/powerpoint/2010/main" val="1891959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7456464-D8F4-4541-9A0B-FA08B1651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12192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942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467360"/>
            <a:ext cx="1123696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Summary</a:t>
            </a:r>
          </a:p>
          <a:p>
            <a:endParaRPr lang="en-US" sz="3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u="sng" dirty="0"/>
              <a:t>Lightning is a global Natural Hazard </a:t>
            </a:r>
            <a:r>
              <a:rPr lang="en-US" sz="2400" dirty="0"/>
              <a:t>of great importance and interest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u="sng" dirty="0"/>
              <a:t>Exemplary datasets </a:t>
            </a:r>
            <a:r>
              <a:rPr lang="en-US" sz="2400" dirty="0"/>
              <a:t>undergoing evaluation (satellite – Ground-Based RF)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u="sng" dirty="0"/>
              <a:t>How might a lightning ECV be associated with other variables</a:t>
            </a:r>
            <a:r>
              <a:rPr lang="en-US" sz="2400" dirty="0"/>
              <a:t>, such as clouds, precipitation, composition, NOx, and surface observations (e.g., temperature, severe weather reports), ENSO, MJO, Upper Level humidity (see Notes page).</a:t>
            </a:r>
          </a:p>
          <a:p>
            <a:endParaRPr lang="en-US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u="sng" dirty="0"/>
              <a:t>Raise lightning safety awareness </a:t>
            </a:r>
            <a:r>
              <a:rPr lang="en-US" sz="2400" dirty="0"/>
              <a:t>– collaborate with WHO, WMO Disaster Risk Reduction (Natural Hazards) Programme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ECFD7-4A0E-46AD-B83F-C031764FB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1" y="58005"/>
            <a:ext cx="1217525" cy="7699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A35C288-3DA3-4402-BF6C-1E375780DE51}"/>
              </a:ext>
            </a:extLst>
          </p:cNvPr>
          <p:cNvGrpSpPr/>
          <p:nvPr/>
        </p:nvGrpSpPr>
        <p:grpSpPr>
          <a:xfrm>
            <a:off x="10765970" y="0"/>
            <a:ext cx="1371600" cy="650488"/>
            <a:chOff x="0" y="762000"/>
            <a:chExt cx="1371600" cy="6504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9425C8-214E-4820-BD34-00633F4BE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762000"/>
              <a:ext cx="762000" cy="650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739152-3CA1-4D0E-B389-4FB4216FB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3900" y="762000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5454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28" y="341194"/>
            <a:ext cx="1098644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Why Lightning for Climate?</a:t>
            </a:r>
          </a:p>
          <a:p>
            <a:endParaRPr lang="en-US" sz="2800" dirty="0"/>
          </a:p>
          <a:p>
            <a:r>
              <a:rPr lang="en-US" sz="2800" dirty="0"/>
              <a:t>Due to the relevance and use of </a:t>
            </a:r>
            <a:r>
              <a:rPr lang="en-US" sz="2800" b="1" dirty="0"/>
              <a:t>lightning data as a climatological variable</a:t>
            </a:r>
            <a:r>
              <a:rPr lang="en-US" sz="2800" dirty="0"/>
              <a:t>, lightning has been added to the list of Essential Climate Variables (ECV) in the </a:t>
            </a:r>
            <a:r>
              <a:rPr lang="en-US" sz="2800" b="1" dirty="0"/>
              <a:t>2016 WMO Global Climate Observing System (GCOS) Implementation Plan (IP) (GCOS, 2016),</a:t>
            </a:r>
            <a:r>
              <a:rPr lang="en-US" sz="2800" dirty="0"/>
              <a:t> including a first attempt to </a:t>
            </a:r>
            <a:r>
              <a:rPr lang="en-US" sz="2800" b="1" dirty="0"/>
              <a:t>define the requirements for climate monitoring of lightning </a:t>
            </a:r>
            <a:r>
              <a:rPr lang="en-US" sz="2800" dirty="0"/>
              <a:t>measurements. </a:t>
            </a:r>
          </a:p>
          <a:p>
            <a:endParaRPr lang="en-US" sz="2800" dirty="0"/>
          </a:p>
          <a:p>
            <a:r>
              <a:rPr lang="en-US" sz="2800" dirty="0"/>
              <a:t>Action 29 of the IP called for defining “</a:t>
            </a:r>
            <a:r>
              <a:rPr lang="en-US" sz="2800" b="1" dirty="0"/>
              <a:t>the requirement for lightning measurements, including data exchange, for climate monitoring and to encourage space agencies and operators of ground-based systems to strive for global coverage and </a:t>
            </a:r>
            <a:r>
              <a:rPr lang="en-US" sz="2800" b="1" u="sng" dirty="0"/>
              <a:t>reprocessing</a:t>
            </a:r>
            <a:r>
              <a:rPr lang="en-US" sz="2800" b="1" dirty="0"/>
              <a:t> of existing datasets”.</a:t>
            </a:r>
          </a:p>
          <a:p>
            <a:endParaRPr lang="en-US" sz="2800" b="1" dirty="0"/>
          </a:p>
          <a:p>
            <a:pPr algn="ctr"/>
            <a:r>
              <a:rPr lang="en-US" sz="2800" b="1" dirty="0"/>
              <a:t>The TT-LOCA was constituted to address these questions.</a:t>
            </a:r>
          </a:p>
        </p:txBody>
      </p:sp>
    </p:spTree>
    <p:extLst>
      <p:ext uri="{BB962C8B-B14F-4D97-AF65-F5344CB8AC3E}">
        <p14:creationId xmlns:p14="http://schemas.microsoft.com/office/powerpoint/2010/main" val="1470194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6" y="145402"/>
            <a:ext cx="11490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Lightning Data Requirements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359315-F90C-4416-9752-80B4099839C4}"/>
              </a:ext>
            </a:extLst>
          </p:cNvPr>
          <p:cNvSpPr txBox="1"/>
          <p:nvPr/>
        </p:nvSpPr>
        <p:spPr>
          <a:xfrm>
            <a:off x="5685744" y="5948362"/>
            <a:ext cx="6548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Combined G16 and G17 GLM flash densities from 1 Dec 2018 to 31 May 2020 with units of flash count per square kilometer per month. </a:t>
            </a:r>
            <a:endParaRPr lang="en-US" sz="1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987B7-F9C1-4206-B1F8-F71067FB0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744" y="1366837"/>
            <a:ext cx="6677025" cy="4581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CF5DBB-16B0-43D2-8EAF-184FC2F94C37}"/>
              </a:ext>
            </a:extLst>
          </p:cNvPr>
          <p:cNvSpPr txBox="1"/>
          <p:nvPr/>
        </p:nvSpPr>
        <p:spPr>
          <a:xfrm>
            <a:off x="103589" y="2527757"/>
            <a:ext cx="5001562" cy="4199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Space-based Optical: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/>
              <a:t>NASA TRMM/ISS - LIS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/>
              <a:t>NOAA/NASA GOES - GLM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/>
              <a:t>CMA FY-4 - LMI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/>
              <a:t>EUMETSAT MTG - LI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Ground-based RF (commercial data):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/>
              <a:t>GLD360 (Vaisala)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/>
              <a:t>ENTLN (Earth Networks)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/>
              <a:t>WWLLN (Univ. Washington)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CDF218-1B9B-41B8-AE02-ED80AAB9877A}"/>
              </a:ext>
            </a:extLst>
          </p:cNvPr>
          <p:cNvSpPr txBox="1"/>
          <p:nvPr/>
        </p:nvSpPr>
        <p:spPr>
          <a:xfrm>
            <a:off x="103589" y="947944"/>
            <a:ext cx="4945585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/>
              <a:t>Total Lightning Density </a:t>
            </a:r>
          </a:p>
          <a:p>
            <a:pPr marL="1371600" lvl="2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b="1" dirty="0"/>
              <a:t>Consistent, Harmonized Data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Global 10 km x 10 km (0.1 x 0.1 deg)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Temporal (Monthly, perhaps Daily)</a:t>
            </a: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73806-7283-4F53-BC2C-69FF6A3B1165}"/>
              </a:ext>
            </a:extLst>
          </p:cNvPr>
          <p:cNvSpPr txBox="1"/>
          <p:nvPr/>
        </p:nvSpPr>
        <p:spPr>
          <a:xfrm>
            <a:off x="6188364" y="1166782"/>
            <a:ext cx="5223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Space-based: GLM Total Lightning Flash Density</a:t>
            </a:r>
          </a:p>
        </p:txBody>
      </p:sp>
    </p:spTree>
    <p:extLst>
      <p:ext uri="{BB962C8B-B14F-4D97-AF65-F5344CB8AC3E}">
        <p14:creationId xmlns:p14="http://schemas.microsoft.com/office/powerpoint/2010/main" val="1633154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80511C-C283-43B4-8791-A1AD543CEAA4}"/>
              </a:ext>
            </a:extLst>
          </p:cNvPr>
          <p:cNvSpPr txBox="1"/>
          <p:nvPr/>
        </p:nvSpPr>
        <p:spPr>
          <a:xfrm>
            <a:off x="799575" y="1051228"/>
            <a:ext cx="108810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global flash rate is estimated to be 45 </a:t>
            </a:r>
            <a:r>
              <a:rPr lang="en-US" sz="2200" dirty="0" err="1"/>
              <a:t>fl</a:t>
            </a:r>
            <a:r>
              <a:rPr lang="en-US" sz="2200" dirty="0"/>
              <a:t>/sec (in-cloud and cloud-to-ground)</a:t>
            </a:r>
          </a:p>
          <a:p>
            <a:r>
              <a:rPr lang="en-US" sz="2200" dirty="0"/>
              <a:t>Asia-Oceania, Europe/Africa, Americas are the 3 main global chimneys for lightning</a:t>
            </a:r>
          </a:p>
          <a:p>
            <a:r>
              <a:rPr lang="en-US" sz="2200" dirty="0"/>
              <a:t>24,000 people are killed and 240,000 are injured worldwide per year by lightning (</a:t>
            </a:r>
            <a:r>
              <a:rPr lang="en-US" sz="2200" dirty="0" err="1"/>
              <a:t>Holle</a:t>
            </a:r>
            <a:r>
              <a:rPr lang="en-US" sz="2200" dirty="0"/>
              <a:t>, 2016)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F03135-723B-4D9E-A4F9-CBD11F0AE3F7}"/>
              </a:ext>
            </a:extLst>
          </p:cNvPr>
          <p:cNvGrpSpPr/>
          <p:nvPr/>
        </p:nvGrpSpPr>
        <p:grpSpPr>
          <a:xfrm>
            <a:off x="1206739" y="2204990"/>
            <a:ext cx="10066733" cy="4471639"/>
            <a:chOff x="477396" y="1617162"/>
            <a:chExt cx="10066733" cy="4471639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118B98D-5EC9-4F5D-AD4B-F764FE340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9" t="25253" r="2198" b="24000"/>
            <a:stretch/>
          </p:blipFill>
          <p:spPr>
            <a:xfrm>
              <a:off x="477396" y="1617162"/>
              <a:ext cx="10066733" cy="447163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DCE704-A3C3-40D6-917A-32C47B46E44C}"/>
                </a:ext>
              </a:extLst>
            </p:cNvPr>
            <p:cNvSpPr txBox="1"/>
            <p:nvPr/>
          </p:nvSpPr>
          <p:spPr>
            <a:xfrm>
              <a:off x="477396" y="5716694"/>
              <a:ext cx="100667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575757"/>
                  </a:solidFill>
                </a:rPr>
                <a:t>Total lightning density   20-km grid, 2016-2020 annual average, Over 10 billion events detected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7644367-9DE5-4C56-93B6-90CC23693A0A}"/>
              </a:ext>
            </a:extLst>
          </p:cNvPr>
          <p:cNvSpPr txBox="1"/>
          <p:nvPr/>
        </p:nvSpPr>
        <p:spPr>
          <a:xfrm>
            <a:off x="125185" y="245368"/>
            <a:ext cx="1206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Is Lightning the Most Frequent Natural Hazard on Earth?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5F8BF-9E45-4E5E-9C4B-561C67F03808}"/>
              </a:ext>
            </a:extLst>
          </p:cNvPr>
          <p:cNvSpPr txBox="1"/>
          <p:nvPr/>
        </p:nvSpPr>
        <p:spPr>
          <a:xfrm>
            <a:off x="10293760" y="6369838"/>
            <a:ext cx="104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Said, 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94D507-65A1-4267-8886-35EBA675B6DF}"/>
              </a:ext>
            </a:extLst>
          </p:cNvPr>
          <p:cNvSpPr txBox="1"/>
          <p:nvPr/>
        </p:nvSpPr>
        <p:spPr>
          <a:xfrm>
            <a:off x="9767758" y="2369026"/>
            <a:ext cx="10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GLD360</a:t>
            </a:r>
          </a:p>
        </p:txBody>
      </p:sp>
    </p:spTree>
    <p:extLst>
      <p:ext uri="{BB962C8B-B14F-4D97-AF65-F5344CB8AC3E}">
        <p14:creationId xmlns:p14="http://schemas.microsoft.com/office/powerpoint/2010/main" val="872403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9B2160-2BDB-4178-8B9E-A8493837830D}"/>
              </a:ext>
            </a:extLst>
          </p:cNvPr>
          <p:cNvSpPr txBox="1"/>
          <p:nvPr/>
        </p:nvSpPr>
        <p:spPr>
          <a:xfrm>
            <a:off x="443346" y="145402"/>
            <a:ext cx="1149003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Metadata</a:t>
            </a:r>
          </a:p>
          <a:p>
            <a:pPr algn="ctr"/>
            <a:endParaRPr lang="en-US" sz="28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Metadata</a:t>
            </a:r>
            <a:r>
              <a:rPr lang="en-US" sz="2800" dirty="0"/>
              <a:t> – Product = Total Lightning Density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Satellite imagers optical flash density vs ground-based RF network stroke density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How is satellite event/group/flash related to RF strokes?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Toward harmonized, consistent space and ground-based data set(s)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Desire for # stations (ground-based), Detection Efficiency, resolution (time, space), and other </a:t>
            </a:r>
            <a:r>
              <a:rPr lang="en-US" sz="2800" dirty="0" err="1"/>
              <a:t>cal</a:t>
            </a:r>
            <a:r>
              <a:rPr lang="en-US" sz="2800" dirty="0"/>
              <a:t>/</a:t>
            </a:r>
            <a:r>
              <a:rPr lang="en-US" sz="2800" dirty="0" err="1"/>
              <a:t>val</a:t>
            </a:r>
            <a:r>
              <a:rPr lang="en-US" sz="2800" dirty="0"/>
              <a:t> performance parameters (e.g., network flash type – IC/CG discrimination) needed to make a climate data set most useful.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Note no network or space measurement is 100% DE effective over its entire coverage area. </a:t>
            </a:r>
          </a:p>
        </p:txBody>
      </p:sp>
    </p:spTree>
    <p:extLst>
      <p:ext uri="{BB962C8B-B14F-4D97-AF65-F5344CB8AC3E}">
        <p14:creationId xmlns:p14="http://schemas.microsoft.com/office/powerpoint/2010/main" val="2639934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A1F284B-D1F7-402C-A08A-5D1089DF72F0}"/>
              </a:ext>
            </a:extLst>
          </p:cNvPr>
          <p:cNvSpPr txBox="1"/>
          <p:nvPr/>
        </p:nvSpPr>
        <p:spPr>
          <a:xfrm>
            <a:off x="3059848" y="110384"/>
            <a:ext cx="6072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4 Years of ISS Lightning from Space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6C11A-EC45-4108-8B58-F0188E974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228"/>
            <a:ext cx="12192000" cy="533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3D943E-6E8E-4599-B548-969B68D55462}"/>
              </a:ext>
            </a:extLst>
          </p:cNvPr>
          <p:cNvSpPr txBox="1"/>
          <p:nvPr/>
        </p:nvSpPr>
        <p:spPr>
          <a:xfrm>
            <a:off x="1407343" y="706611"/>
            <a:ext cx="9377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Fast optical imaging of lightning day and night in near Infrared wavelengths (777.4 nm)</a:t>
            </a:r>
          </a:p>
        </p:txBody>
      </p:sp>
    </p:spTree>
    <p:extLst>
      <p:ext uri="{BB962C8B-B14F-4D97-AF65-F5344CB8AC3E}">
        <p14:creationId xmlns:p14="http://schemas.microsoft.com/office/powerpoint/2010/main" val="77500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3F5C43-48AE-47A3-88C6-6F6F5079D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873" y="853132"/>
            <a:ext cx="10142254" cy="5286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C7712A-6852-400D-B2CC-130985FCD7C7}"/>
              </a:ext>
            </a:extLst>
          </p:cNvPr>
          <p:cNvSpPr txBox="1"/>
          <p:nvPr/>
        </p:nvSpPr>
        <p:spPr>
          <a:xfrm>
            <a:off x="925285" y="6220311"/>
            <a:ext cx="10548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Monthly time series of global lightning ﬂash rate (between ±38° latitude) from TRMM LIS and ISS LIS.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1F284B-D1F7-402C-A08A-5D1089DF72F0}"/>
              </a:ext>
            </a:extLst>
          </p:cNvPr>
          <p:cNvSpPr txBox="1"/>
          <p:nvPr/>
        </p:nvSpPr>
        <p:spPr>
          <a:xfrm>
            <a:off x="3250605" y="268357"/>
            <a:ext cx="5690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25 Years of Lightning from Space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239AE8-217B-438D-AC63-AF9A7BBE100B}"/>
              </a:ext>
            </a:extLst>
          </p:cNvPr>
          <p:cNvSpPr txBox="1"/>
          <p:nvPr/>
        </p:nvSpPr>
        <p:spPr>
          <a:xfrm>
            <a:off x="7598229" y="4745780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of Mission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F9D32CB-71B9-41B9-9CFF-0D5709FAB980}"/>
              </a:ext>
            </a:extLst>
          </p:cNvPr>
          <p:cNvCxnSpPr>
            <a:cxnSpLocks/>
          </p:cNvCxnSpPr>
          <p:nvPr/>
        </p:nvCxnSpPr>
        <p:spPr>
          <a:xfrm flipV="1">
            <a:off x="8001000" y="4284794"/>
            <a:ext cx="227255" cy="46098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273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D69E79-EF4A-433F-8DDB-79BECD68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754"/>
            <a:ext cx="12192000" cy="5318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1FCA21-B152-444B-9A90-EABB2112B021}"/>
              </a:ext>
            </a:extLst>
          </p:cNvPr>
          <p:cNvSpPr txBox="1"/>
          <p:nvPr/>
        </p:nvSpPr>
        <p:spPr>
          <a:xfrm>
            <a:off x="723439" y="184979"/>
            <a:ext cx="10961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North America Lightning Hot Spots (Albrecht et al., BAMS, 2016</a:t>
            </a:r>
          </a:p>
        </p:txBody>
      </p:sp>
    </p:spTree>
    <p:extLst>
      <p:ext uri="{BB962C8B-B14F-4D97-AF65-F5344CB8AC3E}">
        <p14:creationId xmlns:p14="http://schemas.microsoft.com/office/powerpoint/2010/main" val="154151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A19A08-0015-495A-913E-FF6F15D8E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819364"/>
              </p:ext>
            </p:extLst>
          </p:nvPr>
        </p:nvGraphicFramePr>
        <p:xfrm>
          <a:off x="838198" y="1202481"/>
          <a:ext cx="10515604" cy="3059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0500">
                  <a:extLst>
                    <a:ext uri="{9D8B030D-6E8A-4147-A177-3AD203B41FA5}">
                      <a16:colId xmlns:a16="http://schemas.microsoft.com/office/drawing/2014/main" val="3698529254"/>
                    </a:ext>
                  </a:extLst>
                </a:gridCol>
                <a:gridCol w="801638">
                  <a:extLst>
                    <a:ext uri="{9D8B030D-6E8A-4147-A177-3AD203B41FA5}">
                      <a16:colId xmlns:a16="http://schemas.microsoft.com/office/drawing/2014/main" val="1791143936"/>
                    </a:ext>
                  </a:extLst>
                </a:gridCol>
                <a:gridCol w="801638">
                  <a:extLst>
                    <a:ext uri="{9D8B030D-6E8A-4147-A177-3AD203B41FA5}">
                      <a16:colId xmlns:a16="http://schemas.microsoft.com/office/drawing/2014/main" val="2753187011"/>
                    </a:ext>
                  </a:extLst>
                </a:gridCol>
                <a:gridCol w="820500">
                  <a:extLst>
                    <a:ext uri="{9D8B030D-6E8A-4147-A177-3AD203B41FA5}">
                      <a16:colId xmlns:a16="http://schemas.microsoft.com/office/drawing/2014/main" val="2507698546"/>
                    </a:ext>
                  </a:extLst>
                </a:gridCol>
                <a:gridCol w="801638">
                  <a:extLst>
                    <a:ext uri="{9D8B030D-6E8A-4147-A177-3AD203B41FA5}">
                      <a16:colId xmlns:a16="http://schemas.microsoft.com/office/drawing/2014/main" val="570610282"/>
                    </a:ext>
                  </a:extLst>
                </a:gridCol>
                <a:gridCol w="801638">
                  <a:extLst>
                    <a:ext uri="{9D8B030D-6E8A-4147-A177-3AD203B41FA5}">
                      <a16:colId xmlns:a16="http://schemas.microsoft.com/office/drawing/2014/main" val="2133230639"/>
                    </a:ext>
                  </a:extLst>
                </a:gridCol>
                <a:gridCol w="820500">
                  <a:extLst>
                    <a:ext uri="{9D8B030D-6E8A-4147-A177-3AD203B41FA5}">
                      <a16:colId xmlns:a16="http://schemas.microsoft.com/office/drawing/2014/main" val="2273145830"/>
                    </a:ext>
                  </a:extLst>
                </a:gridCol>
                <a:gridCol w="801638">
                  <a:extLst>
                    <a:ext uri="{9D8B030D-6E8A-4147-A177-3AD203B41FA5}">
                      <a16:colId xmlns:a16="http://schemas.microsoft.com/office/drawing/2014/main" val="4071752377"/>
                    </a:ext>
                  </a:extLst>
                </a:gridCol>
                <a:gridCol w="801638">
                  <a:extLst>
                    <a:ext uri="{9D8B030D-6E8A-4147-A177-3AD203B41FA5}">
                      <a16:colId xmlns:a16="http://schemas.microsoft.com/office/drawing/2014/main" val="3549855423"/>
                    </a:ext>
                  </a:extLst>
                </a:gridCol>
                <a:gridCol w="820500">
                  <a:extLst>
                    <a:ext uri="{9D8B030D-6E8A-4147-A177-3AD203B41FA5}">
                      <a16:colId xmlns:a16="http://schemas.microsoft.com/office/drawing/2014/main" val="3574149346"/>
                    </a:ext>
                  </a:extLst>
                </a:gridCol>
                <a:gridCol w="801638">
                  <a:extLst>
                    <a:ext uri="{9D8B030D-6E8A-4147-A177-3AD203B41FA5}">
                      <a16:colId xmlns:a16="http://schemas.microsoft.com/office/drawing/2014/main" val="1251190703"/>
                    </a:ext>
                  </a:extLst>
                </a:gridCol>
                <a:gridCol w="801638">
                  <a:extLst>
                    <a:ext uri="{9D8B030D-6E8A-4147-A177-3AD203B41FA5}">
                      <a16:colId xmlns:a16="http://schemas.microsoft.com/office/drawing/2014/main" val="1569215935"/>
                    </a:ext>
                  </a:extLst>
                </a:gridCol>
                <a:gridCol w="820500">
                  <a:extLst>
                    <a:ext uri="{9D8B030D-6E8A-4147-A177-3AD203B41FA5}">
                      <a16:colId xmlns:a16="http://schemas.microsoft.com/office/drawing/2014/main" val="1858166068"/>
                    </a:ext>
                  </a:extLst>
                </a:gridCol>
              </a:tblGrid>
              <a:tr h="239952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North America Lightning Hotspots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364596"/>
                  </a:ext>
                </a:extLst>
              </a:tr>
              <a:tr h="2349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Rank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ENGLN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GLD360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GLM-16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WWLLN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919436"/>
                  </a:ext>
                </a:extLst>
              </a:tr>
              <a:tr h="2349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Lat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Stroke rate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Lat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Stroke rate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Lat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Flash rate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Lat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Stroke rate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extLst>
                  <a:ext uri="{0D108BD9-81ED-4DB2-BD59-A6C34878D82A}">
                    <a16:rowId xmlns:a16="http://schemas.microsoft.com/office/drawing/2014/main" val="1299610794"/>
                  </a:ext>
                </a:extLst>
              </a:tr>
              <a:tr h="2349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26.45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-80.95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507.11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-91.05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281.70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-91.05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164.01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-91.05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42.35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extLst>
                  <a:ext uri="{0D108BD9-81ED-4DB2-BD59-A6C34878D82A}">
                    <a16:rowId xmlns:a16="http://schemas.microsoft.com/office/drawing/2014/main" val="3258958781"/>
                  </a:ext>
                </a:extLst>
              </a:tr>
              <a:tr h="2349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27.35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-80.95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433.28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28.45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-81.25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202.36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14.75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-91.95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105.07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13.15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-87.25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31.66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extLst>
                  <a:ext uri="{0D108BD9-81ED-4DB2-BD59-A6C34878D82A}">
                    <a16:rowId xmlns:a16="http://schemas.microsoft.com/office/drawing/2014/main" val="3261303581"/>
                  </a:ext>
                </a:extLst>
              </a:tr>
              <a:tr h="2349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38.65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-76.75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382.15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13.15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-87.25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197.10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13.15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-87.15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100.53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-93.85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28.28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extLst>
                  <a:ext uri="{0D108BD9-81ED-4DB2-BD59-A6C34878D82A}">
                    <a16:rowId xmlns:a16="http://schemas.microsoft.com/office/drawing/2014/main" val="984678558"/>
                  </a:ext>
                </a:extLst>
              </a:tr>
              <a:tr h="2349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27.85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-81.85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357.01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22.35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-84.25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167.77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22.35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-84.25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97.00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13.35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-89.55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24.41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extLst>
                  <a:ext uri="{0D108BD9-81ED-4DB2-BD59-A6C34878D82A}">
                    <a16:rowId xmlns:a16="http://schemas.microsoft.com/office/drawing/2014/main" val="3001296251"/>
                  </a:ext>
                </a:extLst>
              </a:tr>
              <a:tr h="2349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28.35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-80.75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350.51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32.65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-96.75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166.43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-92.65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93.35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15.65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-94.15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23.27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extLst>
                  <a:ext uri="{0D108BD9-81ED-4DB2-BD59-A6C34878D82A}">
                    <a16:rowId xmlns:a16="http://schemas.microsoft.com/office/drawing/2014/main" val="1131709896"/>
                  </a:ext>
                </a:extLst>
              </a:tr>
              <a:tr h="2349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26.85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-81.95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350.04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33.55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-98.25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166.33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19.05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-72.25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89.32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-88.85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23.19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extLst>
                  <a:ext uri="{0D108BD9-81ED-4DB2-BD59-A6C34878D82A}">
                    <a16:rowId xmlns:a16="http://schemas.microsoft.com/office/drawing/2014/main" val="3987714233"/>
                  </a:ext>
                </a:extLst>
              </a:tr>
              <a:tr h="2349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29.75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-94.35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337.16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29.85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-94.35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159.74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-74.95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84.98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28.55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-94.95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22.49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extLst>
                  <a:ext uri="{0D108BD9-81ED-4DB2-BD59-A6C34878D82A}">
                    <a16:rowId xmlns:a16="http://schemas.microsoft.com/office/drawing/2014/main" val="1133019494"/>
                  </a:ext>
                </a:extLst>
              </a:tr>
              <a:tr h="2349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28.55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-94.95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336.52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33.65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-95.45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156.41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-64.15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84.51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17.65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-92.85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22.42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extLst>
                  <a:ext uri="{0D108BD9-81ED-4DB2-BD59-A6C34878D82A}">
                    <a16:rowId xmlns:a16="http://schemas.microsoft.com/office/drawing/2014/main" val="2489344534"/>
                  </a:ext>
                </a:extLst>
              </a:tr>
              <a:tr h="2349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-93.35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330.37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-97.95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148.40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-75.95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83.86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13.05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-88.25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22.33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extLst>
                  <a:ext uri="{0D108BD9-81ED-4DB2-BD59-A6C34878D82A}">
                    <a16:rowId xmlns:a16="http://schemas.microsoft.com/office/drawing/2014/main" val="2970419411"/>
                  </a:ext>
                </a:extLst>
              </a:tr>
              <a:tr h="2349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34.15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-93.95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326.12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27.45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-81.65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146.98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13.85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-88.15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79.73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-78.65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22.13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2" marR="6282" marT="6282" marB="0" anchor="b"/>
                </a:tc>
                <a:extLst>
                  <a:ext uri="{0D108BD9-81ED-4DB2-BD59-A6C34878D82A}">
                    <a16:rowId xmlns:a16="http://schemas.microsoft.com/office/drawing/2014/main" val="16853337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49785D1-1E70-4FEA-B490-FA0411377A4D}"/>
              </a:ext>
            </a:extLst>
          </p:cNvPr>
          <p:cNvSpPr txBox="1"/>
          <p:nvPr/>
        </p:nvSpPr>
        <p:spPr>
          <a:xfrm>
            <a:off x="3047048" y="4306581"/>
            <a:ext cx="6466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*Lightning density in units of flashes/km</a:t>
            </a:r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 or RF strokes/km</a:t>
            </a:r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dirty="0" err="1"/>
              <a:t>yr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CCF3BE3-B6B6-432D-96AF-9D2ABD1DC2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077757"/>
              </p:ext>
            </p:extLst>
          </p:nvPr>
        </p:nvGraphicFramePr>
        <p:xfrm>
          <a:off x="2124301" y="4931624"/>
          <a:ext cx="7943398" cy="8929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0281">
                  <a:extLst>
                    <a:ext uri="{9D8B030D-6E8A-4147-A177-3AD203B41FA5}">
                      <a16:colId xmlns:a16="http://schemas.microsoft.com/office/drawing/2014/main" val="1796596464"/>
                    </a:ext>
                  </a:extLst>
                </a:gridCol>
                <a:gridCol w="673058">
                  <a:extLst>
                    <a:ext uri="{9D8B030D-6E8A-4147-A177-3AD203B41FA5}">
                      <a16:colId xmlns:a16="http://schemas.microsoft.com/office/drawing/2014/main" val="3420094857"/>
                    </a:ext>
                  </a:extLst>
                </a:gridCol>
                <a:gridCol w="836066">
                  <a:extLst>
                    <a:ext uri="{9D8B030D-6E8A-4147-A177-3AD203B41FA5}">
                      <a16:colId xmlns:a16="http://schemas.microsoft.com/office/drawing/2014/main" val="3157018226"/>
                    </a:ext>
                  </a:extLst>
                </a:gridCol>
                <a:gridCol w="1077001">
                  <a:extLst>
                    <a:ext uri="{9D8B030D-6E8A-4147-A177-3AD203B41FA5}">
                      <a16:colId xmlns:a16="http://schemas.microsoft.com/office/drawing/2014/main" val="2288203146"/>
                    </a:ext>
                  </a:extLst>
                </a:gridCol>
                <a:gridCol w="1055156">
                  <a:extLst>
                    <a:ext uri="{9D8B030D-6E8A-4147-A177-3AD203B41FA5}">
                      <a16:colId xmlns:a16="http://schemas.microsoft.com/office/drawing/2014/main" val="1858176683"/>
                    </a:ext>
                  </a:extLst>
                </a:gridCol>
                <a:gridCol w="1033067">
                  <a:extLst>
                    <a:ext uri="{9D8B030D-6E8A-4147-A177-3AD203B41FA5}">
                      <a16:colId xmlns:a16="http://schemas.microsoft.com/office/drawing/2014/main" val="3070319765"/>
                    </a:ext>
                  </a:extLst>
                </a:gridCol>
                <a:gridCol w="898836">
                  <a:extLst>
                    <a:ext uri="{9D8B030D-6E8A-4147-A177-3AD203B41FA5}">
                      <a16:colId xmlns:a16="http://schemas.microsoft.com/office/drawing/2014/main" val="2727964222"/>
                    </a:ext>
                  </a:extLst>
                </a:gridCol>
                <a:gridCol w="999933">
                  <a:extLst>
                    <a:ext uri="{9D8B030D-6E8A-4147-A177-3AD203B41FA5}">
                      <a16:colId xmlns:a16="http://schemas.microsoft.com/office/drawing/2014/main" val="37445566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Place Name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Global Rank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Lat Lon 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GLD360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WWLLN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TRMM-LIS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ISS-LIS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GLM-16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9811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Patulul, Guatemala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17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14.35,     -91.05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281.70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42.35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116.76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65.6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highlight>
                            <a:srgbClr val="FFFF00"/>
                          </a:highlight>
                        </a:rPr>
                        <a:t>164.01</a:t>
                      </a:r>
                      <a:endParaRPr lang="en-US" sz="1400" b="1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798707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BAF48D1-76FC-41CC-82DD-317A231BB729}"/>
              </a:ext>
            </a:extLst>
          </p:cNvPr>
          <p:cNvSpPr txBox="1"/>
          <p:nvPr/>
        </p:nvSpPr>
        <p:spPr>
          <a:xfrm>
            <a:off x="2678526" y="337059"/>
            <a:ext cx="6834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North America Lightning Hot Spots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3573F0-04AA-4418-9956-11D564C80E54}"/>
              </a:ext>
            </a:extLst>
          </p:cNvPr>
          <p:cNvSpPr txBox="1"/>
          <p:nvPr/>
        </p:nvSpPr>
        <p:spPr>
          <a:xfrm>
            <a:off x="2124301" y="6080273"/>
            <a:ext cx="3943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ISS-LIS  from March 2017 - July 2021</a:t>
            </a:r>
          </a:p>
        </p:txBody>
      </p:sp>
    </p:spTree>
    <p:extLst>
      <p:ext uri="{BB962C8B-B14F-4D97-AF65-F5344CB8AC3E}">
        <p14:creationId xmlns:p14="http://schemas.microsoft.com/office/powerpoint/2010/main" val="3653568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5868</TotalTime>
  <Words>1204</Words>
  <Application>Microsoft Office PowerPoint</Application>
  <PresentationFormat>Widescreen</PresentationFormat>
  <Paragraphs>254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Goodman</dc:creator>
  <cp:lastModifiedBy>Steven Goodman</cp:lastModifiedBy>
  <cp:revision>173</cp:revision>
  <cp:lastPrinted>2021-04-17T20:12:25Z</cp:lastPrinted>
  <dcterms:created xsi:type="dcterms:W3CDTF">2021-04-16T17:16:25Z</dcterms:created>
  <dcterms:modified xsi:type="dcterms:W3CDTF">2021-09-21T19:01:26Z</dcterms:modified>
</cp:coreProperties>
</file>