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7150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F691E6-98A7-4CDF-97EE-989D398FB6CA}">
  <a:tblStyle styleId="{50F691E6-98A7-4CDF-97EE-989D398FB6C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174a3e779_0_3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g7174a3e779_0_305: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bc31216e5_0_7: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bc31216e5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the </a:t>
            </a:r>
            <a:r>
              <a:rPr lang="en-US"/>
              <a:t>significantly</a:t>
            </a:r>
            <a:r>
              <a:rPr lang="en-US"/>
              <a:t> expanded domain, we must also consider atmospheric phenomena that were not typically </a:t>
            </a:r>
            <a:r>
              <a:rPr lang="en-US"/>
              <a:t>within</a:t>
            </a:r>
            <a:r>
              <a:rPr lang="en-US"/>
              <a:t> our purview in prior systems which had domains that ended near our coastlines. In this particular case we highlight tropical cyclones.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Shown on the right is a recent forecast track for Hurricane Ida from a single forecast cycle. Our test system is the green line </a:t>
            </a:r>
            <a:r>
              <a:rPr lang="en-US"/>
              <a:t>with</a:t>
            </a:r>
            <a:r>
              <a:rPr lang="en-US"/>
              <a:t> the best track noted in the black line. Purple is the operational hurricane prediction system and blue and red are new, experimental systems (called HAFS), that are also a part of the UFS.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Unifying the domains into a single large domain presents an emerging application area alongside </a:t>
            </a:r>
            <a:r>
              <a:rPr lang="en-US"/>
              <a:t>opportunity to more closely engage with experts in the hurricane DA field.</a:t>
            </a:r>
            <a:endParaRPr/>
          </a:p>
        </p:txBody>
      </p:sp>
      <p:sp>
        <p:nvSpPr>
          <p:cNvPr id="273" name="Google Shape;273;gebc31216e5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9cff8db0c_6_5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e9cff8db0c_6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5275" lvl="0" marL="457200" rtl="0" algn="l">
              <a:spcBef>
                <a:spcPts val="360"/>
              </a:spcBef>
              <a:spcAft>
                <a:spcPts val="0"/>
              </a:spcAft>
              <a:buClr>
                <a:schemeClr val="dk1"/>
              </a:buClr>
              <a:buSzPts val="1050"/>
              <a:buChar char="•"/>
            </a:pPr>
            <a:r>
              <a:rPr lang="en-US" sz="1050">
                <a:latin typeface="Arial"/>
                <a:ea typeface="Arial"/>
                <a:cs typeface="Arial"/>
                <a:sym typeface="Arial"/>
              </a:rPr>
              <a:t>Partial cycling been used at NCEP/EMC since December 2008, will be used in RRFSv1</a:t>
            </a:r>
            <a:endParaRPr sz="1050">
              <a:latin typeface="Arial"/>
              <a:ea typeface="Arial"/>
              <a:cs typeface="Arial"/>
              <a:sym typeface="Arial"/>
            </a:endParaRPr>
          </a:p>
          <a:p>
            <a:pPr indent="-295275" lvl="0" marL="457200" rtl="0" algn="l">
              <a:spcBef>
                <a:spcPts val="360"/>
              </a:spcBef>
              <a:spcAft>
                <a:spcPts val="0"/>
              </a:spcAft>
              <a:buClr>
                <a:schemeClr val="dk1"/>
              </a:buClr>
              <a:buSzPts val="1050"/>
              <a:buChar char="•"/>
            </a:pPr>
            <a:r>
              <a:rPr b="1" lang="en-US" sz="1050">
                <a:latin typeface="Arial"/>
                <a:ea typeface="Arial"/>
                <a:cs typeface="Arial"/>
                <a:sym typeface="Arial"/>
              </a:rPr>
              <a:t>RRFSv2+</a:t>
            </a:r>
            <a:endParaRPr b="1" sz="1050">
              <a:latin typeface="Arial"/>
              <a:ea typeface="Arial"/>
              <a:cs typeface="Arial"/>
              <a:sym typeface="Arial"/>
            </a:endParaRPr>
          </a:p>
          <a:p>
            <a:pPr indent="-238125" lvl="1" marL="742950" rtl="0" algn="l">
              <a:spcBef>
                <a:spcPts val="360"/>
              </a:spcBef>
              <a:spcAft>
                <a:spcPts val="0"/>
              </a:spcAft>
              <a:buClr>
                <a:schemeClr val="dk1"/>
              </a:buClr>
              <a:buSzPts val="1050"/>
              <a:buChar char="○"/>
            </a:pPr>
            <a:r>
              <a:rPr lang="en-US" sz="1050">
                <a:latin typeface="Arial"/>
                <a:ea typeface="Arial"/>
                <a:cs typeface="Arial"/>
                <a:sym typeface="Arial"/>
              </a:rPr>
              <a:t>Collaborative work with NCAR recently shown that</a:t>
            </a:r>
            <a:endParaRPr sz="1050">
              <a:latin typeface="Arial"/>
              <a:ea typeface="Arial"/>
              <a:cs typeface="Arial"/>
              <a:sym typeface="Arial"/>
            </a:endParaRPr>
          </a:p>
          <a:p>
            <a:pPr indent="-295275" lvl="1" marL="914400" rtl="0" algn="l">
              <a:spcBef>
                <a:spcPts val="360"/>
              </a:spcBef>
              <a:spcAft>
                <a:spcPts val="0"/>
              </a:spcAft>
              <a:buClr>
                <a:schemeClr val="dk1"/>
              </a:buClr>
              <a:buSzPts val="1050"/>
              <a:buChar char="○"/>
            </a:pPr>
            <a:r>
              <a:rPr lang="en-US" sz="1050">
                <a:latin typeface="Arial"/>
                <a:ea typeface="Arial"/>
                <a:cs typeface="Arial"/>
                <a:sym typeface="Arial"/>
              </a:rPr>
              <a:t>Full cycling best with short range forecasts</a:t>
            </a:r>
            <a:endParaRPr sz="1050">
              <a:latin typeface="Arial"/>
              <a:ea typeface="Arial"/>
              <a:cs typeface="Arial"/>
              <a:sym typeface="Arial"/>
            </a:endParaRPr>
          </a:p>
          <a:p>
            <a:pPr indent="-295275" lvl="1" marL="914400" rtl="0" algn="l">
              <a:spcBef>
                <a:spcPts val="360"/>
              </a:spcBef>
              <a:spcAft>
                <a:spcPts val="0"/>
              </a:spcAft>
              <a:buClr>
                <a:schemeClr val="dk1"/>
              </a:buClr>
              <a:buSzPts val="1050"/>
              <a:buChar char="○"/>
            </a:pPr>
            <a:r>
              <a:rPr lang="en-US" sz="1050">
                <a:latin typeface="Arial"/>
                <a:ea typeface="Arial"/>
                <a:cs typeface="Arial"/>
                <a:sym typeface="Arial"/>
              </a:rPr>
              <a:t>Partial cycling best with longer range forecasts (e.g. &gt;18h)</a:t>
            </a:r>
            <a:endParaRPr sz="1050">
              <a:latin typeface="Arial"/>
              <a:ea typeface="Arial"/>
              <a:cs typeface="Arial"/>
              <a:sym typeface="Arial"/>
            </a:endParaRPr>
          </a:p>
          <a:p>
            <a:pPr indent="-295275" lvl="1" marL="914400" rtl="0" algn="l">
              <a:spcBef>
                <a:spcPts val="360"/>
              </a:spcBef>
              <a:spcAft>
                <a:spcPts val="0"/>
              </a:spcAft>
              <a:buClr>
                <a:schemeClr val="dk1"/>
              </a:buClr>
              <a:buSzPts val="1050"/>
              <a:buChar char="○"/>
            </a:pPr>
            <a:r>
              <a:rPr b="1" lang="en-US" sz="1050">
                <a:latin typeface="Arial"/>
                <a:ea typeface="Arial"/>
                <a:cs typeface="Arial"/>
                <a:sym typeface="Arial"/>
              </a:rPr>
              <a:t>Best overall:</a:t>
            </a:r>
            <a:r>
              <a:rPr lang="en-US" sz="1050">
                <a:latin typeface="Arial"/>
                <a:ea typeface="Arial"/>
                <a:cs typeface="Arial"/>
                <a:sym typeface="Arial"/>
              </a:rPr>
              <a:t> Full cycling + </a:t>
            </a:r>
            <a:r>
              <a:rPr i="1" lang="en-US" sz="1050" u="sng">
                <a:latin typeface="Arial"/>
                <a:ea typeface="Arial"/>
                <a:cs typeface="Arial"/>
                <a:sym typeface="Arial"/>
              </a:rPr>
              <a:t>blending</a:t>
            </a:r>
            <a:r>
              <a:rPr lang="en-US" sz="1050">
                <a:latin typeface="Arial"/>
                <a:ea typeface="Arial"/>
                <a:cs typeface="Arial"/>
                <a:sym typeface="Arial"/>
              </a:rPr>
              <a:t> GEFS* longwave perturbations into ICs</a:t>
            </a:r>
            <a:endParaRPr sz="1050">
              <a:latin typeface="Arial"/>
              <a:ea typeface="Arial"/>
              <a:cs typeface="Arial"/>
              <a:sym typeface="Arial"/>
            </a:endParaRPr>
          </a:p>
          <a:p>
            <a:pPr indent="-295275" lvl="0" marL="457200" rtl="0" algn="l">
              <a:spcBef>
                <a:spcPts val="360"/>
              </a:spcBef>
              <a:spcAft>
                <a:spcPts val="0"/>
              </a:spcAft>
              <a:buClr>
                <a:schemeClr val="dk1"/>
              </a:buClr>
              <a:buSzPts val="1050"/>
              <a:buChar char="•"/>
            </a:pPr>
            <a:r>
              <a:rPr lang="en-US" sz="1050">
                <a:latin typeface="Arial"/>
                <a:ea typeface="Arial"/>
                <a:cs typeface="Arial"/>
                <a:sym typeface="Arial"/>
              </a:rPr>
              <a:t>Full cycling + blending also saves computational resources and is simpler to maintain</a:t>
            </a:r>
            <a:endParaRPr sz="1050">
              <a:latin typeface="Arial"/>
              <a:ea typeface="Arial"/>
              <a:cs typeface="Arial"/>
              <a:sym typeface="Arial"/>
            </a:endParaRPr>
          </a:p>
          <a:p>
            <a:pPr indent="-295275" lvl="0" marL="457200" rtl="0" algn="l">
              <a:spcBef>
                <a:spcPts val="360"/>
              </a:spcBef>
              <a:spcAft>
                <a:spcPts val="0"/>
              </a:spcAft>
              <a:buClr>
                <a:schemeClr val="dk1"/>
              </a:buClr>
              <a:buSzPts val="1050"/>
              <a:buChar char="•"/>
            </a:pPr>
            <a:r>
              <a:rPr i="1" lang="en-US" sz="1050" u="sng">
                <a:latin typeface="Arial"/>
                <a:ea typeface="Arial"/>
                <a:cs typeface="Arial"/>
                <a:sym typeface="Arial"/>
              </a:rPr>
              <a:t>What about high latency observations? </a:t>
            </a:r>
            <a:r>
              <a:rPr lang="en-US" sz="1050">
                <a:latin typeface="Arial"/>
                <a:ea typeface="Arial"/>
                <a:cs typeface="Arial"/>
                <a:sym typeface="Arial"/>
              </a:rPr>
              <a:t> → overlapping windows</a:t>
            </a:r>
            <a:endParaRPr sz="1050">
              <a:latin typeface="Arial"/>
              <a:ea typeface="Arial"/>
              <a:cs typeface="Arial"/>
              <a:sym typeface="Arial"/>
            </a:endParaRPr>
          </a:p>
          <a:p>
            <a:pPr indent="0" lvl="0" marL="0" rtl="0" algn="l">
              <a:lnSpc>
                <a:spcPct val="100000"/>
              </a:lnSpc>
              <a:spcBef>
                <a:spcPts val="0"/>
              </a:spcBef>
              <a:spcAft>
                <a:spcPts val="0"/>
              </a:spcAft>
              <a:buSzPts val="1100"/>
              <a:buNone/>
            </a:pPr>
            <a:r>
              <a:t/>
            </a:r>
            <a:endParaRPr sz="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e9cff8db0c_6_2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e9cff8db0c_6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Also - while development is underway we are also undergoing transitionary work from our present-day data </a:t>
            </a:r>
            <a:r>
              <a:rPr lang="en-US"/>
              <a:t>assimilation</a:t>
            </a:r>
            <a:r>
              <a:rPr lang="en-US"/>
              <a:t> software infrastructure to the new JEDI paradigm. As a part of this transition effort, we must ensure that the new system works as expected for our future operational systems. This shows an example comparing the forward operators for near surface observations between JEDI and GSI systems. For this interested in learning more, please the the two talks referenced here as well as the many other talks on the topic of JEDI throughout this symposium.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f0d4f9e8ef_0_1: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f0d4f9e8ef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f0d4f9e8ef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f0d4f9e8ef_0_8: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f0d4f9e8ef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with the enlarged domain and 3-km resolution, GLM lightning data may more important role in data </a:t>
            </a:r>
            <a:r>
              <a:rPr lang="en-US"/>
              <a:t>assimilation.</a:t>
            </a:r>
            <a:endParaRPr/>
          </a:p>
        </p:txBody>
      </p:sp>
      <p:sp>
        <p:nvSpPr>
          <p:cNvPr id="379" name="Google Shape;379;gf0d4f9e8ef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eee420cdee_0_445: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eee420cdee_0_4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is no </a:t>
            </a:r>
            <a:r>
              <a:rPr lang="en-US"/>
              <a:t>surprise</a:t>
            </a:r>
            <a:r>
              <a:rPr lang="en-US"/>
              <a:t> that we have challenges and the two largest here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the large computational size of the new RRFS system, where we have approximately ~9M cells in a single slab. To address </a:t>
            </a:r>
            <a:r>
              <a:rPr i="1" lang="en-US"/>
              <a:t>some</a:t>
            </a:r>
            <a:r>
              <a:rPr lang="en-US"/>
              <a:t> this we’re using cloud HPC.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We are building a brand-new system and trying to retire a legacy of skilled, successful systems in this process. There are technical, scientific, and even social science challenges with this. Are our stakeholders ready for a major change? Even if we meet the technical and scientific challenges this represents a major change for those downstream.</a:t>
            </a:r>
            <a:endParaRPr/>
          </a:p>
        </p:txBody>
      </p:sp>
      <p:sp>
        <p:nvSpPr>
          <p:cNvPr id="390" name="Google Shape;390;geee420cdee_0_4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9cff8db0c_0_2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e9cff8db0c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ee420cdee_0_419: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87" name="Google Shape;87;geee420cdee_0_4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1" marL="914400" rtl="0" algn="l">
              <a:lnSpc>
                <a:spcPct val="90000"/>
              </a:lnSpc>
              <a:spcBef>
                <a:spcPts val="360"/>
              </a:spcBef>
              <a:spcAft>
                <a:spcPts val="0"/>
              </a:spcAft>
              <a:buClr>
                <a:srgbClr val="171616"/>
              </a:buClr>
              <a:buSzPts val="1200"/>
              <a:buChar char="○"/>
            </a:pPr>
            <a:r>
              <a:rPr lang="en-US">
                <a:solidFill>
                  <a:srgbClr val="171616"/>
                </a:solidFill>
                <a:latin typeface="Arial"/>
                <a:ea typeface="Arial"/>
                <a:cs typeface="Arial"/>
                <a:sym typeface="Arial"/>
              </a:rPr>
              <a:t>Includes software, governance, and a community of individuals composed of researchers, developers and users from NOAA, educational institutions, other federal agencies, and the private sector</a:t>
            </a:r>
            <a:endParaRPr>
              <a:solidFill>
                <a:srgbClr val="171616"/>
              </a:solidFill>
              <a:latin typeface="Arial"/>
              <a:ea typeface="Arial"/>
              <a:cs typeface="Arial"/>
              <a:sym typeface="Arial"/>
            </a:endParaRPr>
          </a:p>
          <a:p>
            <a:pPr indent="-304800" lvl="1" marL="914400" rtl="0" algn="l">
              <a:lnSpc>
                <a:spcPct val="90000"/>
              </a:lnSpc>
              <a:spcBef>
                <a:spcPts val="0"/>
              </a:spcBef>
              <a:spcAft>
                <a:spcPts val="0"/>
              </a:spcAft>
              <a:buClr>
                <a:srgbClr val="171616"/>
              </a:buClr>
              <a:buSzPts val="1200"/>
              <a:buChar char="○"/>
            </a:pPr>
            <a:r>
              <a:rPr lang="en-US">
                <a:solidFill>
                  <a:srgbClr val="171616"/>
                </a:solidFill>
                <a:latin typeface="Arial"/>
                <a:ea typeface="Arial"/>
                <a:cs typeface="Arial"/>
                <a:sym typeface="Arial"/>
              </a:rPr>
              <a:t>Supports community research, to further the understanding of environmental processes on weather and climate scales, and development to accelerate the transition of research successes to operations.</a:t>
            </a:r>
            <a:endParaRPr>
              <a:solidFill>
                <a:srgbClr val="171616"/>
              </a:solidFill>
              <a:latin typeface="Arial"/>
              <a:ea typeface="Arial"/>
              <a:cs typeface="Arial"/>
              <a:sym typeface="Arial"/>
            </a:endParaRPr>
          </a:p>
          <a:p>
            <a:pPr indent="-304800" lvl="1" marL="914400" rtl="0" algn="l">
              <a:lnSpc>
                <a:spcPct val="90000"/>
              </a:lnSpc>
              <a:spcBef>
                <a:spcPts val="0"/>
              </a:spcBef>
              <a:spcAft>
                <a:spcPts val="0"/>
              </a:spcAft>
              <a:buClr>
                <a:srgbClr val="171616"/>
              </a:buClr>
              <a:buSzPts val="1200"/>
              <a:buChar char="○"/>
            </a:pPr>
            <a:r>
              <a:rPr lang="en-US">
                <a:solidFill>
                  <a:srgbClr val="171616"/>
                </a:solidFill>
                <a:latin typeface="Arial"/>
                <a:ea typeface="Arial"/>
                <a:cs typeface="Arial"/>
                <a:sym typeface="Arial"/>
              </a:rPr>
              <a:t>UFS provides a framework to engage the extensive research enterprise in the US and creates an environment to more efficiently and effectively translate research advances into operational outcomes. </a:t>
            </a:r>
            <a:endParaRPr/>
          </a:p>
        </p:txBody>
      </p:sp>
      <p:sp>
        <p:nvSpPr>
          <p:cNvPr id="88" name="Google Shape;88;geee420cdee_0_4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ee420cdee_0_329: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96" name="Google Shape;96;geee420cdee_0_3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the greater context of unification, and simplification, in mind let us take a look a the current state of the regional/high-resolution NWP suite in operations at NOAA.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rather complex!</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several resolutions, domains, physics, dynamical cores, and even DA systems (though all use the same DA software; GSI). This presents an opportunity to unify and simplify under the context of the greater UFS program</a:t>
            </a:r>
            <a:endParaRPr/>
          </a:p>
        </p:txBody>
      </p:sp>
      <p:sp>
        <p:nvSpPr>
          <p:cNvPr id="97" name="Google Shape;97;geee420cdee_0_3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ee420cdee_0_384: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ee420cdee_0_3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New vision of the of the production suite with regional/high-resolution model unification.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a:t>
            </a:r>
            <a:r>
              <a:rPr i="1" lang="en-US"/>
              <a:t>much</a:t>
            </a:r>
            <a:r>
              <a:rPr lang="en-US"/>
              <a:t> simpler suite all </a:t>
            </a:r>
            <a:r>
              <a:rPr lang="en-US"/>
              <a:t>unified</a:t>
            </a:r>
            <a:r>
              <a:rPr lang="en-US"/>
              <a:t> under the context of this new system called the Rapid Refresh Forecast System (or RRFS). So what is the RRFS?</a:t>
            </a:r>
            <a:endParaRPr/>
          </a:p>
        </p:txBody>
      </p:sp>
      <p:sp>
        <p:nvSpPr>
          <p:cNvPr id="152" name="Google Shape;152;geee420cdee_0_3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eedab7c1c_0_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eeedab7c1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eedab7c1c_5_8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eedab7c1c_5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9cff8db0c_0_112: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9cff8db0c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These are (some) of our initial test </a:t>
            </a:r>
            <a:r>
              <a:rPr lang="en-US"/>
              <a:t>configurations</a:t>
            </a:r>
            <a:r>
              <a:rPr lang="en-US"/>
              <a:t>, which serve to exercise some of the early, basic system capabilities. This </a:t>
            </a:r>
            <a:r>
              <a:rPr lang="en-US"/>
              <a:t>framework is being built upon incrementally toward the full RRFS prototype, and is a useful baseline.</a:t>
            </a:r>
            <a:endParaRPr/>
          </a:p>
          <a:p>
            <a:pPr indent="0" lvl="0" marL="0" rtl="0" algn="l">
              <a:spcBef>
                <a:spcPts val="0"/>
              </a:spcBef>
              <a:spcAft>
                <a:spcPts val="0"/>
              </a:spcAft>
              <a:buNone/>
            </a:pPr>
            <a:r>
              <a:t/>
            </a:r>
            <a:endParaRPr/>
          </a:p>
        </p:txBody>
      </p:sp>
      <p:sp>
        <p:nvSpPr>
          <p:cNvPr id="206" name="Google Shape;206;ge9cff8db0c_0_1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ee420cdee_0_433: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ee420cdee_0_4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a larger domain we, </a:t>
            </a:r>
            <a:r>
              <a:rPr lang="en-US"/>
              <a:t>unsurprisingly</a:t>
            </a:r>
            <a:r>
              <a:rPr lang="en-US"/>
              <a:t>, assimilate much more data than what we used to with more restricted </a:t>
            </a:r>
            <a:r>
              <a:rPr lang="en-US"/>
              <a:t>coverage over the contiguous 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Of particular interest is the significant growth in assimilated radiance data, which we expect to have a much larger role in this new system.</a:t>
            </a:r>
            <a:endParaRPr/>
          </a:p>
        </p:txBody>
      </p:sp>
      <p:sp>
        <p:nvSpPr>
          <p:cNvPr id="243" name="Google Shape;243;geee420cdee_0_4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bc31216e5_0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ebc31216e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Real-time testing and incremental benchmarking in testbed environments has been a fundamental component of our development procedure for over a decade. Development of the RRFS system is no different.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is an example from 2021’s, month-long, Hazardous Weather Testbed Spring Forecast Experiment, which is an annual testbed that investigates the use of convection-allowing model forecasts as guidance for the prediction of hazardous convective weather. It brings together academia, forecasters, and </a:t>
            </a:r>
            <a:r>
              <a:rPr lang="en-US"/>
              <a:t>developers</a:t>
            </a:r>
            <a:r>
              <a:rPr lang="en-US"/>
              <a:t> of operational NWP systems.</a:t>
            </a:r>
            <a:endParaRPr/>
          </a:p>
          <a:p>
            <a:pPr indent="0" lvl="0" marL="0" rtl="0" algn="l">
              <a:spcBef>
                <a:spcPts val="0"/>
              </a:spcBef>
              <a:spcAft>
                <a:spcPts val="0"/>
              </a:spcAft>
              <a:buNone/>
            </a:pPr>
            <a:r>
              <a:t/>
            </a:r>
            <a:endParaRPr/>
          </a:p>
        </p:txBody>
      </p:sp>
      <p:sp>
        <p:nvSpPr>
          <p:cNvPr id="256" name="Google Shape;256;gebc31216e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9.png"/><Relationship Id="rId13" Type="http://schemas.openxmlformats.org/officeDocument/2006/relationships/image" Target="../media/image10.png"/><Relationship Id="rId12"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37.png"/><Relationship Id="rId7" Type="http://schemas.openxmlformats.org/officeDocument/2006/relationships/image" Target="../media/image18.png"/><Relationship Id="rId8"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16" name="Shape 16"/>
        <p:cNvGrpSpPr/>
        <p:nvPr/>
      </p:nvGrpSpPr>
      <p:grpSpPr>
        <a:xfrm>
          <a:off x="0" y="0"/>
          <a:ext cx="0" cy="0"/>
          <a:chOff x="0" y="0"/>
          <a:chExt cx="0" cy="0"/>
        </a:xfrm>
      </p:grpSpPr>
      <p:sp>
        <p:nvSpPr>
          <p:cNvPr id="17" name="Google Shape;17;p2"/>
          <p:cNvSpPr txBox="1"/>
          <p:nvPr>
            <p:ph type="ctrTitle"/>
          </p:nvPr>
        </p:nvSpPr>
        <p:spPr>
          <a:xfrm>
            <a:off x="1143000" y="935302"/>
            <a:ext cx="6858000" cy="19896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rgbClr val="0070C0"/>
              </a:buClr>
              <a:buSzPts val="3600"/>
              <a:buFont typeface="Arial"/>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subTitle"/>
          </p:nvPr>
        </p:nvSpPr>
        <p:spPr>
          <a:xfrm>
            <a:off x="1143000" y="3001698"/>
            <a:ext cx="6858000" cy="1379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rgbClr val="171616"/>
              </a:buClr>
              <a:buSzPts val="1800"/>
              <a:buNone/>
              <a:defRPr sz="1800"/>
            </a:lvl1pPr>
            <a:lvl2pPr lvl="1" rtl="0" algn="ctr">
              <a:lnSpc>
                <a:spcPct val="90000"/>
              </a:lnSpc>
              <a:spcBef>
                <a:spcPts val="400"/>
              </a:spcBef>
              <a:spcAft>
                <a:spcPts val="0"/>
              </a:spcAft>
              <a:buClr>
                <a:srgbClr val="171616"/>
              </a:buClr>
              <a:buSzPts val="1500"/>
              <a:buNone/>
              <a:defRPr sz="1500"/>
            </a:lvl2pPr>
            <a:lvl3pPr lvl="2" rtl="0" algn="ctr">
              <a:lnSpc>
                <a:spcPct val="90000"/>
              </a:lnSpc>
              <a:spcBef>
                <a:spcPts val="400"/>
              </a:spcBef>
              <a:spcAft>
                <a:spcPts val="0"/>
              </a:spcAft>
              <a:buClr>
                <a:srgbClr val="171616"/>
              </a:buClr>
              <a:buSzPts val="1400"/>
              <a:buNone/>
              <a:defRPr sz="1400"/>
            </a:lvl3pPr>
            <a:lvl4pPr lvl="3" rtl="0" algn="ctr">
              <a:lnSpc>
                <a:spcPct val="90000"/>
              </a:lnSpc>
              <a:spcBef>
                <a:spcPts val="400"/>
              </a:spcBef>
              <a:spcAft>
                <a:spcPts val="0"/>
              </a:spcAft>
              <a:buClr>
                <a:srgbClr val="171616"/>
              </a:buClr>
              <a:buSzPts val="1200"/>
              <a:buNone/>
              <a:defRPr sz="1200"/>
            </a:lvl4pPr>
            <a:lvl5pPr lvl="4" rtl="0" algn="ctr">
              <a:lnSpc>
                <a:spcPct val="90000"/>
              </a:lnSpc>
              <a:spcBef>
                <a:spcPts val="400"/>
              </a:spcBef>
              <a:spcAft>
                <a:spcPts val="0"/>
              </a:spcAft>
              <a:buClr>
                <a:srgbClr val="171616"/>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 name="Google Shape;19;p2"/>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1" name="Shape 51"/>
        <p:cNvGrpSpPr/>
        <p:nvPr/>
      </p:nvGrpSpPr>
      <p:grpSpPr>
        <a:xfrm>
          <a:off x="0" y="0"/>
          <a:ext cx="0" cy="0"/>
          <a:chOff x="0" y="0"/>
          <a:chExt cx="0" cy="0"/>
        </a:xfrm>
      </p:grpSpPr>
      <p:sp>
        <p:nvSpPr>
          <p:cNvPr id="52" name="Google Shape;52;p11"/>
          <p:cNvSpPr txBox="1"/>
          <p:nvPr>
            <p:ph type="title"/>
          </p:nvPr>
        </p:nvSpPr>
        <p:spPr>
          <a:xfrm>
            <a:off x="710550" y="228854"/>
            <a:ext cx="7976100" cy="952667"/>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 name="Google Shape;53;p11"/>
          <p:cNvSpPr txBox="1"/>
          <p:nvPr>
            <p:ph idx="1" type="body"/>
          </p:nvPr>
        </p:nvSpPr>
        <p:spPr>
          <a:xfrm>
            <a:off x="710550" y="1079500"/>
            <a:ext cx="8065200" cy="4127667"/>
          </a:xfrm>
          <a:prstGeom prst="rect">
            <a:avLst/>
          </a:prstGeom>
          <a:noFill/>
          <a:ln>
            <a:noFill/>
          </a:ln>
        </p:spPr>
        <p:txBody>
          <a:bodyPr anchorCtr="0" anchor="t" bIns="45700" lIns="91425" spcFirstLastPara="1" rIns="91425" wrap="square" tIns="45700">
            <a:noAutofit/>
          </a:bodyPr>
          <a:lstStyle>
            <a:lvl1pPr indent="-228600" lvl="0" marL="457200" rtl="0" algn="l">
              <a:spcBef>
                <a:spcPts val="360"/>
              </a:spcBef>
              <a:spcAft>
                <a:spcPts val="0"/>
              </a:spcAft>
              <a:buClr>
                <a:schemeClr val="dk1"/>
              </a:buClr>
              <a:buSzPts val="1800"/>
              <a:buNone/>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1"/>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rtl="0" algn="r">
              <a:buNone/>
              <a:defRPr sz="1300">
                <a:solidFill>
                  <a:srgbClr val="0A4595"/>
                </a:solidFill>
              </a:defRPr>
            </a:lvl1pPr>
            <a:lvl2pPr lvl="1" rtl="0" algn="r">
              <a:buNone/>
              <a:defRPr sz="1300">
                <a:solidFill>
                  <a:srgbClr val="0A4595"/>
                </a:solidFill>
              </a:defRPr>
            </a:lvl2pPr>
            <a:lvl3pPr lvl="2" rtl="0" algn="r">
              <a:buNone/>
              <a:defRPr sz="1300">
                <a:solidFill>
                  <a:srgbClr val="0A4595"/>
                </a:solidFill>
              </a:defRPr>
            </a:lvl3pPr>
            <a:lvl4pPr lvl="3" rtl="0" algn="r">
              <a:buNone/>
              <a:defRPr sz="1300">
                <a:solidFill>
                  <a:srgbClr val="0A4595"/>
                </a:solidFill>
              </a:defRPr>
            </a:lvl4pPr>
            <a:lvl5pPr lvl="4" rtl="0" algn="r">
              <a:buNone/>
              <a:defRPr sz="1300">
                <a:solidFill>
                  <a:srgbClr val="0A4595"/>
                </a:solidFill>
              </a:defRPr>
            </a:lvl5pPr>
            <a:lvl6pPr lvl="5" rtl="0" algn="r">
              <a:buNone/>
              <a:defRPr sz="1300">
                <a:solidFill>
                  <a:srgbClr val="0A4595"/>
                </a:solidFill>
              </a:defRPr>
            </a:lvl6pPr>
            <a:lvl7pPr lvl="6" rtl="0" algn="r">
              <a:buNone/>
              <a:defRPr sz="1300">
                <a:solidFill>
                  <a:srgbClr val="0A4595"/>
                </a:solidFill>
              </a:defRPr>
            </a:lvl7pPr>
            <a:lvl8pPr lvl="7" rtl="0" algn="r">
              <a:buNone/>
              <a:defRPr sz="1300">
                <a:solidFill>
                  <a:srgbClr val="0A4595"/>
                </a:solidFill>
              </a:defRPr>
            </a:lvl8pPr>
            <a:lvl9pPr lvl="8" rtl="0" algn="r">
              <a:buNone/>
              <a:defRPr sz="1300">
                <a:solidFill>
                  <a:srgbClr val="0A459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827306"/>
            <a:ext cx="8520600" cy="2280667"/>
          </a:xfrm>
          <a:prstGeom prst="rect">
            <a:avLst/>
          </a:prstGeom>
        </p:spPr>
        <p:txBody>
          <a:bodyPr anchorCtr="0" anchor="b" bIns="34275" lIns="68575" spcFirstLastPara="1" rIns="68575" wrap="square" tIns="34275">
            <a:no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7" name="Google Shape;57;p12"/>
          <p:cNvSpPr txBox="1"/>
          <p:nvPr>
            <p:ph idx="1" type="subTitle"/>
          </p:nvPr>
        </p:nvSpPr>
        <p:spPr>
          <a:xfrm>
            <a:off x="311700" y="3149028"/>
            <a:ext cx="8520600" cy="880667"/>
          </a:xfrm>
          <a:prstGeom prst="rect">
            <a:avLst/>
          </a:prstGeom>
        </p:spPr>
        <p:txBody>
          <a:bodyPr anchorCtr="0" anchor="t" bIns="34275" lIns="68575" spcFirstLastPara="1" rIns="68575" wrap="square" tIns="342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pic>
        <p:nvPicPr>
          <p:cNvPr id="58" name="Google Shape;58;p12"/>
          <p:cNvPicPr preferRelativeResize="0"/>
          <p:nvPr/>
        </p:nvPicPr>
        <p:blipFill>
          <a:blip r:embed="rId2">
            <a:alphaModFix/>
          </a:blip>
          <a:stretch>
            <a:fillRect/>
          </a:stretch>
        </p:blipFill>
        <p:spPr>
          <a:xfrm>
            <a:off x="-2" y="4297484"/>
            <a:ext cx="658550" cy="658550"/>
          </a:xfrm>
          <a:prstGeom prst="rect">
            <a:avLst/>
          </a:prstGeom>
          <a:noFill/>
          <a:ln>
            <a:noFill/>
          </a:ln>
        </p:spPr>
      </p:pic>
      <p:pic>
        <p:nvPicPr>
          <p:cNvPr id="59" name="Google Shape;59;p12"/>
          <p:cNvPicPr preferRelativeResize="0"/>
          <p:nvPr/>
        </p:nvPicPr>
        <p:blipFill>
          <a:blip r:embed="rId3">
            <a:alphaModFix/>
          </a:blip>
          <a:stretch>
            <a:fillRect/>
          </a:stretch>
        </p:blipFill>
        <p:spPr>
          <a:xfrm>
            <a:off x="1953950" y="4312611"/>
            <a:ext cx="658550" cy="652553"/>
          </a:xfrm>
          <a:prstGeom prst="rect">
            <a:avLst/>
          </a:prstGeom>
          <a:noFill/>
          <a:ln>
            <a:noFill/>
          </a:ln>
        </p:spPr>
      </p:pic>
      <p:pic>
        <p:nvPicPr>
          <p:cNvPr id="60" name="Google Shape;60;p12"/>
          <p:cNvPicPr preferRelativeResize="0"/>
          <p:nvPr/>
        </p:nvPicPr>
        <p:blipFill rotWithShape="1">
          <a:blip r:embed="rId4">
            <a:alphaModFix/>
          </a:blip>
          <a:srcRect b="0" l="0" r="54836" t="0"/>
          <a:stretch/>
        </p:blipFill>
        <p:spPr>
          <a:xfrm>
            <a:off x="2653750" y="4301292"/>
            <a:ext cx="742150" cy="709083"/>
          </a:xfrm>
          <a:prstGeom prst="rect">
            <a:avLst/>
          </a:prstGeom>
          <a:noFill/>
          <a:ln>
            <a:noFill/>
          </a:ln>
        </p:spPr>
      </p:pic>
      <p:pic>
        <p:nvPicPr>
          <p:cNvPr id="61" name="Google Shape;61;p12"/>
          <p:cNvPicPr preferRelativeResize="0"/>
          <p:nvPr/>
        </p:nvPicPr>
        <p:blipFill>
          <a:blip r:embed="rId5">
            <a:alphaModFix/>
          </a:blip>
          <a:stretch>
            <a:fillRect/>
          </a:stretch>
        </p:blipFill>
        <p:spPr>
          <a:xfrm>
            <a:off x="3415100" y="4289972"/>
            <a:ext cx="658550" cy="658550"/>
          </a:xfrm>
          <a:prstGeom prst="rect">
            <a:avLst/>
          </a:prstGeom>
          <a:noFill/>
          <a:ln>
            <a:noFill/>
          </a:ln>
        </p:spPr>
      </p:pic>
      <p:pic>
        <p:nvPicPr>
          <p:cNvPr id="62" name="Google Shape;62;p12"/>
          <p:cNvPicPr preferRelativeResize="0"/>
          <p:nvPr/>
        </p:nvPicPr>
        <p:blipFill rotWithShape="1">
          <a:blip r:embed="rId6">
            <a:alphaModFix/>
          </a:blip>
          <a:srcRect b="0" l="0" r="87047" t="0"/>
          <a:stretch/>
        </p:blipFill>
        <p:spPr>
          <a:xfrm>
            <a:off x="4092850" y="4289975"/>
            <a:ext cx="487060" cy="731722"/>
          </a:xfrm>
          <a:prstGeom prst="rect">
            <a:avLst/>
          </a:prstGeom>
          <a:noFill/>
          <a:ln>
            <a:noFill/>
          </a:ln>
        </p:spPr>
      </p:pic>
      <p:pic>
        <p:nvPicPr>
          <p:cNvPr id="63" name="Google Shape;63;p12"/>
          <p:cNvPicPr preferRelativeResize="0"/>
          <p:nvPr/>
        </p:nvPicPr>
        <p:blipFill>
          <a:blip r:embed="rId7">
            <a:alphaModFix/>
          </a:blip>
          <a:stretch>
            <a:fillRect/>
          </a:stretch>
        </p:blipFill>
        <p:spPr>
          <a:xfrm>
            <a:off x="5337449" y="4289972"/>
            <a:ext cx="946484" cy="697425"/>
          </a:xfrm>
          <a:prstGeom prst="rect">
            <a:avLst/>
          </a:prstGeom>
          <a:noFill/>
          <a:ln>
            <a:noFill/>
          </a:ln>
        </p:spPr>
      </p:pic>
      <p:pic>
        <p:nvPicPr>
          <p:cNvPr id="64" name="Google Shape;64;p12"/>
          <p:cNvPicPr preferRelativeResize="0"/>
          <p:nvPr/>
        </p:nvPicPr>
        <p:blipFill>
          <a:blip r:embed="rId8">
            <a:alphaModFix/>
          </a:blip>
          <a:stretch>
            <a:fillRect/>
          </a:stretch>
        </p:blipFill>
        <p:spPr>
          <a:xfrm>
            <a:off x="4599100" y="4305947"/>
            <a:ext cx="695721" cy="731722"/>
          </a:xfrm>
          <a:prstGeom prst="rect">
            <a:avLst/>
          </a:prstGeom>
          <a:noFill/>
          <a:ln>
            <a:noFill/>
          </a:ln>
        </p:spPr>
      </p:pic>
      <p:pic>
        <p:nvPicPr>
          <p:cNvPr id="65" name="Google Shape;65;p12"/>
          <p:cNvPicPr preferRelativeResize="0"/>
          <p:nvPr/>
        </p:nvPicPr>
        <p:blipFill>
          <a:blip r:embed="rId9">
            <a:alphaModFix/>
          </a:blip>
          <a:stretch>
            <a:fillRect/>
          </a:stretch>
        </p:blipFill>
        <p:spPr>
          <a:xfrm>
            <a:off x="6244425" y="4297684"/>
            <a:ext cx="813925" cy="589785"/>
          </a:xfrm>
          <a:prstGeom prst="rect">
            <a:avLst/>
          </a:prstGeom>
          <a:noFill/>
          <a:ln>
            <a:noFill/>
          </a:ln>
        </p:spPr>
      </p:pic>
      <p:pic>
        <p:nvPicPr>
          <p:cNvPr id="66" name="Google Shape;66;p12"/>
          <p:cNvPicPr preferRelativeResize="0"/>
          <p:nvPr/>
        </p:nvPicPr>
        <p:blipFill>
          <a:blip r:embed="rId10">
            <a:alphaModFix/>
          </a:blip>
          <a:stretch>
            <a:fillRect/>
          </a:stretch>
        </p:blipFill>
        <p:spPr>
          <a:xfrm>
            <a:off x="7088554" y="4389676"/>
            <a:ext cx="999300" cy="492613"/>
          </a:xfrm>
          <a:prstGeom prst="rect">
            <a:avLst/>
          </a:prstGeom>
          <a:noFill/>
          <a:ln>
            <a:noFill/>
          </a:ln>
        </p:spPr>
      </p:pic>
      <p:pic>
        <p:nvPicPr>
          <p:cNvPr id="67" name="Google Shape;67;p12"/>
          <p:cNvPicPr preferRelativeResize="0"/>
          <p:nvPr/>
        </p:nvPicPr>
        <p:blipFill>
          <a:blip r:embed="rId11">
            <a:alphaModFix/>
          </a:blip>
          <a:stretch>
            <a:fillRect/>
          </a:stretch>
        </p:blipFill>
        <p:spPr>
          <a:xfrm>
            <a:off x="8148500" y="4289972"/>
            <a:ext cx="813925" cy="569150"/>
          </a:xfrm>
          <a:prstGeom prst="rect">
            <a:avLst/>
          </a:prstGeom>
          <a:noFill/>
          <a:ln>
            <a:noFill/>
          </a:ln>
        </p:spPr>
      </p:pic>
      <p:pic>
        <p:nvPicPr>
          <p:cNvPr id="68" name="Google Shape;68;p12"/>
          <p:cNvPicPr preferRelativeResize="0"/>
          <p:nvPr/>
        </p:nvPicPr>
        <p:blipFill>
          <a:blip r:embed="rId12">
            <a:alphaModFix/>
          </a:blip>
          <a:stretch>
            <a:fillRect/>
          </a:stretch>
        </p:blipFill>
        <p:spPr>
          <a:xfrm>
            <a:off x="1337150" y="4311861"/>
            <a:ext cx="603806" cy="589775"/>
          </a:xfrm>
          <a:prstGeom prst="rect">
            <a:avLst/>
          </a:prstGeom>
          <a:noFill/>
          <a:ln>
            <a:noFill/>
          </a:ln>
        </p:spPr>
      </p:pic>
      <p:pic>
        <p:nvPicPr>
          <p:cNvPr id="69" name="Google Shape;69;p12"/>
          <p:cNvPicPr preferRelativeResize="0"/>
          <p:nvPr/>
        </p:nvPicPr>
        <p:blipFill>
          <a:blip r:embed="rId13">
            <a:alphaModFix/>
          </a:blip>
          <a:stretch>
            <a:fillRect/>
          </a:stretch>
        </p:blipFill>
        <p:spPr>
          <a:xfrm>
            <a:off x="649350" y="4265944"/>
            <a:ext cx="742150" cy="675360"/>
          </a:xfrm>
          <a:prstGeom prst="rect">
            <a:avLst/>
          </a:prstGeom>
          <a:noFill/>
          <a:ln>
            <a:noFill/>
          </a:ln>
        </p:spPr>
      </p:pic>
      <p:sp>
        <p:nvSpPr>
          <p:cNvPr id="70" name="Google Shape;70;p12"/>
          <p:cNvSpPr txBox="1"/>
          <p:nvPr/>
        </p:nvSpPr>
        <p:spPr>
          <a:xfrm>
            <a:off x="0" y="3486500"/>
            <a:ext cx="946500" cy="7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t>EMC, PSL, GSL, CSL, NSSL, ARL, NESDIS </a:t>
            </a:r>
            <a:endParaRPr b="1" sz="1000"/>
          </a:p>
        </p:txBody>
      </p:sp>
      <p:sp>
        <p:nvSpPr>
          <p:cNvPr id="71" name="Google Shape;71;p12"/>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rtl="0" algn="r">
              <a:buNone/>
              <a:defRPr sz="1300">
                <a:solidFill>
                  <a:srgbClr val="0A4595"/>
                </a:solidFill>
              </a:defRPr>
            </a:lvl1pPr>
            <a:lvl2pPr lvl="1" rtl="0" algn="r">
              <a:buNone/>
              <a:defRPr sz="1300">
                <a:solidFill>
                  <a:srgbClr val="0A4595"/>
                </a:solidFill>
              </a:defRPr>
            </a:lvl2pPr>
            <a:lvl3pPr lvl="2" rtl="0" algn="r">
              <a:buNone/>
              <a:defRPr sz="1300">
                <a:solidFill>
                  <a:srgbClr val="0A4595"/>
                </a:solidFill>
              </a:defRPr>
            </a:lvl3pPr>
            <a:lvl4pPr lvl="3" rtl="0" algn="r">
              <a:buNone/>
              <a:defRPr sz="1300">
                <a:solidFill>
                  <a:srgbClr val="0A4595"/>
                </a:solidFill>
              </a:defRPr>
            </a:lvl4pPr>
            <a:lvl5pPr lvl="4" rtl="0" algn="r">
              <a:buNone/>
              <a:defRPr sz="1300">
                <a:solidFill>
                  <a:srgbClr val="0A4595"/>
                </a:solidFill>
              </a:defRPr>
            </a:lvl5pPr>
            <a:lvl6pPr lvl="5" rtl="0" algn="r">
              <a:buNone/>
              <a:defRPr sz="1300">
                <a:solidFill>
                  <a:srgbClr val="0A4595"/>
                </a:solidFill>
              </a:defRPr>
            </a:lvl6pPr>
            <a:lvl7pPr lvl="6" rtl="0" algn="r">
              <a:buNone/>
              <a:defRPr sz="1300">
                <a:solidFill>
                  <a:srgbClr val="0A4595"/>
                </a:solidFill>
              </a:defRPr>
            </a:lvl7pPr>
            <a:lvl8pPr lvl="7" rtl="0" algn="r">
              <a:buNone/>
              <a:defRPr sz="1300">
                <a:solidFill>
                  <a:srgbClr val="0A4595"/>
                </a:solidFill>
              </a:defRPr>
            </a:lvl8pPr>
            <a:lvl9pPr lvl="8" rtl="0" algn="r">
              <a:buNone/>
              <a:defRPr sz="1300">
                <a:solidFill>
                  <a:srgbClr val="0A459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13"/>
          <p:cNvSpPr txBox="1"/>
          <p:nvPr>
            <p:ph type="title"/>
          </p:nvPr>
        </p:nvSpPr>
        <p:spPr>
          <a:xfrm>
            <a:off x="789350" y="240472"/>
            <a:ext cx="6086700" cy="636333"/>
          </a:xfrm>
          <a:prstGeom prst="rect">
            <a:avLst/>
          </a:prstGeom>
        </p:spPr>
        <p:txBody>
          <a:bodyPr anchorCtr="0" anchor="ctr" bIns="34275" lIns="68575" spcFirstLastPara="1" rIns="68575" wrap="square" tIns="34275">
            <a:noAutofit/>
          </a:bodyPr>
          <a:lstStyle>
            <a:lvl1pPr lvl="0">
              <a:spcBef>
                <a:spcPts val="0"/>
              </a:spcBef>
              <a:spcAft>
                <a:spcPts val="0"/>
              </a:spcAft>
              <a:buSzPts val="2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3"/>
          <p:cNvSpPr txBox="1"/>
          <p:nvPr>
            <p:ph idx="1" type="body"/>
          </p:nvPr>
        </p:nvSpPr>
        <p:spPr>
          <a:xfrm>
            <a:off x="311700" y="1280528"/>
            <a:ext cx="3999900" cy="3796000"/>
          </a:xfrm>
          <a:prstGeom prst="rect">
            <a:avLst/>
          </a:prstGeom>
        </p:spPr>
        <p:txBody>
          <a:bodyPr anchorCtr="0" anchor="t" bIns="34275" lIns="68575" spcFirstLastPara="1" rIns="68575" wrap="square" tIns="34275">
            <a:noAutofit/>
          </a:bodyPr>
          <a:lstStyle>
            <a:lvl1pPr indent="-228600" lvl="0" marL="457200">
              <a:spcBef>
                <a:spcPts val="800"/>
              </a:spcBef>
              <a:spcAft>
                <a:spcPts val="0"/>
              </a:spcAft>
              <a:buSzPts val="1400"/>
              <a:buNone/>
              <a:defRPr sz="1400"/>
            </a:lvl1pPr>
            <a:lvl2pPr indent="-304800" lvl="1" marL="914400">
              <a:spcBef>
                <a:spcPts val="400"/>
              </a:spcBef>
              <a:spcAft>
                <a:spcPts val="0"/>
              </a:spcAft>
              <a:buSzPts val="1200"/>
              <a:buChar char="•"/>
              <a:defRPr sz="1200"/>
            </a:lvl2pPr>
            <a:lvl3pPr indent="-304800" lvl="2" marL="1371600">
              <a:spcBef>
                <a:spcPts val="400"/>
              </a:spcBef>
              <a:spcAft>
                <a:spcPts val="0"/>
              </a:spcAft>
              <a:buSzPts val="1200"/>
              <a:buChar char="•"/>
              <a:defRPr sz="1200"/>
            </a:lvl3pPr>
            <a:lvl4pPr indent="-304800" lvl="3" marL="1828800">
              <a:spcBef>
                <a:spcPts val="400"/>
              </a:spcBef>
              <a:spcAft>
                <a:spcPts val="0"/>
              </a:spcAft>
              <a:buSzPts val="1200"/>
              <a:buChar char="•"/>
              <a:defRPr sz="1200"/>
            </a:lvl4pPr>
            <a:lvl5pPr indent="-304800" lvl="4" marL="2286000">
              <a:spcBef>
                <a:spcPts val="400"/>
              </a:spcBef>
              <a:spcAft>
                <a:spcPts val="0"/>
              </a:spcAft>
              <a:buSzPts val="1200"/>
              <a:buChar char="•"/>
              <a:defRPr sz="1200"/>
            </a:lvl5pPr>
            <a:lvl6pPr indent="-304800" lvl="5" marL="2743200">
              <a:spcBef>
                <a:spcPts val="400"/>
              </a:spcBef>
              <a:spcAft>
                <a:spcPts val="0"/>
              </a:spcAft>
              <a:buSzPts val="1200"/>
              <a:buChar char="•"/>
              <a:defRPr sz="1200"/>
            </a:lvl6pPr>
            <a:lvl7pPr indent="-304800" lvl="6" marL="3200400">
              <a:spcBef>
                <a:spcPts val="400"/>
              </a:spcBef>
              <a:spcAft>
                <a:spcPts val="0"/>
              </a:spcAft>
              <a:buSzPts val="1200"/>
              <a:buChar char="•"/>
              <a:defRPr sz="1200"/>
            </a:lvl7pPr>
            <a:lvl8pPr indent="-304800" lvl="7" marL="3657600">
              <a:spcBef>
                <a:spcPts val="400"/>
              </a:spcBef>
              <a:spcAft>
                <a:spcPts val="0"/>
              </a:spcAft>
              <a:buSzPts val="1200"/>
              <a:buChar char="•"/>
              <a:defRPr sz="1200"/>
            </a:lvl8pPr>
            <a:lvl9pPr indent="-304800" lvl="8" marL="4114800">
              <a:spcBef>
                <a:spcPts val="400"/>
              </a:spcBef>
              <a:spcAft>
                <a:spcPts val="0"/>
              </a:spcAft>
              <a:buSzPts val="1200"/>
              <a:buChar char="•"/>
              <a:defRPr sz="1200"/>
            </a:lvl9pPr>
          </a:lstStyle>
          <a:p/>
        </p:txBody>
      </p:sp>
      <p:sp>
        <p:nvSpPr>
          <p:cNvPr id="75" name="Google Shape;75;p13"/>
          <p:cNvSpPr txBox="1"/>
          <p:nvPr>
            <p:ph idx="2" type="body"/>
          </p:nvPr>
        </p:nvSpPr>
        <p:spPr>
          <a:xfrm>
            <a:off x="4832400" y="1280528"/>
            <a:ext cx="3999900" cy="3796000"/>
          </a:xfrm>
          <a:prstGeom prst="rect">
            <a:avLst/>
          </a:prstGeom>
        </p:spPr>
        <p:txBody>
          <a:bodyPr anchorCtr="0" anchor="t" bIns="34275" lIns="68575" spcFirstLastPara="1" rIns="68575" wrap="square" tIns="34275">
            <a:noAutofit/>
          </a:bodyPr>
          <a:lstStyle>
            <a:lvl1pPr indent="-228600" lvl="0" marL="457200">
              <a:spcBef>
                <a:spcPts val="800"/>
              </a:spcBef>
              <a:spcAft>
                <a:spcPts val="0"/>
              </a:spcAft>
              <a:buSzPts val="1400"/>
              <a:buNone/>
              <a:defRPr sz="1400"/>
            </a:lvl1pPr>
            <a:lvl2pPr indent="-304800" lvl="1" marL="914400">
              <a:spcBef>
                <a:spcPts val="400"/>
              </a:spcBef>
              <a:spcAft>
                <a:spcPts val="0"/>
              </a:spcAft>
              <a:buSzPts val="1200"/>
              <a:buChar char="•"/>
              <a:defRPr sz="1200"/>
            </a:lvl2pPr>
            <a:lvl3pPr indent="-304800" lvl="2" marL="1371600">
              <a:spcBef>
                <a:spcPts val="400"/>
              </a:spcBef>
              <a:spcAft>
                <a:spcPts val="0"/>
              </a:spcAft>
              <a:buSzPts val="1200"/>
              <a:buChar char="•"/>
              <a:defRPr sz="1200"/>
            </a:lvl3pPr>
            <a:lvl4pPr indent="-304800" lvl="3" marL="1828800">
              <a:spcBef>
                <a:spcPts val="400"/>
              </a:spcBef>
              <a:spcAft>
                <a:spcPts val="0"/>
              </a:spcAft>
              <a:buSzPts val="1200"/>
              <a:buChar char="•"/>
              <a:defRPr sz="1200"/>
            </a:lvl4pPr>
            <a:lvl5pPr indent="-304800" lvl="4" marL="2286000">
              <a:spcBef>
                <a:spcPts val="400"/>
              </a:spcBef>
              <a:spcAft>
                <a:spcPts val="0"/>
              </a:spcAft>
              <a:buSzPts val="1200"/>
              <a:buChar char="•"/>
              <a:defRPr sz="1200"/>
            </a:lvl5pPr>
            <a:lvl6pPr indent="-304800" lvl="5" marL="2743200">
              <a:spcBef>
                <a:spcPts val="400"/>
              </a:spcBef>
              <a:spcAft>
                <a:spcPts val="0"/>
              </a:spcAft>
              <a:buSzPts val="1200"/>
              <a:buChar char="•"/>
              <a:defRPr sz="1200"/>
            </a:lvl6pPr>
            <a:lvl7pPr indent="-304800" lvl="6" marL="3200400">
              <a:spcBef>
                <a:spcPts val="400"/>
              </a:spcBef>
              <a:spcAft>
                <a:spcPts val="0"/>
              </a:spcAft>
              <a:buSzPts val="1200"/>
              <a:buChar char="•"/>
              <a:defRPr sz="1200"/>
            </a:lvl7pPr>
            <a:lvl8pPr indent="-304800" lvl="7" marL="3657600">
              <a:spcBef>
                <a:spcPts val="400"/>
              </a:spcBef>
              <a:spcAft>
                <a:spcPts val="0"/>
              </a:spcAft>
              <a:buSzPts val="1200"/>
              <a:buChar char="•"/>
              <a:defRPr sz="1200"/>
            </a:lvl8pPr>
            <a:lvl9pPr indent="-304800" lvl="8" marL="4114800">
              <a:spcBef>
                <a:spcPts val="400"/>
              </a:spcBef>
              <a:spcAft>
                <a:spcPts val="0"/>
              </a:spcAft>
              <a:buSzPts val="1200"/>
              <a:buChar char="•"/>
              <a:defRPr sz="1200"/>
            </a:lvl9pPr>
          </a:lstStyle>
          <a:p/>
        </p:txBody>
      </p:sp>
      <p:sp>
        <p:nvSpPr>
          <p:cNvPr id="76" name="Google Shape;76;p13"/>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rtl="0" algn="r">
              <a:buNone/>
              <a:defRPr sz="1300">
                <a:solidFill>
                  <a:srgbClr val="0A4595"/>
                </a:solidFill>
              </a:defRPr>
            </a:lvl1pPr>
            <a:lvl2pPr lvl="1" rtl="0" algn="r">
              <a:buNone/>
              <a:defRPr sz="1300">
                <a:solidFill>
                  <a:srgbClr val="0A4595"/>
                </a:solidFill>
              </a:defRPr>
            </a:lvl2pPr>
            <a:lvl3pPr lvl="2" rtl="0" algn="r">
              <a:buNone/>
              <a:defRPr sz="1300">
                <a:solidFill>
                  <a:srgbClr val="0A4595"/>
                </a:solidFill>
              </a:defRPr>
            </a:lvl3pPr>
            <a:lvl4pPr lvl="3" rtl="0" algn="r">
              <a:buNone/>
              <a:defRPr sz="1300">
                <a:solidFill>
                  <a:srgbClr val="0A4595"/>
                </a:solidFill>
              </a:defRPr>
            </a:lvl4pPr>
            <a:lvl5pPr lvl="4" rtl="0" algn="r">
              <a:buNone/>
              <a:defRPr sz="1300">
                <a:solidFill>
                  <a:srgbClr val="0A4595"/>
                </a:solidFill>
              </a:defRPr>
            </a:lvl5pPr>
            <a:lvl6pPr lvl="5" rtl="0" algn="r">
              <a:buNone/>
              <a:defRPr sz="1300">
                <a:solidFill>
                  <a:srgbClr val="0A4595"/>
                </a:solidFill>
              </a:defRPr>
            </a:lvl6pPr>
            <a:lvl7pPr lvl="6" rtl="0" algn="r">
              <a:buNone/>
              <a:defRPr sz="1300">
                <a:solidFill>
                  <a:srgbClr val="0A4595"/>
                </a:solidFill>
              </a:defRPr>
            </a:lvl7pPr>
            <a:lvl8pPr lvl="7" rtl="0" algn="r">
              <a:buNone/>
              <a:defRPr sz="1300">
                <a:solidFill>
                  <a:srgbClr val="0A4595"/>
                </a:solidFill>
              </a:defRPr>
            </a:lvl8pPr>
            <a:lvl9pPr lvl="8" rtl="0" algn="r">
              <a:buNone/>
              <a:defRPr sz="1300">
                <a:solidFill>
                  <a:srgbClr val="0A4595"/>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3"/>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itle and Text">
  <p:cSld name="Basic Title and Text">
    <p:spTree>
      <p:nvGrpSpPr>
        <p:cNvPr id="22" name="Shape 22"/>
        <p:cNvGrpSpPr/>
        <p:nvPr/>
      </p:nvGrpSpPr>
      <p:grpSpPr>
        <a:xfrm>
          <a:off x="0" y="0"/>
          <a:ext cx="0" cy="0"/>
          <a:chOff x="0" y="0"/>
          <a:chExt cx="0" cy="0"/>
        </a:xfrm>
      </p:grpSpPr>
      <p:sp>
        <p:nvSpPr>
          <p:cNvPr id="23" name="Google Shape;23;p4"/>
          <p:cNvSpPr txBox="1"/>
          <p:nvPr>
            <p:ph type="title"/>
          </p:nvPr>
        </p:nvSpPr>
        <p:spPr>
          <a:xfrm>
            <a:off x="628650" y="117247"/>
            <a:ext cx="7886700" cy="6837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rgbClr val="0070C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4"/>
          <p:cNvSpPr txBox="1"/>
          <p:nvPr>
            <p:ph idx="1" type="body"/>
          </p:nvPr>
        </p:nvSpPr>
        <p:spPr>
          <a:xfrm>
            <a:off x="628650" y="908199"/>
            <a:ext cx="7886700" cy="4251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171616"/>
              </a:buClr>
              <a:buSzPts val="1500"/>
              <a:buNone/>
              <a:defRPr/>
            </a:lvl1pPr>
            <a:lvl2pPr indent="-317500" lvl="1" marL="914400" algn="ctr">
              <a:lnSpc>
                <a:spcPct val="90000"/>
              </a:lnSpc>
              <a:spcBef>
                <a:spcPts val="400"/>
              </a:spcBef>
              <a:spcAft>
                <a:spcPts val="0"/>
              </a:spcAft>
              <a:buClr>
                <a:srgbClr val="171616"/>
              </a:buClr>
              <a:buSzPts val="1400"/>
              <a:buChar char="•"/>
              <a:defRPr/>
            </a:lvl2pPr>
            <a:lvl3pPr indent="-317500" lvl="2" marL="1371600" algn="ctr">
              <a:lnSpc>
                <a:spcPct val="90000"/>
              </a:lnSpc>
              <a:spcBef>
                <a:spcPts val="400"/>
              </a:spcBef>
              <a:spcAft>
                <a:spcPts val="0"/>
              </a:spcAft>
              <a:buClr>
                <a:srgbClr val="171616"/>
              </a:buClr>
              <a:buSzPts val="1400"/>
              <a:buChar char="•"/>
              <a:defRPr/>
            </a:lvl3pPr>
            <a:lvl4pPr indent="-317500" lvl="3" marL="1828800" algn="ctr">
              <a:lnSpc>
                <a:spcPct val="90000"/>
              </a:lnSpc>
              <a:spcBef>
                <a:spcPts val="400"/>
              </a:spcBef>
              <a:spcAft>
                <a:spcPts val="0"/>
              </a:spcAft>
              <a:buClr>
                <a:srgbClr val="171616"/>
              </a:buClr>
              <a:buSzPts val="1400"/>
              <a:buChar char="•"/>
              <a:defRPr/>
            </a:lvl4pPr>
            <a:lvl5pPr indent="-317500" lvl="4" marL="2286000" algn="ctr">
              <a:lnSpc>
                <a:spcPct val="90000"/>
              </a:lnSpc>
              <a:spcBef>
                <a:spcPts val="400"/>
              </a:spcBef>
              <a:spcAft>
                <a:spcPts val="0"/>
              </a:spcAft>
              <a:buClr>
                <a:srgbClr val="17161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 name="Google Shape;25;p4"/>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sp>
        <p:nvSpPr>
          <p:cNvPr id="27" name="Google Shape;27;p5"/>
          <p:cNvSpPr txBox="1"/>
          <p:nvPr>
            <p:ph type="title"/>
          </p:nvPr>
        </p:nvSpPr>
        <p:spPr>
          <a:xfrm>
            <a:off x="628650" y="120722"/>
            <a:ext cx="7886700" cy="6837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rgbClr val="0070C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 name="Google Shape;28;p5"/>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type="obj">
  <p:cSld name="OBJECT">
    <p:spTree>
      <p:nvGrpSpPr>
        <p:cNvPr id="29" name="Shape 29"/>
        <p:cNvGrpSpPr/>
        <p:nvPr/>
      </p:nvGrpSpPr>
      <p:grpSpPr>
        <a:xfrm>
          <a:off x="0" y="0"/>
          <a:ext cx="0" cy="0"/>
          <a:chOff x="0" y="0"/>
          <a:chExt cx="0" cy="0"/>
        </a:xfrm>
      </p:grpSpPr>
      <p:sp>
        <p:nvSpPr>
          <p:cNvPr id="30" name="Google Shape;30;p6"/>
          <p:cNvSpPr txBox="1"/>
          <p:nvPr>
            <p:ph type="title"/>
          </p:nvPr>
        </p:nvSpPr>
        <p:spPr>
          <a:xfrm>
            <a:off x="628650" y="117772"/>
            <a:ext cx="7886700" cy="6837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rgbClr val="0070C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Google Shape;31;p6"/>
          <p:cNvSpPr txBox="1"/>
          <p:nvPr>
            <p:ph idx="1" type="body"/>
          </p:nvPr>
        </p:nvSpPr>
        <p:spPr>
          <a:xfrm>
            <a:off x="628650" y="907849"/>
            <a:ext cx="7886700" cy="4292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171616"/>
              </a:buClr>
              <a:buSzPts val="1500"/>
              <a:buNone/>
              <a:defRPr/>
            </a:lvl1pPr>
            <a:lvl2pPr indent="-317500" lvl="1" marL="914400" algn="ctr">
              <a:lnSpc>
                <a:spcPct val="90000"/>
              </a:lnSpc>
              <a:spcBef>
                <a:spcPts val="400"/>
              </a:spcBef>
              <a:spcAft>
                <a:spcPts val="0"/>
              </a:spcAft>
              <a:buClr>
                <a:srgbClr val="171616"/>
              </a:buClr>
              <a:buSzPts val="1400"/>
              <a:buChar char="•"/>
              <a:defRPr/>
            </a:lvl2pPr>
            <a:lvl3pPr indent="-317500" lvl="2" marL="1371600" algn="ctr">
              <a:lnSpc>
                <a:spcPct val="90000"/>
              </a:lnSpc>
              <a:spcBef>
                <a:spcPts val="400"/>
              </a:spcBef>
              <a:spcAft>
                <a:spcPts val="0"/>
              </a:spcAft>
              <a:buClr>
                <a:srgbClr val="171616"/>
              </a:buClr>
              <a:buSzPts val="1400"/>
              <a:buChar char="•"/>
              <a:defRPr/>
            </a:lvl3pPr>
            <a:lvl4pPr indent="-317500" lvl="3" marL="1828800" algn="ctr">
              <a:lnSpc>
                <a:spcPct val="90000"/>
              </a:lnSpc>
              <a:spcBef>
                <a:spcPts val="400"/>
              </a:spcBef>
              <a:spcAft>
                <a:spcPts val="0"/>
              </a:spcAft>
              <a:buClr>
                <a:srgbClr val="171616"/>
              </a:buClr>
              <a:buSzPts val="1400"/>
              <a:buChar char="•"/>
              <a:defRPr/>
            </a:lvl4pPr>
            <a:lvl5pPr indent="-317500" lvl="4" marL="2286000" algn="ctr">
              <a:lnSpc>
                <a:spcPct val="90000"/>
              </a:lnSpc>
              <a:spcBef>
                <a:spcPts val="400"/>
              </a:spcBef>
              <a:spcAft>
                <a:spcPts val="0"/>
              </a:spcAft>
              <a:buClr>
                <a:srgbClr val="17161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6"/>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Column">
  <p:cSld name="OBJECT_1">
    <p:spTree>
      <p:nvGrpSpPr>
        <p:cNvPr id="33" name="Shape 33"/>
        <p:cNvGrpSpPr/>
        <p:nvPr/>
      </p:nvGrpSpPr>
      <p:grpSpPr>
        <a:xfrm>
          <a:off x="0" y="0"/>
          <a:ext cx="0" cy="0"/>
          <a:chOff x="0" y="0"/>
          <a:chExt cx="0" cy="0"/>
        </a:xfrm>
      </p:grpSpPr>
      <p:sp>
        <p:nvSpPr>
          <p:cNvPr id="34" name="Google Shape;34;p7"/>
          <p:cNvSpPr txBox="1"/>
          <p:nvPr>
            <p:ph type="title"/>
          </p:nvPr>
        </p:nvSpPr>
        <p:spPr>
          <a:xfrm>
            <a:off x="628650" y="117772"/>
            <a:ext cx="7886700" cy="6837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rgbClr val="0070C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 name="Google Shape;35;p7"/>
          <p:cNvSpPr txBox="1"/>
          <p:nvPr>
            <p:ph idx="1" type="body"/>
          </p:nvPr>
        </p:nvSpPr>
        <p:spPr>
          <a:xfrm>
            <a:off x="628650" y="893875"/>
            <a:ext cx="4852800" cy="38349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rgbClr val="171616"/>
              </a:buClr>
              <a:buSzPts val="1500"/>
              <a:buNone/>
              <a:defRPr/>
            </a:lvl1pPr>
            <a:lvl2pPr indent="-317500" lvl="1" marL="914400" rtl="0" algn="ctr">
              <a:lnSpc>
                <a:spcPct val="90000"/>
              </a:lnSpc>
              <a:spcBef>
                <a:spcPts val="400"/>
              </a:spcBef>
              <a:spcAft>
                <a:spcPts val="0"/>
              </a:spcAft>
              <a:buClr>
                <a:srgbClr val="171616"/>
              </a:buClr>
              <a:buSzPts val="1400"/>
              <a:buChar char="•"/>
              <a:defRPr/>
            </a:lvl2pPr>
            <a:lvl3pPr indent="-317500" lvl="2" marL="1371600" rtl="0" algn="ctr">
              <a:lnSpc>
                <a:spcPct val="90000"/>
              </a:lnSpc>
              <a:spcBef>
                <a:spcPts val="400"/>
              </a:spcBef>
              <a:spcAft>
                <a:spcPts val="0"/>
              </a:spcAft>
              <a:buClr>
                <a:srgbClr val="171616"/>
              </a:buClr>
              <a:buSzPts val="1400"/>
              <a:buChar char="•"/>
              <a:defRPr/>
            </a:lvl3pPr>
            <a:lvl4pPr indent="-317500" lvl="3" marL="1828800" rtl="0" algn="ctr">
              <a:lnSpc>
                <a:spcPct val="90000"/>
              </a:lnSpc>
              <a:spcBef>
                <a:spcPts val="400"/>
              </a:spcBef>
              <a:spcAft>
                <a:spcPts val="0"/>
              </a:spcAft>
              <a:buClr>
                <a:srgbClr val="171616"/>
              </a:buClr>
              <a:buSzPts val="1400"/>
              <a:buChar char="•"/>
              <a:defRPr/>
            </a:lvl4pPr>
            <a:lvl5pPr indent="-317500" lvl="4" marL="2286000" rtl="0" algn="ctr">
              <a:lnSpc>
                <a:spcPct val="90000"/>
              </a:lnSpc>
              <a:spcBef>
                <a:spcPts val="400"/>
              </a:spcBef>
              <a:spcAft>
                <a:spcPts val="0"/>
              </a:spcAft>
              <a:buClr>
                <a:srgbClr val="171616"/>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7"/>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Right Column">
  <p:cSld name="OBJECT_1_1">
    <p:spTree>
      <p:nvGrpSpPr>
        <p:cNvPr id="37" name="Shape 37"/>
        <p:cNvGrpSpPr/>
        <p:nvPr/>
      </p:nvGrpSpPr>
      <p:grpSpPr>
        <a:xfrm>
          <a:off x="0" y="0"/>
          <a:ext cx="0" cy="0"/>
          <a:chOff x="0" y="0"/>
          <a:chExt cx="0" cy="0"/>
        </a:xfrm>
      </p:grpSpPr>
      <p:sp>
        <p:nvSpPr>
          <p:cNvPr id="38" name="Google Shape;38;p8"/>
          <p:cNvSpPr txBox="1"/>
          <p:nvPr>
            <p:ph type="title"/>
          </p:nvPr>
        </p:nvSpPr>
        <p:spPr>
          <a:xfrm>
            <a:off x="628650" y="117772"/>
            <a:ext cx="7886700" cy="6837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rgbClr val="0070C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 name="Google Shape;39;p8"/>
          <p:cNvSpPr txBox="1"/>
          <p:nvPr>
            <p:ph idx="1" type="body"/>
          </p:nvPr>
        </p:nvSpPr>
        <p:spPr>
          <a:xfrm>
            <a:off x="3662550" y="885825"/>
            <a:ext cx="4852800" cy="38349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rgbClr val="171616"/>
              </a:buClr>
              <a:buSzPts val="1500"/>
              <a:buNone/>
              <a:defRPr/>
            </a:lvl1pPr>
            <a:lvl2pPr indent="-317500" lvl="1" marL="914400" rtl="0" algn="ctr">
              <a:lnSpc>
                <a:spcPct val="90000"/>
              </a:lnSpc>
              <a:spcBef>
                <a:spcPts val="400"/>
              </a:spcBef>
              <a:spcAft>
                <a:spcPts val="0"/>
              </a:spcAft>
              <a:buClr>
                <a:srgbClr val="171616"/>
              </a:buClr>
              <a:buSzPts val="1400"/>
              <a:buChar char="•"/>
              <a:defRPr/>
            </a:lvl2pPr>
            <a:lvl3pPr indent="-317500" lvl="2" marL="1371600" rtl="0" algn="ctr">
              <a:lnSpc>
                <a:spcPct val="90000"/>
              </a:lnSpc>
              <a:spcBef>
                <a:spcPts val="400"/>
              </a:spcBef>
              <a:spcAft>
                <a:spcPts val="0"/>
              </a:spcAft>
              <a:buClr>
                <a:srgbClr val="171616"/>
              </a:buClr>
              <a:buSzPts val="1400"/>
              <a:buChar char="•"/>
              <a:defRPr/>
            </a:lvl3pPr>
            <a:lvl4pPr indent="-317500" lvl="3" marL="1828800" rtl="0" algn="ctr">
              <a:lnSpc>
                <a:spcPct val="90000"/>
              </a:lnSpc>
              <a:spcBef>
                <a:spcPts val="400"/>
              </a:spcBef>
              <a:spcAft>
                <a:spcPts val="0"/>
              </a:spcAft>
              <a:buClr>
                <a:srgbClr val="171616"/>
              </a:buClr>
              <a:buSzPts val="1400"/>
              <a:buChar char="•"/>
              <a:defRPr/>
            </a:lvl4pPr>
            <a:lvl5pPr indent="-317500" lvl="4" marL="2286000" rtl="0" algn="ctr">
              <a:lnSpc>
                <a:spcPct val="90000"/>
              </a:lnSpc>
              <a:spcBef>
                <a:spcPts val="400"/>
              </a:spcBef>
              <a:spcAft>
                <a:spcPts val="0"/>
              </a:spcAft>
              <a:buClr>
                <a:srgbClr val="171616"/>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 name="Google Shape;40;p8"/>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41" name="Shape 41"/>
        <p:cNvGrpSpPr/>
        <p:nvPr/>
      </p:nvGrpSpPr>
      <p:grpSpPr>
        <a:xfrm>
          <a:off x="0" y="0"/>
          <a:ext cx="0" cy="0"/>
          <a:chOff x="0" y="0"/>
          <a:chExt cx="0" cy="0"/>
        </a:xfrm>
      </p:grpSpPr>
      <p:sp>
        <p:nvSpPr>
          <p:cNvPr id="42" name="Google Shape;42;p9"/>
          <p:cNvSpPr txBox="1"/>
          <p:nvPr>
            <p:ph type="title"/>
          </p:nvPr>
        </p:nvSpPr>
        <p:spPr>
          <a:xfrm>
            <a:off x="628650" y="117247"/>
            <a:ext cx="7886700" cy="6837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rgbClr val="0070C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 name="Google Shape;43;p9"/>
          <p:cNvSpPr txBox="1"/>
          <p:nvPr>
            <p:ph idx="1" type="body"/>
          </p:nvPr>
        </p:nvSpPr>
        <p:spPr>
          <a:xfrm>
            <a:off x="628650" y="901554"/>
            <a:ext cx="3886200" cy="3626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171616"/>
              </a:buClr>
              <a:buSzPts val="1500"/>
              <a:buNone/>
              <a:defRPr/>
            </a:lvl1pPr>
            <a:lvl2pPr indent="-317500" lvl="1" marL="914400" algn="ctr">
              <a:lnSpc>
                <a:spcPct val="90000"/>
              </a:lnSpc>
              <a:spcBef>
                <a:spcPts val="400"/>
              </a:spcBef>
              <a:spcAft>
                <a:spcPts val="0"/>
              </a:spcAft>
              <a:buClr>
                <a:srgbClr val="171616"/>
              </a:buClr>
              <a:buSzPts val="1400"/>
              <a:buChar char="•"/>
              <a:defRPr/>
            </a:lvl2pPr>
            <a:lvl3pPr indent="-317500" lvl="2" marL="1371600" algn="ctr">
              <a:lnSpc>
                <a:spcPct val="90000"/>
              </a:lnSpc>
              <a:spcBef>
                <a:spcPts val="400"/>
              </a:spcBef>
              <a:spcAft>
                <a:spcPts val="0"/>
              </a:spcAft>
              <a:buClr>
                <a:srgbClr val="171616"/>
              </a:buClr>
              <a:buSzPts val="1400"/>
              <a:buChar char="•"/>
              <a:defRPr/>
            </a:lvl3pPr>
            <a:lvl4pPr indent="-317500" lvl="3" marL="1828800" algn="ctr">
              <a:lnSpc>
                <a:spcPct val="90000"/>
              </a:lnSpc>
              <a:spcBef>
                <a:spcPts val="400"/>
              </a:spcBef>
              <a:spcAft>
                <a:spcPts val="0"/>
              </a:spcAft>
              <a:buClr>
                <a:srgbClr val="171616"/>
              </a:buClr>
              <a:buSzPts val="1400"/>
              <a:buChar char="•"/>
              <a:defRPr/>
            </a:lvl4pPr>
            <a:lvl5pPr indent="-317500" lvl="4" marL="2286000" algn="ctr">
              <a:lnSpc>
                <a:spcPct val="90000"/>
              </a:lnSpc>
              <a:spcBef>
                <a:spcPts val="400"/>
              </a:spcBef>
              <a:spcAft>
                <a:spcPts val="0"/>
              </a:spcAft>
              <a:buClr>
                <a:srgbClr val="17161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9"/>
          <p:cNvSpPr txBox="1"/>
          <p:nvPr>
            <p:ph idx="2" type="body"/>
          </p:nvPr>
        </p:nvSpPr>
        <p:spPr>
          <a:xfrm>
            <a:off x="4693550" y="901554"/>
            <a:ext cx="3886200" cy="3626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171616"/>
              </a:buClr>
              <a:buSzPts val="1500"/>
              <a:buNone/>
              <a:defRPr/>
            </a:lvl1pPr>
            <a:lvl2pPr indent="-317500" lvl="1" marL="914400" algn="ctr">
              <a:lnSpc>
                <a:spcPct val="90000"/>
              </a:lnSpc>
              <a:spcBef>
                <a:spcPts val="400"/>
              </a:spcBef>
              <a:spcAft>
                <a:spcPts val="0"/>
              </a:spcAft>
              <a:buClr>
                <a:srgbClr val="171616"/>
              </a:buClr>
              <a:buSzPts val="1400"/>
              <a:buChar char="•"/>
              <a:defRPr/>
            </a:lvl2pPr>
            <a:lvl3pPr indent="-317500" lvl="2" marL="1371600" algn="ctr">
              <a:lnSpc>
                <a:spcPct val="90000"/>
              </a:lnSpc>
              <a:spcBef>
                <a:spcPts val="400"/>
              </a:spcBef>
              <a:spcAft>
                <a:spcPts val="0"/>
              </a:spcAft>
              <a:buClr>
                <a:srgbClr val="171616"/>
              </a:buClr>
              <a:buSzPts val="1400"/>
              <a:buChar char="•"/>
              <a:defRPr/>
            </a:lvl3pPr>
            <a:lvl4pPr indent="-317500" lvl="3" marL="1828800" algn="ctr">
              <a:lnSpc>
                <a:spcPct val="90000"/>
              </a:lnSpc>
              <a:spcBef>
                <a:spcPts val="400"/>
              </a:spcBef>
              <a:spcAft>
                <a:spcPts val="0"/>
              </a:spcAft>
              <a:buClr>
                <a:srgbClr val="171616"/>
              </a:buClr>
              <a:buSzPts val="1400"/>
              <a:buChar char="•"/>
              <a:defRPr/>
            </a:lvl4pPr>
            <a:lvl5pPr indent="-317500" lvl="4" marL="2286000" algn="ctr">
              <a:lnSpc>
                <a:spcPct val="90000"/>
              </a:lnSpc>
              <a:spcBef>
                <a:spcPts val="400"/>
              </a:spcBef>
              <a:spcAft>
                <a:spcPts val="0"/>
              </a:spcAft>
              <a:buClr>
                <a:srgbClr val="17161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9"/>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Title Only" type="titleOnly">
  <p:cSld name="TITLE_ONLY">
    <p:spTree>
      <p:nvGrpSpPr>
        <p:cNvPr id="46" name="Shape 46"/>
        <p:cNvGrpSpPr/>
        <p:nvPr/>
      </p:nvGrpSpPr>
      <p:grpSpPr>
        <a:xfrm>
          <a:off x="0" y="0"/>
          <a:ext cx="0" cy="0"/>
          <a:chOff x="0" y="0"/>
          <a:chExt cx="0" cy="0"/>
        </a:xfrm>
      </p:grpSpPr>
      <p:sp>
        <p:nvSpPr>
          <p:cNvPr id="47" name="Google Shape;47;p10"/>
          <p:cNvSpPr txBox="1"/>
          <p:nvPr>
            <p:ph type="title"/>
          </p:nvPr>
        </p:nvSpPr>
        <p:spPr>
          <a:xfrm>
            <a:off x="628654" y="104153"/>
            <a:ext cx="7312800" cy="693600"/>
          </a:xfrm>
          <a:prstGeom prst="rect">
            <a:avLst/>
          </a:prstGeom>
          <a:noFill/>
          <a:ln>
            <a:noFill/>
          </a:ln>
        </p:spPr>
        <p:txBody>
          <a:bodyPr anchorCtr="0" anchor="ctr" bIns="35550" lIns="71100" spcFirstLastPara="1" rIns="71100" wrap="square" tIns="35550">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 name="Google Shape;48;p10"/>
          <p:cNvSpPr txBox="1"/>
          <p:nvPr>
            <p:ph idx="10" type="dt"/>
          </p:nvPr>
        </p:nvSpPr>
        <p:spPr>
          <a:xfrm>
            <a:off x="628650" y="5296958"/>
            <a:ext cx="2057400" cy="304200"/>
          </a:xfrm>
          <a:prstGeom prst="rect">
            <a:avLst/>
          </a:prstGeom>
          <a:noFill/>
          <a:ln>
            <a:noFill/>
          </a:ln>
        </p:spPr>
        <p:txBody>
          <a:bodyPr anchorCtr="0" anchor="t" bIns="35550" lIns="71100" spcFirstLastPara="1" rIns="71100" wrap="square" tIns="35550">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9" name="Google Shape;49;p10"/>
          <p:cNvSpPr txBox="1"/>
          <p:nvPr>
            <p:ph idx="11" type="ftr"/>
          </p:nvPr>
        </p:nvSpPr>
        <p:spPr>
          <a:xfrm>
            <a:off x="142875" y="5353843"/>
            <a:ext cx="3086100" cy="304200"/>
          </a:xfrm>
          <a:prstGeom prst="rect">
            <a:avLst/>
          </a:prstGeom>
          <a:noFill/>
          <a:ln>
            <a:noFill/>
          </a:ln>
        </p:spPr>
        <p:txBody>
          <a:bodyPr anchorCtr="0" anchor="t" bIns="35550" lIns="71100" spcFirstLastPara="1" rIns="71100" wrap="square" tIns="35550">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0" name="Google Shape;50;p10"/>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117247"/>
            <a:ext cx="7886700" cy="683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rgbClr val="0070C0"/>
              </a:buClr>
              <a:buSzPts val="2100"/>
              <a:buFont typeface="Arial"/>
              <a:buNone/>
              <a:defRPr b="1" i="0" sz="2100" u="none" cap="none" strike="noStrike">
                <a:solidFill>
                  <a:srgbClr val="0070C0"/>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txBox="1"/>
          <p:nvPr>
            <p:ph idx="1" type="body"/>
          </p:nvPr>
        </p:nvSpPr>
        <p:spPr>
          <a:xfrm>
            <a:off x="588400" y="901931"/>
            <a:ext cx="7886700" cy="3834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171616"/>
              </a:buClr>
              <a:buSzPts val="1500"/>
              <a:buFont typeface="Arial"/>
              <a:buNone/>
              <a:defRPr b="0" i="0" sz="1500" u="none" cap="none" strike="noStrike">
                <a:solidFill>
                  <a:srgbClr val="171616"/>
                </a:solidFill>
                <a:latin typeface="Arial"/>
                <a:ea typeface="Arial"/>
                <a:cs typeface="Arial"/>
                <a:sym typeface="Arial"/>
              </a:defRPr>
            </a:lvl1pPr>
            <a:lvl2pPr indent="-317500" lvl="1" marL="914400" marR="0" rtl="0" algn="ctr">
              <a:lnSpc>
                <a:spcPct val="90000"/>
              </a:lnSpc>
              <a:spcBef>
                <a:spcPts val="400"/>
              </a:spcBef>
              <a:spcAft>
                <a:spcPts val="0"/>
              </a:spcAft>
              <a:buClr>
                <a:srgbClr val="171616"/>
              </a:buClr>
              <a:buSzPts val="1400"/>
              <a:buFont typeface="Arial"/>
              <a:buChar char="•"/>
              <a:defRPr b="0" i="0" sz="1400" u="none" cap="none" strike="noStrike">
                <a:solidFill>
                  <a:srgbClr val="171616"/>
                </a:solidFill>
                <a:latin typeface="Arial"/>
                <a:ea typeface="Arial"/>
                <a:cs typeface="Arial"/>
                <a:sym typeface="Arial"/>
              </a:defRPr>
            </a:lvl2pPr>
            <a:lvl3pPr indent="-304800" lvl="2" marL="1371600" marR="0" rtl="0" algn="ctr">
              <a:lnSpc>
                <a:spcPct val="90000"/>
              </a:lnSpc>
              <a:spcBef>
                <a:spcPts val="400"/>
              </a:spcBef>
              <a:spcAft>
                <a:spcPts val="0"/>
              </a:spcAft>
              <a:buClr>
                <a:srgbClr val="171616"/>
              </a:buClr>
              <a:buSzPts val="1200"/>
              <a:buFont typeface="Arial"/>
              <a:buChar char="•"/>
              <a:defRPr b="0" i="0" sz="1200" u="none" cap="none" strike="noStrike">
                <a:solidFill>
                  <a:srgbClr val="171616"/>
                </a:solidFill>
                <a:latin typeface="Arial"/>
                <a:ea typeface="Arial"/>
                <a:cs typeface="Arial"/>
                <a:sym typeface="Arial"/>
              </a:defRPr>
            </a:lvl3pPr>
            <a:lvl4pPr indent="-298450" lvl="3" marL="1828800" marR="0" rtl="0" algn="ctr">
              <a:lnSpc>
                <a:spcPct val="90000"/>
              </a:lnSpc>
              <a:spcBef>
                <a:spcPts val="400"/>
              </a:spcBef>
              <a:spcAft>
                <a:spcPts val="0"/>
              </a:spcAft>
              <a:buClr>
                <a:srgbClr val="171616"/>
              </a:buClr>
              <a:buSzPts val="1100"/>
              <a:buFont typeface="Arial"/>
              <a:buChar char="•"/>
              <a:defRPr b="0" i="0" sz="1100" u="none" cap="none" strike="noStrike">
                <a:solidFill>
                  <a:srgbClr val="171616"/>
                </a:solidFill>
                <a:latin typeface="Arial"/>
                <a:ea typeface="Arial"/>
                <a:cs typeface="Arial"/>
                <a:sym typeface="Arial"/>
              </a:defRPr>
            </a:lvl4pPr>
            <a:lvl5pPr indent="-285750" lvl="4" marL="2286000" marR="0" rtl="0" algn="ctr">
              <a:lnSpc>
                <a:spcPct val="90000"/>
              </a:lnSpc>
              <a:spcBef>
                <a:spcPts val="400"/>
              </a:spcBef>
              <a:spcAft>
                <a:spcPts val="0"/>
              </a:spcAft>
              <a:buClr>
                <a:srgbClr val="171616"/>
              </a:buClr>
              <a:buSzPts val="900"/>
              <a:buFont typeface="Arial"/>
              <a:buChar char="•"/>
              <a:defRPr b="0" i="0" sz="900" u="none" cap="none" strike="noStrike">
                <a:solidFill>
                  <a:srgbClr val="171616"/>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p1"/>
          <p:cNvSpPr/>
          <p:nvPr/>
        </p:nvSpPr>
        <p:spPr>
          <a:xfrm>
            <a:off x="0" y="5399675"/>
            <a:ext cx="9144000" cy="287400"/>
          </a:xfrm>
          <a:prstGeom prst="rect">
            <a:avLst/>
          </a:prstGeom>
          <a:solidFill>
            <a:srgbClr val="D6F5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i="1" lang="en-US" sz="1000">
                <a:solidFill>
                  <a:srgbClr val="0A4595"/>
                </a:solidFill>
                <a:latin typeface="Calibri"/>
                <a:ea typeface="Calibri"/>
                <a:cs typeface="Calibri"/>
                <a:sym typeface="Calibri"/>
              </a:rPr>
              <a:t>                         </a:t>
            </a:r>
            <a:r>
              <a:rPr i="1" lang="en-US" sz="1000">
                <a:solidFill>
                  <a:srgbClr val="0A4595"/>
                </a:solidFill>
                <a:latin typeface="Calibri"/>
                <a:ea typeface="Calibri"/>
                <a:cs typeface="Calibri"/>
                <a:sym typeface="Calibri"/>
              </a:rPr>
              <a:t> 2021 GLM Science Meeting</a:t>
            </a:r>
            <a:endParaRPr i="1" sz="1000">
              <a:solidFill>
                <a:srgbClr val="0A4595"/>
              </a:solidFill>
              <a:latin typeface="Calibri"/>
              <a:ea typeface="Calibri"/>
              <a:cs typeface="Calibri"/>
              <a:sym typeface="Calibri"/>
            </a:endParaRPr>
          </a:p>
        </p:txBody>
      </p:sp>
      <p:pic>
        <p:nvPicPr>
          <p:cNvPr id="13" name="Google Shape;13;p1"/>
          <p:cNvPicPr preferRelativeResize="0"/>
          <p:nvPr/>
        </p:nvPicPr>
        <p:blipFill rotWithShape="1">
          <a:blip r:embed="rId1">
            <a:alphaModFix/>
          </a:blip>
          <a:srcRect b="6820" l="0" r="10" t="0"/>
          <a:stretch/>
        </p:blipFill>
        <p:spPr>
          <a:xfrm>
            <a:off x="-20700" y="0"/>
            <a:ext cx="422675" cy="5427599"/>
          </a:xfrm>
          <a:prstGeom prst="rect">
            <a:avLst/>
          </a:prstGeom>
          <a:noFill/>
          <a:ln>
            <a:noFill/>
          </a:ln>
        </p:spPr>
      </p:pic>
      <p:pic>
        <p:nvPicPr>
          <p:cNvPr descr="File:NOAA logo.svg" id="14" name="Google Shape;14;p1"/>
          <p:cNvPicPr preferRelativeResize="0"/>
          <p:nvPr/>
        </p:nvPicPr>
        <p:blipFill>
          <a:blip r:embed="rId2">
            <a:alphaModFix/>
          </a:blip>
          <a:stretch>
            <a:fillRect/>
          </a:stretch>
        </p:blipFill>
        <p:spPr>
          <a:xfrm>
            <a:off x="8475100" y="144838"/>
            <a:ext cx="628525" cy="628525"/>
          </a:xfrm>
          <a:prstGeom prst="rect">
            <a:avLst/>
          </a:prstGeom>
          <a:noFill/>
          <a:ln>
            <a:noFill/>
          </a:ln>
        </p:spPr>
      </p:pic>
      <p:sp>
        <p:nvSpPr>
          <p:cNvPr id="15" name="Google Shape;15;p1"/>
          <p:cNvSpPr txBox="1"/>
          <p:nvPr>
            <p:ph idx="12" type="sldNum"/>
          </p:nvPr>
        </p:nvSpPr>
        <p:spPr>
          <a:xfrm>
            <a:off x="8556775" y="5371475"/>
            <a:ext cx="548700" cy="343800"/>
          </a:xfrm>
          <a:prstGeom prst="rect">
            <a:avLst/>
          </a:prstGeom>
          <a:noFill/>
          <a:ln>
            <a:noFill/>
          </a:ln>
        </p:spPr>
        <p:txBody>
          <a:bodyPr anchorCtr="0" anchor="t" bIns="91425" lIns="91425" spcFirstLastPara="1" rIns="91425" wrap="square" tIns="91425">
            <a:noAutofit/>
          </a:bodyPr>
          <a:lstStyle>
            <a:lvl1pPr lvl="0" algn="r">
              <a:buNone/>
              <a:defRPr sz="1300">
                <a:solidFill>
                  <a:srgbClr val="0A4595"/>
                </a:solidFill>
              </a:defRPr>
            </a:lvl1pPr>
            <a:lvl2pPr lvl="1" algn="r">
              <a:buNone/>
              <a:defRPr sz="1300">
                <a:solidFill>
                  <a:srgbClr val="0A4595"/>
                </a:solidFill>
              </a:defRPr>
            </a:lvl2pPr>
            <a:lvl3pPr lvl="2" algn="r">
              <a:buNone/>
              <a:defRPr sz="1300">
                <a:solidFill>
                  <a:srgbClr val="0A4595"/>
                </a:solidFill>
              </a:defRPr>
            </a:lvl3pPr>
            <a:lvl4pPr lvl="3" algn="r">
              <a:buNone/>
              <a:defRPr sz="1300">
                <a:solidFill>
                  <a:srgbClr val="0A4595"/>
                </a:solidFill>
              </a:defRPr>
            </a:lvl4pPr>
            <a:lvl5pPr lvl="4" algn="r">
              <a:buNone/>
              <a:defRPr sz="1300">
                <a:solidFill>
                  <a:srgbClr val="0A4595"/>
                </a:solidFill>
              </a:defRPr>
            </a:lvl5pPr>
            <a:lvl6pPr lvl="5" algn="r">
              <a:buNone/>
              <a:defRPr sz="1300">
                <a:solidFill>
                  <a:srgbClr val="0A4595"/>
                </a:solidFill>
              </a:defRPr>
            </a:lvl6pPr>
            <a:lvl7pPr lvl="6" algn="r">
              <a:buNone/>
              <a:defRPr sz="1300">
                <a:solidFill>
                  <a:srgbClr val="0A4595"/>
                </a:solidFill>
              </a:defRPr>
            </a:lvl7pPr>
            <a:lvl8pPr lvl="7" algn="r">
              <a:buNone/>
              <a:defRPr sz="1300">
                <a:solidFill>
                  <a:srgbClr val="0A4595"/>
                </a:solidFill>
              </a:defRPr>
            </a:lvl8pPr>
            <a:lvl9pPr lvl="8" algn="r">
              <a:buNone/>
              <a:defRPr sz="1300">
                <a:solidFill>
                  <a:srgbClr val="0A4595"/>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gif"/><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5.gif"/><Relationship Id="rId6"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5.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ctrTitle"/>
          </p:nvPr>
        </p:nvSpPr>
        <p:spPr>
          <a:xfrm>
            <a:off x="1143000" y="706702"/>
            <a:ext cx="6858000" cy="19896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US"/>
              <a:t>Data Assimilation for NOAA’s Next Generation Regional High Resolution NWP System</a:t>
            </a:r>
            <a:endParaRPr/>
          </a:p>
          <a:p>
            <a:pPr indent="0" lvl="0" marL="0" rtl="0" algn="ctr">
              <a:spcBef>
                <a:spcPts val="0"/>
              </a:spcBef>
              <a:spcAft>
                <a:spcPts val="0"/>
              </a:spcAft>
              <a:buNone/>
            </a:pPr>
            <a:r>
              <a:t/>
            </a:r>
            <a:endParaRPr/>
          </a:p>
        </p:txBody>
      </p:sp>
      <p:sp>
        <p:nvSpPr>
          <p:cNvPr id="82" name="Google Shape;82;p14"/>
          <p:cNvSpPr txBox="1"/>
          <p:nvPr>
            <p:ph idx="1" type="subTitle"/>
          </p:nvPr>
        </p:nvSpPr>
        <p:spPr>
          <a:xfrm>
            <a:off x="1143000" y="2218225"/>
            <a:ext cx="6858000" cy="3079500"/>
          </a:xfrm>
          <a:prstGeom prst="rect">
            <a:avLst/>
          </a:prstGeom>
        </p:spPr>
        <p:txBody>
          <a:bodyPr anchorCtr="0" anchor="t" bIns="34275" lIns="68575" spcFirstLastPara="1" rIns="68575" wrap="square" tIns="34275">
            <a:noAutofit/>
          </a:bodyPr>
          <a:lstStyle/>
          <a:p>
            <a:pPr indent="0" lvl="1" marL="0" rtl="0" algn="l">
              <a:lnSpc>
                <a:spcPct val="100000"/>
              </a:lnSpc>
              <a:spcBef>
                <a:spcPts val="0"/>
              </a:spcBef>
              <a:spcAft>
                <a:spcPts val="0"/>
              </a:spcAft>
              <a:buClr>
                <a:srgbClr val="000000"/>
              </a:buClr>
              <a:buFont typeface="Arial"/>
              <a:buNone/>
            </a:pPr>
            <a:r>
              <a:t/>
            </a:r>
            <a:endParaRPr b="1" sz="1800">
              <a:latin typeface="Calibri"/>
              <a:ea typeface="Calibri"/>
              <a:cs typeface="Calibri"/>
              <a:sym typeface="Calibri"/>
            </a:endParaRPr>
          </a:p>
          <a:p>
            <a:pPr indent="0" lvl="1" marL="342900" rtl="0" algn="ctr">
              <a:lnSpc>
                <a:spcPct val="100000"/>
              </a:lnSpc>
              <a:spcBef>
                <a:spcPts val="0"/>
              </a:spcBef>
              <a:spcAft>
                <a:spcPts val="0"/>
              </a:spcAft>
              <a:buClr>
                <a:srgbClr val="000000"/>
              </a:buClr>
              <a:buFont typeface="Arial"/>
              <a:buNone/>
            </a:pPr>
            <a:r>
              <a:rPr lang="en-US" sz="1800">
                <a:latin typeface="Calibri"/>
                <a:ea typeface="Calibri"/>
                <a:cs typeface="Calibri"/>
                <a:sym typeface="Calibri"/>
              </a:rPr>
              <a:t>Jacob Carley</a:t>
            </a:r>
            <a:r>
              <a:rPr baseline="30000" lang="en-US" sz="1800">
                <a:latin typeface="Calibri"/>
                <a:ea typeface="Calibri"/>
                <a:cs typeface="Calibri"/>
                <a:sym typeface="Calibri"/>
              </a:rPr>
              <a:t>1</a:t>
            </a:r>
            <a:r>
              <a:rPr lang="en-US" sz="1800">
                <a:latin typeface="Calibri"/>
                <a:ea typeface="Calibri"/>
                <a:cs typeface="Calibri"/>
                <a:sym typeface="Calibri"/>
              </a:rPr>
              <a:t>,</a:t>
            </a:r>
            <a:r>
              <a:rPr b="1" lang="en-US" sz="1800">
                <a:latin typeface="Calibri"/>
                <a:ea typeface="Calibri"/>
                <a:cs typeface="Calibri"/>
                <a:sym typeface="Calibri"/>
              </a:rPr>
              <a:t> </a:t>
            </a:r>
            <a:r>
              <a:rPr lang="en-US" sz="1800">
                <a:latin typeface="Calibri"/>
                <a:ea typeface="Calibri"/>
                <a:cs typeface="Calibri"/>
                <a:sym typeface="Calibri"/>
              </a:rPr>
              <a:t>Eric Rogers</a:t>
            </a:r>
            <a:r>
              <a:rPr baseline="30000" lang="en-US" sz="1800">
                <a:latin typeface="Calibri"/>
                <a:ea typeface="Calibri"/>
                <a:cs typeface="Calibri"/>
                <a:sym typeface="Calibri"/>
              </a:rPr>
              <a:t>1</a:t>
            </a:r>
            <a:r>
              <a:rPr lang="en-US" sz="1800">
                <a:latin typeface="Calibri"/>
                <a:ea typeface="Calibri"/>
                <a:cs typeface="Calibri"/>
                <a:sym typeface="Calibri"/>
              </a:rPr>
              <a:t>, Ting Lei</a:t>
            </a:r>
            <a:r>
              <a:rPr baseline="30000" lang="en-US" sz="1800">
                <a:latin typeface="Calibri"/>
                <a:ea typeface="Calibri"/>
                <a:cs typeface="Calibri"/>
                <a:sym typeface="Calibri"/>
              </a:rPr>
              <a:t>2,1</a:t>
            </a:r>
            <a:r>
              <a:rPr lang="en-US" sz="1800">
                <a:latin typeface="Calibri"/>
                <a:ea typeface="Calibri"/>
                <a:cs typeface="Calibri"/>
                <a:sym typeface="Calibri"/>
              </a:rPr>
              <a:t>, Xiaoyan Zhang</a:t>
            </a:r>
            <a:r>
              <a:rPr baseline="30000" lang="en-US" sz="1800">
                <a:latin typeface="Calibri"/>
                <a:ea typeface="Calibri"/>
                <a:cs typeface="Calibri"/>
                <a:sym typeface="Calibri"/>
              </a:rPr>
              <a:t>2,1</a:t>
            </a:r>
            <a:r>
              <a:rPr lang="en-US" sz="1800">
                <a:latin typeface="Calibri"/>
                <a:ea typeface="Calibri"/>
                <a:cs typeface="Calibri"/>
                <a:sym typeface="Calibri"/>
              </a:rPr>
              <a:t>, </a:t>
            </a:r>
            <a:r>
              <a:rPr lang="en-US" sz="1800">
                <a:latin typeface="Calibri"/>
                <a:ea typeface="Calibri"/>
                <a:cs typeface="Calibri"/>
                <a:sym typeface="Calibri"/>
              </a:rPr>
              <a:t>Cory R. Martin</a:t>
            </a:r>
            <a:r>
              <a:rPr baseline="30000" lang="en-US" sz="1800">
                <a:latin typeface="Calibri"/>
                <a:ea typeface="Calibri"/>
                <a:cs typeface="Calibri"/>
                <a:sym typeface="Calibri"/>
              </a:rPr>
              <a:t>3,1</a:t>
            </a:r>
            <a:r>
              <a:rPr lang="en-US" sz="1800">
                <a:latin typeface="Calibri"/>
                <a:ea typeface="Calibri"/>
                <a:cs typeface="Calibri"/>
                <a:sym typeface="Calibri"/>
              </a:rPr>
              <a:t>, Daryl T. Kleist</a:t>
            </a:r>
            <a:r>
              <a:rPr baseline="30000" lang="en-US" sz="1800">
                <a:latin typeface="Calibri"/>
                <a:ea typeface="Calibri"/>
                <a:cs typeface="Calibri"/>
                <a:sym typeface="Calibri"/>
              </a:rPr>
              <a:t>1</a:t>
            </a:r>
            <a:r>
              <a:rPr lang="en-US" sz="1800">
                <a:latin typeface="Calibri"/>
                <a:ea typeface="Calibri"/>
                <a:cs typeface="Calibri"/>
                <a:sym typeface="Calibri"/>
              </a:rPr>
              <a:t>, Curtis Alexander</a:t>
            </a:r>
            <a:r>
              <a:rPr baseline="30000" lang="en-US" sz="1800">
                <a:latin typeface="Calibri"/>
                <a:ea typeface="Calibri"/>
                <a:cs typeface="Calibri"/>
                <a:sym typeface="Calibri"/>
              </a:rPr>
              <a:t>4</a:t>
            </a:r>
            <a:r>
              <a:rPr lang="en-US" sz="1800">
                <a:latin typeface="Calibri"/>
                <a:ea typeface="Calibri"/>
                <a:cs typeface="Calibri"/>
                <a:sym typeface="Calibri"/>
              </a:rPr>
              <a:t>, Terra Ladwig</a:t>
            </a:r>
            <a:r>
              <a:rPr baseline="30000" lang="en-US" sz="1800">
                <a:latin typeface="Calibri"/>
                <a:ea typeface="Calibri"/>
                <a:cs typeface="Calibri"/>
                <a:sym typeface="Calibri"/>
              </a:rPr>
              <a:t>4</a:t>
            </a:r>
            <a:r>
              <a:rPr lang="en-US" sz="1800">
                <a:latin typeface="Calibri"/>
                <a:ea typeface="Calibri"/>
                <a:cs typeface="Calibri"/>
                <a:sym typeface="Calibri"/>
              </a:rPr>
              <a:t>, Ming Hu</a:t>
            </a:r>
            <a:r>
              <a:rPr baseline="30000" lang="en-US" sz="1800">
                <a:latin typeface="Calibri"/>
                <a:ea typeface="Calibri"/>
                <a:cs typeface="Calibri"/>
                <a:sym typeface="Calibri"/>
              </a:rPr>
              <a:t>4</a:t>
            </a:r>
            <a:r>
              <a:rPr lang="en-US" sz="1800">
                <a:latin typeface="Calibri"/>
                <a:ea typeface="Calibri"/>
                <a:cs typeface="Calibri"/>
                <a:sym typeface="Calibri"/>
              </a:rPr>
              <a:t>, David Dowell</a:t>
            </a:r>
            <a:r>
              <a:rPr baseline="30000" lang="en-US" sz="1800">
                <a:latin typeface="Calibri"/>
                <a:ea typeface="Calibri"/>
                <a:cs typeface="Calibri"/>
                <a:sym typeface="Calibri"/>
              </a:rPr>
              <a:t>4</a:t>
            </a:r>
            <a:r>
              <a:rPr lang="en-US" sz="1800">
                <a:latin typeface="Calibri"/>
                <a:ea typeface="Calibri"/>
                <a:cs typeface="Calibri"/>
                <a:sym typeface="Calibri"/>
              </a:rPr>
              <a:t> </a:t>
            </a:r>
            <a:endParaRPr sz="1800">
              <a:latin typeface="Calibri"/>
              <a:ea typeface="Calibri"/>
              <a:cs typeface="Calibri"/>
              <a:sym typeface="Calibri"/>
            </a:endParaRPr>
          </a:p>
          <a:p>
            <a:pPr indent="0" lvl="1" marL="342900" rtl="0" algn="ctr">
              <a:lnSpc>
                <a:spcPct val="100000"/>
              </a:lnSpc>
              <a:spcBef>
                <a:spcPts val="0"/>
              </a:spcBef>
              <a:spcAft>
                <a:spcPts val="0"/>
              </a:spcAft>
              <a:buClr>
                <a:srgbClr val="000000"/>
              </a:buClr>
              <a:buFont typeface="Arial"/>
              <a:buNone/>
            </a:pPr>
            <a:r>
              <a:t/>
            </a:r>
            <a:endParaRPr sz="1800">
              <a:latin typeface="Calibri"/>
              <a:ea typeface="Calibri"/>
              <a:cs typeface="Calibri"/>
              <a:sym typeface="Calibri"/>
            </a:endParaRPr>
          </a:p>
          <a:p>
            <a:pPr indent="0" lvl="1" marL="342900" rtl="0" algn="ctr">
              <a:lnSpc>
                <a:spcPct val="100000"/>
              </a:lnSpc>
              <a:spcBef>
                <a:spcPts val="0"/>
              </a:spcBef>
              <a:spcAft>
                <a:spcPts val="0"/>
              </a:spcAft>
              <a:buClr>
                <a:srgbClr val="000000"/>
              </a:buClr>
              <a:buFont typeface="Arial"/>
              <a:buNone/>
            </a:pPr>
            <a:r>
              <a:rPr b="1" lang="en-US" sz="1800">
                <a:latin typeface="Calibri"/>
                <a:ea typeface="Calibri"/>
                <a:cs typeface="Calibri"/>
                <a:sym typeface="Calibri"/>
              </a:rPr>
              <a:t>Shun Liu</a:t>
            </a:r>
            <a:r>
              <a:rPr b="1" baseline="30000" lang="en-US" sz="1800">
                <a:latin typeface="Calibri"/>
                <a:ea typeface="Calibri"/>
                <a:cs typeface="Calibri"/>
                <a:sym typeface="Calibri"/>
              </a:rPr>
              <a:t>2,1</a:t>
            </a:r>
            <a:r>
              <a:rPr lang="en-US" sz="1800">
                <a:latin typeface="Calibri"/>
                <a:ea typeface="Calibri"/>
                <a:cs typeface="Calibri"/>
                <a:sym typeface="Calibri"/>
              </a:rPr>
              <a:t> (presenter)</a:t>
            </a:r>
            <a:endParaRPr sz="1800">
              <a:latin typeface="Calibri"/>
              <a:ea typeface="Calibri"/>
              <a:cs typeface="Calibri"/>
              <a:sym typeface="Calibri"/>
            </a:endParaRPr>
          </a:p>
          <a:p>
            <a:pPr indent="0" lvl="1" marL="0" rtl="0" algn="l">
              <a:lnSpc>
                <a:spcPct val="100000"/>
              </a:lnSpc>
              <a:spcBef>
                <a:spcPts val="0"/>
              </a:spcBef>
              <a:spcAft>
                <a:spcPts val="0"/>
              </a:spcAft>
              <a:buClr>
                <a:srgbClr val="000000"/>
              </a:buClr>
              <a:buFont typeface="Arial"/>
              <a:buNone/>
            </a:pPr>
            <a:r>
              <a:t/>
            </a:r>
            <a:endParaRPr b="1" sz="1800">
              <a:latin typeface="Calibri"/>
              <a:ea typeface="Calibri"/>
              <a:cs typeface="Calibri"/>
              <a:sym typeface="Calibri"/>
            </a:endParaRPr>
          </a:p>
          <a:p>
            <a:pPr indent="0" lvl="1" marL="342900" rtl="0" algn="ctr">
              <a:lnSpc>
                <a:spcPct val="100000"/>
              </a:lnSpc>
              <a:spcBef>
                <a:spcPts val="0"/>
              </a:spcBef>
              <a:spcAft>
                <a:spcPts val="0"/>
              </a:spcAft>
              <a:buClr>
                <a:srgbClr val="000000"/>
              </a:buClr>
              <a:buFont typeface="Arial"/>
              <a:buNone/>
            </a:pPr>
            <a:r>
              <a:rPr baseline="30000" i="1" lang="en-US" sz="1800">
                <a:latin typeface="Calibri"/>
                <a:ea typeface="Calibri"/>
                <a:cs typeface="Calibri"/>
                <a:sym typeface="Calibri"/>
              </a:rPr>
              <a:t>1</a:t>
            </a:r>
            <a:r>
              <a:rPr i="1" lang="en-US" sz="1800">
                <a:latin typeface="Calibri"/>
                <a:ea typeface="Calibri"/>
                <a:cs typeface="Calibri"/>
                <a:sym typeface="Calibri"/>
              </a:rPr>
              <a:t>NOAA/NWS/NCEP/EMC</a:t>
            </a:r>
            <a:endParaRPr i="1" sz="1800">
              <a:latin typeface="Calibri"/>
              <a:ea typeface="Calibri"/>
              <a:cs typeface="Calibri"/>
              <a:sym typeface="Calibri"/>
            </a:endParaRPr>
          </a:p>
          <a:p>
            <a:pPr indent="0" lvl="1" marL="342900" rtl="0" algn="ctr">
              <a:lnSpc>
                <a:spcPct val="100000"/>
              </a:lnSpc>
              <a:spcBef>
                <a:spcPts val="0"/>
              </a:spcBef>
              <a:spcAft>
                <a:spcPts val="0"/>
              </a:spcAft>
              <a:buClr>
                <a:srgbClr val="000000"/>
              </a:buClr>
              <a:buFont typeface="Arial"/>
              <a:buNone/>
            </a:pPr>
            <a:r>
              <a:rPr baseline="30000" i="1" lang="en-US" sz="1800">
                <a:latin typeface="Calibri"/>
                <a:ea typeface="Calibri"/>
                <a:cs typeface="Calibri"/>
                <a:sym typeface="Calibri"/>
              </a:rPr>
              <a:t>2</a:t>
            </a:r>
            <a:r>
              <a:rPr i="1" lang="en-US" sz="1800">
                <a:latin typeface="Calibri"/>
                <a:ea typeface="Calibri"/>
                <a:cs typeface="Calibri"/>
                <a:sym typeface="Calibri"/>
              </a:rPr>
              <a:t>I.M. Systems Group</a:t>
            </a:r>
            <a:endParaRPr i="1" sz="1800">
              <a:latin typeface="Calibri"/>
              <a:ea typeface="Calibri"/>
              <a:cs typeface="Calibri"/>
              <a:sym typeface="Calibri"/>
            </a:endParaRPr>
          </a:p>
          <a:p>
            <a:pPr indent="0" lvl="1" marL="342900" rtl="0" algn="ctr">
              <a:lnSpc>
                <a:spcPct val="100000"/>
              </a:lnSpc>
              <a:spcBef>
                <a:spcPts val="0"/>
              </a:spcBef>
              <a:spcAft>
                <a:spcPts val="0"/>
              </a:spcAft>
              <a:buClr>
                <a:srgbClr val="000000"/>
              </a:buClr>
              <a:buFont typeface="Arial"/>
              <a:buNone/>
            </a:pPr>
            <a:r>
              <a:rPr baseline="30000" i="1" lang="en-US" sz="1800">
                <a:latin typeface="Calibri"/>
                <a:ea typeface="Calibri"/>
                <a:cs typeface="Calibri"/>
                <a:sym typeface="Calibri"/>
              </a:rPr>
              <a:t>3</a:t>
            </a:r>
            <a:r>
              <a:rPr i="1" lang="en-US" sz="1800">
                <a:latin typeface="Calibri"/>
                <a:ea typeface="Calibri"/>
                <a:cs typeface="Calibri"/>
                <a:sym typeface="Calibri"/>
              </a:rPr>
              <a:t>RedLine Performance Solutions</a:t>
            </a:r>
            <a:endParaRPr i="1" sz="1800">
              <a:latin typeface="Calibri"/>
              <a:ea typeface="Calibri"/>
              <a:cs typeface="Calibri"/>
              <a:sym typeface="Calibri"/>
            </a:endParaRPr>
          </a:p>
          <a:p>
            <a:pPr indent="0" lvl="1" marL="342900" rtl="0" algn="ctr">
              <a:lnSpc>
                <a:spcPct val="100000"/>
              </a:lnSpc>
              <a:spcBef>
                <a:spcPts val="0"/>
              </a:spcBef>
              <a:spcAft>
                <a:spcPts val="0"/>
              </a:spcAft>
              <a:buClr>
                <a:srgbClr val="000000"/>
              </a:buClr>
              <a:buFont typeface="Arial"/>
              <a:buNone/>
            </a:pPr>
            <a:r>
              <a:rPr baseline="30000" i="1" lang="en-US" sz="1800">
                <a:latin typeface="Calibri"/>
                <a:ea typeface="Calibri"/>
                <a:cs typeface="Calibri"/>
                <a:sym typeface="Calibri"/>
              </a:rPr>
              <a:t>4</a:t>
            </a:r>
            <a:r>
              <a:rPr i="1" lang="en-US" sz="1800">
                <a:latin typeface="Calibri"/>
                <a:ea typeface="Calibri"/>
                <a:cs typeface="Calibri"/>
                <a:sym typeface="Calibri"/>
              </a:rPr>
              <a:t>NOAA/OAR/GSL</a:t>
            </a:r>
            <a:endParaRPr i="1" sz="1800">
              <a:latin typeface="Calibri"/>
              <a:ea typeface="Calibri"/>
              <a:cs typeface="Calibri"/>
              <a:sym typeface="Calibri"/>
            </a:endParaRPr>
          </a:p>
        </p:txBody>
      </p:sp>
      <p:sp>
        <p:nvSpPr>
          <p:cNvPr id="83" name="Google Shape;83;p14"/>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84" name="Google Shape;84;p14"/>
          <p:cNvPicPr preferRelativeResize="0"/>
          <p:nvPr/>
        </p:nvPicPr>
        <p:blipFill>
          <a:blip r:embed="rId3">
            <a:alphaModFix/>
          </a:blip>
          <a:stretch>
            <a:fillRect/>
          </a:stretch>
        </p:blipFill>
        <p:spPr>
          <a:xfrm>
            <a:off x="381000" y="152400"/>
            <a:ext cx="1302462" cy="4019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type="title"/>
          </p:nvPr>
        </p:nvSpPr>
        <p:spPr>
          <a:xfrm>
            <a:off x="481950" y="228850"/>
            <a:ext cx="3036600" cy="95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200"/>
              <a:t>RRFS and TCs</a:t>
            </a:r>
            <a:endParaRPr sz="3200"/>
          </a:p>
        </p:txBody>
      </p:sp>
      <p:sp>
        <p:nvSpPr>
          <p:cNvPr id="276" name="Google Shape;276;p23"/>
          <p:cNvSpPr txBox="1"/>
          <p:nvPr>
            <p:ph idx="1" type="body"/>
          </p:nvPr>
        </p:nvSpPr>
        <p:spPr>
          <a:xfrm>
            <a:off x="405750" y="1351750"/>
            <a:ext cx="3156600" cy="38556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Clr>
                <a:srgbClr val="181D21"/>
              </a:buClr>
              <a:buSzPts val="2200"/>
              <a:buChar char="●"/>
            </a:pPr>
            <a:r>
              <a:rPr lang="en-US" sz="1900">
                <a:solidFill>
                  <a:srgbClr val="181D21"/>
                </a:solidFill>
              </a:rPr>
              <a:t>Domain becoming sufficiently large to capture landfalling TCs</a:t>
            </a:r>
            <a:endParaRPr sz="1900">
              <a:solidFill>
                <a:srgbClr val="181D21"/>
              </a:solidFill>
            </a:endParaRPr>
          </a:p>
          <a:p>
            <a:pPr indent="-368300" lvl="0" marL="457200" rtl="0" algn="l">
              <a:spcBef>
                <a:spcPts val="0"/>
              </a:spcBef>
              <a:spcAft>
                <a:spcPts val="0"/>
              </a:spcAft>
              <a:buClr>
                <a:srgbClr val="181D21"/>
              </a:buClr>
              <a:buSzPts val="2200"/>
              <a:buChar char="●"/>
            </a:pPr>
            <a:r>
              <a:rPr lang="en-US" sz="1900">
                <a:solidFill>
                  <a:srgbClr val="181D21"/>
                </a:solidFill>
              </a:rPr>
              <a:t>An emerging application area</a:t>
            </a:r>
            <a:endParaRPr sz="1900">
              <a:solidFill>
                <a:srgbClr val="181D21"/>
              </a:solidFill>
            </a:endParaRPr>
          </a:p>
          <a:p>
            <a:pPr indent="-368300" lvl="0" marL="457200" rtl="0" algn="l">
              <a:spcBef>
                <a:spcPts val="0"/>
              </a:spcBef>
              <a:spcAft>
                <a:spcPts val="0"/>
              </a:spcAft>
              <a:buClr>
                <a:srgbClr val="181D21"/>
              </a:buClr>
              <a:buSzPts val="2200"/>
              <a:buChar char="●"/>
            </a:pPr>
            <a:r>
              <a:rPr lang="en-US" sz="1900">
                <a:solidFill>
                  <a:srgbClr val="181D21"/>
                </a:solidFill>
              </a:rPr>
              <a:t>Will require building upon the many years of experience from the hurricane DA teams</a:t>
            </a:r>
            <a:endParaRPr sz="1900">
              <a:solidFill>
                <a:srgbClr val="181D21"/>
              </a:solidFill>
            </a:endParaRPr>
          </a:p>
          <a:p>
            <a:pPr indent="-368300" lvl="1" marL="914400" rtl="0" algn="l">
              <a:spcBef>
                <a:spcPts val="0"/>
              </a:spcBef>
              <a:spcAft>
                <a:spcPts val="0"/>
              </a:spcAft>
              <a:buClr>
                <a:srgbClr val="181D21"/>
              </a:buClr>
              <a:buSzPts val="2200"/>
              <a:buChar char="○"/>
            </a:pPr>
            <a:r>
              <a:rPr lang="en-US" sz="1800">
                <a:solidFill>
                  <a:srgbClr val="181D21"/>
                </a:solidFill>
              </a:rPr>
              <a:t>HWRF and now HAFS</a:t>
            </a:r>
            <a:endParaRPr sz="1800">
              <a:solidFill>
                <a:srgbClr val="181D21"/>
              </a:solidFill>
            </a:endParaRPr>
          </a:p>
        </p:txBody>
      </p:sp>
      <p:sp>
        <p:nvSpPr>
          <p:cNvPr id="277" name="Google Shape;277;p23"/>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78" name="Google Shape;278;p23"/>
          <p:cNvPicPr preferRelativeResize="0"/>
          <p:nvPr/>
        </p:nvPicPr>
        <p:blipFill>
          <a:blip r:embed="rId3">
            <a:alphaModFix/>
          </a:blip>
          <a:stretch>
            <a:fillRect/>
          </a:stretch>
        </p:blipFill>
        <p:spPr>
          <a:xfrm>
            <a:off x="3628826" y="1"/>
            <a:ext cx="5476649" cy="5476675"/>
          </a:xfrm>
          <a:prstGeom prst="rect">
            <a:avLst/>
          </a:prstGeom>
          <a:noFill/>
          <a:ln>
            <a:noFill/>
          </a:ln>
        </p:spPr>
      </p:pic>
      <p:sp>
        <p:nvSpPr>
          <p:cNvPr id="279" name="Google Shape;279;p23"/>
          <p:cNvSpPr txBox="1"/>
          <p:nvPr/>
        </p:nvSpPr>
        <p:spPr>
          <a:xfrm>
            <a:off x="4741275" y="5049275"/>
            <a:ext cx="421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*Thanks to Zhan Zhang (EMC) for this figure</a:t>
            </a:r>
            <a:endParaRPr/>
          </a:p>
        </p:txBody>
      </p:sp>
      <p:cxnSp>
        <p:nvCxnSpPr>
          <p:cNvPr id="280" name="Google Shape;280;p23"/>
          <p:cNvCxnSpPr>
            <a:stCxn id="281" idx="0"/>
          </p:cNvCxnSpPr>
          <p:nvPr/>
        </p:nvCxnSpPr>
        <p:spPr>
          <a:xfrm flipH="1" rot="10800000">
            <a:off x="4842375" y="3422200"/>
            <a:ext cx="171000" cy="564600"/>
          </a:xfrm>
          <a:prstGeom prst="straightConnector1">
            <a:avLst/>
          </a:prstGeom>
          <a:noFill/>
          <a:ln cap="flat" cmpd="sng" w="38100">
            <a:solidFill>
              <a:schemeClr val="dk2"/>
            </a:solidFill>
            <a:prstDash val="solid"/>
            <a:round/>
            <a:headEnd len="med" w="med" type="none"/>
            <a:tailEnd len="med" w="med" type="triangle"/>
          </a:ln>
        </p:spPr>
      </p:cxnSp>
      <p:sp>
        <p:nvSpPr>
          <p:cNvPr id="281" name="Google Shape;281;p23"/>
          <p:cNvSpPr txBox="1"/>
          <p:nvPr/>
        </p:nvSpPr>
        <p:spPr>
          <a:xfrm>
            <a:off x="4414575" y="3986800"/>
            <a:ext cx="855600" cy="400200"/>
          </a:xfrm>
          <a:prstGeom prst="rect">
            <a:avLst/>
          </a:prstGeom>
          <a:solidFill>
            <a:srgbClr val="59595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33CC33"/>
                </a:solidFill>
              </a:rPr>
              <a:t>RRFS</a:t>
            </a:r>
            <a:endParaRPr b="1" sz="1900">
              <a:solidFill>
                <a:srgbClr val="33CC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4"/>
          <p:cNvSpPr txBox="1"/>
          <p:nvPr>
            <p:ph type="title"/>
          </p:nvPr>
        </p:nvSpPr>
        <p:spPr>
          <a:xfrm>
            <a:off x="561725" y="44125"/>
            <a:ext cx="7264200" cy="68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sz="2900"/>
              <a:t>Near and Long Term: </a:t>
            </a:r>
            <a:r>
              <a:rPr lang="en-US" sz="2900"/>
              <a:t>Cycling Strategy</a:t>
            </a:r>
            <a:endParaRPr sz="2900"/>
          </a:p>
        </p:txBody>
      </p:sp>
      <p:sp>
        <p:nvSpPr>
          <p:cNvPr id="287" name="Google Shape;287;p24"/>
          <p:cNvSpPr txBox="1"/>
          <p:nvPr>
            <p:ph idx="1" type="body"/>
          </p:nvPr>
        </p:nvSpPr>
        <p:spPr>
          <a:xfrm>
            <a:off x="269200" y="964075"/>
            <a:ext cx="3722700" cy="3837300"/>
          </a:xfrm>
          <a:prstGeom prst="rect">
            <a:avLst/>
          </a:prstGeom>
          <a:noFill/>
          <a:ln>
            <a:noFill/>
          </a:ln>
        </p:spPr>
        <p:txBody>
          <a:bodyPr anchorCtr="0" anchor="t" bIns="45700" lIns="91425" spcFirstLastPara="1" rIns="91425" wrap="square" tIns="45700">
            <a:noAutofit/>
          </a:bodyPr>
          <a:lstStyle/>
          <a:p>
            <a:pPr indent="-333375" lvl="0" marL="457200" rtl="0" algn="l">
              <a:lnSpc>
                <a:spcPct val="100000"/>
              </a:lnSpc>
              <a:spcBef>
                <a:spcPts val="360"/>
              </a:spcBef>
              <a:spcAft>
                <a:spcPts val="0"/>
              </a:spcAft>
              <a:buClr>
                <a:srgbClr val="171616"/>
              </a:buClr>
              <a:buSzPts val="1650"/>
              <a:buChar char="•"/>
            </a:pPr>
            <a:r>
              <a:rPr lang="en-US" sz="1650"/>
              <a:t>RRFSv1</a:t>
            </a:r>
            <a:endParaRPr sz="1650"/>
          </a:p>
          <a:p>
            <a:pPr indent="-333375" lvl="1" marL="742950" rtl="0" algn="l">
              <a:lnSpc>
                <a:spcPct val="100000"/>
              </a:lnSpc>
              <a:spcBef>
                <a:spcPts val="360"/>
              </a:spcBef>
              <a:spcAft>
                <a:spcPts val="0"/>
              </a:spcAft>
              <a:buClr>
                <a:srgbClr val="171616"/>
              </a:buClr>
              <a:buSzPts val="1650"/>
              <a:buChar char="•"/>
            </a:pPr>
            <a:r>
              <a:rPr b="1" lang="en-US" sz="1650"/>
              <a:t>Partial cycling</a:t>
            </a:r>
            <a:endParaRPr b="1" sz="1650"/>
          </a:p>
          <a:p>
            <a:pPr indent="-219075" lvl="2" marL="857250" rtl="0" algn="l">
              <a:lnSpc>
                <a:spcPct val="100000"/>
              </a:lnSpc>
              <a:spcBef>
                <a:spcPts val="360"/>
              </a:spcBef>
              <a:spcAft>
                <a:spcPts val="0"/>
              </a:spcAft>
              <a:buClr>
                <a:srgbClr val="171616"/>
              </a:buClr>
              <a:buSzPts val="1650"/>
              <a:buChar char="•"/>
            </a:pPr>
            <a:r>
              <a:rPr lang="en-US" sz="1650"/>
              <a:t>B</a:t>
            </a:r>
            <a:r>
              <a:rPr lang="en-US" sz="1650"/>
              <a:t>een used at NCEP/EMC since December 2008</a:t>
            </a:r>
            <a:endParaRPr sz="1650"/>
          </a:p>
          <a:p>
            <a:pPr indent="-333375" lvl="0" marL="342900" rtl="0" algn="l">
              <a:lnSpc>
                <a:spcPct val="100000"/>
              </a:lnSpc>
              <a:spcBef>
                <a:spcPts val="360"/>
              </a:spcBef>
              <a:spcAft>
                <a:spcPts val="0"/>
              </a:spcAft>
              <a:buClr>
                <a:srgbClr val="171616"/>
              </a:buClr>
              <a:buSzPts val="1650"/>
              <a:buChar char="•"/>
            </a:pPr>
            <a:r>
              <a:rPr lang="en-US" sz="1650"/>
              <a:t>RRFSv2+</a:t>
            </a:r>
            <a:endParaRPr sz="1650"/>
          </a:p>
          <a:p>
            <a:pPr indent="-333375" lvl="1" marL="742950" rtl="0" algn="l">
              <a:lnSpc>
                <a:spcPct val="100000"/>
              </a:lnSpc>
              <a:spcBef>
                <a:spcPts val="360"/>
              </a:spcBef>
              <a:spcAft>
                <a:spcPts val="0"/>
              </a:spcAft>
              <a:buClr>
                <a:srgbClr val="171616"/>
              </a:buClr>
              <a:buSzPts val="1650"/>
              <a:buChar char="•"/>
            </a:pPr>
            <a:r>
              <a:rPr b="1" lang="en-US" sz="1650"/>
              <a:t>Full cycling + </a:t>
            </a:r>
            <a:r>
              <a:rPr b="1" i="1" lang="en-US" sz="1650" u="sng"/>
              <a:t>blending</a:t>
            </a:r>
            <a:r>
              <a:rPr b="1" lang="en-US" sz="1650"/>
              <a:t> </a:t>
            </a:r>
            <a:r>
              <a:rPr lang="en-US" sz="1650"/>
              <a:t>GEFS longwave perturbations into ICs*</a:t>
            </a:r>
            <a:endParaRPr sz="1650"/>
          </a:p>
          <a:p>
            <a:pPr indent="-333375" lvl="0" marL="457200" rtl="0" algn="l">
              <a:lnSpc>
                <a:spcPct val="100000"/>
              </a:lnSpc>
              <a:spcBef>
                <a:spcPts val="360"/>
              </a:spcBef>
              <a:spcAft>
                <a:spcPts val="0"/>
              </a:spcAft>
              <a:buClr>
                <a:srgbClr val="171616"/>
              </a:buClr>
              <a:buSzPts val="1650"/>
              <a:buChar char="•"/>
            </a:pPr>
            <a:r>
              <a:rPr lang="en-US" sz="1650" u="sng"/>
              <a:t>High latency obs?</a:t>
            </a:r>
            <a:endParaRPr sz="1650" u="sng"/>
          </a:p>
          <a:p>
            <a:pPr indent="-333375" lvl="1" marL="742950" rtl="0" algn="l">
              <a:lnSpc>
                <a:spcPct val="100000"/>
              </a:lnSpc>
              <a:spcBef>
                <a:spcPts val="360"/>
              </a:spcBef>
              <a:spcAft>
                <a:spcPts val="0"/>
              </a:spcAft>
              <a:buClr>
                <a:srgbClr val="171616"/>
              </a:buClr>
              <a:buSzPts val="1650"/>
              <a:buChar char="•"/>
            </a:pPr>
            <a:r>
              <a:rPr lang="en-US" sz="1650"/>
              <a:t>See talk from L. Slivinski later</a:t>
            </a:r>
            <a:endParaRPr sz="1650"/>
          </a:p>
          <a:p>
            <a:pPr indent="-219075" lvl="2" marL="857250" rtl="0" algn="l">
              <a:lnSpc>
                <a:spcPct val="100000"/>
              </a:lnSpc>
              <a:spcBef>
                <a:spcPts val="360"/>
              </a:spcBef>
              <a:spcAft>
                <a:spcPts val="0"/>
              </a:spcAft>
              <a:buClr>
                <a:srgbClr val="171616"/>
              </a:buClr>
              <a:buSzPts val="1650"/>
              <a:buChar char="•"/>
            </a:pPr>
            <a:r>
              <a:rPr lang="en-US" sz="1650"/>
              <a:t>Progress towards a global hourly-updating data assimilation system</a:t>
            </a:r>
            <a:endParaRPr sz="1650"/>
          </a:p>
        </p:txBody>
      </p:sp>
      <p:sp>
        <p:nvSpPr>
          <p:cNvPr id="288" name="Google Shape;288;p24"/>
          <p:cNvSpPr txBox="1"/>
          <p:nvPr/>
        </p:nvSpPr>
        <p:spPr>
          <a:xfrm>
            <a:off x="3484175" y="727522"/>
            <a:ext cx="1068900" cy="109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Partial Cycling</a:t>
            </a:r>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p:txBody>
      </p:sp>
      <p:grpSp>
        <p:nvGrpSpPr>
          <p:cNvPr id="289" name="Google Shape;289;p24"/>
          <p:cNvGrpSpPr/>
          <p:nvPr/>
        </p:nvGrpSpPr>
        <p:grpSpPr>
          <a:xfrm>
            <a:off x="4095996" y="2488199"/>
            <a:ext cx="4771990" cy="2335239"/>
            <a:chOff x="2125683" y="1413168"/>
            <a:chExt cx="4771990" cy="2101736"/>
          </a:xfrm>
        </p:grpSpPr>
        <p:grpSp>
          <p:nvGrpSpPr>
            <p:cNvPr id="290" name="Google Shape;290;p24"/>
            <p:cNvGrpSpPr/>
            <p:nvPr/>
          </p:nvGrpSpPr>
          <p:grpSpPr>
            <a:xfrm>
              <a:off x="3188203" y="1821001"/>
              <a:ext cx="2856198" cy="411825"/>
              <a:chOff x="2849073" y="3079467"/>
              <a:chExt cx="2000279" cy="411825"/>
            </a:xfrm>
          </p:grpSpPr>
          <p:sp>
            <p:nvSpPr>
              <p:cNvPr id="291" name="Google Shape;291;p24"/>
              <p:cNvSpPr/>
              <p:nvPr/>
            </p:nvSpPr>
            <p:spPr>
              <a:xfrm>
                <a:off x="2890952" y="3079475"/>
                <a:ext cx="1958400" cy="13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2" name="Google Shape;292;p24"/>
              <p:cNvGrpSpPr/>
              <p:nvPr/>
            </p:nvGrpSpPr>
            <p:grpSpPr>
              <a:xfrm rot="10800000">
                <a:off x="2849073" y="3079467"/>
                <a:ext cx="92400" cy="411825"/>
                <a:chOff x="2070100" y="2563700"/>
                <a:chExt cx="92400" cy="411825"/>
              </a:xfrm>
            </p:grpSpPr>
            <p:cxnSp>
              <p:nvCxnSpPr>
                <p:cNvPr id="293" name="Google Shape;293;p24"/>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94" name="Google Shape;294;p24"/>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cxnSp>
          <p:nvCxnSpPr>
            <p:cNvPr id="295" name="Google Shape;295;p24"/>
            <p:cNvCxnSpPr/>
            <p:nvPr/>
          </p:nvCxnSpPr>
          <p:spPr>
            <a:xfrm rot="10800000">
              <a:off x="3635123" y="1821001"/>
              <a:ext cx="0" cy="359400"/>
            </a:xfrm>
            <a:prstGeom prst="straightConnector1">
              <a:avLst/>
            </a:prstGeom>
            <a:noFill/>
            <a:ln cap="flat" cmpd="sng" w="9525">
              <a:solidFill>
                <a:srgbClr val="000000"/>
              </a:solidFill>
              <a:prstDash val="solid"/>
              <a:round/>
              <a:headEnd len="sm" w="sm" type="none"/>
              <a:tailEnd len="sm" w="sm" type="none"/>
            </a:ln>
          </p:spPr>
        </p:cxnSp>
        <p:cxnSp>
          <p:nvCxnSpPr>
            <p:cNvPr id="296" name="Google Shape;296;p24"/>
            <p:cNvCxnSpPr/>
            <p:nvPr/>
          </p:nvCxnSpPr>
          <p:spPr>
            <a:xfrm rot="10800000">
              <a:off x="4019323" y="1821001"/>
              <a:ext cx="0" cy="359400"/>
            </a:xfrm>
            <a:prstGeom prst="straightConnector1">
              <a:avLst/>
            </a:prstGeom>
            <a:noFill/>
            <a:ln cap="flat" cmpd="sng" w="9525">
              <a:solidFill>
                <a:srgbClr val="000000"/>
              </a:solidFill>
              <a:prstDash val="solid"/>
              <a:round/>
              <a:headEnd len="sm" w="sm" type="none"/>
              <a:tailEnd len="sm" w="sm" type="none"/>
            </a:ln>
          </p:spPr>
        </p:cxnSp>
        <p:cxnSp>
          <p:nvCxnSpPr>
            <p:cNvPr id="297" name="Google Shape;297;p24"/>
            <p:cNvCxnSpPr/>
            <p:nvPr/>
          </p:nvCxnSpPr>
          <p:spPr>
            <a:xfrm rot="10800000">
              <a:off x="4392448" y="1821001"/>
              <a:ext cx="0" cy="359400"/>
            </a:xfrm>
            <a:prstGeom prst="straightConnector1">
              <a:avLst/>
            </a:prstGeom>
            <a:noFill/>
            <a:ln cap="flat" cmpd="sng" w="9525">
              <a:solidFill>
                <a:srgbClr val="000000"/>
              </a:solidFill>
              <a:prstDash val="solid"/>
              <a:round/>
              <a:headEnd len="sm" w="sm" type="none"/>
              <a:tailEnd len="sm" w="sm" type="none"/>
            </a:ln>
          </p:spPr>
        </p:cxnSp>
        <p:cxnSp>
          <p:nvCxnSpPr>
            <p:cNvPr id="298" name="Google Shape;298;p24"/>
            <p:cNvCxnSpPr/>
            <p:nvPr/>
          </p:nvCxnSpPr>
          <p:spPr>
            <a:xfrm rot="10800000">
              <a:off x="4809860" y="1821001"/>
              <a:ext cx="0" cy="359400"/>
            </a:xfrm>
            <a:prstGeom prst="straightConnector1">
              <a:avLst/>
            </a:prstGeom>
            <a:noFill/>
            <a:ln cap="flat" cmpd="sng" w="9525">
              <a:solidFill>
                <a:srgbClr val="000000"/>
              </a:solidFill>
              <a:prstDash val="solid"/>
              <a:round/>
              <a:headEnd len="sm" w="sm" type="none"/>
              <a:tailEnd len="sm" w="sm" type="none"/>
            </a:ln>
          </p:spPr>
        </p:cxnSp>
        <p:cxnSp>
          <p:nvCxnSpPr>
            <p:cNvPr id="299" name="Google Shape;299;p24"/>
            <p:cNvCxnSpPr/>
            <p:nvPr/>
          </p:nvCxnSpPr>
          <p:spPr>
            <a:xfrm>
              <a:off x="6010099" y="1896903"/>
              <a:ext cx="199500" cy="0"/>
            </a:xfrm>
            <a:prstGeom prst="straightConnector1">
              <a:avLst/>
            </a:prstGeom>
            <a:noFill/>
            <a:ln cap="flat" cmpd="sng" w="76200">
              <a:solidFill>
                <a:srgbClr val="073763"/>
              </a:solidFill>
              <a:prstDash val="solid"/>
              <a:round/>
              <a:headEnd len="sm" w="sm" type="none"/>
              <a:tailEnd len="med" w="med" type="triangle"/>
            </a:ln>
          </p:spPr>
        </p:cxnSp>
        <p:grpSp>
          <p:nvGrpSpPr>
            <p:cNvPr id="300" name="Google Shape;300;p24"/>
            <p:cNvGrpSpPr/>
            <p:nvPr/>
          </p:nvGrpSpPr>
          <p:grpSpPr>
            <a:xfrm rot="10800000">
              <a:off x="5131269" y="1825352"/>
              <a:ext cx="92400" cy="411825"/>
              <a:chOff x="2070100" y="2563700"/>
              <a:chExt cx="92400" cy="411825"/>
            </a:xfrm>
          </p:grpSpPr>
          <p:cxnSp>
            <p:nvCxnSpPr>
              <p:cNvPr id="301" name="Google Shape;301;p24"/>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02" name="Google Shape;302;p24"/>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3" name="Google Shape;303;p24"/>
            <p:cNvSpPr/>
            <p:nvPr/>
          </p:nvSpPr>
          <p:spPr>
            <a:xfrm rot="10800000">
              <a:off x="4762138" y="2135976"/>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4"/>
            <p:cNvSpPr/>
            <p:nvPr/>
          </p:nvSpPr>
          <p:spPr>
            <a:xfrm rot="10800000">
              <a:off x="4348090" y="2135976"/>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4"/>
            <p:cNvSpPr/>
            <p:nvPr/>
          </p:nvSpPr>
          <p:spPr>
            <a:xfrm rot="10800000">
              <a:off x="3982330" y="2135976"/>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4"/>
            <p:cNvSpPr/>
            <p:nvPr/>
          </p:nvSpPr>
          <p:spPr>
            <a:xfrm rot="10800000">
              <a:off x="3589138" y="2135976"/>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7" name="Google Shape;307;p24"/>
            <p:cNvCxnSpPr/>
            <p:nvPr/>
          </p:nvCxnSpPr>
          <p:spPr>
            <a:xfrm>
              <a:off x="3277153" y="2219294"/>
              <a:ext cx="772200" cy="999000"/>
            </a:xfrm>
            <a:prstGeom prst="straightConnector1">
              <a:avLst/>
            </a:prstGeom>
            <a:noFill/>
            <a:ln cap="flat" cmpd="sng" w="41275">
              <a:solidFill>
                <a:srgbClr val="0097D8"/>
              </a:solidFill>
              <a:prstDash val="solid"/>
              <a:round/>
              <a:headEnd len="sm" w="sm" type="none"/>
              <a:tailEnd len="med" w="med" type="triangle"/>
            </a:ln>
          </p:spPr>
        </p:cxnSp>
        <p:cxnSp>
          <p:nvCxnSpPr>
            <p:cNvPr id="308" name="Google Shape;308;p24"/>
            <p:cNvCxnSpPr/>
            <p:nvPr/>
          </p:nvCxnSpPr>
          <p:spPr>
            <a:xfrm>
              <a:off x="3657054" y="2217315"/>
              <a:ext cx="806100" cy="999000"/>
            </a:xfrm>
            <a:prstGeom prst="straightConnector1">
              <a:avLst/>
            </a:prstGeom>
            <a:noFill/>
            <a:ln cap="flat" cmpd="sng" w="41275">
              <a:solidFill>
                <a:srgbClr val="0097D8"/>
              </a:solidFill>
              <a:prstDash val="solid"/>
              <a:round/>
              <a:headEnd len="sm" w="sm" type="none"/>
              <a:tailEnd len="med" w="med" type="triangle"/>
            </a:ln>
          </p:spPr>
        </p:cxnSp>
        <p:cxnSp>
          <p:nvCxnSpPr>
            <p:cNvPr id="309" name="Google Shape;309;p24"/>
            <p:cNvCxnSpPr/>
            <p:nvPr/>
          </p:nvCxnSpPr>
          <p:spPr>
            <a:xfrm>
              <a:off x="4046961" y="2203460"/>
              <a:ext cx="806100" cy="999000"/>
            </a:xfrm>
            <a:prstGeom prst="straightConnector1">
              <a:avLst/>
            </a:prstGeom>
            <a:noFill/>
            <a:ln cap="flat" cmpd="sng" w="41275">
              <a:solidFill>
                <a:srgbClr val="0097D8"/>
              </a:solidFill>
              <a:prstDash val="solid"/>
              <a:round/>
              <a:headEnd len="sm" w="sm" type="none"/>
              <a:tailEnd len="med" w="med" type="triangle"/>
            </a:ln>
          </p:spPr>
        </p:cxnSp>
        <p:cxnSp>
          <p:nvCxnSpPr>
            <p:cNvPr id="310" name="Google Shape;310;p24"/>
            <p:cNvCxnSpPr/>
            <p:nvPr/>
          </p:nvCxnSpPr>
          <p:spPr>
            <a:xfrm>
              <a:off x="4417081" y="2217314"/>
              <a:ext cx="806100" cy="999000"/>
            </a:xfrm>
            <a:prstGeom prst="straightConnector1">
              <a:avLst/>
            </a:prstGeom>
            <a:noFill/>
            <a:ln cap="flat" cmpd="sng" w="41275">
              <a:solidFill>
                <a:srgbClr val="0097D8"/>
              </a:solidFill>
              <a:prstDash val="solid"/>
              <a:round/>
              <a:headEnd len="sm" w="sm" type="none"/>
              <a:tailEnd len="med" w="med" type="triangle"/>
            </a:ln>
          </p:spPr>
        </p:cxnSp>
        <p:cxnSp>
          <p:nvCxnSpPr>
            <p:cNvPr id="311" name="Google Shape;311;p24"/>
            <p:cNvCxnSpPr/>
            <p:nvPr/>
          </p:nvCxnSpPr>
          <p:spPr>
            <a:xfrm>
              <a:off x="4806982" y="2215335"/>
              <a:ext cx="806100" cy="999000"/>
            </a:xfrm>
            <a:prstGeom prst="straightConnector1">
              <a:avLst/>
            </a:prstGeom>
            <a:noFill/>
            <a:ln cap="flat" cmpd="sng" w="41275">
              <a:solidFill>
                <a:srgbClr val="0097D8"/>
              </a:solidFill>
              <a:prstDash val="solid"/>
              <a:round/>
              <a:headEnd len="sm" w="sm" type="none"/>
              <a:tailEnd len="med" w="med" type="triangle"/>
            </a:ln>
          </p:spPr>
        </p:cxnSp>
        <p:cxnSp>
          <p:nvCxnSpPr>
            <p:cNvPr id="312" name="Google Shape;312;p24"/>
            <p:cNvCxnSpPr/>
            <p:nvPr/>
          </p:nvCxnSpPr>
          <p:spPr>
            <a:xfrm>
              <a:off x="5196889" y="2201480"/>
              <a:ext cx="806100" cy="999000"/>
            </a:xfrm>
            <a:prstGeom prst="straightConnector1">
              <a:avLst/>
            </a:prstGeom>
            <a:noFill/>
            <a:ln cap="flat" cmpd="sng" w="41275">
              <a:solidFill>
                <a:srgbClr val="0097D8"/>
              </a:solidFill>
              <a:prstDash val="solid"/>
              <a:round/>
              <a:headEnd len="sm" w="sm" type="none"/>
              <a:tailEnd len="med" w="med" type="triangle"/>
            </a:ln>
          </p:spPr>
        </p:cxnSp>
        <p:sp>
          <p:nvSpPr>
            <p:cNvPr id="313" name="Google Shape;313;p24"/>
            <p:cNvSpPr txBox="1"/>
            <p:nvPr/>
          </p:nvSpPr>
          <p:spPr>
            <a:xfrm>
              <a:off x="2945084" y="1436915"/>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00 UTC</a:t>
              </a:r>
              <a:endParaRPr/>
            </a:p>
          </p:txBody>
        </p:sp>
        <p:sp>
          <p:nvSpPr>
            <p:cNvPr id="314" name="Google Shape;314;p24"/>
            <p:cNvSpPr txBox="1"/>
            <p:nvPr/>
          </p:nvSpPr>
          <p:spPr>
            <a:xfrm>
              <a:off x="3370615" y="1446815"/>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01 UTC</a:t>
              </a:r>
              <a:endParaRPr/>
            </a:p>
          </p:txBody>
        </p:sp>
        <p:sp>
          <p:nvSpPr>
            <p:cNvPr id="315" name="Google Shape;315;p24"/>
            <p:cNvSpPr txBox="1"/>
            <p:nvPr/>
          </p:nvSpPr>
          <p:spPr>
            <a:xfrm>
              <a:off x="3724896" y="1444836"/>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02 UTC</a:t>
              </a:r>
              <a:endParaRPr/>
            </a:p>
          </p:txBody>
        </p:sp>
        <p:sp>
          <p:nvSpPr>
            <p:cNvPr id="316" name="Google Shape;316;p24"/>
            <p:cNvSpPr txBox="1"/>
            <p:nvPr/>
          </p:nvSpPr>
          <p:spPr>
            <a:xfrm>
              <a:off x="4079177" y="1430981"/>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03 UTC</a:t>
              </a:r>
              <a:endParaRPr/>
            </a:p>
          </p:txBody>
        </p:sp>
        <p:sp>
          <p:nvSpPr>
            <p:cNvPr id="317" name="Google Shape;317;p24"/>
            <p:cNvSpPr txBox="1"/>
            <p:nvPr/>
          </p:nvSpPr>
          <p:spPr>
            <a:xfrm>
              <a:off x="4504709" y="1429002"/>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04 UTC</a:t>
              </a:r>
              <a:endParaRPr/>
            </a:p>
          </p:txBody>
        </p:sp>
        <p:sp>
          <p:nvSpPr>
            <p:cNvPr id="318" name="Google Shape;318;p24"/>
            <p:cNvSpPr txBox="1"/>
            <p:nvPr/>
          </p:nvSpPr>
          <p:spPr>
            <a:xfrm>
              <a:off x="4870865" y="1415147"/>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05 UTC</a:t>
              </a:r>
              <a:endParaRPr/>
            </a:p>
          </p:txBody>
        </p:sp>
        <p:grpSp>
          <p:nvGrpSpPr>
            <p:cNvPr id="319" name="Google Shape;319;p24"/>
            <p:cNvGrpSpPr/>
            <p:nvPr/>
          </p:nvGrpSpPr>
          <p:grpSpPr>
            <a:xfrm rot="10800000">
              <a:off x="5485546" y="1823377"/>
              <a:ext cx="92400" cy="411825"/>
              <a:chOff x="2070100" y="2563700"/>
              <a:chExt cx="92400" cy="411825"/>
            </a:xfrm>
          </p:grpSpPr>
          <p:cxnSp>
            <p:nvCxnSpPr>
              <p:cNvPr id="320" name="Google Shape;320;p24"/>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21" name="Google Shape;321;p24"/>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22" name="Google Shape;322;p24"/>
            <p:cNvCxnSpPr/>
            <p:nvPr/>
          </p:nvCxnSpPr>
          <p:spPr>
            <a:xfrm>
              <a:off x="5551165" y="2199505"/>
              <a:ext cx="806100" cy="999000"/>
            </a:xfrm>
            <a:prstGeom prst="straightConnector1">
              <a:avLst/>
            </a:prstGeom>
            <a:noFill/>
            <a:ln cap="flat" cmpd="sng" w="41275">
              <a:solidFill>
                <a:srgbClr val="0097D8"/>
              </a:solidFill>
              <a:prstDash val="solid"/>
              <a:round/>
              <a:headEnd len="sm" w="sm" type="none"/>
              <a:tailEnd len="med" w="med" type="triangle"/>
            </a:ln>
          </p:spPr>
        </p:cxnSp>
        <p:sp>
          <p:nvSpPr>
            <p:cNvPr id="323" name="Google Shape;323;p24"/>
            <p:cNvSpPr txBox="1"/>
            <p:nvPr/>
          </p:nvSpPr>
          <p:spPr>
            <a:xfrm>
              <a:off x="5272647" y="1413168"/>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06 UTC</a:t>
              </a:r>
              <a:endParaRPr/>
            </a:p>
          </p:txBody>
        </p:sp>
        <p:grpSp>
          <p:nvGrpSpPr>
            <p:cNvPr id="324" name="Google Shape;324;p24"/>
            <p:cNvGrpSpPr/>
            <p:nvPr/>
          </p:nvGrpSpPr>
          <p:grpSpPr>
            <a:xfrm rot="10800000">
              <a:off x="5911076" y="1821402"/>
              <a:ext cx="92400" cy="411825"/>
              <a:chOff x="2070100" y="2563700"/>
              <a:chExt cx="92400" cy="411825"/>
            </a:xfrm>
          </p:grpSpPr>
          <p:cxnSp>
            <p:nvCxnSpPr>
              <p:cNvPr id="325" name="Google Shape;325;p24"/>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26" name="Google Shape;326;p24"/>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27" name="Google Shape;327;p24"/>
            <p:cNvCxnSpPr/>
            <p:nvPr/>
          </p:nvCxnSpPr>
          <p:spPr>
            <a:xfrm>
              <a:off x="5941068" y="2209405"/>
              <a:ext cx="806100" cy="999000"/>
            </a:xfrm>
            <a:prstGeom prst="straightConnector1">
              <a:avLst/>
            </a:prstGeom>
            <a:noFill/>
            <a:ln cap="flat" cmpd="sng" w="41275">
              <a:solidFill>
                <a:srgbClr val="0097D8"/>
              </a:solidFill>
              <a:prstDash val="solid"/>
              <a:round/>
              <a:headEnd len="sm" w="sm" type="none"/>
              <a:tailEnd len="med" w="med" type="triangle"/>
            </a:ln>
          </p:spPr>
        </p:cxnSp>
        <p:sp>
          <p:nvSpPr>
            <p:cNvPr id="328" name="Google Shape;328;p24"/>
            <p:cNvSpPr txBox="1"/>
            <p:nvPr/>
          </p:nvSpPr>
          <p:spPr>
            <a:xfrm>
              <a:off x="5662555" y="1434938"/>
              <a:ext cx="582000" cy="37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07 UTC</a:t>
              </a:r>
              <a:endParaRPr/>
            </a:p>
          </p:txBody>
        </p:sp>
        <p:sp>
          <p:nvSpPr>
            <p:cNvPr id="329" name="Google Shape;329;p24"/>
            <p:cNvSpPr txBox="1"/>
            <p:nvPr/>
          </p:nvSpPr>
          <p:spPr>
            <a:xfrm>
              <a:off x="2125683" y="1615045"/>
              <a:ext cx="985800" cy="70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100" u="none" cap="none" strike="noStrike">
                  <a:solidFill>
                    <a:srgbClr val="181D21"/>
                  </a:solidFill>
                  <a:latin typeface="Arial"/>
                  <a:ea typeface="Arial"/>
                  <a:cs typeface="Arial"/>
                  <a:sym typeface="Arial"/>
                </a:rPr>
                <a:t>Continuous DA cycle </a:t>
              </a:r>
              <a:r>
                <a:rPr b="1" i="0" lang="en-US" sz="1200" u="none" cap="none" strike="noStrike">
                  <a:solidFill>
                    <a:srgbClr val="181D21"/>
                  </a:solidFill>
                  <a:latin typeface="Arial"/>
                  <a:ea typeface="Arial"/>
                  <a:cs typeface="Arial"/>
                  <a:sym typeface="Arial"/>
                </a:rPr>
                <a:t>with</a:t>
              </a:r>
              <a:r>
                <a:rPr b="1" i="0" lang="en-US" sz="1100" u="none" cap="none" strike="noStrike">
                  <a:solidFill>
                    <a:srgbClr val="181D21"/>
                  </a:solidFill>
                  <a:latin typeface="Arial"/>
                  <a:ea typeface="Arial"/>
                  <a:cs typeface="Arial"/>
                  <a:sym typeface="Arial"/>
                </a:rPr>
                <a:t> blending</a:t>
              </a:r>
              <a:endParaRPr/>
            </a:p>
          </p:txBody>
        </p:sp>
        <p:sp>
          <p:nvSpPr>
            <p:cNvPr id="330" name="Google Shape;330;p24"/>
            <p:cNvSpPr txBox="1"/>
            <p:nvPr/>
          </p:nvSpPr>
          <p:spPr>
            <a:xfrm>
              <a:off x="3323111" y="2301833"/>
              <a:ext cx="2970900" cy="276900"/>
            </a:xfrm>
            <a:prstGeom prst="rect">
              <a:avLst/>
            </a:prstGeom>
            <a:solidFill>
              <a:schemeClr val="lt1">
                <a:alpha val="77650"/>
              </a:scheme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accent1"/>
                  </a:solidFill>
                  <a:latin typeface="Arial"/>
                  <a:ea typeface="Arial"/>
                  <a:cs typeface="Arial"/>
                  <a:sym typeface="Arial"/>
                </a:rPr>
                <a:t>Blend ICs w/ GEFS Longwaves</a:t>
              </a:r>
              <a:endParaRPr b="1" i="0" sz="1400" u="none" cap="none" strike="noStrike">
                <a:solidFill>
                  <a:schemeClr val="accent1"/>
                </a:solidFill>
                <a:latin typeface="Arial"/>
                <a:ea typeface="Arial"/>
                <a:cs typeface="Arial"/>
                <a:sym typeface="Arial"/>
              </a:endParaRPr>
            </a:p>
          </p:txBody>
        </p:sp>
        <p:sp>
          <p:nvSpPr>
            <p:cNvPr id="331" name="Google Shape;331;p24"/>
            <p:cNvSpPr txBox="1"/>
            <p:nvPr/>
          </p:nvSpPr>
          <p:spPr>
            <a:xfrm>
              <a:off x="3926773" y="3238004"/>
              <a:ext cx="2970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en-US" sz="1400" u="none" cap="none" strike="noStrike">
                  <a:solidFill>
                    <a:schemeClr val="accent1"/>
                  </a:solidFill>
                  <a:latin typeface="Arial"/>
                  <a:ea typeface="Arial"/>
                  <a:cs typeface="Arial"/>
                  <a:sym typeface="Arial"/>
                </a:rPr>
                <a:t>Hourly free forecasts</a:t>
              </a:r>
              <a:endParaRPr/>
            </a:p>
          </p:txBody>
        </p:sp>
      </p:grpSp>
      <p:pic>
        <p:nvPicPr>
          <p:cNvPr id="332" name="Google Shape;332;p24"/>
          <p:cNvPicPr preferRelativeResize="0"/>
          <p:nvPr/>
        </p:nvPicPr>
        <p:blipFill>
          <a:blip r:embed="rId3">
            <a:alphaModFix/>
          </a:blip>
          <a:stretch>
            <a:fillRect/>
          </a:stretch>
        </p:blipFill>
        <p:spPr>
          <a:xfrm>
            <a:off x="4477000" y="964076"/>
            <a:ext cx="4510126" cy="1268477"/>
          </a:xfrm>
          <a:prstGeom prst="rect">
            <a:avLst/>
          </a:prstGeom>
          <a:noFill/>
          <a:ln>
            <a:noFill/>
          </a:ln>
        </p:spPr>
      </p:pic>
      <p:sp>
        <p:nvSpPr>
          <p:cNvPr id="333" name="Google Shape;333;p24"/>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24"/>
          <p:cNvSpPr txBox="1"/>
          <p:nvPr/>
        </p:nvSpPr>
        <p:spPr>
          <a:xfrm>
            <a:off x="1313575" y="4964375"/>
            <a:ext cx="7673400" cy="458700"/>
          </a:xfrm>
          <a:prstGeom prst="rect">
            <a:avLst/>
          </a:prstGeom>
          <a:noFill/>
          <a:ln>
            <a:noFill/>
          </a:ln>
        </p:spPr>
        <p:txBody>
          <a:bodyPr anchorCtr="0" anchor="ctr" bIns="45700" lIns="91425" spcFirstLastPara="1" rIns="91425" wrap="square" tIns="45700">
            <a:normAutofit fontScale="47500"/>
          </a:bodyPr>
          <a:lstStyle/>
          <a:p>
            <a:pPr indent="0" lvl="0" marL="0" marR="0" rtl="0" algn="l">
              <a:lnSpc>
                <a:spcPct val="100000"/>
              </a:lnSpc>
              <a:spcBef>
                <a:spcPts val="0"/>
              </a:spcBef>
              <a:spcAft>
                <a:spcPts val="0"/>
              </a:spcAft>
              <a:buNone/>
            </a:pPr>
            <a:r>
              <a:rPr b="0" i="0" lang="en-US" sz="2100" u="none" cap="none" strike="noStrike">
                <a:solidFill>
                  <a:srgbClr val="171616"/>
                </a:solidFill>
                <a:latin typeface="Arial"/>
                <a:ea typeface="Arial"/>
                <a:cs typeface="Arial"/>
                <a:sym typeface="Arial"/>
              </a:rPr>
              <a:t>*Schwartz, C. S.,</a:t>
            </a:r>
            <a:r>
              <a:rPr lang="en-US" sz="2100">
                <a:solidFill>
                  <a:srgbClr val="171616"/>
                </a:solidFill>
              </a:rPr>
              <a:t> J. Poterjoy, J. R. Carley, D. C. Dowell, G. S. Romine, and K. Ide</a:t>
            </a:r>
            <a:r>
              <a:rPr b="0" i="0" lang="en-US" sz="2100" u="none" cap="none" strike="noStrike">
                <a:solidFill>
                  <a:srgbClr val="171616"/>
                </a:solidFill>
                <a:latin typeface="Arial"/>
                <a:ea typeface="Arial"/>
                <a:cs typeface="Arial"/>
                <a:sym typeface="Arial"/>
              </a:rPr>
              <a:t>, 2021: </a:t>
            </a:r>
            <a:r>
              <a:rPr lang="en-US" sz="2100">
                <a:solidFill>
                  <a:srgbClr val="171616"/>
                </a:solidFill>
              </a:rPr>
              <a:t>Comparing partial and continuously cycling ensemble Kalman filter data assimilation systems for convection-allowing ensemble forecast initialization.</a:t>
            </a:r>
            <a:r>
              <a:rPr b="0" i="0" lang="en-US" sz="2100" u="none" cap="none" strike="noStrike">
                <a:solidFill>
                  <a:srgbClr val="171616"/>
                </a:solidFill>
                <a:latin typeface="Arial"/>
                <a:ea typeface="Arial"/>
                <a:cs typeface="Arial"/>
                <a:sym typeface="Arial"/>
              </a:rPr>
              <a:t> </a:t>
            </a:r>
            <a:r>
              <a:rPr b="0" i="1" lang="en-US" sz="2100" u="none" cap="none" strike="noStrike">
                <a:solidFill>
                  <a:srgbClr val="171616"/>
                </a:solidFill>
                <a:latin typeface="Arial"/>
                <a:ea typeface="Arial"/>
                <a:cs typeface="Arial"/>
                <a:sym typeface="Arial"/>
              </a:rPr>
              <a:t>WaF</a:t>
            </a:r>
            <a:r>
              <a:rPr b="0" i="0" lang="en-US" sz="2100" u="none" cap="none" strike="noStrike">
                <a:solidFill>
                  <a:srgbClr val="171616"/>
                </a:solidFill>
                <a:latin typeface="Arial"/>
                <a:ea typeface="Arial"/>
                <a:cs typeface="Arial"/>
                <a:sym typeface="Arial"/>
              </a:rPr>
              <a:t>, </a:t>
            </a:r>
            <a:r>
              <a:rPr lang="en-US" sz="2100">
                <a:solidFill>
                  <a:srgbClr val="171616"/>
                </a:solidFill>
              </a:rPr>
              <a:t>In press.</a:t>
            </a:r>
            <a:endParaRPr b="0" i="0" sz="2100" u="none" cap="none" strike="noStrike">
              <a:solidFill>
                <a:srgbClr val="17161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5"/>
          <p:cNvSpPr txBox="1"/>
          <p:nvPr>
            <p:ph type="title"/>
          </p:nvPr>
        </p:nvSpPr>
        <p:spPr>
          <a:xfrm>
            <a:off x="409425" y="39525"/>
            <a:ext cx="8147400" cy="7707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Clr>
                <a:schemeClr val="dk1"/>
              </a:buClr>
              <a:buSzPts val="1100"/>
              <a:buFont typeface="Arial"/>
              <a:buNone/>
            </a:pPr>
            <a:r>
              <a:rPr b="1" lang="en-US" sz="2200">
                <a:solidFill>
                  <a:srgbClr val="4A86E8"/>
                </a:solidFill>
              </a:rPr>
              <a:t>JEDI Transition </a:t>
            </a:r>
            <a:r>
              <a:rPr lang="en-US" sz="2200">
                <a:solidFill>
                  <a:srgbClr val="4A86E8"/>
                </a:solidFill>
              </a:rPr>
              <a:t>Work [ongoing for RRFSv1+]</a:t>
            </a:r>
            <a:endParaRPr b="1" sz="2200">
              <a:solidFill>
                <a:srgbClr val="4A86E8"/>
              </a:solidFill>
            </a:endParaRPr>
          </a:p>
        </p:txBody>
      </p:sp>
      <p:grpSp>
        <p:nvGrpSpPr>
          <p:cNvPr id="340" name="Google Shape;340;p25"/>
          <p:cNvGrpSpPr/>
          <p:nvPr/>
        </p:nvGrpSpPr>
        <p:grpSpPr>
          <a:xfrm>
            <a:off x="1036825" y="734083"/>
            <a:ext cx="7319341" cy="3780497"/>
            <a:chOff x="9550" y="730750"/>
            <a:chExt cx="9098000" cy="4710900"/>
          </a:xfrm>
        </p:grpSpPr>
        <p:pic>
          <p:nvPicPr>
            <p:cNvPr id="341" name="Google Shape;341;p25"/>
            <p:cNvPicPr preferRelativeResize="0"/>
            <p:nvPr/>
          </p:nvPicPr>
          <p:blipFill>
            <a:blip r:embed="rId3">
              <a:alphaModFix/>
            </a:blip>
            <a:stretch>
              <a:fillRect/>
            </a:stretch>
          </p:blipFill>
          <p:spPr>
            <a:xfrm>
              <a:off x="849250" y="730750"/>
              <a:ext cx="7082615" cy="1757099"/>
            </a:xfrm>
            <a:prstGeom prst="rect">
              <a:avLst/>
            </a:prstGeom>
            <a:noFill/>
            <a:ln cap="flat" cmpd="sng" w="19050">
              <a:solidFill>
                <a:srgbClr val="000000"/>
              </a:solidFill>
              <a:prstDash val="solid"/>
              <a:round/>
              <a:headEnd len="sm" w="sm" type="none"/>
              <a:tailEnd len="sm" w="sm" type="none"/>
            </a:ln>
          </p:spPr>
        </p:pic>
        <p:pic>
          <p:nvPicPr>
            <p:cNvPr id="342" name="Google Shape;342;p25"/>
            <p:cNvPicPr preferRelativeResize="0"/>
            <p:nvPr/>
          </p:nvPicPr>
          <p:blipFill rotWithShape="1">
            <a:blip r:embed="rId4">
              <a:alphaModFix/>
            </a:blip>
            <a:srcRect b="0" l="0" r="0" t="0"/>
            <a:stretch/>
          </p:blipFill>
          <p:spPr>
            <a:xfrm>
              <a:off x="224951" y="2873014"/>
              <a:ext cx="2102424" cy="2001925"/>
            </a:xfrm>
            <a:prstGeom prst="rect">
              <a:avLst/>
            </a:prstGeom>
            <a:noFill/>
            <a:ln cap="flat" cmpd="sng" w="19050">
              <a:solidFill>
                <a:srgbClr val="000000"/>
              </a:solidFill>
              <a:prstDash val="solid"/>
              <a:round/>
              <a:headEnd len="sm" w="sm" type="none"/>
              <a:tailEnd len="sm" w="sm" type="none"/>
            </a:ln>
          </p:spPr>
        </p:pic>
        <p:sp>
          <p:nvSpPr>
            <p:cNvPr id="343" name="Google Shape;343;p25"/>
            <p:cNvSpPr txBox="1"/>
            <p:nvPr/>
          </p:nvSpPr>
          <p:spPr>
            <a:xfrm>
              <a:off x="789351" y="3050927"/>
              <a:ext cx="802200" cy="42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rPr>
                <a:t>2mT</a:t>
              </a:r>
              <a:endParaRPr sz="1600">
                <a:solidFill>
                  <a:srgbClr val="FF0000"/>
                </a:solidFill>
              </a:endParaRPr>
            </a:p>
          </p:txBody>
        </p:sp>
        <p:sp>
          <p:nvSpPr>
            <p:cNvPr id="344" name="Google Shape;344;p25"/>
            <p:cNvSpPr txBox="1"/>
            <p:nvPr/>
          </p:nvSpPr>
          <p:spPr>
            <a:xfrm>
              <a:off x="912186" y="730750"/>
              <a:ext cx="807300" cy="172500"/>
            </a:xfrm>
            <a:prstGeom prst="rect">
              <a:avLst/>
            </a:prstGeom>
            <a:solidFill>
              <a:srgbClr val="FFFFFF"/>
            </a:solidFill>
            <a:ln>
              <a:noFill/>
            </a:ln>
          </p:spPr>
          <p:txBody>
            <a:bodyPr anchorCtr="0" anchor="t" bIns="0" lIns="0" spcFirstLastPara="1" rIns="0" wrap="square" tIns="0">
              <a:spAutoFit/>
            </a:bodyPr>
            <a:lstStyle/>
            <a:p>
              <a:pPr indent="0" lvl="0" marL="0" rtl="0" algn="l">
                <a:spcBef>
                  <a:spcPts val="0"/>
                </a:spcBef>
                <a:spcAft>
                  <a:spcPts val="0"/>
                </a:spcAft>
                <a:buNone/>
              </a:pPr>
              <a:r>
                <a:t/>
              </a:r>
              <a:endParaRPr sz="900"/>
            </a:p>
          </p:txBody>
        </p:sp>
        <p:cxnSp>
          <p:nvCxnSpPr>
            <p:cNvPr id="345" name="Google Shape;345;p25"/>
            <p:cNvCxnSpPr>
              <a:stCxn id="346" idx="1"/>
            </p:cNvCxnSpPr>
            <p:nvPr/>
          </p:nvCxnSpPr>
          <p:spPr>
            <a:xfrm flipH="1">
              <a:off x="225750" y="1552139"/>
              <a:ext cx="3560100" cy="1326300"/>
            </a:xfrm>
            <a:prstGeom prst="straightConnector1">
              <a:avLst/>
            </a:prstGeom>
            <a:noFill/>
            <a:ln cap="flat" cmpd="sng" w="19050">
              <a:solidFill>
                <a:srgbClr val="000000"/>
              </a:solidFill>
              <a:prstDash val="solid"/>
              <a:round/>
              <a:headEnd len="med" w="med" type="none"/>
              <a:tailEnd len="med" w="med" type="none"/>
            </a:ln>
          </p:spPr>
        </p:cxnSp>
        <p:cxnSp>
          <p:nvCxnSpPr>
            <p:cNvPr id="347" name="Google Shape;347;p25"/>
            <p:cNvCxnSpPr>
              <a:stCxn id="346" idx="1"/>
            </p:cNvCxnSpPr>
            <p:nvPr/>
          </p:nvCxnSpPr>
          <p:spPr>
            <a:xfrm flipH="1">
              <a:off x="2352750" y="1552139"/>
              <a:ext cx="1433100" cy="1314600"/>
            </a:xfrm>
            <a:prstGeom prst="straightConnector1">
              <a:avLst/>
            </a:prstGeom>
            <a:noFill/>
            <a:ln cap="flat" cmpd="sng" w="19050">
              <a:solidFill>
                <a:srgbClr val="000000"/>
              </a:solidFill>
              <a:prstDash val="solid"/>
              <a:round/>
              <a:headEnd len="med" w="med" type="none"/>
              <a:tailEnd len="med" w="med" type="none"/>
            </a:ln>
          </p:spPr>
        </p:cxnSp>
        <p:sp>
          <p:nvSpPr>
            <p:cNvPr id="348" name="Google Shape;348;p25"/>
            <p:cNvSpPr txBox="1"/>
            <p:nvPr/>
          </p:nvSpPr>
          <p:spPr>
            <a:xfrm rot="-5400000">
              <a:off x="-832700" y="3835709"/>
              <a:ext cx="1952400" cy="267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a:solidFill>
                    <a:srgbClr val="FF0000"/>
                  </a:solidFill>
                </a:rPr>
                <a:t>New JEDI UFO</a:t>
              </a:r>
              <a:endParaRPr b="1">
                <a:solidFill>
                  <a:srgbClr val="FF0000"/>
                </a:solidFill>
              </a:endParaRPr>
            </a:p>
          </p:txBody>
        </p:sp>
        <p:sp>
          <p:nvSpPr>
            <p:cNvPr id="349" name="Google Shape;349;p25"/>
            <p:cNvSpPr txBox="1"/>
            <p:nvPr/>
          </p:nvSpPr>
          <p:spPr>
            <a:xfrm>
              <a:off x="264625" y="4904650"/>
              <a:ext cx="2102400" cy="537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a:t>Legacy GSI Observer</a:t>
              </a:r>
              <a:endParaRPr/>
            </a:p>
          </p:txBody>
        </p:sp>
        <p:pic>
          <p:nvPicPr>
            <p:cNvPr id="350" name="Google Shape;350;p25"/>
            <p:cNvPicPr preferRelativeResize="0"/>
            <p:nvPr/>
          </p:nvPicPr>
          <p:blipFill rotWithShape="1">
            <a:blip r:embed="rId5">
              <a:alphaModFix/>
            </a:blip>
            <a:srcRect b="0" l="0" r="0" t="0"/>
            <a:stretch/>
          </p:blipFill>
          <p:spPr>
            <a:xfrm>
              <a:off x="2390322" y="2873000"/>
              <a:ext cx="2331563" cy="2001925"/>
            </a:xfrm>
            <a:prstGeom prst="rect">
              <a:avLst/>
            </a:prstGeom>
            <a:noFill/>
            <a:ln cap="flat" cmpd="sng" w="19050">
              <a:solidFill>
                <a:srgbClr val="000000"/>
              </a:solidFill>
              <a:prstDash val="solid"/>
              <a:round/>
              <a:headEnd len="sm" w="sm" type="none"/>
              <a:tailEnd len="sm" w="sm" type="none"/>
            </a:ln>
          </p:spPr>
        </p:pic>
        <p:sp>
          <p:nvSpPr>
            <p:cNvPr id="351" name="Google Shape;351;p25"/>
            <p:cNvSpPr txBox="1"/>
            <p:nvPr/>
          </p:nvSpPr>
          <p:spPr>
            <a:xfrm>
              <a:off x="3124560" y="3068092"/>
              <a:ext cx="1266000" cy="38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rgbClr val="38761D"/>
                  </a:solidFill>
                </a:rPr>
                <a:t>2mSPFH</a:t>
              </a:r>
              <a:endParaRPr>
                <a:solidFill>
                  <a:srgbClr val="38761D"/>
                </a:solidFill>
              </a:endParaRPr>
            </a:p>
          </p:txBody>
        </p:sp>
        <p:sp>
          <p:nvSpPr>
            <p:cNvPr id="346" name="Google Shape;346;p25"/>
            <p:cNvSpPr txBox="1"/>
            <p:nvPr/>
          </p:nvSpPr>
          <p:spPr>
            <a:xfrm>
              <a:off x="3785850" y="1465889"/>
              <a:ext cx="166500" cy="172500"/>
            </a:xfrm>
            <a:prstGeom prst="rect">
              <a:avLst/>
            </a:prstGeom>
            <a:noFill/>
            <a:ln cap="flat" cmpd="sng" w="19050">
              <a:solidFill>
                <a:srgbClr val="000000"/>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None/>
              </a:pPr>
              <a:r>
                <a:t/>
              </a:r>
              <a:endParaRPr sz="900"/>
            </a:p>
          </p:txBody>
        </p:sp>
        <p:sp>
          <p:nvSpPr>
            <p:cNvPr id="352" name="Google Shape;352;p25"/>
            <p:cNvSpPr txBox="1"/>
            <p:nvPr/>
          </p:nvSpPr>
          <p:spPr>
            <a:xfrm>
              <a:off x="927449" y="3877469"/>
              <a:ext cx="1346400" cy="537000"/>
            </a:xfrm>
            <a:prstGeom prst="rect">
              <a:avLst/>
            </a:prstGeom>
            <a:solidFill>
              <a:srgbClr val="FFFFFF"/>
            </a:solidFill>
            <a:ln>
              <a:noFill/>
            </a:ln>
          </p:spPr>
          <p:txBody>
            <a:bodyPr anchorCtr="0" anchor="t" bIns="0" lIns="0" spcFirstLastPara="1" rIns="0" wrap="square" tIns="0">
              <a:spAutoFit/>
            </a:bodyPr>
            <a:lstStyle/>
            <a:p>
              <a:pPr indent="0" lvl="0" marL="0" rtl="0" algn="l">
                <a:spcBef>
                  <a:spcPts val="0"/>
                </a:spcBef>
                <a:spcAft>
                  <a:spcPts val="0"/>
                </a:spcAft>
                <a:buNone/>
              </a:pPr>
              <a:r>
                <a:rPr lang="en-US"/>
                <a:t>Successfully Matched H(x)</a:t>
              </a:r>
              <a:endParaRPr/>
            </a:p>
          </p:txBody>
        </p:sp>
        <p:pic>
          <p:nvPicPr>
            <p:cNvPr id="353" name="Google Shape;353;p25"/>
            <p:cNvPicPr preferRelativeResize="0"/>
            <p:nvPr/>
          </p:nvPicPr>
          <p:blipFill rotWithShape="1">
            <a:blip r:embed="rId6">
              <a:alphaModFix/>
            </a:blip>
            <a:srcRect b="0" l="0" r="0" t="0"/>
            <a:stretch/>
          </p:blipFill>
          <p:spPr>
            <a:xfrm>
              <a:off x="6964250" y="2857526"/>
              <a:ext cx="2138601" cy="2013251"/>
            </a:xfrm>
            <a:prstGeom prst="rect">
              <a:avLst/>
            </a:prstGeom>
            <a:noFill/>
            <a:ln cap="flat" cmpd="sng" w="19050">
              <a:solidFill>
                <a:srgbClr val="000000"/>
              </a:solidFill>
              <a:prstDash val="solid"/>
              <a:round/>
              <a:headEnd len="sm" w="sm" type="none"/>
              <a:tailEnd len="sm" w="sm" type="none"/>
            </a:ln>
          </p:spPr>
        </p:pic>
        <p:pic>
          <p:nvPicPr>
            <p:cNvPr id="354" name="Google Shape;354;p25"/>
            <p:cNvPicPr preferRelativeResize="0"/>
            <p:nvPr/>
          </p:nvPicPr>
          <p:blipFill rotWithShape="1">
            <a:blip r:embed="rId7">
              <a:alphaModFix/>
            </a:blip>
            <a:srcRect b="0" l="0" r="0" t="0"/>
            <a:stretch/>
          </p:blipFill>
          <p:spPr>
            <a:xfrm>
              <a:off x="4773742" y="2873000"/>
              <a:ext cx="2138620" cy="2001925"/>
            </a:xfrm>
            <a:prstGeom prst="rect">
              <a:avLst/>
            </a:prstGeom>
            <a:noFill/>
            <a:ln cap="flat" cmpd="sng" w="19050">
              <a:solidFill>
                <a:srgbClr val="000000"/>
              </a:solidFill>
              <a:prstDash val="solid"/>
              <a:round/>
              <a:headEnd len="sm" w="sm" type="none"/>
              <a:tailEnd len="sm" w="sm" type="none"/>
            </a:ln>
          </p:spPr>
        </p:pic>
        <p:sp>
          <p:nvSpPr>
            <p:cNvPr id="355" name="Google Shape;355;p25"/>
            <p:cNvSpPr txBox="1"/>
            <p:nvPr/>
          </p:nvSpPr>
          <p:spPr>
            <a:xfrm>
              <a:off x="2427350" y="4904650"/>
              <a:ext cx="2102400" cy="537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a:t>Legacy GSI Observer</a:t>
              </a:r>
              <a:endParaRPr/>
            </a:p>
          </p:txBody>
        </p:sp>
        <p:sp>
          <p:nvSpPr>
            <p:cNvPr id="356" name="Google Shape;356;p25"/>
            <p:cNvSpPr txBox="1"/>
            <p:nvPr/>
          </p:nvSpPr>
          <p:spPr>
            <a:xfrm>
              <a:off x="4791850" y="4904650"/>
              <a:ext cx="2102400" cy="537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a:t>Legacy GSI Observer</a:t>
              </a:r>
              <a:endParaRPr/>
            </a:p>
          </p:txBody>
        </p:sp>
        <p:sp>
          <p:nvSpPr>
            <p:cNvPr id="357" name="Google Shape;357;p25"/>
            <p:cNvSpPr txBox="1"/>
            <p:nvPr/>
          </p:nvSpPr>
          <p:spPr>
            <a:xfrm>
              <a:off x="6982350" y="4904650"/>
              <a:ext cx="2102400" cy="537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a:t>Legacy GSI Observer</a:t>
              </a:r>
              <a:endParaRPr/>
            </a:p>
          </p:txBody>
        </p:sp>
        <p:sp>
          <p:nvSpPr>
            <p:cNvPr id="358" name="Google Shape;358;p25"/>
            <p:cNvSpPr txBox="1"/>
            <p:nvPr/>
          </p:nvSpPr>
          <p:spPr>
            <a:xfrm>
              <a:off x="5259554" y="3068083"/>
              <a:ext cx="957300" cy="38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rgbClr val="0000FF"/>
                  </a:solidFill>
                </a:rPr>
                <a:t>10mU</a:t>
              </a:r>
              <a:endParaRPr>
                <a:solidFill>
                  <a:srgbClr val="0000FF"/>
                </a:solidFill>
              </a:endParaRPr>
            </a:p>
          </p:txBody>
        </p:sp>
        <p:sp>
          <p:nvSpPr>
            <p:cNvPr id="359" name="Google Shape;359;p25"/>
            <p:cNvSpPr txBox="1"/>
            <p:nvPr/>
          </p:nvSpPr>
          <p:spPr>
            <a:xfrm>
              <a:off x="7394554" y="3068083"/>
              <a:ext cx="957300" cy="38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rgbClr val="0000FF"/>
                  </a:solidFill>
                </a:rPr>
                <a:t>10mV</a:t>
              </a:r>
              <a:endParaRPr>
                <a:solidFill>
                  <a:srgbClr val="0000FF"/>
                </a:solidFill>
              </a:endParaRPr>
            </a:p>
          </p:txBody>
        </p:sp>
        <p:cxnSp>
          <p:nvCxnSpPr>
            <p:cNvPr id="360" name="Google Shape;360;p25"/>
            <p:cNvCxnSpPr>
              <a:stCxn id="346" idx="3"/>
            </p:cNvCxnSpPr>
            <p:nvPr/>
          </p:nvCxnSpPr>
          <p:spPr>
            <a:xfrm>
              <a:off x="3952350" y="1552139"/>
              <a:ext cx="802200" cy="1308000"/>
            </a:xfrm>
            <a:prstGeom prst="straightConnector1">
              <a:avLst/>
            </a:prstGeom>
            <a:noFill/>
            <a:ln cap="flat" cmpd="sng" w="19050">
              <a:solidFill>
                <a:srgbClr val="000000"/>
              </a:solidFill>
              <a:prstDash val="solid"/>
              <a:round/>
              <a:headEnd len="med" w="med" type="none"/>
              <a:tailEnd len="med" w="med" type="none"/>
            </a:ln>
          </p:spPr>
        </p:cxnSp>
        <p:cxnSp>
          <p:nvCxnSpPr>
            <p:cNvPr id="361" name="Google Shape;361;p25"/>
            <p:cNvCxnSpPr>
              <a:stCxn id="346" idx="3"/>
            </p:cNvCxnSpPr>
            <p:nvPr/>
          </p:nvCxnSpPr>
          <p:spPr>
            <a:xfrm>
              <a:off x="3952350" y="1552139"/>
              <a:ext cx="3009000" cy="1301100"/>
            </a:xfrm>
            <a:prstGeom prst="straightConnector1">
              <a:avLst/>
            </a:prstGeom>
            <a:noFill/>
            <a:ln cap="flat" cmpd="sng" w="19050">
              <a:solidFill>
                <a:srgbClr val="000000"/>
              </a:solidFill>
              <a:prstDash val="solid"/>
              <a:round/>
              <a:headEnd len="med" w="med" type="none"/>
              <a:tailEnd len="med" w="med" type="none"/>
            </a:ln>
          </p:spPr>
        </p:cxnSp>
        <p:cxnSp>
          <p:nvCxnSpPr>
            <p:cNvPr id="362" name="Google Shape;362;p25"/>
            <p:cNvCxnSpPr>
              <a:stCxn id="346" idx="3"/>
            </p:cNvCxnSpPr>
            <p:nvPr/>
          </p:nvCxnSpPr>
          <p:spPr>
            <a:xfrm>
              <a:off x="3952350" y="1552139"/>
              <a:ext cx="5155200" cy="1301100"/>
            </a:xfrm>
            <a:prstGeom prst="straightConnector1">
              <a:avLst/>
            </a:prstGeom>
            <a:noFill/>
            <a:ln cap="flat" cmpd="sng" w="19050">
              <a:solidFill>
                <a:srgbClr val="000000"/>
              </a:solidFill>
              <a:prstDash val="solid"/>
              <a:round/>
              <a:headEnd len="med" w="med" type="none"/>
              <a:tailEnd len="med" w="med" type="none"/>
            </a:ln>
          </p:spPr>
        </p:cxnSp>
        <p:sp>
          <p:nvSpPr>
            <p:cNvPr id="363" name="Google Shape;363;p25"/>
            <p:cNvSpPr txBox="1"/>
            <p:nvPr/>
          </p:nvSpPr>
          <p:spPr>
            <a:xfrm>
              <a:off x="3225617" y="3844136"/>
              <a:ext cx="1346400" cy="537000"/>
            </a:xfrm>
            <a:prstGeom prst="rect">
              <a:avLst/>
            </a:prstGeom>
            <a:solidFill>
              <a:srgbClr val="FFFFFF"/>
            </a:solidFill>
            <a:ln>
              <a:noFill/>
            </a:ln>
          </p:spPr>
          <p:txBody>
            <a:bodyPr anchorCtr="0" anchor="t" bIns="0" lIns="0" spcFirstLastPara="1" rIns="0" wrap="square" tIns="0">
              <a:spAutoFit/>
            </a:bodyPr>
            <a:lstStyle/>
            <a:p>
              <a:pPr indent="0" lvl="0" marL="0" rtl="0" algn="l">
                <a:spcBef>
                  <a:spcPts val="0"/>
                </a:spcBef>
                <a:spcAft>
                  <a:spcPts val="0"/>
                </a:spcAft>
                <a:buNone/>
              </a:pPr>
              <a:r>
                <a:rPr lang="en-US"/>
                <a:t>Successfully Matched H(x)</a:t>
              </a:r>
              <a:endParaRPr/>
            </a:p>
          </p:txBody>
        </p:sp>
        <p:sp>
          <p:nvSpPr>
            <p:cNvPr id="364" name="Google Shape;364;p25"/>
            <p:cNvSpPr txBox="1"/>
            <p:nvPr/>
          </p:nvSpPr>
          <p:spPr>
            <a:xfrm>
              <a:off x="5523751" y="3844136"/>
              <a:ext cx="1346400" cy="537000"/>
            </a:xfrm>
            <a:prstGeom prst="rect">
              <a:avLst/>
            </a:prstGeom>
            <a:solidFill>
              <a:srgbClr val="FFFFFF"/>
            </a:solidFill>
            <a:ln>
              <a:noFill/>
            </a:ln>
          </p:spPr>
          <p:txBody>
            <a:bodyPr anchorCtr="0" anchor="t" bIns="0" lIns="0" spcFirstLastPara="1" rIns="0" wrap="square" tIns="0">
              <a:spAutoFit/>
            </a:bodyPr>
            <a:lstStyle/>
            <a:p>
              <a:pPr indent="0" lvl="0" marL="0" rtl="0" algn="l">
                <a:spcBef>
                  <a:spcPts val="0"/>
                </a:spcBef>
                <a:spcAft>
                  <a:spcPts val="0"/>
                </a:spcAft>
                <a:buNone/>
              </a:pPr>
              <a:r>
                <a:rPr lang="en-US"/>
                <a:t>Successfully Matched H(x)</a:t>
              </a:r>
              <a:endParaRPr/>
            </a:p>
          </p:txBody>
        </p:sp>
        <p:sp>
          <p:nvSpPr>
            <p:cNvPr id="365" name="Google Shape;365;p25"/>
            <p:cNvSpPr txBox="1"/>
            <p:nvPr/>
          </p:nvSpPr>
          <p:spPr>
            <a:xfrm>
              <a:off x="7700755" y="3844136"/>
              <a:ext cx="1346400" cy="537000"/>
            </a:xfrm>
            <a:prstGeom prst="rect">
              <a:avLst/>
            </a:prstGeom>
            <a:solidFill>
              <a:srgbClr val="FFFFFF"/>
            </a:solidFill>
            <a:ln>
              <a:noFill/>
            </a:ln>
          </p:spPr>
          <p:txBody>
            <a:bodyPr anchorCtr="0" anchor="t" bIns="0" lIns="0" spcFirstLastPara="1" rIns="0" wrap="square" tIns="0">
              <a:spAutoFit/>
            </a:bodyPr>
            <a:lstStyle/>
            <a:p>
              <a:pPr indent="0" lvl="0" marL="0" rtl="0" algn="l">
                <a:spcBef>
                  <a:spcPts val="0"/>
                </a:spcBef>
                <a:spcAft>
                  <a:spcPts val="0"/>
                </a:spcAft>
                <a:buNone/>
              </a:pPr>
              <a:r>
                <a:rPr lang="en-US"/>
                <a:t>Successfully Matched H(x)</a:t>
              </a:r>
              <a:endParaRPr/>
            </a:p>
          </p:txBody>
        </p:sp>
      </p:grpSp>
      <p:sp>
        <p:nvSpPr>
          <p:cNvPr id="366" name="Google Shape;366;p25"/>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25"/>
          <p:cNvSpPr txBox="1"/>
          <p:nvPr/>
        </p:nvSpPr>
        <p:spPr>
          <a:xfrm>
            <a:off x="484775" y="4514575"/>
            <a:ext cx="8488500" cy="10470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US"/>
              <a:t>*Also see </a:t>
            </a:r>
            <a:endParaRPr/>
          </a:p>
          <a:p>
            <a:pPr indent="-304165" lvl="0" marL="457200" rtl="0" algn="l">
              <a:spcBef>
                <a:spcPts val="0"/>
              </a:spcBef>
              <a:spcAft>
                <a:spcPts val="0"/>
              </a:spcAft>
              <a:buSzPct val="100000"/>
              <a:buChar char="●"/>
            </a:pPr>
            <a:r>
              <a:rPr i="1" lang="en-US"/>
              <a:t>Comparison of JEDI Unified Forward Operator and GSI Observer Using Rapid Refresh Forecast System Background </a:t>
            </a:r>
            <a:r>
              <a:rPr lang="en-US"/>
              <a:t>by S. Liu </a:t>
            </a:r>
            <a:r>
              <a:rPr i="1" lang="en-US"/>
              <a:t>(WCRP-WWRP  Symposium on Data Assimilation and Reanalysis)</a:t>
            </a:r>
            <a:endParaRPr i="1"/>
          </a:p>
          <a:p>
            <a:pPr indent="-304165" lvl="0" marL="457200" rtl="0" algn="l">
              <a:spcBef>
                <a:spcPts val="0"/>
              </a:spcBef>
              <a:spcAft>
                <a:spcPts val="0"/>
              </a:spcAft>
              <a:buSzPct val="100000"/>
              <a:buChar char="●"/>
            </a:pPr>
            <a:r>
              <a:rPr i="1" lang="en-US"/>
              <a:t>Tests of hybrid EnKF-Variational Data Assimilation capabilities using JEDI with NOAA's Next Generation Regional High Resolution NWP System </a:t>
            </a:r>
            <a:r>
              <a:rPr i="1" lang="en-US"/>
              <a:t>by T. Lei ((WCRP-WWRP  Symposium on Data Assimilation and Reanalysis))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6"/>
          <p:cNvSpPr txBox="1"/>
          <p:nvPr>
            <p:ph type="title"/>
          </p:nvPr>
        </p:nvSpPr>
        <p:spPr>
          <a:xfrm>
            <a:off x="628654" y="104153"/>
            <a:ext cx="7312800" cy="6936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US"/>
              <a:t>Lightning data at NCEP</a:t>
            </a:r>
            <a:endParaRPr/>
          </a:p>
        </p:txBody>
      </p:sp>
      <p:sp>
        <p:nvSpPr>
          <p:cNvPr id="374" name="Google Shape;374;p26"/>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75" name="Google Shape;375;p26"/>
          <p:cNvPicPr preferRelativeResize="0"/>
          <p:nvPr/>
        </p:nvPicPr>
        <p:blipFill>
          <a:blip r:embed="rId3">
            <a:alphaModFix/>
          </a:blip>
          <a:stretch>
            <a:fillRect/>
          </a:stretch>
        </p:blipFill>
        <p:spPr>
          <a:xfrm>
            <a:off x="602975" y="895353"/>
            <a:ext cx="8030001" cy="46124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7"/>
          <p:cNvSpPr txBox="1"/>
          <p:nvPr>
            <p:ph type="title"/>
          </p:nvPr>
        </p:nvSpPr>
        <p:spPr>
          <a:xfrm>
            <a:off x="628650" y="104150"/>
            <a:ext cx="7869000" cy="6936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US"/>
              <a:t>Proxy Composite reflectivity from Lighting observations</a:t>
            </a:r>
            <a:endParaRPr/>
          </a:p>
        </p:txBody>
      </p:sp>
      <p:sp>
        <p:nvSpPr>
          <p:cNvPr id="382" name="Google Shape;382;p27"/>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83" name="Google Shape;383;p27"/>
          <p:cNvPicPr preferRelativeResize="0"/>
          <p:nvPr/>
        </p:nvPicPr>
        <p:blipFill rotWithShape="1">
          <a:blip r:embed="rId3">
            <a:alphaModFix/>
          </a:blip>
          <a:srcRect b="2040" l="-2760" r="2760" t="-2040"/>
          <a:stretch/>
        </p:blipFill>
        <p:spPr>
          <a:xfrm>
            <a:off x="683425" y="1057175"/>
            <a:ext cx="7375375" cy="3149550"/>
          </a:xfrm>
          <a:prstGeom prst="rect">
            <a:avLst/>
          </a:prstGeom>
          <a:noFill/>
          <a:ln>
            <a:noFill/>
          </a:ln>
        </p:spPr>
      </p:pic>
      <p:sp>
        <p:nvSpPr>
          <p:cNvPr id="384" name="Google Shape;384;p27"/>
          <p:cNvSpPr/>
          <p:nvPr/>
        </p:nvSpPr>
        <p:spPr>
          <a:xfrm>
            <a:off x="6121675" y="3371200"/>
            <a:ext cx="684900" cy="6207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7"/>
          <p:cNvSpPr/>
          <p:nvPr/>
        </p:nvSpPr>
        <p:spPr>
          <a:xfrm>
            <a:off x="7093025" y="2589950"/>
            <a:ext cx="995300" cy="1145125"/>
          </a:xfrm>
          <a:custGeom>
            <a:rect b="b" l="l" r="r" t="t"/>
            <a:pathLst>
              <a:path extrusionOk="0" h="45805" w="39812">
                <a:moveTo>
                  <a:pt x="24829" y="9846"/>
                </a:moveTo>
                <a:lnTo>
                  <a:pt x="39384" y="0"/>
                </a:lnTo>
                <a:lnTo>
                  <a:pt x="39812" y="16695"/>
                </a:lnTo>
                <a:lnTo>
                  <a:pt x="37672" y="25685"/>
                </a:lnTo>
                <a:lnTo>
                  <a:pt x="31679" y="30822"/>
                </a:lnTo>
                <a:lnTo>
                  <a:pt x="33391" y="35959"/>
                </a:lnTo>
                <a:lnTo>
                  <a:pt x="30822" y="44093"/>
                </a:lnTo>
                <a:lnTo>
                  <a:pt x="23545" y="45805"/>
                </a:lnTo>
                <a:lnTo>
                  <a:pt x="2996" y="38956"/>
                </a:lnTo>
                <a:lnTo>
                  <a:pt x="0" y="34675"/>
                </a:lnTo>
                <a:lnTo>
                  <a:pt x="8562" y="32535"/>
                </a:lnTo>
                <a:lnTo>
                  <a:pt x="19692" y="28682"/>
                </a:lnTo>
                <a:lnTo>
                  <a:pt x="23545" y="19692"/>
                </a:lnTo>
                <a:close/>
              </a:path>
            </a:pathLst>
          </a:custGeom>
          <a:noFill/>
          <a:ln cap="flat" cmpd="sng" w="28575">
            <a:solidFill>
              <a:srgbClr val="307BF3"/>
            </a:solidFill>
            <a:prstDash val="solid"/>
            <a:round/>
            <a:headEnd len="med" w="med" type="none"/>
            <a:tailEnd len="med" w="med" type="none"/>
          </a:ln>
        </p:spPr>
      </p:sp>
      <p:sp>
        <p:nvSpPr>
          <p:cNvPr id="386" name="Google Shape;386;p27"/>
          <p:cNvSpPr txBox="1"/>
          <p:nvPr/>
        </p:nvSpPr>
        <p:spPr>
          <a:xfrm>
            <a:off x="864325" y="4472250"/>
            <a:ext cx="7919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Lightning observation adds value in the area without radar </a:t>
            </a:r>
            <a:r>
              <a:rPr lang="en-US"/>
              <a:t>observation</a:t>
            </a:r>
            <a:endParaRPr/>
          </a:p>
          <a:p>
            <a:pPr indent="0" lvl="0" marL="0" rtl="0" algn="l">
              <a:spcBef>
                <a:spcPts val="0"/>
              </a:spcBef>
              <a:spcAft>
                <a:spcPts val="0"/>
              </a:spcAft>
              <a:buNone/>
            </a:pPr>
            <a:r>
              <a:rPr lang="en-US"/>
              <a:t>North </a:t>
            </a:r>
            <a:r>
              <a:rPr lang="en-US"/>
              <a:t>America</a:t>
            </a:r>
            <a:r>
              <a:rPr lang="en-US"/>
              <a:t> domain with 3-km </a:t>
            </a:r>
            <a:r>
              <a:rPr lang="en-US"/>
              <a:t>resolution</a:t>
            </a:r>
            <a:r>
              <a:rPr lang="en-US"/>
              <a:t> provide more opportunities to use GLM for initialize/trigger convection and improve forecast.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8"/>
          <p:cNvSpPr txBox="1"/>
          <p:nvPr/>
        </p:nvSpPr>
        <p:spPr>
          <a:xfrm>
            <a:off x="278575" y="3075275"/>
            <a:ext cx="8236800" cy="1631700"/>
          </a:xfrm>
          <a:prstGeom prst="rect">
            <a:avLst/>
          </a:prstGeom>
          <a:noFill/>
          <a:ln>
            <a:noFill/>
          </a:ln>
        </p:spPr>
        <p:txBody>
          <a:bodyPr anchorCtr="0" anchor="t" bIns="91425" lIns="91425" spcFirstLastPara="1" rIns="91425" wrap="square" tIns="91425">
            <a:spAutoFit/>
          </a:bodyPr>
          <a:lstStyle/>
          <a:p>
            <a:pPr indent="-355600" lvl="0" marL="457200" rtl="0" algn="l">
              <a:spcBef>
                <a:spcPts val="800"/>
              </a:spcBef>
              <a:spcAft>
                <a:spcPts val="0"/>
              </a:spcAft>
              <a:buClr>
                <a:srgbClr val="171616"/>
              </a:buClr>
              <a:buSzPts val="2000"/>
              <a:buChar char="●"/>
            </a:pPr>
            <a:r>
              <a:rPr lang="en-US" sz="2000">
                <a:solidFill>
                  <a:srgbClr val="171616"/>
                </a:solidFill>
              </a:rPr>
              <a:t>A brand new, end to end system meant to facilitate retirement and simplification of many longstanding systems</a:t>
            </a:r>
            <a:endParaRPr sz="2000">
              <a:solidFill>
                <a:srgbClr val="171616"/>
              </a:solidFill>
            </a:endParaRPr>
          </a:p>
          <a:p>
            <a:pPr indent="-400050" lvl="1" marL="742950" rtl="0" algn="l">
              <a:spcBef>
                <a:spcPts val="0"/>
              </a:spcBef>
              <a:spcAft>
                <a:spcPts val="0"/>
              </a:spcAft>
              <a:buClr>
                <a:srgbClr val="171616"/>
              </a:buClr>
              <a:buSzPts val="1800"/>
              <a:buChar char="○"/>
            </a:pPr>
            <a:r>
              <a:rPr lang="en-US" sz="1800">
                <a:solidFill>
                  <a:srgbClr val="171616"/>
                </a:solidFill>
              </a:rPr>
              <a:t>Benchmark operational systems have decades of development</a:t>
            </a:r>
            <a:endParaRPr sz="1600">
              <a:solidFill>
                <a:srgbClr val="171616"/>
              </a:solidFill>
            </a:endParaRPr>
          </a:p>
          <a:p>
            <a:pPr indent="-400050" lvl="1" marL="742950" rtl="0" algn="l">
              <a:spcBef>
                <a:spcPts val="0"/>
              </a:spcBef>
              <a:spcAft>
                <a:spcPts val="0"/>
              </a:spcAft>
              <a:buClr>
                <a:srgbClr val="171616"/>
              </a:buClr>
              <a:buSzPts val="1800"/>
              <a:buChar char="○"/>
            </a:pPr>
            <a:r>
              <a:rPr lang="en-US" sz="1800">
                <a:solidFill>
                  <a:srgbClr val="171616"/>
                </a:solidFill>
              </a:rPr>
              <a:t>A high bar is a good thing</a:t>
            </a:r>
            <a:endParaRPr sz="1800">
              <a:solidFill>
                <a:srgbClr val="171616"/>
              </a:solidFill>
            </a:endParaRPr>
          </a:p>
          <a:p>
            <a:pPr indent="-342900" lvl="2" marL="914400" rtl="0" algn="l">
              <a:spcBef>
                <a:spcPts val="0"/>
              </a:spcBef>
              <a:spcAft>
                <a:spcPts val="0"/>
              </a:spcAft>
              <a:buClr>
                <a:srgbClr val="171616"/>
              </a:buClr>
              <a:buSzPts val="1800"/>
              <a:buChar char="■"/>
            </a:pPr>
            <a:r>
              <a:rPr lang="en-US" sz="1800">
                <a:solidFill>
                  <a:srgbClr val="171616"/>
                </a:solidFill>
              </a:rPr>
              <a:t>Clearing it takes healthy collaboration through the UFS community</a:t>
            </a:r>
            <a:endParaRPr sz="1500"/>
          </a:p>
        </p:txBody>
      </p:sp>
      <p:sp>
        <p:nvSpPr>
          <p:cNvPr id="393" name="Google Shape;393;p28"/>
          <p:cNvSpPr txBox="1"/>
          <p:nvPr>
            <p:ph type="title"/>
          </p:nvPr>
        </p:nvSpPr>
        <p:spPr>
          <a:xfrm>
            <a:off x="628650" y="117247"/>
            <a:ext cx="7886700" cy="683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US" sz="3000"/>
              <a:t>Challenges</a:t>
            </a:r>
            <a:endParaRPr sz="3000"/>
          </a:p>
        </p:txBody>
      </p:sp>
      <p:sp>
        <p:nvSpPr>
          <p:cNvPr id="394" name="Google Shape;394;p28"/>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95" name="Google Shape;395;p28"/>
          <p:cNvSpPr txBox="1"/>
          <p:nvPr>
            <p:ph idx="1" type="body"/>
          </p:nvPr>
        </p:nvSpPr>
        <p:spPr>
          <a:xfrm>
            <a:off x="278575" y="1188150"/>
            <a:ext cx="5043000" cy="1932300"/>
          </a:xfrm>
          <a:prstGeom prst="rect">
            <a:avLst/>
          </a:prstGeom>
        </p:spPr>
        <p:txBody>
          <a:bodyPr anchorCtr="0" anchor="ctr" bIns="34275" lIns="68575" spcFirstLastPara="1" rIns="68575" wrap="square" tIns="34275">
            <a:noAutofit/>
          </a:bodyPr>
          <a:lstStyle/>
          <a:p>
            <a:pPr indent="-355600" lvl="0" marL="457200" rtl="0" algn="l">
              <a:lnSpc>
                <a:spcPct val="100000"/>
              </a:lnSpc>
              <a:spcBef>
                <a:spcPts val="800"/>
              </a:spcBef>
              <a:spcAft>
                <a:spcPts val="0"/>
              </a:spcAft>
              <a:buSzPts val="2000"/>
              <a:buChar char="●"/>
            </a:pPr>
            <a:r>
              <a:rPr lang="en-US" sz="2000"/>
              <a:t>This is a </a:t>
            </a:r>
            <a:r>
              <a:rPr i="1" lang="en-US" sz="2000"/>
              <a:t>big </a:t>
            </a:r>
            <a:r>
              <a:rPr lang="en-US" sz="2000"/>
              <a:t>system!</a:t>
            </a:r>
            <a:endParaRPr sz="2000"/>
          </a:p>
          <a:p>
            <a:pPr indent="-400050" lvl="1" marL="742950" rtl="0" algn="l">
              <a:lnSpc>
                <a:spcPct val="100000"/>
              </a:lnSpc>
              <a:spcBef>
                <a:spcPts val="0"/>
              </a:spcBef>
              <a:spcAft>
                <a:spcPts val="0"/>
              </a:spcAft>
              <a:buSzPts val="1800"/>
              <a:buChar char="○"/>
            </a:pPr>
            <a:r>
              <a:rPr lang="en-US" sz="1800"/>
              <a:t>Cloud HPC project underway</a:t>
            </a:r>
            <a:endParaRPr sz="1800"/>
          </a:p>
          <a:p>
            <a:pPr indent="-400050" lvl="1" marL="742950" rtl="0" algn="l">
              <a:lnSpc>
                <a:spcPct val="100000"/>
              </a:lnSpc>
              <a:spcBef>
                <a:spcPts val="0"/>
              </a:spcBef>
              <a:spcAft>
                <a:spcPts val="0"/>
              </a:spcAft>
              <a:buSzPts val="1800"/>
              <a:buChar char="○"/>
            </a:pPr>
            <a:r>
              <a:rPr lang="en-US" sz="1800"/>
              <a:t>Not just CPU hours</a:t>
            </a:r>
            <a:endParaRPr sz="1800"/>
          </a:p>
          <a:p>
            <a:pPr indent="-330200" lvl="2" marL="914400" rtl="0" algn="l">
              <a:lnSpc>
                <a:spcPct val="100000"/>
              </a:lnSpc>
              <a:spcBef>
                <a:spcPts val="0"/>
              </a:spcBef>
              <a:spcAft>
                <a:spcPts val="0"/>
              </a:spcAft>
              <a:buSzPts val="1600"/>
              <a:buChar char="■"/>
            </a:pPr>
            <a:r>
              <a:rPr lang="en-US" sz="1600"/>
              <a:t>Stressors on I/O bandwidth</a:t>
            </a:r>
            <a:endParaRPr sz="1600"/>
          </a:p>
          <a:p>
            <a:pPr indent="-330200" lvl="2" marL="914400" rtl="0" algn="l">
              <a:lnSpc>
                <a:spcPct val="100000"/>
              </a:lnSpc>
              <a:spcBef>
                <a:spcPts val="0"/>
              </a:spcBef>
              <a:spcAft>
                <a:spcPts val="0"/>
              </a:spcAft>
              <a:buSzPts val="1600"/>
              <a:buChar char="■"/>
            </a:pPr>
            <a:r>
              <a:rPr lang="en-US" sz="1600"/>
              <a:t>Storage</a:t>
            </a:r>
            <a:endParaRPr sz="1600"/>
          </a:p>
          <a:p>
            <a:pPr indent="-330200" lvl="2" marL="914400" rtl="0" algn="l">
              <a:lnSpc>
                <a:spcPct val="100000"/>
              </a:lnSpc>
              <a:spcBef>
                <a:spcPts val="0"/>
              </a:spcBef>
              <a:spcAft>
                <a:spcPts val="0"/>
              </a:spcAft>
              <a:buSzPts val="1600"/>
              <a:buChar char="■"/>
            </a:pPr>
            <a:r>
              <a:rPr lang="en-US" sz="1600"/>
              <a:t>Dissemination</a:t>
            </a:r>
            <a:endParaRPr sz="1600"/>
          </a:p>
          <a:p>
            <a:pPr indent="0" lvl="0" marL="457200" rtl="0" algn="l">
              <a:lnSpc>
                <a:spcPct val="100000"/>
              </a:lnSpc>
              <a:spcBef>
                <a:spcPts val="800"/>
              </a:spcBef>
              <a:spcAft>
                <a:spcPts val="0"/>
              </a:spcAft>
              <a:buNone/>
            </a:pPr>
            <a:r>
              <a:t/>
            </a:r>
            <a:endParaRPr sz="1800"/>
          </a:p>
        </p:txBody>
      </p:sp>
      <p:graphicFrame>
        <p:nvGraphicFramePr>
          <p:cNvPr id="396" name="Google Shape;396;p28"/>
          <p:cNvGraphicFramePr/>
          <p:nvPr/>
        </p:nvGraphicFramePr>
        <p:xfrm>
          <a:off x="4198875" y="1111962"/>
          <a:ext cx="3000000" cy="3000000"/>
        </p:xfrm>
        <a:graphic>
          <a:graphicData uri="http://schemas.openxmlformats.org/drawingml/2006/table">
            <a:tbl>
              <a:tblPr>
                <a:noFill/>
                <a:tableStyleId>{50F691E6-98A7-4CDF-97EE-989D398FB6CA}</a:tableStyleId>
              </a:tblPr>
              <a:tblGrid>
                <a:gridCol w="1565650"/>
                <a:gridCol w="1604650"/>
                <a:gridCol w="1576825"/>
              </a:tblGrid>
              <a:tr h="610825">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Calibri"/>
                          <a:ea typeface="Calibri"/>
                          <a:cs typeface="Calibri"/>
                          <a:sym typeface="Calibri"/>
                        </a:rPr>
                        <a:t>System</a:t>
                      </a:r>
                      <a:endParaRPr b="1" sz="1400" u="none" cap="none" strike="noStrike">
                        <a:solidFill>
                          <a:srgbClr val="FFFFFF"/>
                        </a:solidFill>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Calibri"/>
                          <a:ea typeface="Calibri"/>
                          <a:cs typeface="Calibri"/>
                          <a:sym typeface="Calibri"/>
                        </a:rPr>
                        <a:t>Number of  instances or nodes</a:t>
                      </a:r>
                      <a:endParaRPr b="1" sz="1400" u="none" cap="none" strike="noStrike">
                        <a:solidFill>
                          <a:srgbClr val="FFFFFF"/>
                        </a:solidFill>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FFFFFF"/>
                          </a:solidFill>
                          <a:latin typeface="Calibri"/>
                          <a:ea typeface="Calibri"/>
                          <a:cs typeface="Calibri"/>
                          <a:sym typeface="Calibri"/>
                        </a:rPr>
                        <a:t>Wall time for 60hr forecast (</a:t>
                      </a:r>
                      <a:r>
                        <a:rPr b="1" lang="en-US">
                          <a:solidFill>
                            <a:srgbClr val="FFFFFF"/>
                          </a:solidFill>
                          <a:latin typeface="Calibri"/>
                          <a:ea typeface="Calibri"/>
                          <a:cs typeface="Calibri"/>
                          <a:sym typeface="Calibri"/>
                        </a:rPr>
                        <a:t>hrs</a:t>
                      </a:r>
                      <a:r>
                        <a:rPr b="1" lang="en-US" sz="1400" u="none" cap="none" strike="noStrike">
                          <a:solidFill>
                            <a:srgbClr val="FFFFFF"/>
                          </a:solidFill>
                          <a:latin typeface="Calibri"/>
                          <a:ea typeface="Calibri"/>
                          <a:cs typeface="Calibri"/>
                          <a:sym typeface="Calibri"/>
                        </a:rPr>
                        <a:t>)</a:t>
                      </a:r>
                      <a:endParaRPr b="1" sz="1400" u="none" cap="none" strike="noStrike">
                        <a:solidFill>
                          <a:srgbClr val="FFFFFF"/>
                        </a:solidFill>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15125">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AWS</a:t>
                      </a:r>
                      <a:endParaRPr sz="1400" u="none" cap="none" strike="noStrike">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CFD5EA"/>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a:latin typeface="Calibri"/>
                          <a:ea typeface="Calibri"/>
                          <a:cs typeface="Calibri"/>
                          <a:sym typeface="Calibri"/>
                        </a:rPr>
                        <a:t>80</a:t>
                      </a:r>
                      <a:r>
                        <a:rPr lang="en-US" sz="1400" u="none" cap="none" strike="noStrike">
                          <a:latin typeface="Calibri"/>
                          <a:ea typeface="Calibri"/>
                          <a:cs typeface="Calibri"/>
                          <a:sym typeface="Calibri"/>
                        </a:rPr>
                        <a:t> (c5n.18xlarge)</a:t>
                      </a:r>
                      <a:endParaRPr sz="1400" u="none" cap="none" strike="noStrike">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CFD5EA"/>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a:latin typeface="Calibri"/>
                          <a:ea typeface="Calibri"/>
                          <a:cs typeface="Calibri"/>
                          <a:sym typeface="Calibri"/>
                        </a:rPr>
                        <a:t>3.96</a:t>
                      </a:r>
                      <a:endParaRPr sz="1400" u="none" cap="none" strike="noStrike">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CFD5EA"/>
                    </a:solidFill>
                  </a:tcPr>
                </a:tc>
              </a:tr>
              <a:tr h="512975">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NOAA HPC System (Hera)</a:t>
                      </a:r>
                      <a:endParaRPr sz="1400" u="none" cap="none" strike="noStrike">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BF5"/>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a:latin typeface="Calibri"/>
                          <a:ea typeface="Calibri"/>
                          <a:cs typeface="Calibri"/>
                          <a:sym typeface="Calibri"/>
                        </a:rPr>
                        <a:t>80</a:t>
                      </a:r>
                      <a:endParaRPr sz="1400" u="none" cap="none" strike="noStrike">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BF5"/>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US">
                          <a:latin typeface="Calibri"/>
                          <a:ea typeface="Calibri"/>
                          <a:cs typeface="Calibri"/>
                          <a:sym typeface="Calibri"/>
                        </a:rPr>
                        <a:t>4.68</a:t>
                      </a:r>
                      <a:endParaRPr sz="1400" u="none" cap="none" strike="noStrike">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9"/>
          <p:cNvSpPr txBox="1"/>
          <p:nvPr>
            <p:ph type="title"/>
          </p:nvPr>
        </p:nvSpPr>
        <p:spPr>
          <a:xfrm>
            <a:off x="1167750" y="144188"/>
            <a:ext cx="7976100" cy="95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900"/>
              <a:t>RRFSv1 (current) </a:t>
            </a:r>
            <a:r>
              <a:rPr lang="en-US" sz="2900"/>
              <a:t>Timeline</a:t>
            </a:r>
            <a:endParaRPr sz="2900"/>
          </a:p>
        </p:txBody>
      </p:sp>
      <p:sp>
        <p:nvSpPr>
          <p:cNvPr id="402" name="Google Shape;402;p29"/>
          <p:cNvSpPr txBox="1"/>
          <p:nvPr>
            <p:ph idx="1" type="body"/>
          </p:nvPr>
        </p:nvSpPr>
        <p:spPr>
          <a:xfrm>
            <a:off x="939150" y="1079500"/>
            <a:ext cx="7678200" cy="4157700"/>
          </a:xfrm>
          <a:prstGeom prst="rect">
            <a:avLst/>
          </a:prstGeom>
        </p:spPr>
        <p:txBody>
          <a:bodyPr anchorCtr="0" anchor="t" bIns="45700" lIns="91425" spcFirstLastPara="1" rIns="91425" wrap="square" tIns="45700">
            <a:normAutofit/>
          </a:bodyPr>
          <a:lstStyle/>
          <a:p>
            <a:pPr indent="-400050" lvl="0" marL="457200" rtl="0" algn="l">
              <a:lnSpc>
                <a:spcPct val="100000"/>
              </a:lnSpc>
              <a:spcBef>
                <a:spcPts val="360"/>
              </a:spcBef>
              <a:spcAft>
                <a:spcPts val="0"/>
              </a:spcAft>
              <a:buClr>
                <a:srgbClr val="0A4595"/>
              </a:buClr>
              <a:buSzPts val="2700"/>
              <a:buChar char="●"/>
            </a:pPr>
            <a:r>
              <a:rPr lang="en-US" sz="2700">
                <a:solidFill>
                  <a:srgbClr val="0A4595"/>
                </a:solidFill>
              </a:rPr>
              <a:t>Remainder</a:t>
            </a:r>
            <a:r>
              <a:rPr lang="en-US" sz="2700">
                <a:solidFill>
                  <a:srgbClr val="0A4595"/>
                </a:solidFill>
              </a:rPr>
              <a:t> of 2021</a:t>
            </a:r>
            <a:endParaRPr sz="2700">
              <a:solidFill>
                <a:srgbClr val="0A4595"/>
              </a:solidFill>
            </a:endParaRPr>
          </a:p>
          <a:p>
            <a:pPr indent="-374650" lvl="1" marL="914400" rtl="0" algn="l">
              <a:lnSpc>
                <a:spcPct val="100000"/>
              </a:lnSpc>
              <a:spcBef>
                <a:spcPts val="0"/>
              </a:spcBef>
              <a:spcAft>
                <a:spcPts val="0"/>
              </a:spcAft>
              <a:buClr>
                <a:srgbClr val="0A4595"/>
              </a:buClr>
              <a:buSzPts val="2300"/>
              <a:buChar char="○"/>
            </a:pPr>
            <a:r>
              <a:rPr lang="en-US" sz="2300">
                <a:solidFill>
                  <a:srgbClr val="0A4595"/>
                </a:solidFill>
              </a:rPr>
              <a:t>Incorporate partial cycling strategy</a:t>
            </a:r>
            <a:endParaRPr sz="2300">
              <a:solidFill>
                <a:srgbClr val="0A4595"/>
              </a:solidFill>
            </a:endParaRPr>
          </a:p>
          <a:p>
            <a:pPr indent="-374650" lvl="1" marL="914400" rtl="0" algn="l">
              <a:lnSpc>
                <a:spcPct val="100000"/>
              </a:lnSpc>
              <a:spcBef>
                <a:spcPts val="0"/>
              </a:spcBef>
              <a:spcAft>
                <a:spcPts val="0"/>
              </a:spcAft>
              <a:buClr>
                <a:srgbClr val="0A4595"/>
              </a:buClr>
              <a:buSzPts val="2300"/>
              <a:buChar char="○"/>
            </a:pPr>
            <a:r>
              <a:rPr lang="en-US" sz="2300">
                <a:solidFill>
                  <a:srgbClr val="0A4595"/>
                </a:solidFill>
              </a:rPr>
              <a:t>Establish RRFS ensemble DA component</a:t>
            </a:r>
            <a:endParaRPr sz="2300">
              <a:solidFill>
                <a:srgbClr val="0A4595"/>
              </a:solidFill>
            </a:endParaRPr>
          </a:p>
          <a:p>
            <a:pPr indent="-400050" lvl="0" marL="457200" rtl="0" algn="l">
              <a:lnSpc>
                <a:spcPct val="100000"/>
              </a:lnSpc>
              <a:spcBef>
                <a:spcPts val="0"/>
              </a:spcBef>
              <a:spcAft>
                <a:spcPts val="0"/>
              </a:spcAft>
              <a:buClr>
                <a:srgbClr val="0A4595"/>
              </a:buClr>
              <a:buSzPts val="2700"/>
              <a:buChar char="●"/>
            </a:pPr>
            <a:r>
              <a:rPr lang="en-US" sz="2700">
                <a:solidFill>
                  <a:srgbClr val="0A4595"/>
                </a:solidFill>
              </a:rPr>
              <a:t>2022</a:t>
            </a:r>
            <a:endParaRPr sz="2300">
              <a:solidFill>
                <a:srgbClr val="0A4595"/>
              </a:solidFill>
            </a:endParaRPr>
          </a:p>
          <a:p>
            <a:pPr indent="-374650" lvl="1" marL="914400" rtl="0" algn="l">
              <a:lnSpc>
                <a:spcPct val="100000"/>
              </a:lnSpc>
              <a:spcBef>
                <a:spcPts val="0"/>
              </a:spcBef>
              <a:spcAft>
                <a:spcPts val="0"/>
              </a:spcAft>
              <a:buClr>
                <a:srgbClr val="0A4595"/>
              </a:buClr>
              <a:buSzPts val="2300"/>
              <a:buChar char="○"/>
            </a:pPr>
            <a:r>
              <a:rPr lang="en-US" sz="2300">
                <a:solidFill>
                  <a:srgbClr val="0A4595"/>
                </a:solidFill>
              </a:rPr>
              <a:t>Prototype e</a:t>
            </a:r>
            <a:r>
              <a:rPr lang="en-US" sz="2300">
                <a:solidFill>
                  <a:srgbClr val="0A4595"/>
                </a:solidFill>
              </a:rPr>
              <a:t>nd-to-end RRFS w/ DA running</a:t>
            </a:r>
            <a:endParaRPr sz="2300">
              <a:solidFill>
                <a:srgbClr val="0A4595"/>
              </a:solidFill>
            </a:endParaRPr>
          </a:p>
          <a:p>
            <a:pPr indent="-374650" lvl="2" marL="1371600" rtl="0" algn="l">
              <a:lnSpc>
                <a:spcPct val="100000"/>
              </a:lnSpc>
              <a:spcBef>
                <a:spcPts val="0"/>
              </a:spcBef>
              <a:spcAft>
                <a:spcPts val="0"/>
              </a:spcAft>
              <a:buClr>
                <a:srgbClr val="0A4595"/>
              </a:buClr>
              <a:buSzPts val="2300"/>
              <a:buChar char="■"/>
            </a:pPr>
            <a:r>
              <a:rPr lang="en-US" sz="2300">
                <a:solidFill>
                  <a:srgbClr val="0A4595"/>
                </a:solidFill>
              </a:rPr>
              <a:t>On prem and cloud</a:t>
            </a:r>
            <a:endParaRPr sz="2700">
              <a:solidFill>
                <a:srgbClr val="0A4595"/>
              </a:solidFill>
            </a:endParaRPr>
          </a:p>
          <a:p>
            <a:pPr indent="-374650" lvl="1" marL="914400" rtl="0" algn="l">
              <a:lnSpc>
                <a:spcPct val="100000"/>
              </a:lnSpc>
              <a:spcBef>
                <a:spcPts val="0"/>
              </a:spcBef>
              <a:spcAft>
                <a:spcPts val="0"/>
              </a:spcAft>
              <a:buClr>
                <a:srgbClr val="0A4595"/>
              </a:buClr>
              <a:buSzPts val="2300"/>
              <a:buChar char="○"/>
            </a:pPr>
            <a:r>
              <a:rPr lang="en-US" sz="2300">
                <a:solidFill>
                  <a:srgbClr val="0A4595"/>
                </a:solidFill>
              </a:rPr>
              <a:t>Beta system assessment</a:t>
            </a:r>
            <a:endParaRPr sz="2300">
              <a:solidFill>
                <a:srgbClr val="0A4595"/>
              </a:solidFill>
            </a:endParaRPr>
          </a:p>
          <a:p>
            <a:pPr indent="-374650" lvl="1" marL="914400" rtl="0" algn="l">
              <a:lnSpc>
                <a:spcPct val="100000"/>
              </a:lnSpc>
              <a:spcBef>
                <a:spcPts val="0"/>
              </a:spcBef>
              <a:spcAft>
                <a:spcPts val="0"/>
              </a:spcAft>
              <a:buClr>
                <a:srgbClr val="0A4595"/>
              </a:buClr>
              <a:buSzPts val="2300"/>
              <a:buChar char="○"/>
            </a:pPr>
            <a:r>
              <a:rPr lang="en-US" sz="2300">
                <a:solidFill>
                  <a:srgbClr val="0A4595"/>
                </a:solidFill>
              </a:rPr>
              <a:t>Testbed participation</a:t>
            </a:r>
            <a:endParaRPr sz="2300">
              <a:solidFill>
                <a:srgbClr val="0A4595"/>
              </a:solidFill>
            </a:endParaRPr>
          </a:p>
          <a:p>
            <a:pPr indent="-400050" lvl="0" marL="457200" rtl="0" algn="l">
              <a:lnSpc>
                <a:spcPct val="100000"/>
              </a:lnSpc>
              <a:spcBef>
                <a:spcPts val="0"/>
              </a:spcBef>
              <a:spcAft>
                <a:spcPts val="0"/>
              </a:spcAft>
              <a:buClr>
                <a:srgbClr val="0A4595"/>
              </a:buClr>
              <a:buSzPts val="2700"/>
              <a:buChar char="●"/>
            </a:pPr>
            <a:r>
              <a:rPr lang="en-US" sz="2700">
                <a:solidFill>
                  <a:srgbClr val="0A4595"/>
                </a:solidFill>
              </a:rPr>
              <a:t>Late 2023 - Implementation</a:t>
            </a:r>
            <a:endParaRPr sz="2700">
              <a:solidFill>
                <a:srgbClr val="0A4595"/>
              </a:solidFill>
            </a:endParaRPr>
          </a:p>
          <a:p>
            <a:pPr indent="-400050" lvl="0" marL="457200" rtl="0" algn="l">
              <a:lnSpc>
                <a:spcPct val="100000"/>
              </a:lnSpc>
              <a:spcBef>
                <a:spcPts val="0"/>
              </a:spcBef>
              <a:spcAft>
                <a:spcPts val="0"/>
              </a:spcAft>
              <a:buClr>
                <a:srgbClr val="0A4595"/>
              </a:buClr>
              <a:buSzPts val="2700"/>
              <a:buChar char="●"/>
            </a:pPr>
            <a:r>
              <a:rPr lang="en-US" sz="2700">
                <a:solidFill>
                  <a:srgbClr val="0A4595"/>
                </a:solidFill>
              </a:rPr>
              <a:t>Thank you!</a:t>
            </a:r>
            <a:endParaRPr sz="2700">
              <a:solidFill>
                <a:srgbClr val="0A4595"/>
              </a:solidFill>
            </a:endParaRPr>
          </a:p>
        </p:txBody>
      </p:sp>
      <p:sp>
        <p:nvSpPr>
          <p:cNvPr id="403" name="Google Shape;403;p29"/>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04" name="Google Shape;404;p29"/>
          <p:cNvPicPr preferRelativeResize="0"/>
          <p:nvPr/>
        </p:nvPicPr>
        <p:blipFill>
          <a:blip r:embed="rId3">
            <a:alphaModFix/>
          </a:blip>
          <a:stretch>
            <a:fillRect/>
          </a:stretch>
        </p:blipFill>
        <p:spPr>
          <a:xfrm>
            <a:off x="549675" y="345500"/>
            <a:ext cx="1487025" cy="55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idx="1" type="body"/>
          </p:nvPr>
        </p:nvSpPr>
        <p:spPr>
          <a:xfrm>
            <a:off x="710550" y="774700"/>
            <a:ext cx="8065200" cy="46653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Clr>
                <a:srgbClr val="171616"/>
              </a:buClr>
              <a:buSzPts val="2000"/>
              <a:buChar char="●"/>
            </a:pPr>
            <a:r>
              <a:rPr lang="en-US" sz="1700"/>
              <a:t>A </a:t>
            </a:r>
            <a:r>
              <a:rPr lang="en-US" sz="1700" u="sng"/>
              <a:t>community-based</a:t>
            </a:r>
            <a:r>
              <a:rPr lang="en-US" sz="1700"/>
              <a:t>, coupled, comprehensive Earth modeling system</a:t>
            </a:r>
            <a:endParaRPr sz="1700"/>
          </a:p>
          <a:p>
            <a:pPr indent="-355600" lvl="0" marL="457200" rtl="0" algn="l">
              <a:spcBef>
                <a:spcPts val="0"/>
              </a:spcBef>
              <a:spcAft>
                <a:spcPts val="0"/>
              </a:spcAft>
              <a:buClr>
                <a:srgbClr val="171616"/>
              </a:buClr>
              <a:buSzPts val="2000"/>
              <a:buChar char="●"/>
            </a:pPr>
            <a:r>
              <a:rPr lang="en-US" sz="1700"/>
              <a:t>Source system for operational numerical prediction applications at NOAA</a:t>
            </a:r>
            <a:r>
              <a:rPr lang="en-US" sz="1700"/>
              <a:t> </a:t>
            </a:r>
            <a:endParaRPr sz="1700"/>
          </a:p>
          <a:p>
            <a:pPr indent="-355600" lvl="0" marL="457200" rtl="0" algn="l">
              <a:spcBef>
                <a:spcPts val="0"/>
              </a:spcBef>
              <a:spcAft>
                <a:spcPts val="0"/>
              </a:spcAft>
              <a:buClr>
                <a:srgbClr val="171616"/>
              </a:buClr>
              <a:buSzPts val="2000"/>
              <a:buChar char="●"/>
            </a:pPr>
            <a:r>
              <a:rPr lang="en-US" sz="1700"/>
              <a:t>H</a:t>
            </a:r>
            <a:r>
              <a:rPr lang="en-US" sz="1700"/>
              <a:t>olistic, application-based approach aimed at simplifying the suite of models and forecast systems currently used into a single seamless suite that meets the operational needs of the organizations responsible for environmental prediction. </a:t>
            </a:r>
            <a:endParaRPr sz="1700"/>
          </a:p>
          <a:p>
            <a:pPr indent="-355600" lvl="1" marL="914400" rtl="0" algn="l">
              <a:spcBef>
                <a:spcPts val="0"/>
              </a:spcBef>
              <a:spcAft>
                <a:spcPts val="0"/>
              </a:spcAft>
              <a:buClr>
                <a:srgbClr val="171616"/>
              </a:buClr>
              <a:buSzPts val="2000"/>
              <a:buChar char="○"/>
            </a:pPr>
            <a:r>
              <a:rPr lang="en-US" sz="1600"/>
              <a:t>Local → global domains</a:t>
            </a:r>
            <a:endParaRPr sz="1600"/>
          </a:p>
          <a:p>
            <a:pPr indent="-355600" lvl="1" marL="914400" rtl="0" algn="l">
              <a:spcBef>
                <a:spcPts val="0"/>
              </a:spcBef>
              <a:spcAft>
                <a:spcPts val="0"/>
              </a:spcAft>
              <a:buClr>
                <a:srgbClr val="171616"/>
              </a:buClr>
              <a:buSzPts val="2000"/>
              <a:buChar char="○"/>
            </a:pPr>
            <a:r>
              <a:rPr lang="en-US" sz="1600"/>
              <a:t>Sub-hourly →</a:t>
            </a:r>
            <a:r>
              <a:rPr lang="en-US" sz="1600"/>
              <a:t> </a:t>
            </a:r>
            <a:r>
              <a:rPr lang="en-US" sz="1600"/>
              <a:t>seasonal prediction</a:t>
            </a:r>
            <a:endParaRPr sz="1600"/>
          </a:p>
          <a:p>
            <a:pPr indent="-355600" lvl="1" marL="914400" rtl="0" algn="l">
              <a:spcBef>
                <a:spcPts val="0"/>
              </a:spcBef>
              <a:spcAft>
                <a:spcPts val="0"/>
              </a:spcAft>
              <a:buClr>
                <a:srgbClr val="171616"/>
              </a:buClr>
              <a:buSzPts val="2000"/>
              <a:buChar char="○"/>
            </a:pPr>
            <a:r>
              <a:rPr lang="en-US" sz="1600"/>
              <a:t>Shared components</a:t>
            </a:r>
            <a:endParaRPr sz="1600"/>
          </a:p>
          <a:p>
            <a:pPr indent="-355600" lvl="2" marL="1371600" rtl="0" algn="l">
              <a:spcBef>
                <a:spcPts val="0"/>
              </a:spcBef>
              <a:spcAft>
                <a:spcPts val="0"/>
              </a:spcAft>
              <a:buClr>
                <a:srgbClr val="171616"/>
              </a:buClr>
              <a:buSzPts val="2000"/>
              <a:buChar char="■"/>
            </a:pPr>
            <a:r>
              <a:rPr lang="en-US" sz="1400"/>
              <a:t>Earth-system model components (such as atmosphere, ocean, sea ice, land, and atmospheric composition predictive capabilities)</a:t>
            </a:r>
            <a:endParaRPr sz="1400"/>
          </a:p>
          <a:p>
            <a:pPr indent="-355600" lvl="2" marL="1371600" rtl="0" algn="l">
              <a:spcBef>
                <a:spcPts val="0"/>
              </a:spcBef>
              <a:spcAft>
                <a:spcPts val="0"/>
              </a:spcAft>
              <a:buClr>
                <a:srgbClr val="171616"/>
              </a:buClr>
              <a:buSzPts val="2000"/>
              <a:buChar char="■"/>
            </a:pPr>
            <a:r>
              <a:rPr lang="en-US" sz="1400"/>
              <a:t>Observation processing</a:t>
            </a:r>
            <a:endParaRPr sz="1400"/>
          </a:p>
          <a:p>
            <a:pPr indent="-355600" lvl="2" marL="1371600" rtl="0" algn="l">
              <a:spcBef>
                <a:spcPts val="0"/>
              </a:spcBef>
              <a:spcAft>
                <a:spcPts val="0"/>
              </a:spcAft>
              <a:buClr>
                <a:srgbClr val="171616"/>
              </a:buClr>
              <a:buSzPts val="2000"/>
              <a:buChar char="■"/>
            </a:pPr>
            <a:r>
              <a:rPr lang="en-US" sz="1400"/>
              <a:t>Pre-processing</a:t>
            </a:r>
            <a:endParaRPr sz="1400"/>
          </a:p>
          <a:p>
            <a:pPr indent="-355600" lvl="2" marL="1371600" rtl="0" algn="l">
              <a:spcBef>
                <a:spcPts val="0"/>
              </a:spcBef>
              <a:spcAft>
                <a:spcPts val="0"/>
              </a:spcAft>
              <a:buClr>
                <a:srgbClr val="171616"/>
              </a:buClr>
              <a:buSzPts val="2000"/>
              <a:buChar char="■"/>
            </a:pPr>
            <a:r>
              <a:rPr lang="en-US" sz="1400"/>
              <a:t>Data assimilation</a:t>
            </a:r>
            <a:endParaRPr sz="1400"/>
          </a:p>
          <a:p>
            <a:pPr indent="-355600" lvl="2" marL="1371600" rtl="0" algn="l">
              <a:spcBef>
                <a:spcPts val="0"/>
              </a:spcBef>
              <a:spcAft>
                <a:spcPts val="0"/>
              </a:spcAft>
              <a:buClr>
                <a:srgbClr val="171616"/>
              </a:buClr>
              <a:buSzPts val="2000"/>
              <a:buChar char="■"/>
            </a:pPr>
            <a:r>
              <a:rPr lang="en-US" sz="1400"/>
              <a:t>Post-processing</a:t>
            </a:r>
            <a:endParaRPr sz="1400"/>
          </a:p>
          <a:p>
            <a:pPr indent="-355600" lvl="2" marL="1371600" rtl="0" algn="l">
              <a:spcBef>
                <a:spcPts val="0"/>
              </a:spcBef>
              <a:spcAft>
                <a:spcPts val="0"/>
              </a:spcAft>
              <a:buClr>
                <a:srgbClr val="171616"/>
              </a:buClr>
              <a:buSzPts val="2000"/>
              <a:buChar char="■"/>
            </a:pPr>
            <a:r>
              <a:rPr lang="en-US" sz="1400"/>
              <a:t>Verification</a:t>
            </a:r>
            <a:endParaRPr sz="1400"/>
          </a:p>
        </p:txBody>
      </p:sp>
      <p:sp>
        <p:nvSpPr>
          <p:cNvPr id="91" name="Google Shape;91;p15"/>
          <p:cNvSpPr txBox="1"/>
          <p:nvPr>
            <p:ph type="title"/>
          </p:nvPr>
        </p:nvSpPr>
        <p:spPr>
          <a:xfrm>
            <a:off x="-114800" y="126700"/>
            <a:ext cx="6430200" cy="95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900"/>
              <a:t>The Unified Forecast System</a:t>
            </a:r>
            <a:endParaRPr sz="2900"/>
          </a:p>
        </p:txBody>
      </p:sp>
      <p:sp>
        <p:nvSpPr>
          <p:cNvPr id="92" name="Google Shape;92;p15"/>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93" name="Google Shape;93;p15"/>
          <p:cNvPicPr preferRelativeResize="0"/>
          <p:nvPr/>
        </p:nvPicPr>
        <p:blipFill>
          <a:blip r:embed="rId3">
            <a:alphaModFix/>
          </a:blip>
          <a:stretch>
            <a:fillRect/>
          </a:stretch>
        </p:blipFill>
        <p:spPr>
          <a:xfrm>
            <a:off x="5937300" y="126700"/>
            <a:ext cx="1905000" cy="70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00" name="Google Shape;100;p16"/>
          <p:cNvSpPr txBox="1"/>
          <p:nvPr/>
        </p:nvSpPr>
        <p:spPr>
          <a:xfrm>
            <a:off x="1080400" y="100050"/>
            <a:ext cx="7148100" cy="7383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lang="en-US" sz="2600">
                <a:solidFill>
                  <a:srgbClr val="0099D8"/>
                </a:solidFill>
              </a:rPr>
              <a:t>Near </a:t>
            </a:r>
            <a:r>
              <a:rPr b="1" i="0" lang="en-US" sz="2600" u="none" cap="none" strike="noStrike">
                <a:solidFill>
                  <a:srgbClr val="0099D8"/>
                </a:solidFill>
                <a:latin typeface="Arial"/>
                <a:ea typeface="Arial"/>
                <a:cs typeface="Arial"/>
                <a:sym typeface="Arial"/>
              </a:rPr>
              <a:t>Current Snapshot of Regional Model Suite</a:t>
            </a:r>
            <a:endParaRPr b="0" i="0" sz="2600" u="none" cap="none" strike="noStrike">
              <a:solidFill>
                <a:srgbClr val="0099D8"/>
              </a:solidFill>
              <a:latin typeface="Arial"/>
              <a:ea typeface="Arial"/>
              <a:cs typeface="Arial"/>
              <a:sym typeface="Arial"/>
            </a:endParaRPr>
          </a:p>
        </p:txBody>
      </p:sp>
      <p:sp>
        <p:nvSpPr>
          <p:cNvPr id="101" name="Google Shape;101;p16"/>
          <p:cNvSpPr/>
          <p:nvPr/>
        </p:nvSpPr>
        <p:spPr>
          <a:xfrm>
            <a:off x="1270204" y="3231032"/>
            <a:ext cx="6840600" cy="612300"/>
          </a:xfrm>
          <a:prstGeom prst="rect">
            <a:avLst/>
          </a:prstGeom>
          <a:noFill/>
          <a:ln cap="flat" cmpd="sng" w="28575">
            <a:solidFill>
              <a:srgbClr val="7030A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02" name="Google Shape;102;p16"/>
          <p:cNvSpPr/>
          <p:nvPr/>
        </p:nvSpPr>
        <p:spPr>
          <a:xfrm>
            <a:off x="1275440" y="1441159"/>
            <a:ext cx="6835500" cy="446100"/>
          </a:xfrm>
          <a:prstGeom prst="rect">
            <a:avLst/>
          </a:prstGeom>
          <a:noFill/>
          <a:ln cap="flat" cmpd="sng" w="2857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03" name="Google Shape;103;p16"/>
          <p:cNvSpPr/>
          <p:nvPr/>
        </p:nvSpPr>
        <p:spPr>
          <a:xfrm>
            <a:off x="1263406" y="973303"/>
            <a:ext cx="6858000" cy="380700"/>
          </a:xfrm>
          <a:prstGeom prst="rect">
            <a:avLst/>
          </a:prstGeom>
          <a:noFill/>
          <a:ln cap="flat" cmpd="sng" w="28575">
            <a:solidFill>
              <a:srgbClr val="0000F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04" name="Google Shape;104;p16"/>
          <p:cNvSpPr txBox="1"/>
          <p:nvPr/>
        </p:nvSpPr>
        <p:spPr>
          <a:xfrm>
            <a:off x="4887701" y="1021992"/>
            <a:ext cx="4944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GFS</a:t>
            </a:r>
            <a:endParaRPr b="0" i="0" sz="1200" u="none" cap="none" strike="noStrike">
              <a:solidFill>
                <a:srgbClr val="0A4595"/>
              </a:solidFill>
              <a:latin typeface="Arial"/>
              <a:ea typeface="Arial"/>
              <a:cs typeface="Arial"/>
              <a:sym typeface="Arial"/>
            </a:endParaRPr>
          </a:p>
        </p:txBody>
      </p:sp>
      <p:sp>
        <p:nvSpPr>
          <p:cNvPr id="105" name="Google Shape;105;p16"/>
          <p:cNvSpPr txBox="1"/>
          <p:nvPr/>
        </p:nvSpPr>
        <p:spPr>
          <a:xfrm>
            <a:off x="7023773" y="1546746"/>
            <a:ext cx="480000" cy="2541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200"/>
              <a:buFont typeface="Arial"/>
              <a:buNone/>
            </a:pPr>
            <a:r>
              <a:rPr b="0" i="0" lang="en-US" sz="1200" u="none" cap="none" strike="noStrike">
                <a:solidFill>
                  <a:srgbClr val="0A4595"/>
                </a:solidFill>
                <a:latin typeface="Arial"/>
                <a:ea typeface="Arial"/>
                <a:cs typeface="Arial"/>
                <a:sym typeface="Arial"/>
              </a:rPr>
              <a:t>NAM</a:t>
            </a:r>
            <a:endParaRPr b="0" i="0" sz="1400" u="none" cap="none" strike="noStrike">
              <a:solidFill>
                <a:srgbClr val="0A4595"/>
              </a:solidFill>
              <a:latin typeface="Arial"/>
              <a:ea typeface="Arial"/>
              <a:cs typeface="Arial"/>
              <a:sym typeface="Arial"/>
            </a:endParaRPr>
          </a:p>
        </p:txBody>
      </p:sp>
      <p:sp>
        <p:nvSpPr>
          <p:cNvPr id="106" name="Google Shape;106;p16"/>
          <p:cNvSpPr txBox="1"/>
          <p:nvPr/>
        </p:nvSpPr>
        <p:spPr>
          <a:xfrm>
            <a:off x="4195033" y="1547482"/>
            <a:ext cx="4944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RAP</a:t>
            </a:r>
            <a:endParaRPr b="0" i="0" sz="1200" u="none" cap="none" strike="noStrike">
              <a:solidFill>
                <a:srgbClr val="0A4595"/>
              </a:solidFill>
              <a:latin typeface="Arial"/>
              <a:ea typeface="Arial"/>
              <a:cs typeface="Arial"/>
              <a:sym typeface="Arial"/>
            </a:endParaRPr>
          </a:p>
        </p:txBody>
      </p:sp>
      <p:sp>
        <p:nvSpPr>
          <p:cNvPr id="107" name="Google Shape;107;p16"/>
          <p:cNvSpPr txBox="1"/>
          <p:nvPr/>
        </p:nvSpPr>
        <p:spPr>
          <a:xfrm>
            <a:off x="6092866" y="2093781"/>
            <a:ext cx="8502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NAMnest</a:t>
            </a:r>
            <a:endParaRPr b="0" i="0" sz="1200" u="none" cap="none" strike="noStrike">
              <a:solidFill>
                <a:srgbClr val="0A4595"/>
              </a:solidFill>
              <a:latin typeface="Arial"/>
              <a:ea typeface="Arial"/>
              <a:cs typeface="Arial"/>
              <a:sym typeface="Arial"/>
            </a:endParaRPr>
          </a:p>
        </p:txBody>
      </p:sp>
      <p:sp>
        <p:nvSpPr>
          <p:cNvPr id="108" name="Google Shape;108;p16"/>
          <p:cNvSpPr txBox="1"/>
          <p:nvPr/>
        </p:nvSpPr>
        <p:spPr>
          <a:xfrm>
            <a:off x="2799709" y="2093781"/>
            <a:ext cx="6387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HRRR</a:t>
            </a:r>
            <a:endParaRPr b="0" i="0" sz="1200" u="none" cap="none" strike="noStrike">
              <a:solidFill>
                <a:srgbClr val="0A4595"/>
              </a:solidFill>
              <a:latin typeface="Arial"/>
              <a:ea typeface="Arial"/>
              <a:cs typeface="Arial"/>
              <a:sym typeface="Arial"/>
            </a:endParaRPr>
          </a:p>
        </p:txBody>
      </p:sp>
      <p:sp>
        <p:nvSpPr>
          <p:cNvPr id="109" name="Google Shape;109;p16"/>
          <p:cNvSpPr txBox="1"/>
          <p:nvPr/>
        </p:nvSpPr>
        <p:spPr>
          <a:xfrm>
            <a:off x="6287256" y="1021340"/>
            <a:ext cx="6096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GEFS</a:t>
            </a:r>
            <a:endParaRPr b="0" i="0" sz="1200" u="none" cap="none" strike="noStrike">
              <a:solidFill>
                <a:srgbClr val="0A4595"/>
              </a:solidFill>
              <a:latin typeface="Arial"/>
              <a:ea typeface="Arial"/>
              <a:cs typeface="Arial"/>
              <a:sym typeface="Arial"/>
            </a:endParaRPr>
          </a:p>
        </p:txBody>
      </p:sp>
      <p:sp>
        <p:nvSpPr>
          <p:cNvPr id="110" name="Google Shape;110;p16"/>
          <p:cNvSpPr txBox="1"/>
          <p:nvPr/>
        </p:nvSpPr>
        <p:spPr>
          <a:xfrm>
            <a:off x="5545613" y="1546746"/>
            <a:ext cx="6000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SREF</a:t>
            </a:r>
            <a:endParaRPr b="0" i="0" sz="1200" u="none" cap="none" strike="noStrike">
              <a:solidFill>
                <a:srgbClr val="0A4595"/>
              </a:solidFill>
              <a:latin typeface="Arial"/>
              <a:ea typeface="Arial"/>
              <a:cs typeface="Arial"/>
              <a:sym typeface="Arial"/>
            </a:endParaRPr>
          </a:p>
        </p:txBody>
      </p:sp>
      <p:sp>
        <p:nvSpPr>
          <p:cNvPr id="111" name="Google Shape;111;p16"/>
          <p:cNvSpPr txBox="1"/>
          <p:nvPr/>
        </p:nvSpPr>
        <p:spPr>
          <a:xfrm>
            <a:off x="1256806" y="983704"/>
            <a:ext cx="31251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FF"/>
              </a:buClr>
              <a:buSzPts val="1500"/>
              <a:buFont typeface="Arial"/>
              <a:buNone/>
            </a:pPr>
            <a:r>
              <a:rPr b="0" i="0" lang="en-US" sz="1500" u="none" cap="none" strike="noStrike">
                <a:solidFill>
                  <a:srgbClr val="0000FF"/>
                </a:solidFill>
                <a:latin typeface="Arial"/>
                <a:ea typeface="Arial"/>
                <a:cs typeface="Arial"/>
                <a:sym typeface="Arial"/>
              </a:rPr>
              <a:t>Global	(15-30 km, 4/day)</a:t>
            </a:r>
            <a:endParaRPr b="0" i="0" sz="1400" u="none" cap="none" strike="noStrike">
              <a:solidFill>
                <a:srgbClr val="0A4595"/>
              </a:solidFill>
              <a:latin typeface="Arial"/>
              <a:ea typeface="Arial"/>
              <a:cs typeface="Arial"/>
              <a:sym typeface="Arial"/>
            </a:endParaRPr>
          </a:p>
        </p:txBody>
      </p:sp>
      <p:sp>
        <p:nvSpPr>
          <p:cNvPr id="112" name="Google Shape;112;p16"/>
          <p:cNvSpPr txBox="1"/>
          <p:nvPr/>
        </p:nvSpPr>
        <p:spPr>
          <a:xfrm>
            <a:off x="1279765" y="1500579"/>
            <a:ext cx="27342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0000"/>
              </a:buClr>
              <a:buSzPts val="1500"/>
              <a:buFont typeface="Arial"/>
              <a:buNone/>
            </a:pPr>
            <a:r>
              <a:rPr b="0" i="0" lang="en-US" sz="1500" u="none" cap="none" strike="noStrike">
                <a:solidFill>
                  <a:srgbClr val="FF0000"/>
                </a:solidFill>
                <a:latin typeface="Arial"/>
                <a:ea typeface="Arial"/>
                <a:cs typeface="Arial"/>
                <a:sym typeface="Arial"/>
              </a:rPr>
              <a:t>Regional (12-15 km, 4-24/day)</a:t>
            </a:r>
            <a:endParaRPr b="0" i="0" sz="1400" u="none" cap="none" strike="noStrike">
              <a:solidFill>
                <a:srgbClr val="0A4595"/>
              </a:solidFill>
              <a:latin typeface="Arial"/>
              <a:ea typeface="Arial"/>
              <a:cs typeface="Arial"/>
              <a:sym typeface="Arial"/>
            </a:endParaRPr>
          </a:p>
        </p:txBody>
      </p:sp>
      <p:sp>
        <p:nvSpPr>
          <p:cNvPr id="113" name="Google Shape;113;p16"/>
          <p:cNvSpPr/>
          <p:nvPr/>
        </p:nvSpPr>
        <p:spPr>
          <a:xfrm>
            <a:off x="1421491" y="987070"/>
            <a:ext cx="6470400" cy="172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14" name="Google Shape;114;p16"/>
          <p:cNvSpPr txBox="1"/>
          <p:nvPr/>
        </p:nvSpPr>
        <p:spPr>
          <a:xfrm>
            <a:off x="5540799" y="2853400"/>
            <a:ext cx="8022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HREF</a:t>
            </a:r>
            <a:endParaRPr b="1" i="0" sz="1200" u="sng" cap="none" strike="noStrike">
              <a:solidFill>
                <a:srgbClr val="0A4595"/>
              </a:solidFill>
            </a:endParaRPr>
          </a:p>
        </p:txBody>
      </p:sp>
      <p:sp>
        <p:nvSpPr>
          <p:cNvPr id="115" name="Google Shape;115;p16"/>
          <p:cNvSpPr txBox="1"/>
          <p:nvPr/>
        </p:nvSpPr>
        <p:spPr>
          <a:xfrm>
            <a:off x="3475283" y="2092756"/>
            <a:ext cx="10107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HiResARW</a:t>
            </a:r>
            <a:endParaRPr b="0" i="0" sz="1200" u="none" cap="none" strike="noStrike">
              <a:solidFill>
                <a:srgbClr val="0A4595"/>
              </a:solidFill>
              <a:latin typeface="Arial"/>
              <a:ea typeface="Arial"/>
              <a:cs typeface="Arial"/>
              <a:sym typeface="Arial"/>
            </a:endParaRPr>
          </a:p>
        </p:txBody>
      </p:sp>
      <p:sp>
        <p:nvSpPr>
          <p:cNvPr id="116" name="Google Shape;116;p16"/>
          <p:cNvSpPr txBox="1"/>
          <p:nvPr/>
        </p:nvSpPr>
        <p:spPr>
          <a:xfrm>
            <a:off x="4565498" y="2092756"/>
            <a:ext cx="11388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A4595"/>
              </a:buClr>
              <a:buSzPts val="1400"/>
              <a:buFont typeface="Arial"/>
              <a:buNone/>
            </a:pPr>
            <a:r>
              <a:rPr lang="en-US" sz="1200">
                <a:solidFill>
                  <a:srgbClr val="0A4595"/>
                </a:solidFill>
              </a:rPr>
              <a:t>FV3-LAM</a:t>
            </a:r>
            <a:endParaRPr b="0" i="0" sz="1200" u="none" cap="none" strike="noStrike">
              <a:solidFill>
                <a:srgbClr val="0A4595"/>
              </a:solidFill>
              <a:latin typeface="Arial"/>
              <a:ea typeface="Arial"/>
              <a:cs typeface="Arial"/>
              <a:sym typeface="Arial"/>
            </a:endParaRPr>
          </a:p>
        </p:txBody>
      </p:sp>
      <p:sp>
        <p:nvSpPr>
          <p:cNvPr id="117" name="Google Shape;117;p16"/>
          <p:cNvSpPr/>
          <p:nvPr/>
        </p:nvSpPr>
        <p:spPr>
          <a:xfrm>
            <a:off x="7014613" y="2092756"/>
            <a:ext cx="11067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HiResARW2</a:t>
            </a:r>
            <a:endParaRPr b="0" i="0" sz="1200" u="none" cap="none" strike="noStrike">
              <a:solidFill>
                <a:srgbClr val="0A4595"/>
              </a:solidFill>
              <a:latin typeface="Arial"/>
              <a:ea typeface="Arial"/>
              <a:cs typeface="Arial"/>
              <a:sym typeface="Arial"/>
            </a:endParaRPr>
          </a:p>
        </p:txBody>
      </p:sp>
      <p:cxnSp>
        <p:nvCxnSpPr>
          <p:cNvPr id="118" name="Google Shape;118;p16"/>
          <p:cNvCxnSpPr>
            <a:endCxn id="106" idx="0"/>
          </p:cNvCxnSpPr>
          <p:nvPr/>
        </p:nvCxnSpPr>
        <p:spPr>
          <a:xfrm>
            <a:off x="4442233" y="1479682"/>
            <a:ext cx="0" cy="67800"/>
          </a:xfrm>
          <a:prstGeom prst="straightConnector1">
            <a:avLst/>
          </a:prstGeom>
          <a:noFill/>
          <a:ln>
            <a:noFill/>
          </a:ln>
        </p:spPr>
      </p:cxnSp>
      <p:cxnSp>
        <p:nvCxnSpPr>
          <p:cNvPr id="119" name="Google Shape;119;p16"/>
          <p:cNvCxnSpPr>
            <a:stCxn id="104" idx="2"/>
          </p:cNvCxnSpPr>
          <p:nvPr/>
        </p:nvCxnSpPr>
        <p:spPr>
          <a:xfrm>
            <a:off x="5134901" y="1298892"/>
            <a:ext cx="685800" cy="685800"/>
          </a:xfrm>
          <a:prstGeom prst="straightConnector1">
            <a:avLst/>
          </a:prstGeom>
          <a:noFill/>
          <a:ln>
            <a:noFill/>
          </a:ln>
        </p:spPr>
      </p:cxnSp>
      <p:cxnSp>
        <p:nvCxnSpPr>
          <p:cNvPr id="120" name="Google Shape;120;p16"/>
          <p:cNvCxnSpPr>
            <a:stCxn id="104" idx="2"/>
            <a:endCxn id="106" idx="0"/>
          </p:cNvCxnSpPr>
          <p:nvPr/>
        </p:nvCxnSpPr>
        <p:spPr>
          <a:xfrm flipH="1">
            <a:off x="4442201" y="1298892"/>
            <a:ext cx="692700" cy="248700"/>
          </a:xfrm>
          <a:prstGeom prst="straightConnector1">
            <a:avLst/>
          </a:prstGeom>
          <a:noFill/>
          <a:ln cap="flat" cmpd="sng" w="9525">
            <a:solidFill>
              <a:srgbClr val="0A4595"/>
            </a:solidFill>
            <a:prstDash val="solid"/>
            <a:round/>
            <a:headEnd len="sm" w="sm" type="none"/>
            <a:tailEnd len="med" w="med" type="triangle"/>
          </a:ln>
        </p:spPr>
      </p:cxnSp>
      <p:cxnSp>
        <p:nvCxnSpPr>
          <p:cNvPr id="121" name="Google Shape;121;p16"/>
          <p:cNvCxnSpPr>
            <a:stCxn id="104" idx="2"/>
            <a:endCxn id="110" idx="0"/>
          </p:cNvCxnSpPr>
          <p:nvPr/>
        </p:nvCxnSpPr>
        <p:spPr>
          <a:xfrm>
            <a:off x="5134901" y="1298892"/>
            <a:ext cx="710700" cy="247800"/>
          </a:xfrm>
          <a:prstGeom prst="straightConnector1">
            <a:avLst/>
          </a:prstGeom>
          <a:noFill/>
          <a:ln cap="flat" cmpd="sng" w="9525">
            <a:solidFill>
              <a:srgbClr val="0A4595"/>
            </a:solidFill>
            <a:prstDash val="solid"/>
            <a:round/>
            <a:headEnd len="sm" w="sm" type="none"/>
            <a:tailEnd len="med" w="med" type="triangle"/>
          </a:ln>
        </p:spPr>
      </p:cxnSp>
      <p:cxnSp>
        <p:nvCxnSpPr>
          <p:cNvPr id="122" name="Google Shape;122;p16"/>
          <p:cNvCxnSpPr>
            <a:stCxn id="104" idx="2"/>
            <a:endCxn id="105" idx="0"/>
          </p:cNvCxnSpPr>
          <p:nvPr/>
        </p:nvCxnSpPr>
        <p:spPr>
          <a:xfrm>
            <a:off x="5134901" y="1298892"/>
            <a:ext cx="2128800" cy="247800"/>
          </a:xfrm>
          <a:prstGeom prst="straightConnector1">
            <a:avLst/>
          </a:prstGeom>
          <a:noFill/>
          <a:ln cap="flat" cmpd="sng" w="9525">
            <a:solidFill>
              <a:srgbClr val="0A4595"/>
            </a:solidFill>
            <a:prstDash val="solid"/>
            <a:round/>
            <a:headEnd len="sm" w="sm" type="none"/>
            <a:tailEnd len="med" w="med" type="triangle"/>
          </a:ln>
        </p:spPr>
      </p:cxnSp>
      <p:cxnSp>
        <p:nvCxnSpPr>
          <p:cNvPr id="123" name="Google Shape;123;p16"/>
          <p:cNvCxnSpPr>
            <a:stCxn id="106" idx="3"/>
            <a:endCxn id="110" idx="1"/>
          </p:cNvCxnSpPr>
          <p:nvPr/>
        </p:nvCxnSpPr>
        <p:spPr>
          <a:xfrm flipH="1" rot="10800000">
            <a:off x="4689433" y="1685332"/>
            <a:ext cx="856200" cy="600"/>
          </a:xfrm>
          <a:prstGeom prst="straightConnector1">
            <a:avLst/>
          </a:prstGeom>
          <a:noFill/>
          <a:ln cap="flat" cmpd="sng" w="9525">
            <a:solidFill>
              <a:srgbClr val="0A4595"/>
            </a:solidFill>
            <a:prstDash val="solid"/>
            <a:round/>
            <a:headEnd len="sm" w="sm" type="none"/>
            <a:tailEnd len="med" w="med" type="triangle"/>
          </a:ln>
        </p:spPr>
      </p:cxnSp>
      <p:cxnSp>
        <p:nvCxnSpPr>
          <p:cNvPr id="124" name="Google Shape;124;p16"/>
          <p:cNvCxnSpPr>
            <a:stCxn id="105" idx="1"/>
          </p:cNvCxnSpPr>
          <p:nvPr/>
        </p:nvCxnSpPr>
        <p:spPr>
          <a:xfrm flipH="1">
            <a:off x="6145973" y="1673796"/>
            <a:ext cx="877800" cy="8100"/>
          </a:xfrm>
          <a:prstGeom prst="straightConnector1">
            <a:avLst/>
          </a:prstGeom>
          <a:noFill/>
          <a:ln cap="flat" cmpd="sng" w="9525">
            <a:solidFill>
              <a:srgbClr val="0A4595"/>
            </a:solidFill>
            <a:prstDash val="solid"/>
            <a:round/>
            <a:headEnd len="sm" w="sm" type="none"/>
            <a:tailEnd len="med" w="med" type="triangle"/>
          </a:ln>
        </p:spPr>
      </p:cxnSp>
      <p:cxnSp>
        <p:nvCxnSpPr>
          <p:cNvPr id="125" name="Google Shape;125;p16"/>
          <p:cNvCxnSpPr>
            <a:stCxn id="109" idx="2"/>
            <a:endCxn id="110" idx="0"/>
          </p:cNvCxnSpPr>
          <p:nvPr/>
        </p:nvCxnSpPr>
        <p:spPr>
          <a:xfrm flipH="1">
            <a:off x="5845656" y="1298240"/>
            <a:ext cx="746400" cy="248400"/>
          </a:xfrm>
          <a:prstGeom prst="straightConnector1">
            <a:avLst/>
          </a:prstGeom>
          <a:noFill/>
          <a:ln cap="flat" cmpd="sng" w="9525">
            <a:solidFill>
              <a:srgbClr val="0A4595"/>
            </a:solidFill>
            <a:prstDash val="solid"/>
            <a:round/>
            <a:headEnd len="sm" w="sm" type="none"/>
            <a:tailEnd len="med" w="med" type="triangle"/>
          </a:ln>
        </p:spPr>
      </p:cxnSp>
      <p:cxnSp>
        <p:nvCxnSpPr>
          <p:cNvPr id="126" name="Google Shape;126;p16"/>
          <p:cNvCxnSpPr>
            <a:stCxn id="106" idx="2"/>
            <a:endCxn id="108" idx="0"/>
          </p:cNvCxnSpPr>
          <p:nvPr/>
        </p:nvCxnSpPr>
        <p:spPr>
          <a:xfrm flipH="1">
            <a:off x="3118933" y="1824382"/>
            <a:ext cx="1323300" cy="269400"/>
          </a:xfrm>
          <a:prstGeom prst="straightConnector1">
            <a:avLst/>
          </a:prstGeom>
          <a:noFill/>
          <a:ln cap="flat" cmpd="sng" w="9525">
            <a:solidFill>
              <a:srgbClr val="0A4595"/>
            </a:solidFill>
            <a:prstDash val="solid"/>
            <a:round/>
            <a:headEnd len="sm" w="sm" type="none"/>
            <a:tailEnd len="med" w="med" type="triangle"/>
          </a:ln>
        </p:spPr>
      </p:cxnSp>
      <p:cxnSp>
        <p:nvCxnSpPr>
          <p:cNvPr id="127" name="Google Shape;127;p16"/>
          <p:cNvCxnSpPr>
            <a:endCxn id="115" idx="0"/>
          </p:cNvCxnSpPr>
          <p:nvPr/>
        </p:nvCxnSpPr>
        <p:spPr>
          <a:xfrm flipH="1">
            <a:off x="3980633" y="1828456"/>
            <a:ext cx="454200" cy="264300"/>
          </a:xfrm>
          <a:prstGeom prst="straightConnector1">
            <a:avLst/>
          </a:prstGeom>
          <a:noFill/>
          <a:ln cap="flat" cmpd="sng" w="9525">
            <a:solidFill>
              <a:srgbClr val="0A4595"/>
            </a:solidFill>
            <a:prstDash val="solid"/>
            <a:round/>
            <a:headEnd len="sm" w="sm" type="none"/>
            <a:tailEnd len="med" w="med" type="triangle"/>
          </a:ln>
        </p:spPr>
      </p:cxnSp>
      <p:cxnSp>
        <p:nvCxnSpPr>
          <p:cNvPr id="128" name="Google Shape;128;p16"/>
          <p:cNvCxnSpPr>
            <a:stCxn id="105" idx="2"/>
            <a:endCxn id="107" idx="0"/>
          </p:cNvCxnSpPr>
          <p:nvPr/>
        </p:nvCxnSpPr>
        <p:spPr>
          <a:xfrm flipH="1">
            <a:off x="6517973" y="1800846"/>
            <a:ext cx="745800" cy="292800"/>
          </a:xfrm>
          <a:prstGeom prst="straightConnector1">
            <a:avLst/>
          </a:prstGeom>
          <a:noFill/>
          <a:ln cap="flat" cmpd="sng" w="9525">
            <a:solidFill>
              <a:srgbClr val="0A4595"/>
            </a:solidFill>
            <a:prstDash val="solid"/>
            <a:round/>
            <a:headEnd len="sm" w="sm" type="none"/>
            <a:tailEnd len="med" w="med" type="triangle"/>
          </a:ln>
        </p:spPr>
      </p:cxnSp>
      <p:cxnSp>
        <p:nvCxnSpPr>
          <p:cNvPr id="129" name="Google Shape;129;p16"/>
          <p:cNvCxnSpPr>
            <a:endCxn id="117" idx="0"/>
          </p:cNvCxnSpPr>
          <p:nvPr/>
        </p:nvCxnSpPr>
        <p:spPr>
          <a:xfrm>
            <a:off x="7271863" y="1800556"/>
            <a:ext cx="296100" cy="292200"/>
          </a:xfrm>
          <a:prstGeom prst="straightConnector1">
            <a:avLst/>
          </a:prstGeom>
          <a:noFill/>
          <a:ln cap="flat" cmpd="sng" w="9525">
            <a:solidFill>
              <a:srgbClr val="0A4595"/>
            </a:solidFill>
            <a:prstDash val="solid"/>
            <a:round/>
            <a:headEnd len="sm" w="sm" type="none"/>
            <a:tailEnd len="med" w="med" type="triangle"/>
          </a:ln>
        </p:spPr>
      </p:cxnSp>
      <p:cxnSp>
        <p:nvCxnSpPr>
          <p:cNvPr id="130" name="Google Shape;130;p16"/>
          <p:cNvCxnSpPr>
            <a:stCxn id="116" idx="2"/>
            <a:endCxn id="114" idx="0"/>
          </p:cNvCxnSpPr>
          <p:nvPr/>
        </p:nvCxnSpPr>
        <p:spPr>
          <a:xfrm>
            <a:off x="5134898" y="2369656"/>
            <a:ext cx="807000" cy="483600"/>
          </a:xfrm>
          <a:prstGeom prst="straightConnector1">
            <a:avLst/>
          </a:prstGeom>
          <a:noFill/>
          <a:ln cap="flat" cmpd="sng" w="9525">
            <a:solidFill>
              <a:srgbClr val="0A4595"/>
            </a:solidFill>
            <a:prstDash val="solid"/>
            <a:round/>
            <a:headEnd len="sm" w="sm" type="none"/>
            <a:tailEnd len="med" w="med" type="triangle"/>
          </a:ln>
        </p:spPr>
      </p:cxnSp>
      <p:cxnSp>
        <p:nvCxnSpPr>
          <p:cNvPr id="131" name="Google Shape;131;p16"/>
          <p:cNvCxnSpPr>
            <a:stCxn id="115" idx="2"/>
          </p:cNvCxnSpPr>
          <p:nvPr/>
        </p:nvCxnSpPr>
        <p:spPr>
          <a:xfrm>
            <a:off x="3980633" y="2369656"/>
            <a:ext cx="1914000" cy="483900"/>
          </a:xfrm>
          <a:prstGeom prst="straightConnector1">
            <a:avLst/>
          </a:prstGeom>
          <a:noFill/>
          <a:ln cap="flat" cmpd="sng" w="9525">
            <a:solidFill>
              <a:srgbClr val="0A4595"/>
            </a:solidFill>
            <a:prstDash val="solid"/>
            <a:round/>
            <a:headEnd len="sm" w="sm" type="none"/>
            <a:tailEnd len="med" w="med" type="triangle"/>
          </a:ln>
        </p:spPr>
      </p:cxnSp>
      <p:cxnSp>
        <p:nvCxnSpPr>
          <p:cNvPr id="132" name="Google Shape;132;p16"/>
          <p:cNvCxnSpPr>
            <a:stCxn id="107" idx="2"/>
            <a:endCxn id="114" idx="0"/>
          </p:cNvCxnSpPr>
          <p:nvPr/>
        </p:nvCxnSpPr>
        <p:spPr>
          <a:xfrm flipH="1">
            <a:off x="5941966" y="2370681"/>
            <a:ext cx="576000" cy="482700"/>
          </a:xfrm>
          <a:prstGeom prst="straightConnector1">
            <a:avLst/>
          </a:prstGeom>
          <a:noFill/>
          <a:ln cap="flat" cmpd="sng" w="9525">
            <a:solidFill>
              <a:srgbClr val="0A4595"/>
            </a:solidFill>
            <a:prstDash val="solid"/>
            <a:round/>
            <a:headEnd len="sm" w="sm" type="none"/>
            <a:tailEnd len="med" w="med" type="triangle"/>
          </a:ln>
        </p:spPr>
      </p:cxnSp>
      <p:cxnSp>
        <p:nvCxnSpPr>
          <p:cNvPr id="133" name="Google Shape;133;p16"/>
          <p:cNvCxnSpPr>
            <a:stCxn id="117" idx="2"/>
            <a:endCxn id="114" idx="0"/>
          </p:cNvCxnSpPr>
          <p:nvPr/>
        </p:nvCxnSpPr>
        <p:spPr>
          <a:xfrm flipH="1">
            <a:off x="5941963" y="2369656"/>
            <a:ext cx="1626000" cy="483600"/>
          </a:xfrm>
          <a:prstGeom prst="straightConnector1">
            <a:avLst/>
          </a:prstGeom>
          <a:noFill/>
          <a:ln cap="flat" cmpd="sng" w="9525">
            <a:solidFill>
              <a:srgbClr val="0A4595"/>
            </a:solidFill>
            <a:prstDash val="solid"/>
            <a:round/>
            <a:headEnd len="sm" w="sm" type="none"/>
            <a:tailEnd len="med" w="med" type="triangle"/>
          </a:ln>
        </p:spPr>
      </p:cxnSp>
      <p:cxnSp>
        <p:nvCxnSpPr>
          <p:cNvPr id="134" name="Google Shape;134;p16"/>
          <p:cNvCxnSpPr>
            <a:endCxn id="109" idx="1"/>
          </p:cNvCxnSpPr>
          <p:nvPr/>
        </p:nvCxnSpPr>
        <p:spPr>
          <a:xfrm>
            <a:off x="5376156" y="1150790"/>
            <a:ext cx="911100" cy="9000"/>
          </a:xfrm>
          <a:prstGeom prst="straightConnector1">
            <a:avLst/>
          </a:prstGeom>
          <a:noFill/>
          <a:ln cap="flat" cmpd="sng" w="9525">
            <a:solidFill>
              <a:srgbClr val="0A4595"/>
            </a:solidFill>
            <a:prstDash val="solid"/>
            <a:round/>
            <a:headEnd len="sm" w="sm" type="none"/>
            <a:tailEnd len="med" w="med" type="triangle"/>
          </a:ln>
        </p:spPr>
      </p:cxnSp>
      <p:sp>
        <p:nvSpPr>
          <p:cNvPr id="135" name="Google Shape;135;p16"/>
          <p:cNvSpPr txBox="1"/>
          <p:nvPr/>
        </p:nvSpPr>
        <p:spPr>
          <a:xfrm>
            <a:off x="5996687" y="3415184"/>
            <a:ext cx="10428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A4595"/>
              </a:buClr>
              <a:buSzPts val="1400"/>
              <a:buFont typeface="Arial"/>
              <a:buNone/>
            </a:pPr>
            <a:r>
              <a:rPr b="0" i="0" lang="en-US" sz="1200" u="none" cap="none" strike="noStrike">
                <a:solidFill>
                  <a:srgbClr val="0A4595"/>
                </a:solidFill>
                <a:latin typeface="Arial"/>
                <a:ea typeface="Arial"/>
                <a:cs typeface="Arial"/>
                <a:sym typeface="Arial"/>
              </a:rPr>
              <a:t>FireWxNest</a:t>
            </a:r>
            <a:endParaRPr b="0" i="0" sz="1200" u="none" cap="none" strike="noStrike">
              <a:solidFill>
                <a:srgbClr val="0A4595"/>
              </a:solidFill>
              <a:latin typeface="Arial"/>
              <a:ea typeface="Arial"/>
              <a:cs typeface="Arial"/>
              <a:sym typeface="Arial"/>
            </a:endParaRPr>
          </a:p>
        </p:txBody>
      </p:sp>
      <p:cxnSp>
        <p:nvCxnSpPr>
          <p:cNvPr id="136" name="Google Shape;136;p16"/>
          <p:cNvCxnSpPr>
            <a:stCxn id="107" idx="2"/>
            <a:endCxn id="135" idx="0"/>
          </p:cNvCxnSpPr>
          <p:nvPr/>
        </p:nvCxnSpPr>
        <p:spPr>
          <a:xfrm>
            <a:off x="6517966" y="2370681"/>
            <a:ext cx="0" cy="1044600"/>
          </a:xfrm>
          <a:prstGeom prst="straightConnector1">
            <a:avLst/>
          </a:prstGeom>
          <a:noFill/>
          <a:ln cap="flat" cmpd="sng" w="9525">
            <a:solidFill>
              <a:srgbClr val="0A4595"/>
            </a:solidFill>
            <a:prstDash val="solid"/>
            <a:round/>
            <a:headEnd len="sm" w="sm" type="none"/>
            <a:tailEnd len="med" w="med" type="triangle"/>
          </a:ln>
        </p:spPr>
      </p:cxnSp>
      <p:sp>
        <p:nvSpPr>
          <p:cNvPr id="137" name="Google Shape;137;p16"/>
          <p:cNvSpPr txBox="1"/>
          <p:nvPr/>
        </p:nvSpPr>
        <p:spPr>
          <a:xfrm>
            <a:off x="1256808" y="2451949"/>
            <a:ext cx="2187300" cy="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3CC33"/>
              </a:buClr>
              <a:buSzPts val="1500"/>
              <a:buFont typeface="Arial"/>
              <a:buNone/>
            </a:pPr>
            <a:r>
              <a:rPr b="0" i="0" lang="en-US" sz="1500" u="none" cap="none" strike="noStrike">
                <a:solidFill>
                  <a:srgbClr val="38761D"/>
                </a:solidFill>
                <a:latin typeface="Arial"/>
                <a:ea typeface="Arial"/>
                <a:cs typeface="Arial"/>
                <a:sym typeface="Arial"/>
              </a:rPr>
              <a:t>CONUS/OCONUS</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0"/>
              </a:spcBef>
              <a:spcAft>
                <a:spcPts val="0"/>
              </a:spcAft>
              <a:buClr>
                <a:srgbClr val="33CC33"/>
              </a:buClr>
              <a:buSzPts val="1500"/>
              <a:buFont typeface="Arial"/>
              <a:buNone/>
            </a:pPr>
            <a:r>
              <a:rPr b="0" i="0" lang="en-US" sz="1500" u="none" cap="none" strike="noStrike">
                <a:solidFill>
                  <a:srgbClr val="38761D"/>
                </a:solidFill>
                <a:latin typeface="Arial"/>
                <a:ea typeface="Arial"/>
                <a:cs typeface="Arial"/>
                <a:sym typeface="Arial"/>
              </a:rPr>
              <a:t>CAM (3-4 km, 2-24/day)</a:t>
            </a:r>
            <a:endParaRPr b="0" i="0" sz="1400" u="none" cap="none" strike="noStrike">
              <a:solidFill>
                <a:srgbClr val="38761D"/>
              </a:solidFill>
              <a:latin typeface="Arial"/>
              <a:ea typeface="Arial"/>
              <a:cs typeface="Arial"/>
              <a:sym typeface="Arial"/>
            </a:endParaRPr>
          </a:p>
        </p:txBody>
      </p:sp>
      <p:sp>
        <p:nvSpPr>
          <p:cNvPr id="138" name="Google Shape;138;p16"/>
          <p:cNvSpPr txBox="1"/>
          <p:nvPr/>
        </p:nvSpPr>
        <p:spPr>
          <a:xfrm>
            <a:off x="1256794" y="3231032"/>
            <a:ext cx="2422800" cy="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030A0"/>
              </a:buClr>
              <a:buSzPts val="1500"/>
              <a:buFont typeface="Arial"/>
              <a:buNone/>
            </a:pPr>
            <a:r>
              <a:rPr b="0" i="0" lang="en-US" sz="1500" u="none" cap="none" strike="noStrike">
                <a:solidFill>
                  <a:srgbClr val="7030A0"/>
                </a:solidFill>
                <a:latin typeface="Arial"/>
                <a:ea typeface="Arial"/>
                <a:cs typeface="Arial"/>
                <a:sym typeface="Arial"/>
              </a:rPr>
              <a:t>Sub-CONUS</a:t>
            </a:r>
            <a:endParaRPr b="0" i="0" sz="1400" u="none" cap="none" strike="noStrike">
              <a:solidFill>
                <a:srgbClr val="0A4595"/>
              </a:solidFill>
              <a:latin typeface="Arial"/>
              <a:ea typeface="Arial"/>
              <a:cs typeface="Arial"/>
              <a:sym typeface="Arial"/>
            </a:endParaRPr>
          </a:p>
          <a:p>
            <a:pPr indent="0" lvl="0" marL="0" marR="0" rtl="0" algn="l">
              <a:lnSpc>
                <a:spcPct val="100000"/>
              </a:lnSpc>
              <a:spcBef>
                <a:spcPts val="0"/>
              </a:spcBef>
              <a:spcAft>
                <a:spcPts val="0"/>
              </a:spcAft>
              <a:buClr>
                <a:srgbClr val="7030A0"/>
              </a:buClr>
              <a:buSzPts val="1500"/>
              <a:buFont typeface="Arial"/>
              <a:buNone/>
            </a:pPr>
            <a:r>
              <a:rPr b="0" i="0" lang="en-US" sz="1500" u="none" cap="none" strike="noStrike">
                <a:solidFill>
                  <a:srgbClr val="7030A0"/>
                </a:solidFill>
                <a:latin typeface="Arial"/>
                <a:ea typeface="Arial"/>
                <a:cs typeface="Arial"/>
                <a:sym typeface="Arial"/>
              </a:rPr>
              <a:t>CRM (1</a:t>
            </a:r>
            <a:r>
              <a:rPr lang="en-US" sz="1500">
                <a:solidFill>
                  <a:srgbClr val="7030A0"/>
                </a:solidFill>
              </a:rPr>
              <a:t>.5</a:t>
            </a:r>
            <a:r>
              <a:rPr b="0" i="0" lang="en-US" sz="1500" u="none" cap="none" strike="noStrike">
                <a:solidFill>
                  <a:srgbClr val="7030A0"/>
                </a:solidFill>
                <a:latin typeface="Arial"/>
                <a:ea typeface="Arial"/>
                <a:cs typeface="Arial"/>
                <a:sym typeface="Arial"/>
              </a:rPr>
              <a:t> km, on-demand)</a:t>
            </a:r>
            <a:endParaRPr b="0" i="0" sz="1400" u="none" cap="none" strike="noStrike">
              <a:solidFill>
                <a:srgbClr val="0A4595"/>
              </a:solidFill>
              <a:latin typeface="Arial"/>
              <a:ea typeface="Arial"/>
              <a:cs typeface="Arial"/>
              <a:sym typeface="Arial"/>
            </a:endParaRPr>
          </a:p>
        </p:txBody>
      </p:sp>
      <p:grpSp>
        <p:nvGrpSpPr>
          <p:cNvPr id="139" name="Google Shape;139;p16"/>
          <p:cNvGrpSpPr/>
          <p:nvPr/>
        </p:nvGrpSpPr>
        <p:grpSpPr>
          <a:xfrm>
            <a:off x="1080400" y="3949494"/>
            <a:ext cx="7225650" cy="1289565"/>
            <a:chOff x="1368100" y="2546869"/>
            <a:chExt cx="7225650" cy="1289565"/>
          </a:xfrm>
        </p:grpSpPr>
        <p:pic>
          <p:nvPicPr>
            <p:cNvPr id="140" name="Google Shape;140;p16"/>
            <p:cNvPicPr preferRelativeResize="0"/>
            <p:nvPr/>
          </p:nvPicPr>
          <p:blipFill rotWithShape="1">
            <a:blip r:embed="rId3">
              <a:alphaModFix/>
            </a:blip>
            <a:srcRect b="0" l="0" r="0" t="0"/>
            <a:stretch/>
          </p:blipFill>
          <p:spPr>
            <a:xfrm>
              <a:off x="1368100" y="2563225"/>
              <a:ext cx="1216157" cy="1273209"/>
            </a:xfrm>
            <a:prstGeom prst="rect">
              <a:avLst/>
            </a:prstGeom>
            <a:noFill/>
            <a:ln cap="flat" cmpd="sng" w="19050">
              <a:solidFill>
                <a:srgbClr val="595959"/>
              </a:solidFill>
              <a:prstDash val="solid"/>
              <a:round/>
              <a:headEnd len="sm" w="sm" type="none"/>
              <a:tailEnd len="sm" w="sm" type="none"/>
            </a:ln>
            <a:effectLst>
              <a:outerShdw blurRad="57150" rotWithShape="0" algn="bl" dir="5400000" dist="19050">
                <a:srgbClr val="000000">
                  <a:alpha val="49410"/>
                </a:srgbClr>
              </a:outerShdw>
            </a:effectLst>
          </p:spPr>
        </p:pic>
        <p:pic>
          <p:nvPicPr>
            <p:cNvPr id="141" name="Google Shape;141;p16"/>
            <p:cNvPicPr preferRelativeResize="0"/>
            <p:nvPr/>
          </p:nvPicPr>
          <p:blipFill rotWithShape="1">
            <a:blip r:embed="rId4">
              <a:alphaModFix/>
            </a:blip>
            <a:srcRect b="13532" l="0" r="0" t="0"/>
            <a:stretch/>
          </p:blipFill>
          <p:spPr>
            <a:xfrm>
              <a:off x="7021450" y="2559475"/>
              <a:ext cx="1572300" cy="1044599"/>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49410"/>
                </a:srgbClr>
              </a:outerShdw>
            </a:effectLst>
          </p:spPr>
        </p:pic>
        <p:pic>
          <p:nvPicPr>
            <p:cNvPr id="142" name="Google Shape;142;p16"/>
            <p:cNvPicPr preferRelativeResize="0"/>
            <p:nvPr/>
          </p:nvPicPr>
          <p:blipFill rotWithShape="1">
            <a:blip r:embed="rId5">
              <a:alphaModFix/>
            </a:blip>
            <a:srcRect b="0" l="0" r="0" t="0"/>
            <a:stretch/>
          </p:blipFill>
          <p:spPr>
            <a:xfrm>
              <a:off x="4272100" y="2604190"/>
              <a:ext cx="1572301" cy="1115710"/>
            </a:xfrm>
            <a:prstGeom prst="rect">
              <a:avLst/>
            </a:prstGeom>
            <a:noFill/>
            <a:ln cap="flat" cmpd="sng" w="19050">
              <a:solidFill>
                <a:srgbClr val="595959"/>
              </a:solidFill>
              <a:prstDash val="solid"/>
              <a:round/>
              <a:headEnd len="sm" w="sm" type="none"/>
              <a:tailEnd len="sm" w="sm" type="none"/>
            </a:ln>
            <a:effectLst>
              <a:outerShdw blurRad="57150" rotWithShape="0" algn="bl" dir="5400000" dist="19050">
                <a:srgbClr val="000000">
                  <a:alpha val="49410"/>
                </a:srgbClr>
              </a:outerShdw>
            </a:effectLst>
          </p:spPr>
        </p:pic>
        <p:sp>
          <p:nvSpPr>
            <p:cNvPr id="143" name="Google Shape;143;p16"/>
            <p:cNvSpPr txBox="1"/>
            <p:nvPr/>
          </p:nvSpPr>
          <p:spPr>
            <a:xfrm>
              <a:off x="1368233" y="2563235"/>
              <a:ext cx="1215900" cy="196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NAM+Nests</a:t>
              </a:r>
              <a:endParaRPr b="0" i="0" sz="1400" u="none" cap="none" strike="noStrike">
                <a:solidFill>
                  <a:srgbClr val="000000"/>
                </a:solidFill>
                <a:latin typeface="Arial"/>
                <a:ea typeface="Arial"/>
                <a:cs typeface="Arial"/>
                <a:sym typeface="Arial"/>
              </a:endParaRPr>
            </a:p>
          </p:txBody>
        </p:sp>
        <p:sp>
          <p:nvSpPr>
            <p:cNvPr id="144" name="Google Shape;144;p16"/>
            <p:cNvSpPr txBox="1"/>
            <p:nvPr/>
          </p:nvSpPr>
          <p:spPr>
            <a:xfrm>
              <a:off x="4518899" y="2546871"/>
              <a:ext cx="1138800" cy="247800"/>
            </a:xfrm>
            <a:prstGeom prst="rect">
              <a:avLst/>
            </a:prstGeom>
            <a:solidFill>
              <a:srgbClr val="F3F3F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RAP/HRRR</a:t>
              </a:r>
              <a:endParaRPr b="0" i="0" sz="1400" u="none" cap="none" strike="noStrike">
                <a:solidFill>
                  <a:srgbClr val="000000"/>
                </a:solidFill>
                <a:latin typeface="Arial"/>
                <a:ea typeface="Arial"/>
                <a:cs typeface="Arial"/>
                <a:sym typeface="Arial"/>
              </a:endParaRPr>
            </a:p>
          </p:txBody>
        </p:sp>
        <p:sp>
          <p:nvSpPr>
            <p:cNvPr id="145" name="Google Shape;145;p16"/>
            <p:cNvSpPr txBox="1"/>
            <p:nvPr/>
          </p:nvSpPr>
          <p:spPr>
            <a:xfrm>
              <a:off x="7262877" y="2546869"/>
              <a:ext cx="1215900" cy="196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HiResWs</a:t>
              </a:r>
              <a:endParaRPr b="0" i="0" sz="1400" u="none" cap="none" strike="noStrike">
                <a:solidFill>
                  <a:srgbClr val="000000"/>
                </a:solidFill>
                <a:latin typeface="Arial"/>
                <a:ea typeface="Arial"/>
                <a:cs typeface="Arial"/>
                <a:sym typeface="Arial"/>
              </a:endParaRPr>
            </a:p>
          </p:txBody>
        </p:sp>
      </p:grpSp>
      <p:cxnSp>
        <p:nvCxnSpPr>
          <p:cNvPr id="146" name="Google Shape;146;p16"/>
          <p:cNvCxnSpPr>
            <a:stCxn id="104" idx="2"/>
          </p:cNvCxnSpPr>
          <p:nvPr/>
        </p:nvCxnSpPr>
        <p:spPr>
          <a:xfrm>
            <a:off x="5134901" y="1298892"/>
            <a:ext cx="0" cy="804000"/>
          </a:xfrm>
          <a:prstGeom prst="straightConnector1">
            <a:avLst/>
          </a:prstGeom>
          <a:noFill/>
          <a:ln cap="flat" cmpd="sng" w="9525">
            <a:solidFill>
              <a:srgbClr val="0A4595"/>
            </a:solidFill>
            <a:prstDash val="solid"/>
            <a:round/>
            <a:headEnd len="sm" w="sm" type="none"/>
            <a:tailEnd len="med" w="med" type="triangle"/>
          </a:ln>
        </p:spPr>
      </p:cxnSp>
      <p:cxnSp>
        <p:nvCxnSpPr>
          <p:cNvPr id="147" name="Google Shape;147;p16"/>
          <p:cNvCxnSpPr>
            <a:endCxn id="114" idx="1"/>
          </p:cNvCxnSpPr>
          <p:nvPr/>
        </p:nvCxnSpPr>
        <p:spPr>
          <a:xfrm>
            <a:off x="3294699" y="2369650"/>
            <a:ext cx="2246100" cy="622200"/>
          </a:xfrm>
          <a:prstGeom prst="straightConnector1">
            <a:avLst/>
          </a:prstGeom>
          <a:noFill/>
          <a:ln cap="flat" cmpd="sng" w="9525">
            <a:solidFill>
              <a:srgbClr val="0A4595"/>
            </a:solidFill>
            <a:prstDash val="solid"/>
            <a:round/>
            <a:headEnd len="sm" w="sm" type="none"/>
            <a:tailEnd len="med" w="med" type="triangle"/>
          </a:ln>
        </p:spPr>
      </p:cxnSp>
      <p:sp>
        <p:nvSpPr>
          <p:cNvPr id="148" name="Google Shape;148;p16"/>
          <p:cNvSpPr/>
          <p:nvPr/>
        </p:nvSpPr>
        <p:spPr>
          <a:xfrm>
            <a:off x="530425" y="1298900"/>
            <a:ext cx="8110500" cy="2116500"/>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55" name="Google Shape;155;p17"/>
          <p:cNvSpPr/>
          <p:nvPr/>
        </p:nvSpPr>
        <p:spPr>
          <a:xfrm>
            <a:off x="1317653" y="3999081"/>
            <a:ext cx="6840600" cy="612300"/>
          </a:xfrm>
          <a:prstGeom prst="rect">
            <a:avLst/>
          </a:prstGeom>
          <a:noFill/>
          <a:ln cap="flat" cmpd="sng" w="28575">
            <a:solidFill>
              <a:srgbClr val="7030A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56" name="Google Shape;156;p17"/>
          <p:cNvSpPr/>
          <p:nvPr/>
        </p:nvSpPr>
        <p:spPr>
          <a:xfrm>
            <a:off x="1310857" y="2733038"/>
            <a:ext cx="6858000" cy="727500"/>
          </a:xfrm>
          <a:prstGeom prst="rect">
            <a:avLst/>
          </a:prstGeom>
          <a:noFill/>
          <a:ln cap="flat" cmpd="sng" w="28575">
            <a:solidFill>
              <a:srgbClr val="38761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57" name="Google Shape;157;p17"/>
          <p:cNvSpPr/>
          <p:nvPr/>
        </p:nvSpPr>
        <p:spPr>
          <a:xfrm>
            <a:off x="1310856" y="1741351"/>
            <a:ext cx="6858000" cy="380700"/>
          </a:xfrm>
          <a:prstGeom prst="rect">
            <a:avLst/>
          </a:prstGeom>
          <a:noFill/>
          <a:ln cap="flat" cmpd="sng" w="28575">
            <a:solidFill>
              <a:srgbClr val="0000F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58" name="Google Shape;158;p17"/>
          <p:cNvSpPr txBox="1"/>
          <p:nvPr/>
        </p:nvSpPr>
        <p:spPr>
          <a:xfrm>
            <a:off x="4935151" y="1790041"/>
            <a:ext cx="4944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A4595"/>
                </a:solidFill>
                <a:latin typeface="Arial"/>
                <a:ea typeface="Arial"/>
                <a:cs typeface="Arial"/>
                <a:sym typeface="Arial"/>
              </a:rPr>
              <a:t>GFS</a:t>
            </a:r>
            <a:endParaRPr b="0" i="0" sz="1200" u="none" cap="none" strike="noStrike">
              <a:solidFill>
                <a:srgbClr val="0A4595"/>
              </a:solidFill>
              <a:latin typeface="Arial"/>
              <a:ea typeface="Arial"/>
              <a:cs typeface="Arial"/>
              <a:sym typeface="Arial"/>
            </a:endParaRPr>
          </a:p>
        </p:txBody>
      </p:sp>
      <p:sp>
        <p:nvSpPr>
          <p:cNvPr id="159" name="Google Shape;159;p17"/>
          <p:cNvSpPr txBox="1"/>
          <p:nvPr/>
        </p:nvSpPr>
        <p:spPr>
          <a:xfrm>
            <a:off x="6334706" y="1789389"/>
            <a:ext cx="6096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A4595"/>
                </a:solidFill>
                <a:latin typeface="Arial"/>
                <a:ea typeface="Arial"/>
                <a:cs typeface="Arial"/>
                <a:sym typeface="Arial"/>
              </a:rPr>
              <a:t>GEFS</a:t>
            </a:r>
            <a:endParaRPr b="0" i="0" sz="1200" u="none" cap="none" strike="noStrike">
              <a:solidFill>
                <a:srgbClr val="0A4595"/>
              </a:solidFill>
              <a:latin typeface="Arial"/>
              <a:ea typeface="Arial"/>
              <a:cs typeface="Arial"/>
              <a:sym typeface="Arial"/>
            </a:endParaRPr>
          </a:p>
        </p:txBody>
      </p:sp>
      <p:sp>
        <p:nvSpPr>
          <p:cNvPr id="160" name="Google Shape;160;p17"/>
          <p:cNvSpPr txBox="1"/>
          <p:nvPr/>
        </p:nvSpPr>
        <p:spPr>
          <a:xfrm>
            <a:off x="1310856" y="1763177"/>
            <a:ext cx="31251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FF"/>
                </a:solidFill>
                <a:latin typeface="Arial"/>
                <a:ea typeface="Arial"/>
                <a:cs typeface="Arial"/>
                <a:sym typeface="Arial"/>
              </a:rPr>
              <a:t>Global	(10-15 km, 24/day)</a:t>
            </a:r>
            <a:endParaRPr b="0" i="0" sz="1400" u="none" cap="none" strike="noStrike">
              <a:solidFill>
                <a:srgbClr val="0A4595"/>
              </a:solidFill>
              <a:latin typeface="Arial"/>
              <a:ea typeface="Arial"/>
              <a:cs typeface="Arial"/>
              <a:sym typeface="Arial"/>
            </a:endParaRPr>
          </a:p>
        </p:txBody>
      </p:sp>
      <p:sp>
        <p:nvSpPr>
          <p:cNvPr id="161" name="Google Shape;161;p17"/>
          <p:cNvSpPr/>
          <p:nvPr/>
        </p:nvSpPr>
        <p:spPr>
          <a:xfrm>
            <a:off x="1468941" y="1755119"/>
            <a:ext cx="6470400" cy="172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4595"/>
              </a:solidFill>
              <a:latin typeface="Arial"/>
              <a:ea typeface="Arial"/>
              <a:cs typeface="Arial"/>
              <a:sym typeface="Arial"/>
            </a:endParaRPr>
          </a:p>
        </p:txBody>
      </p:sp>
      <p:sp>
        <p:nvSpPr>
          <p:cNvPr id="162" name="Google Shape;162;p17"/>
          <p:cNvSpPr txBox="1"/>
          <p:nvPr/>
        </p:nvSpPr>
        <p:spPr>
          <a:xfrm>
            <a:off x="6248094" y="2920214"/>
            <a:ext cx="7791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A4595"/>
                </a:solidFill>
                <a:latin typeface="Arial"/>
                <a:ea typeface="Arial"/>
                <a:cs typeface="Arial"/>
                <a:sym typeface="Arial"/>
              </a:rPr>
              <a:t>RRFS</a:t>
            </a:r>
            <a:endParaRPr b="0" i="0" sz="1400" u="none" cap="none" strike="noStrike">
              <a:solidFill>
                <a:srgbClr val="0A4595"/>
              </a:solidFill>
              <a:latin typeface="Arial"/>
              <a:ea typeface="Arial"/>
              <a:cs typeface="Arial"/>
              <a:sym typeface="Arial"/>
            </a:endParaRPr>
          </a:p>
        </p:txBody>
      </p:sp>
      <p:cxnSp>
        <p:nvCxnSpPr>
          <p:cNvPr id="163" name="Google Shape;163;p17"/>
          <p:cNvCxnSpPr/>
          <p:nvPr/>
        </p:nvCxnSpPr>
        <p:spPr>
          <a:xfrm>
            <a:off x="5182300" y="2239024"/>
            <a:ext cx="0" cy="67800"/>
          </a:xfrm>
          <a:prstGeom prst="straightConnector1">
            <a:avLst/>
          </a:prstGeom>
          <a:noFill/>
          <a:ln>
            <a:noFill/>
          </a:ln>
        </p:spPr>
      </p:cxnSp>
      <p:cxnSp>
        <p:nvCxnSpPr>
          <p:cNvPr id="164" name="Google Shape;164;p17"/>
          <p:cNvCxnSpPr>
            <a:stCxn id="158" idx="2"/>
          </p:cNvCxnSpPr>
          <p:nvPr/>
        </p:nvCxnSpPr>
        <p:spPr>
          <a:xfrm>
            <a:off x="5182351" y="2066941"/>
            <a:ext cx="685800" cy="685800"/>
          </a:xfrm>
          <a:prstGeom prst="straightConnector1">
            <a:avLst/>
          </a:prstGeom>
          <a:noFill/>
          <a:ln>
            <a:noFill/>
          </a:ln>
        </p:spPr>
      </p:cxnSp>
      <p:cxnSp>
        <p:nvCxnSpPr>
          <p:cNvPr id="165" name="Google Shape;165;p17"/>
          <p:cNvCxnSpPr>
            <a:endCxn id="159" idx="1"/>
          </p:cNvCxnSpPr>
          <p:nvPr/>
        </p:nvCxnSpPr>
        <p:spPr>
          <a:xfrm>
            <a:off x="5423606" y="1918839"/>
            <a:ext cx="911100" cy="9000"/>
          </a:xfrm>
          <a:prstGeom prst="straightConnector1">
            <a:avLst/>
          </a:prstGeom>
          <a:noFill/>
          <a:ln cap="flat" cmpd="sng" w="9525">
            <a:solidFill>
              <a:srgbClr val="0A4595"/>
            </a:solidFill>
            <a:prstDash val="solid"/>
            <a:round/>
            <a:headEnd len="sm" w="sm" type="none"/>
            <a:tailEnd len="med" w="med" type="triangle"/>
          </a:ln>
        </p:spPr>
      </p:cxnSp>
      <p:sp>
        <p:nvSpPr>
          <p:cNvPr id="166" name="Google Shape;166;p17"/>
          <p:cNvSpPr txBox="1"/>
          <p:nvPr/>
        </p:nvSpPr>
        <p:spPr>
          <a:xfrm>
            <a:off x="6294763" y="4164952"/>
            <a:ext cx="685800" cy="276900"/>
          </a:xfrm>
          <a:prstGeom prst="rect">
            <a:avLst/>
          </a:prstGeom>
          <a:noFill/>
          <a:ln cap="flat" cmpd="sng" w="9525">
            <a:solidFill>
              <a:srgbClr val="0A459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A4595"/>
                </a:solidFill>
                <a:latin typeface="Arial"/>
                <a:ea typeface="Arial"/>
                <a:cs typeface="Arial"/>
                <a:sym typeface="Arial"/>
              </a:rPr>
              <a:t>WoFS</a:t>
            </a:r>
            <a:endParaRPr b="0" i="0" sz="1400" u="none" cap="none" strike="noStrike">
              <a:solidFill>
                <a:srgbClr val="0A4595"/>
              </a:solidFill>
              <a:latin typeface="Arial"/>
              <a:ea typeface="Arial"/>
              <a:cs typeface="Arial"/>
              <a:sym typeface="Arial"/>
            </a:endParaRPr>
          </a:p>
        </p:txBody>
      </p:sp>
      <p:sp>
        <p:nvSpPr>
          <p:cNvPr id="167" name="Google Shape;167;p17"/>
          <p:cNvSpPr txBox="1"/>
          <p:nvPr/>
        </p:nvSpPr>
        <p:spPr>
          <a:xfrm>
            <a:off x="1304244" y="2822534"/>
            <a:ext cx="2187300" cy="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38761D"/>
                </a:solidFill>
                <a:latin typeface="Arial"/>
                <a:ea typeface="Arial"/>
                <a:cs typeface="Arial"/>
                <a:sym typeface="Arial"/>
              </a:rPr>
              <a:t>CONUS/OCONUS</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38761D"/>
                </a:solidFill>
                <a:latin typeface="Arial"/>
                <a:ea typeface="Arial"/>
                <a:cs typeface="Arial"/>
                <a:sym typeface="Arial"/>
              </a:rPr>
              <a:t>CAM (3 km, 24/day)</a:t>
            </a:r>
            <a:endParaRPr b="0" i="0" sz="1400" u="none" cap="none" strike="noStrike">
              <a:solidFill>
                <a:srgbClr val="38761D"/>
              </a:solidFill>
              <a:latin typeface="Arial"/>
              <a:ea typeface="Arial"/>
              <a:cs typeface="Arial"/>
              <a:sym typeface="Arial"/>
            </a:endParaRPr>
          </a:p>
        </p:txBody>
      </p:sp>
      <p:sp>
        <p:nvSpPr>
          <p:cNvPr id="168" name="Google Shape;168;p17"/>
          <p:cNvSpPr txBox="1"/>
          <p:nvPr/>
        </p:nvSpPr>
        <p:spPr>
          <a:xfrm>
            <a:off x="1304244" y="3999081"/>
            <a:ext cx="2422800" cy="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7030A0"/>
                </a:solidFill>
                <a:latin typeface="Arial"/>
                <a:ea typeface="Arial"/>
                <a:cs typeface="Arial"/>
                <a:sym typeface="Arial"/>
              </a:rPr>
              <a:t>Sub-CONUS</a:t>
            </a:r>
            <a:endParaRPr b="0" i="0" sz="1400" u="none" cap="none" strike="noStrike">
              <a:solidFill>
                <a:srgbClr val="0A45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7030A0"/>
                </a:solidFill>
                <a:latin typeface="Arial"/>
                <a:ea typeface="Arial"/>
                <a:cs typeface="Arial"/>
                <a:sym typeface="Arial"/>
              </a:rPr>
              <a:t>CRM (1 km, on-demand)</a:t>
            </a:r>
            <a:endParaRPr b="0" i="0" sz="1400" u="none" cap="none" strike="noStrike">
              <a:solidFill>
                <a:srgbClr val="0A4595"/>
              </a:solidFill>
              <a:latin typeface="Arial"/>
              <a:ea typeface="Arial"/>
              <a:cs typeface="Arial"/>
              <a:sym typeface="Arial"/>
            </a:endParaRPr>
          </a:p>
        </p:txBody>
      </p:sp>
      <p:cxnSp>
        <p:nvCxnSpPr>
          <p:cNvPr id="169" name="Google Shape;169;p17"/>
          <p:cNvCxnSpPr>
            <a:endCxn id="162" idx="0"/>
          </p:cNvCxnSpPr>
          <p:nvPr/>
        </p:nvCxnSpPr>
        <p:spPr>
          <a:xfrm>
            <a:off x="6637644" y="2065214"/>
            <a:ext cx="0" cy="855000"/>
          </a:xfrm>
          <a:prstGeom prst="straightConnector1">
            <a:avLst/>
          </a:prstGeom>
          <a:noFill/>
          <a:ln cap="flat" cmpd="sng" w="9525">
            <a:solidFill>
              <a:srgbClr val="0A4595"/>
            </a:solidFill>
            <a:prstDash val="solid"/>
            <a:round/>
            <a:headEnd len="sm" w="sm" type="none"/>
            <a:tailEnd len="med" w="med" type="triangle"/>
          </a:ln>
        </p:spPr>
      </p:cxnSp>
      <p:cxnSp>
        <p:nvCxnSpPr>
          <p:cNvPr id="170" name="Google Shape;170;p17"/>
          <p:cNvCxnSpPr>
            <a:stCxn id="162" idx="2"/>
            <a:endCxn id="166" idx="0"/>
          </p:cNvCxnSpPr>
          <p:nvPr/>
        </p:nvCxnSpPr>
        <p:spPr>
          <a:xfrm>
            <a:off x="6637644" y="3197114"/>
            <a:ext cx="0" cy="967800"/>
          </a:xfrm>
          <a:prstGeom prst="straightConnector1">
            <a:avLst/>
          </a:prstGeom>
          <a:noFill/>
          <a:ln cap="flat" cmpd="sng" w="9525">
            <a:solidFill>
              <a:srgbClr val="0A4595"/>
            </a:solidFill>
            <a:prstDash val="solid"/>
            <a:round/>
            <a:headEnd len="sm" w="sm" type="none"/>
            <a:tailEnd len="med" w="med" type="triangle"/>
          </a:ln>
        </p:spPr>
      </p:cxnSp>
      <p:sp>
        <p:nvSpPr>
          <p:cNvPr id="171" name="Google Shape;171;p17"/>
          <p:cNvSpPr txBox="1"/>
          <p:nvPr/>
        </p:nvSpPr>
        <p:spPr>
          <a:xfrm>
            <a:off x="4097501" y="2845650"/>
            <a:ext cx="19440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A4595"/>
                </a:solidFill>
                <a:latin typeface="Arial"/>
                <a:ea typeface="Arial"/>
                <a:cs typeface="Arial"/>
                <a:sym typeface="Arial"/>
              </a:rPr>
              <a:t>Rapid Refresh</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A4595"/>
                </a:solidFill>
                <a:latin typeface="Arial"/>
                <a:ea typeface="Arial"/>
                <a:cs typeface="Arial"/>
                <a:sym typeface="Arial"/>
              </a:rPr>
              <a:t>Forecast System</a:t>
            </a:r>
            <a:endParaRPr b="0" i="0" sz="1100" u="none" cap="none" strike="noStrike">
              <a:solidFill>
                <a:srgbClr val="000000"/>
              </a:solidFill>
              <a:latin typeface="Arial"/>
              <a:ea typeface="Arial"/>
              <a:cs typeface="Arial"/>
              <a:sym typeface="Arial"/>
            </a:endParaRPr>
          </a:p>
        </p:txBody>
      </p:sp>
      <p:sp>
        <p:nvSpPr>
          <p:cNvPr id="172" name="Google Shape;172;p17"/>
          <p:cNvSpPr txBox="1"/>
          <p:nvPr/>
        </p:nvSpPr>
        <p:spPr>
          <a:xfrm>
            <a:off x="4069946" y="4071675"/>
            <a:ext cx="20100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A4595"/>
                </a:solidFill>
                <a:latin typeface="Arial"/>
                <a:ea typeface="Arial"/>
                <a:cs typeface="Arial"/>
                <a:sym typeface="Arial"/>
              </a:rPr>
              <a:t>Warn on Forecast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A4595"/>
                </a:solidFill>
                <a:latin typeface="Arial"/>
                <a:ea typeface="Arial"/>
                <a:cs typeface="Arial"/>
                <a:sym typeface="Arial"/>
              </a:rPr>
              <a:t>System</a:t>
            </a:r>
            <a:endParaRPr b="0" i="0" sz="1100" u="none" cap="none" strike="noStrike">
              <a:solidFill>
                <a:srgbClr val="000000"/>
              </a:solidFill>
              <a:latin typeface="Arial"/>
              <a:ea typeface="Arial"/>
              <a:cs typeface="Arial"/>
              <a:sym typeface="Arial"/>
            </a:endParaRPr>
          </a:p>
        </p:txBody>
      </p:sp>
      <p:sp>
        <p:nvSpPr>
          <p:cNvPr id="173" name="Google Shape;173;p17"/>
          <p:cNvSpPr txBox="1"/>
          <p:nvPr/>
        </p:nvSpPr>
        <p:spPr>
          <a:xfrm>
            <a:off x="1815625" y="223250"/>
            <a:ext cx="6615300" cy="926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lang="en-US" sz="2700">
                <a:solidFill>
                  <a:srgbClr val="0099D8"/>
                </a:solidFill>
              </a:rPr>
              <a:t>Unification</a:t>
            </a:r>
            <a:r>
              <a:rPr b="1" i="0" lang="en-US" sz="2700" u="none" cap="none" strike="noStrike">
                <a:solidFill>
                  <a:srgbClr val="0099D8"/>
                </a:solidFill>
                <a:latin typeface="Arial"/>
                <a:ea typeface="Arial"/>
                <a:cs typeface="Arial"/>
                <a:sym typeface="Arial"/>
              </a:rPr>
              <a:t> of </a:t>
            </a:r>
            <a:r>
              <a:rPr b="1" lang="en-US" sz="2700">
                <a:solidFill>
                  <a:srgbClr val="0099D8"/>
                </a:solidFill>
              </a:rPr>
              <a:t>the Regional Model </a:t>
            </a:r>
            <a:r>
              <a:rPr b="1" i="0" lang="en-US" sz="2700" u="none" cap="none" strike="noStrike">
                <a:solidFill>
                  <a:srgbClr val="0099D8"/>
                </a:solidFill>
                <a:latin typeface="Arial"/>
                <a:ea typeface="Arial"/>
                <a:cs typeface="Arial"/>
                <a:sym typeface="Arial"/>
              </a:rPr>
              <a:t>Production Suite</a:t>
            </a:r>
            <a:endParaRPr b="0" i="0" sz="2700" u="none" cap="none" strike="noStrike">
              <a:solidFill>
                <a:srgbClr val="0099D8"/>
              </a:solidFill>
              <a:latin typeface="Arial"/>
              <a:ea typeface="Arial"/>
              <a:cs typeface="Arial"/>
              <a:sym typeface="Arial"/>
            </a:endParaRPr>
          </a:p>
        </p:txBody>
      </p:sp>
      <p:pic>
        <p:nvPicPr>
          <p:cNvPr id="174" name="Google Shape;174;p17"/>
          <p:cNvPicPr preferRelativeResize="0"/>
          <p:nvPr/>
        </p:nvPicPr>
        <p:blipFill>
          <a:blip r:embed="rId3">
            <a:alphaModFix/>
          </a:blip>
          <a:stretch>
            <a:fillRect/>
          </a:stretch>
        </p:blipFill>
        <p:spPr>
          <a:xfrm>
            <a:off x="609975" y="223250"/>
            <a:ext cx="1435135" cy="531000"/>
          </a:xfrm>
          <a:prstGeom prst="rect">
            <a:avLst/>
          </a:prstGeom>
          <a:noFill/>
          <a:ln>
            <a:noFill/>
          </a:ln>
        </p:spPr>
      </p:pic>
      <p:cxnSp>
        <p:nvCxnSpPr>
          <p:cNvPr id="175" name="Google Shape;175;p17"/>
          <p:cNvCxnSpPr/>
          <p:nvPr/>
        </p:nvCxnSpPr>
        <p:spPr>
          <a:xfrm rot="10800000">
            <a:off x="7103394" y="3058639"/>
            <a:ext cx="1630800" cy="4200"/>
          </a:xfrm>
          <a:prstGeom prst="straightConnector1">
            <a:avLst/>
          </a:prstGeom>
          <a:noFill/>
          <a:ln cap="flat" cmpd="sng" w="38100">
            <a:solidFill>
              <a:srgbClr val="0000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710550" y="258919"/>
            <a:ext cx="7976100" cy="952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000">
                <a:solidFill>
                  <a:schemeClr val="accent1"/>
                </a:solidFill>
              </a:rPr>
              <a:t>Rapid Refresh Forecast System (RRFS)</a:t>
            </a:r>
            <a:endParaRPr sz="3000">
              <a:solidFill>
                <a:schemeClr val="accent1"/>
              </a:solidFill>
            </a:endParaRPr>
          </a:p>
          <a:p>
            <a:pPr indent="0" lvl="0" marL="0" rtl="0" algn="ctr">
              <a:spcBef>
                <a:spcPts val="0"/>
              </a:spcBef>
              <a:spcAft>
                <a:spcPts val="0"/>
              </a:spcAft>
              <a:buNone/>
            </a:pPr>
            <a:r>
              <a:rPr lang="en-US" sz="2000">
                <a:solidFill>
                  <a:schemeClr val="accent1"/>
                </a:solidFill>
              </a:rPr>
              <a:t>A UFS Application</a:t>
            </a:r>
            <a:endParaRPr sz="2000">
              <a:solidFill>
                <a:schemeClr val="accent1"/>
              </a:solidFill>
            </a:endParaRPr>
          </a:p>
        </p:txBody>
      </p:sp>
      <p:sp>
        <p:nvSpPr>
          <p:cNvPr id="181" name="Google Shape;181;p18"/>
          <p:cNvSpPr txBox="1"/>
          <p:nvPr>
            <p:ph idx="1" type="body"/>
          </p:nvPr>
        </p:nvSpPr>
        <p:spPr>
          <a:xfrm>
            <a:off x="327625" y="1163000"/>
            <a:ext cx="6153600" cy="4054500"/>
          </a:xfrm>
          <a:prstGeom prst="rect">
            <a:avLst/>
          </a:prstGeom>
          <a:noFill/>
          <a:ln>
            <a:noFill/>
          </a:ln>
        </p:spPr>
        <p:txBody>
          <a:bodyPr anchorCtr="0" anchor="t" bIns="45700" lIns="91425" spcFirstLastPara="1" rIns="91425" wrap="square" tIns="45700">
            <a:noAutofit/>
          </a:bodyPr>
          <a:lstStyle/>
          <a:p>
            <a:pPr indent="-361950" lvl="0" marL="685800" rtl="0" algn="l">
              <a:lnSpc>
                <a:spcPct val="100000"/>
              </a:lnSpc>
              <a:spcBef>
                <a:spcPts val="360"/>
              </a:spcBef>
              <a:spcAft>
                <a:spcPts val="0"/>
              </a:spcAft>
              <a:buClr>
                <a:srgbClr val="171616"/>
              </a:buClr>
              <a:buSzPts val="2100"/>
              <a:buChar char="●"/>
            </a:pPr>
            <a:r>
              <a:rPr lang="en-US" sz="2100"/>
              <a:t>Based on the FV3-</a:t>
            </a:r>
            <a:r>
              <a:rPr lang="en-US" sz="2100" u="sng"/>
              <a:t>L</a:t>
            </a:r>
            <a:r>
              <a:rPr lang="en-US" sz="2100"/>
              <a:t>imited </a:t>
            </a:r>
            <a:r>
              <a:rPr lang="en-US" sz="2100" u="sng"/>
              <a:t>A</a:t>
            </a:r>
            <a:r>
              <a:rPr lang="en-US" sz="2100"/>
              <a:t>rea </a:t>
            </a:r>
            <a:r>
              <a:rPr lang="en-US" sz="2100" u="sng"/>
              <a:t>M</a:t>
            </a:r>
            <a:r>
              <a:rPr lang="en-US" sz="2100"/>
              <a:t>odel (LAM)</a:t>
            </a:r>
            <a:endParaRPr sz="2100"/>
          </a:p>
          <a:p>
            <a:pPr indent="-304800" lvl="1" marL="914400" rtl="0" algn="l">
              <a:lnSpc>
                <a:spcPct val="100000"/>
              </a:lnSpc>
              <a:spcBef>
                <a:spcPts val="360"/>
              </a:spcBef>
              <a:spcAft>
                <a:spcPts val="0"/>
              </a:spcAft>
              <a:buClr>
                <a:srgbClr val="171616"/>
              </a:buClr>
              <a:buSzPts val="2100"/>
              <a:buChar char="○"/>
            </a:pPr>
            <a:r>
              <a:rPr lang="en-US" sz="2100"/>
              <a:t>Black et al. (</a:t>
            </a:r>
            <a:r>
              <a:rPr i="1" lang="en-US" sz="2100"/>
              <a:t>JAMES</a:t>
            </a:r>
            <a:r>
              <a:rPr lang="en-US" sz="2100"/>
              <a:t>,</a:t>
            </a:r>
            <a:r>
              <a:rPr i="1" lang="en-US" sz="2100"/>
              <a:t> </a:t>
            </a:r>
            <a:r>
              <a:rPr lang="en-US" sz="2100"/>
              <a:t>2021)</a:t>
            </a:r>
            <a:endParaRPr sz="1700"/>
          </a:p>
          <a:p>
            <a:pPr indent="-349250" lvl="0" marL="685800" rtl="0" algn="l">
              <a:lnSpc>
                <a:spcPct val="100000"/>
              </a:lnSpc>
              <a:spcBef>
                <a:spcPts val="0"/>
              </a:spcBef>
              <a:spcAft>
                <a:spcPts val="0"/>
              </a:spcAft>
              <a:buClr>
                <a:srgbClr val="171616"/>
              </a:buClr>
              <a:buSzPts val="1900"/>
              <a:buChar char="●"/>
            </a:pPr>
            <a:r>
              <a:rPr lang="en-US" sz="2100"/>
              <a:t>Rapidly updated</a:t>
            </a:r>
            <a:endParaRPr sz="2900"/>
          </a:p>
          <a:p>
            <a:pPr indent="-349250" lvl="0" marL="685800" rtl="0" algn="l">
              <a:lnSpc>
                <a:spcPct val="100000"/>
              </a:lnSpc>
              <a:spcBef>
                <a:spcPts val="0"/>
              </a:spcBef>
              <a:spcAft>
                <a:spcPts val="0"/>
              </a:spcAft>
              <a:buClr>
                <a:srgbClr val="171616"/>
              </a:buClr>
              <a:buSzPts val="1900"/>
              <a:buChar char="●"/>
            </a:pPr>
            <a:r>
              <a:rPr lang="en-US" sz="2100"/>
              <a:t>Convection-allowing (~3 km)</a:t>
            </a:r>
            <a:endParaRPr sz="2100"/>
          </a:p>
          <a:p>
            <a:pPr indent="-361950" lvl="0" marL="685800" rtl="0" algn="l">
              <a:lnSpc>
                <a:spcPct val="100000"/>
              </a:lnSpc>
              <a:spcBef>
                <a:spcPts val="0"/>
              </a:spcBef>
              <a:spcAft>
                <a:spcPts val="0"/>
              </a:spcAft>
              <a:buClr>
                <a:srgbClr val="171616"/>
              </a:buClr>
              <a:buSzPts val="2100"/>
              <a:buChar char="●"/>
            </a:pPr>
            <a:r>
              <a:rPr lang="en-US" sz="2100"/>
              <a:t>65 vertical layers</a:t>
            </a:r>
            <a:endParaRPr sz="2100"/>
          </a:p>
          <a:p>
            <a:pPr indent="-349250" lvl="0" marL="685800" rtl="0" algn="l">
              <a:lnSpc>
                <a:spcPct val="100000"/>
              </a:lnSpc>
              <a:spcBef>
                <a:spcPts val="0"/>
              </a:spcBef>
              <a:spcAft>
                <a:spcPts val="0"/>
              </a:spcAft>
              <a:buClr>
                <a:srgbClr val="171616"/>
              </a:buClr>
              <a:buSzPts val="1900"/>
              <a:buChar char="●"/>
            </a:pPr>
            <a:r>
              <a:rPr lang="en-US" sz="2100"/>
              <a:t>Hybrid 3DEnVar assimilation (36 members)</a:t>
            </a:r>
            <a:endParaRPr sz="2100"/>
          </a:p>
          <a:p>
            <a:pPr indent="-349250" lvl="0" marL="685800" rtl="0" algn="l">
              <a:lnSpc>
                <a:spcPct val="100000"/>
              </a:lnSpc>
              <a:spcBef>
                <a:spcPts val="0"/>
              </a:spcBef>
              <a:spcAft>
                <a:spcPts val="0"/>
              </a:spcAft>
              <a:buClr>
                <a:srgbClr val="171616"/>
              </a:buClr>
              <a:buSzPts val="1900"/>
              <a:buChar char="●"/>
            </a:pPr>
            <a:r>
              <a:rPr lang="en-US" sz="2100"/>
              <a:t>Ensemble forecasts (9 members)</a:t>
            </a:r>
            <a:endParaRPr sz="2100"/>
          </a:p>
          <a:p>
            <a:pPr indent="-292100" lvl="1" marL="914400" rtl="0" algn="l">
              <a:lnSpc>
                <a:spcPct val="100000"/>
              </a:lnSpc>
              <a:spcBef>
                <a:spcPts val="0"/>
              </a:spcBef>
              <a:spcAft>
                <a:spcPts val="0"/>
              </a:spcAft>
              <a:buClr>
                <a:srgbClr val="171616"/>
              </a:buClr>
              <a:buSzPts val="1900"/>
              <a:buChar char="○"/>
            </a:pPr>
            <a:r>
              <a:rPr lang="en-US" sz="2100"/>
              <a:t>Stochastic and multiphysics suite</a:t>
            </a:r>
            <a:endParaRPr sz="2100"/>
          </a:p>
          <a:p>
            <a:pPr indent="-292100" lvl="1" marL="914400" rtl="0" algn="l">
              <a:lnSpc>
                <a:spcPct val="100000"/>
              </a:lnSpc>
              <a:spcBef>
                <a:spcPts val="0"/>
              </a:spcBef>
              <a:spcAft>
                <a:spcPts val="0"/>
              </a:spcAft>
              <a:buClr>
                <a:srgbClr val="171616"/>
              </a:buClr>
              <a:buSzPts val="1900"/>
              <a:buChar char="○"/>
            </a:pPr>
            <a:r>
              <a:rPr lang="en-US" sz="2100"/>
              <a:t>18h+ hourly</a:t>
            </a:r>
            <a:endParaRPr sz="2100"/>
          </a:p>
          <a:p>
            <a:pPr indent="-292100" lvl="1" marL="914400" rtl="0" algn="l">
              <a:lnSpc>
                <a:spcPct val="100000"/>
              </a:lnSpc>
              <a:spcBef>
                <a:spcPts val="0"/>
              </a:spcBef>
              <a:spcAft>
                <a:spcPts val="0"/>
              </a:spcAft>
              <a:buClr>
                <a:srgbClr val="171616"/>
              </a:buClr>
              <a:buSzPts val="1900"/>
              <a:buChar char="○"/>
            </a:pPr>
            <a:r>
              <a:rPr lang="en-US" sz="2100"/>
              <a:t>60h every 6 hours</a:t>
            </a:r>
            <a:endParaRPr sz="2300"/>
          </a:p>
        </p:txBody>
      </p:sp>
      <p:sp>
        <p:nvSpPr>
          <p:cNvPr id="182" name="Google Shape;182;p18"/>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83" name="Google Shape;183;p18"/>
          <p:cNvPicPr preferRelativeResize="0"/>
          <p:nvPr/>
        </p:nvPicPr>
        <p:blipFill>
          <a:blip r:embed="rId3">
            <a:alphaModFix/>
          </a:blip>
          <a:stretch>
            <a:fillRect/>
          </a:stretch>
        </p:blipFill>
        <p:spPr>
          <a:xfrm>
            <a:off x="6481225" y="2251525"/>
            <a:ext cx="2370750" cy="187745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ph type="title"/>
          </p:nvPr>
        </p:nvSpPr>
        <p:spPr>
          <a:xfrm>
            <a:off x="710550" y="-92050"/>
            <a:ext cx="7976100" cy="782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600"/>
              <a:t>Unifying Regional Domains</a:t>
            </a:r>
            <a:endParaRPr sz="2600"/>
          </a:p>
        </p:txBody>
      </p:sp>
      <p:pic>
        <p:nvPicPr>
          <p:cNvPr id="189" name="Google Shape;189;p19"/>
          <p:cNvPicPr preferRelativeResize="0"/>
          <p:nvPr/>
        </p:nvPicPr>
        <p:blipFill>
          <a:blip r:embed="rId3">
            <a:alphaModFix/>
          </a:blip>
          <a:stretch>
            <a:fillRect/>
          </a:stretch>
        </p:blipFill>
        <p:spPr>
          <a:xfrm>
            <a:off x="3342863" y="2718970"/>
            <a:ext cx="2711475" cy="2147300"/>
          </a:xfrm>
          <a:prstGeom prst="rect">
            <a:avLst/>
          </a:prstGeom>
          <a:noFill/>
          <a:ln cap="flat" cmpd="sng" w="12700">
            <a:solidFill>
              <a:srgbClr val="000000"/>
            </a:solidFill>
            <a:prstDash val="solid"/>
            <a:miter lim="8000"/>
            <a:headEnd len="sm" w="sm" type="none"/>
            <a:tailEnd len="sm" w="sm" type="none"/>
          </a:ln>
        </p:spPr>
      </p:pic>
      <p:grpSp>
        <p:nvGrpSpPr>
          <p:cNvPr id="190" name="Google Shape;190;p19"/>
          <p:cNvGrpSpPr/>
          <p:nvPr/>
        </p:nvGrpSpPr>
        <p:grpSpPr>
          <a:xfrm>
            <a:off x="470848" y="747540"/>
            <a:ext cx="8513653" cy="1672852"/>
            <a:chOff x="1432198" y="2546869"/>
            <a:chExt cx="7161552" cy="1289565"/>
          </a:xfrm>
        </p:grpSpPr>
        <p:pic>
          <p:nvPicPr>
            <p:cNvPr id="191" name="Google Shape;191;p19"/>
            <p:cNvPicPr preferRelativeResize="0"/>
            <p:nvPr/>
          </p:nvPicPr>
          <p:blipFill rotWithShape="1">
            <a:blip r:embed="rId4">
              <a:alphaModFix/>
            </a:blip>
            <a:srcRect b="0" l="0" r="0" t="0"/>
            <a:stretch/>
          </p:blipFill>
          <p:spPr>
            <a:xfrm>
              <a:off x="1432198" y="2563225"/>
              <a:ext cx="1359535" cy="1273209"/>
            </a:xfrm>
            <a:prstGeom prst="rect">
              <a:avLst/>
            </a:prstGeom>
            <a:noFill/>
            <a:ln cap="flat" cmpd="sng" w="19050">
              <a:solidFill>
                <a:srgbClr val="595959"/>
              </a:solidFill>
              <a:prstDash val="solid"/>
              <a:round/>
              <a:headEnd len="sm" w="sm" type="none"/>
              <a:tailEnd len="sm" w="sm" type="none"/>
            </a:ln>
            <a:effectLst>
              <a:outerShdw blurRad="57150" rotWithShape="0" algn="bl" dir="5400000" dist="19050">
                <a:srgbClr val="000000">
                  <a:alpha val="49410"/>
                </a:srgbClr>
              </a:outerShdw>
            </a:effectLst>
          </p:spPr>
        </p:pic>
        <p:pic>
          <p:nvPicPr>
            <p:cNvPr id="192" name="Google Shape;192;p19"/>
            <p:cNvPicPr preferRelativeResize="0"/>
            <p:nvPr/>
          </p:nvPicPr>
          <p:blipFill rotWithShape="1">
            <a:blip r:embed="rId5">
              <a:alphaModFix/>
            </a:blip>
            <a:srcRect b="13532" l="0" r="0" t="0"/>
            <a:stretch/>
          </p:blipFill>
          <p:spPr>
            <a:xfrm>
              <a:off x="7021450" y="2559475"/>
              <a:ext cx="1572300" cy="1044599"/>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49410"/>
                </a:srgbClr>
              </a:outerShdw>
            </a:effectLst>
          </p:spPr>
        </p:pic>
        <p:pic>
          <p:nvPicPr>
            <p:cNvPr id="193" name="Google Shape;193;p19"/>
            <p:cNvPicPr preferRelativeResize="0"/>
            <p:nvPr/>
          </p:nvPicPr>
          <p:blipFill rotWithShape="1">
            <a:blip r:embed="rId6">
              <a:alphaModFix/>
            </a:blip>
            <a:srcRect b="0" l="0" r="0" t="0"/>
            <a:stretch/>
          </p:blipFill>
          <p:spPr>
            <a:xfrm>
              <a:off x="4272100" y="2604190"/>
              <a:ext cx="1572301" cy="1115710"/>
            </a:xfrm>
            <a:prstGeom prst="rect">
              <a:avLst/>
            </a:prstGeom>
            <a:noFill/>
            <a:ln cap="flat" cmpd="sng" w="19050">
              <a:solidFill>
                <a:srgbClr val="595959"/>
              </a:solidFill>
              <a:prstDash val="solid"/>
              <a:round/>
              <a:headEnd len="sm" w="sm" type="none"/>
              <a:tailEnd len="sm" w="sm" type="none"/>
            </a:ln>
            <a:effectLst>
              <a:outerShdw blurRad="57150" rotWithShape="0" algn="bl" dir="5400000" dist="19050">
                <a:srgbClr val="000000">
                  <a:alpha val="49410"/>
                </a:srgbClr>
              </a:outerShdw>
            </a:effectLst>
          </p:spPr>
        </p:pic>
        <p:sp>
          <p:nvSpPr>
            <p:cNvPr id="194" name="Google Shape;194;p19"/>
            <p:cNvSpPr txBox="1"/>
            <p:nvPr/>
          </p:nvSpPr>
          <p:spPr>
            <a:xfrm>
              <a:off x="1496430" y="2563235"/>
              <a:ext cx="1215900" cy="196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NAM+Nests</a:t>
              </a:r>
              <a:endParaRPr b="0" i="0" sz="1400" u="none" cap="none" strike="noStrike">
                <a:solidFill>
                  <a:srgbClr val="000000"/>
                </a:solidFill>
                <a:latin typeface="Arial"/>
                <a:ea typeface="Arial"/>
                <a:cs typeface="Arial"/>
                <a:sym typeface="Arial"/>
              </a:endParaRPr>
            </a:p>
          </p:txBody>
        </p:sp>
        <p:sp>
          <p:nvSpPr>
            <p:cNvPr id="195" name="Google Shape;195;p19"/>
            <p:cNvSpPr txBox="1"/>
            <p:nvPr/>
          </p:nvSpPr>
          <p:spPr>
            <a:xfrm>
              <a:off x="4518899" y="2546871"/>
              <a:ext cx="1138800" cy="247800"/>
            </a:xfrm>
            <a:prstGeom prst="rect">
              <a:avLst/>
            </a:prstGeom>
            <a:solidFill>
              <a:srgbClr val="F3F3F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RAP/HRRR</a:t>
              </a:r>
              <a:endParaRPr b="0" i="0" sz="1400" u="none" cap="none" strike="noStrike">
                <a:solidFill>
                  <a:srgbClr val="000000"/>
                </a:solidFill>
                <a:latin typeface="Arial"/>
                <a:ea typeface="Arial"/>
                <a:cs typeface="Arial"/>
                <a:sym typeface="Arial"/>
              </a:endParaRPr>
            </a:p>
          </p:txBody>
        </p:sp>
        <p:sp>
          <p:nvSpPr>
            <p:cNvPr id="196" name="Google Shape;196;p19"/>
            <p:cNvSpPr txBox="1"/>
            <p:nvPr/>
          </p:nvSpPr>
          <p:spPr>
            <a:xfrm>
              <a:off x="7262877" y="2546869"/>
              <a:ext cx="1215900" cy="196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HiResWs</a:t>
              </a:r>
              <a:endParaRPr b="0" i="0" sz="1400" u="none" cap="none" strike="noStrike">
                <a:solidFill>
                  <a:srgbClr val="000000"/>
                </a:solidFill>
                <a:latin typeface="Arial"/>
                <a:ea typeface="Arial"/>
                <a:cs typeface="Arial"/>
                <a:sym typeface="Arial"/>
              </a:endParaRPr>
            </a:p>
          </p:txBody>
        </p:sp>
      </p:grpSp>
      <p:sp>
        <p:nvSpPr>
          <p:cNvPr id="197" name="Google Shape;197;p19"/>
          <p:cNvSpPr txBox="1"/>
          <p:nvPr/>
        </p:nvSpPr>
        <p:spPr>
          <a:xfrm>
            <a:off x="3310513" y="5010267"/>
            <a:ext cx="2776200" cy="552300"/>
          </a:xfrm>
          <a:prstGeom prst="rect">
            <a:avLst/>
          </a:prstGeom>
          <a:solidFill>
            <a:srgbClr val="F2F2F2"/>
          </a:solidFill>
          <a:ln cap="flat" cmpd="sng" w="28575">
            <a:solidFill>
              <a:srgbClr val="0B45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307BF3"/>
                </a:solidFill>
                <a:latin typeface="Arial"/>
                <a:ea typeface="Arial"/>
                <a:cs typeface="Arial"/>
                <a:sym typeface="Arial"/>
              </a:rPr>
              <a:t>3 km RRFS domain</a:t>
            </a:r>
            <a:endParaRPr b="0" i="0" sz="1800" u="none" cap="none" strike="noStrike">
              <a:solidFill>
                <a:srgbClr val="307BF3"/>
              </a:solidFill>
              <a:latin typeface="Arial"/>
              <a:ea typeface="Arial"/>
              <a:cs typeface="Arial"/>
              <a:sym typeface="Arial"/>
            </a:endParaRPr>
          </a:p>
        </p:txBody>
      </p:sp>
      <p:cxnSp>
        <p:nvCxnSpPr>
          <p:cNvPr id="198" name="Google Shape;198;p19"/>
          <p:cNvCxnSpPr/>
          <p:nvPr/>
        </p:nvCxnSpPr>
        <p:spPr>
          <a:xfrm>
            <a:off x="1892350" y="2455583"/>
            <a:ext cx="1450200" cy="399000"/>
          </a:xfrm>
          <a:prstGeom prst="straightConnector1">
            <a:avLst/>
          </a:prstGeom>
          <a:noFill/>
          <a:ln cap="flat" cmpd="sng" w="28575">
            <a:solidFill>
              <a:schemeClr val="dk2"/>
            </a:solidFill>
            <a:prstDash val="solid"/>
            <a:round/>
            <a:headEnd len="med" w="med" type="none"/>
            <a:tailEnd len="med" w="med" type="triangle"/>
          </a:ln>
        </p:spPr>
      </p:cxnSp>
      <p:cxnSp>
        <p:nvCxnSpPr>
          <p:cNvPr id="199" name="Google Shape;199;p19"/>
          <p:cNvCxnSpPr/>
          <p:nvPr/>
        </p:nvCxnSpPr>
        <p:spPr>
          <a:xfrm>
            <a:off x="4781417" y="2269149"/>
            <a:ext cx="12300" cy="396333"/>
          </a:xfrm>
          <a:prstGeom prst="straightConnector1">
            <a:avLst/>
          </a:prstGeom>
          <a:noFill/>
          <a:ln cap="flat" cmpd="sng" w="28575">
            <a:solidFill>
              <a:schemeClr val="dk2"/>
            </a:solidFill>
            <a:prstDash val="solid"/>
            <a:round/>
            <a:headEnd len="med" w="med" type="none"/>
            <a:tailEnd len="med" w="med" type="triangle"/>
          </a:ln>
        </p:spPr>
      </p:cxnSp>
      <p:cxnSp>
        <p:nvCxnSpPr>
          <p:cNvPr id="200" name="Google Shape;200;p19"/>
          <p:cNvCxnSpPr/>
          <p:nvPr/>
        </p:nvCxnSpPr>
        <p:spPr>
          <a:xfrm flipH="1">
            <a:off x="6118975" y="2117944"/>
            <a:ext cx="1588500" cy="782667"/>
          </a:xfrm>
          <a:prstGeom prst="straightConnector1">
            <a:avLst/>
          </a:prstGeom>
          <a:noFill/>
          <a:ln cap="flat" cmpd="sng" w="28575">
            <a:solidFill>
              <a:schemeClr val="dk2"/>
            </a:solidFill>
            <a:prstDash val="solid"/>
            <a:round/>
            <a:headEnd len="med" w="med" type="none"/>
            <a:tailEnd len="med" w="med" type="triangle"/>
          </a:ln>
        </p:spPr>
      </p:cxnSp>
      <p:sp>
        <p:nvSpPr>
          <p:cNvPr id="201" name="Google Shape;201;p19"/>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02" name="Google Shape;202;p19"/>
          <p:cNvSpPr txBox="1"/>
          <p:nvPr/>
        </p:nvSpPr>
        <p:spPr>
          <a:xfrm>
            <a:off x="6304175" y="3751075"/>
            <a:ext cx="225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~9 million cells per layer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cxnSp>
        <p:nvCxnSpPr>
          <p:cNvPr id="208" name="Google Shape;208;p20"/>
          <p:cNvCxnSpPr/>
          <p:nvPr/>
        </p:nvCxnSpPr>
        <p:spPr>
          <a:xfrm>
            <a:off x="4303050" y="1389525"/>
            <a:ext cx="2238000" cy="728700"/>
          </a:xfrm>
          <a:prstGeom prst="straightConnector1">
            <a:avLst/>
          </a:prstGeom>
          <a:noFill/>
          <a:ln cap="flat" cmpd="sng" w="38100">
            <a:solidFill>
              <a:srgbClr val="A64D79"/>
            </a:solidFill>
            <a:prstDash val="solid"/>
            <a:round/>
            <a:headEnd len="med" w="med" type="none"/>
            <a:tailEnd len="med" w="med" type="triangle"/>
          </a:ln>
        </p:spPr>
      </p:cxnSp>
      <p:sp>
        <p:nvSpPr>
          <p:cNvPr id="209" name="Google Shape;209;p20"/>
          <p:cNvSpPr txBox="1"/>
          <p:nvPr/>
        </p:nvSpPr>
        <p:spPr>
          <a:xfrm>
            <a:off x="650900" y="568300"/>
            <a:ext cx="58902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US"/>
              <a:t>Underway at NOAA EMC and GSL</a:t>
            </a:r>
            <a:endParaRPr/>
          </a:p>
          <a:p>
            <a:pPr indent="-317500" lvl="0" marL="457200" rtl="0" algn="l">
              <a:spcBef>
                <a:spcPts val="0"/>
              </a:spcBef>
              <a:spcAft>
                <a:spcPts val="0"/>
              </a:spcAft>
              <a:buSzPts val="1400"/>
              <a:buChar char="●"/>
            </a:pPr>
            <a:r>
              <a:rPr lang="en-US"/>
              <a:t>Some highlights for EMC runs</a:t>
            </a:r>
            <a:endParaRPr/>
          </a:p>
          <a:p>
            <a:pPr indent="-317500" lvl="1" marL="914400" rtl="0" algn="l">
              <a:spcBef>
                <a:spcPts val="0"/>
              </a:spcBef>
              <a:spcAft>
                <a:spcPts val="0"/>
              </a:spcAft>
              <a:buSzPts val="1400"/>
              <a:buChar char="○"/>
            </a:pPr>
            <a:r>
              <a:rPr lang="en-US"/>
              <a:t>Coldstarted North American domain</a:t>
            </a:r>
            <a:endParaRPr/>
          </a:p>
          <a:p>
            <a:pPr indent="-317500" lvl="1" marL="914400" rtl="0" algn="l">
              <a:spcBef>
                <a:spcPts val="0"/>
              </a:spcBef>
              <a:spcAft>
                <a:spcPts val="0"/>
              </a:spcAft>
              <a:buSzPts val="1400"/>
              <a:buChar char="○"/>
            </a:pPr>
            <a:r>
              <a:rPr lang="en-US"/>
              <a:t>DA over CONUS</a:t>
            </a:r>
            <a:endParaRPr/>
          </a:p>
          <a:p>
            <a:pPr indent="-317500" lvl="1" marL="914400" rtl="0" algn="l">
              <a:spcBef>
                <a:spcPts val="0"/>
              </a:spcBef>
              <a:spcAft>
                <a:spcPts val="0"/>
              </a:spcAft>
              <a:buSzPts val="1400"/>
              <a:buChar char="○"/>
            </a:pPr>
            <a:r>
              <a:rPr lang="en-US"/>
              <a:t>DA over North American domain</a:t>
            </a:r>
            <a:endParaRPr/>
          </a:p>
          <a:p>
            <a:pPr indent="-317500" lvl="1" marL="914400" rtl="0" algn="l">
              <a:spcBef>
                <a:spcPts val="0"/>
              </a:spcBef>
              <a:spcAft>
                <a:spcPts val="0"/>
              </a:spcAft>
              <a:buSzPts val="1400"/>
              <a:buChar char="○"/>
            </a:pPr>
            <a:r>
              <a:rPr lang="en-US"/>
              <a:t>At present all DA runs shown </a:t>
            </a:r>
            <a:r>
              <a:rPr i="1" lang="en-US"/>
              <a:t>here</a:t>
            </a:r>
            <a:r>
              <a:rPr lang="en-US"/>
              <a:t> have the following features:</a:t>
            </a:r>
            <a:endParaRPr/>
          </a:p>
          <a:p>
            <a:pPr indent="-317500" lvl="2" marL="1371600" rtl="0" algn="l">
              <a:spcBef>
                <a:spcPts val="0"/>
              </a:spcBef>
              <a:spcAft>
                <a:spcPts val="0"/>
              </a:spcAft>
              <a:buSzPts val="1400"/>
              <a:buChar char="■"/>
            </a:pPr>
            <a:r>
              <a:rPr lang="en-US"/>
              <a:t>3-km</a:t>
            </a:r>
            <a:endParaRPr/>
          </a:p>
          <a:p>
            <a:pPr indent="-317500" lvl="2" marL="1371600" rtl="0" algn="l">
              <a:spcBef>
                <a:spcPts val="0"/>
              </a:spcBef>
              <a:spcAft>
                <a:spcPts val="0"/>
              </a:spcAft>
              <a:buSzPts val="1400"/>
              <a:buChar char="■"/>
            </a:pPr>
            <a:r>
              <a:rPr lang="en-US"/>
              <a:t>Forecasts at 00Z and 12Z</a:t>
            </a:r>
            <a:endParaRPr/>
          </a:p>
          <a:p>
            <a:pPr indent="-317500" lvl="2" marL="1371600" rtl="0" algn="l">
              <a:spcBef>
                <a:spcPts val="0"/>
              </a:spcBef>
              <a:spcAft>
                <a:spcPts val="0"/>
              </a:spcAft>
              <a:buSzPts val="1400"/>
              <a:buChar char="■"/>
            </a:pPr>
            <a:r>
              <a:rPr lang="en-US"/>
              <a:t>Passively use global model (</a:t>
            </a:r>
            <a:r>
              <a:rPr lang="en-US"/>
              <a:t>GDAS) EnKF members</a:t>
            </a:r>
            <a:endParaRPr/>
          </a:p>
          <a:p>
            <a:pPr indent="-317500" lvl="2" marL="1371600" rtl="0" algn="l">
              <a:spcBef>
                <a:spcPts val="0"/>
              </a:spcBef>
              <a:spcAft>
                <a:spcPts val="0"/>
              </a:spcAft>
              <a:buSzPts val="1400"/>
              <a:buChar char="■"/>
            </a:pPr>
            <a:r>
              <a:rPr lang="en-US"/>
              <a:t>No 3 km DA members (yet)</a:t>
            </a:r>
            <a:endParaRPr/>
          </a:p>
          <a:p>
            <a:pPr indent="-317500" lvl="2" marL="1371600" rtl="0" algn="l">
              <a:spcBef>
                <a:spcPts val="0"/>
              </a:spcBef>
              <a:spcAft>
                <a:spcPts val="0"/>
              </a:spcAft>
              <a:buSzPts val="1400"/>
              <a:buChar char="■"/>
            </a:pPr>
            <a:r>
              <a:rPr lang="en-US"/>
              <a:t>No cloud analysis or radar DA (yet)</a:t>
            </a:r>
            <a:endParaRPr/>
          </a:p>
          <a:p>
            <a:pPr indent="-317500" lvl="2" marL="1371600" rtl="0" algn="l">
              <a:spcBef>
                <a:spcPts val="0"/>
              </a:spcBef>
              <a:spcAft>
                <a:spcPts val="0"/>
              </a:spcAft>
              <a:buSzPts val="1400"/>
              <a:buChar char="■"/>
            </a:pPr>
            <a:r>
              <a:rPr lang="en-US"/>
              <a:t>Use on-time obs only (no partial/catch-up cycle obs)</a:t>
            </a:r>
            <a:endParaRPr/>
          </a:p>
        </p:txBody>
      </p:sp>
      <p:sp>
        <p:nvSpPr>
          <p:cNvPr id="210" name="Google Shape;210;p20"/>
          <p:cNvSpPr txBox="1"/>
          <p:nvPr>
            <p:ph type="title"/>
          </p:nvPr>
        </p:nvSpPr>
        <p:spPr>
          <a:xfrm>
            <a:off x="628654" y="104153"/>
            <a:ext cx="7312800" cy="693600"/>
          </a:xfrm>
          <a:prstGeom prst="rect">
            <a:avLst/>
          </a:prstGeom>
        </p:spPr>
        <p:txBody>
          <a:bodyPr anchorCtr="0" anchor="ctr" bIns="35550" lIns="71100" spcFirstLastPara="1" rIns="71100" wrap="square" tIns="35550">
            <a:noAutofit/>
          </a:bodyPr>
          <a:lstStyle/>
          <a:p>
            <a:pPr indent="0" lvl="0" marL="0" rtl="0" algn="l">
              <a:spcBef>
                <a:spcPts val="0"/>
              </a:spcBef>
              <a:spcAft>
                <a:spcPts val="0"/>
              </a:spcAft>
              <a:buNone/>
            </a:pPr>
            <a:r>
              <a:rPr lang="en-US" sz="2400"/>
              <a:t>Current testing</a:t>
            </a:r>
            <a:endParaRPr sz="2400"/>
          </a:p>
        </p:txBody>
      </p:sp>
      <p:sp>
        <p:nvSpPr>
          <p:cNvPr id="211" name="Google Shape;211;p20"/>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12" name="Google Shape;212;p20"/>
          <p:cNvSpPr txBox="1"/>
          <p:nvPr/>
        </p:nvSpPr>
        <p:spPr>
          <a:xfrm>
            <a:off x="1023975" y="3621550"/>
            <a:ext cx="1889700" cy="5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A4595"/>
              </a:buClr>
              <a:buSzPts val="1100"/>
              <a:buFont typeface="Arial"/>
              <a:buNone/>
            </a:pPr>
            <a:r>
              <a:rPr b="1" i="0" lang="en-US" sz="1200" u="none" cap="none" strike="noStrike">
                <a:solidFill>
                  <a:srgbClr val="0A4595"/>
                </a:solidFill>
                <a:latin typeface="Arial"/>
                <a:ea typeface="Arial"/>
                <a:cs typeface="Arial"/>
                <a:sym typeface="Arial"/>
              </a:rPr>
              <a:t>Coldstart from 6h G</a:t>
            </a:r>
            <a:r>
              <a:rPr b="1" lang="en-US" sz="1200">
                <a:solidFill>
                  <a:srgbClr val="0A4595"/>
                </a:solidFill>
              </a:rPr>
              <a:t>DAS forecast</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60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p:txBody>
      </p:sp>
      <p:grpSp>
        <p:nvGrpSpPr>
          <p:cNvPr id="213" name="Google Shape;213;p20"/>
          <p:cNvGrpSpPr/>
          <p:nvPr/>
        </p:nvGrpSpPr>
        <p:grpSpPr>
          <a:xfrm>
            <a:off x="2497025" y="3781418"/>
            <a:ext cx="2076002" cy="1108582"/>
            <a:chOff x="2773350" y="3079467"/>
            <a:chExt cx="2076002" cy="1108582"/>
          </a:xfrm>
        </p:grpSpPr>
        <p:sp>
          <p:nvSpPr>
            <p:cNvPr id="214" name="Google Shape;214;p20"/>
            <p:cNvSpPr/>
            <p:nvPr/>
          </p:nvSpPr>
          <p:spPr>
            <a:xfrm>
              <a:off x="2890952" y="3079475"/>
              <a:ext cx="1958400" cy="133500"/>
            </a:xfrm>
            <a:prstGeom prst="rect">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 name="Google Shape;215;p20"/>
            <p:cNvGrpSpPr/>
            <p:nvPr/>
          </p:nvGrpSpPr>
          <p:grpSpPr>
            <a:xfrm>
              <a:off x="2773350" y="3079467"/>
              <a:ext cx="1958400" cy="1108582"/>
              <a:chOff x="2773350" y="3079467"/>
              <a:chExt cx="1958400" cy="1108582"/>
            </a:xfrm>
          </p:grpSpPr>
          <p:grpSp>
            <p:nvGrpSpPr>
              <p:cNvPr id="216" name="Google Shape;216;p20"/>
              <p:cNvGrpSpPr/>
              <p:nvPr/>
            </p:nvGrpSpPr>
            <p:grpSpPr>
              <a:xfrm rot="10800000">
                <a:off x="2849073" y="3079467"/>
                <a:ext cx="92400" cy="411825"/>
                <a:chOff x="2070100" y="2563700"/>
                <a:chExt cx="92400" cy="411825"/>
              </a:xfrm>
            </p:grpSpPr>
            <p:cxnSp>
              <p:nvCxnSpPr>
                <p:cNvPr id="217" name="Google Shape;217;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18" name="Google Shape;218;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 name="Google Shape;219;p20"/>
              <p:cNvSpPr txBox="1"/>
              <p:nvPr/>
            </p:nvSpPr>
            <p:spPr>
              <a:xfrm>
                <a:off x="2773350" y="3494449"/>
                <a:ext cx="19584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u="none" cap="none" strike="noStrike">
                    <a:solidFill>
                      <a:srgbClr val="000000"/>
                    </a:solidFill>
                    <a:latin typeface="Roboto"/>
                    <a:ea typeface="Roboto"/>
                    <a:cs typeface="Roboto"/>
                    <a:sym typeface="Roboto"/>
                  </a:rPr>
                  <a:t>Hourly hybrid 3DEnVar assimilation</a:t>
                </a:r>
                <a:endParaRPr b="1" i="0" u="none" cap="none" strike="noStrike">
                  <a:solidFill>
                    <a:srgbClr val="000000"/>
                  </a:solidFill>
                  <a:latin typeface="Roboto"/>
                  <a:ea typeface="Roboto"/>
                  <a:cs typeface="Roboto"/>
                  <a:sym typeface="Roboto"/>
                </a:endParaRPr>
              </a:p>
              <a:p>
                <a:pPr indent="0" lvl="0" marL="0" rtl="0" algn="l">
                  <a:spcBef>
                    <a:spcPts val="0"/>
                  </a:spcBef>
                  <a:spcAft>
                    <a:spcPts val="0"/>
                  </a:spcAft>
                  <a:buNone/>
                </a:pPr>
                <a:r>
                  <a:t/>
                </a:r>
                <a:endParaRPr b="1" i="0" u="none" cap="none" strike="noStrike">
                  <a:solidFill>
                    <a:srgbClr val="000000"/>
                  </a:solidFill>
                  <a:latin typeface="Roboto"/>
                  <a:ea typeface="Roboto"/>
                  <a:cs typeface="Roboto"/>
                  <a:sym typeface="Roboto"/>
                </a:endParaRPr>
              </a:p>
            </p:txBody>
          </p:sp>
        </p:grpSp>
      </p:grpSp>
      <p:cxnSp>
        <p:nvCxnSpPr>
          <p:cNvPr id="220" name="Google Shape;220;p20"/>
          <p:cNvCxnSpPr/>
          <p:nvPr/>
        </p:nvCxnSpPr>
        <p:spPr>
          <a:xfrm rot="10800000">
            <a:off x="3019586" y="3781418"/>
            <a:ext cx="0" cy="359400"/>
          </a:xfrm>
          <a:prstGeom prst="straightConnector1">
            <a:avLst/>
          </a:prstGeom>
          <a:noFill/>
          <a:ln cap="flat" cmpd="sng" w="9525">
            <a:solidFill>
              <a:srgbClr val="000000"/>
            </a:solidFill>
            <a:prstDash val="solid"/>
            <a:round/>
            <a:headEnd len="sm" w="sm" type="none"/>
            <a:tailEnd len="sm" w="sm" type="none"/>
          </a:ln>
        </p:spPr>
      </p:cxnSp>
      <p:cxnSp>
        <p:nvCxnSpPr>
          <p:cNvPr id="221" name="Google Shape;221;p20"/>
          <p:cNvCxnSpPr/>
          <p:nvPr/>
        </p:nvCxnSpPr>
        <p:spPr>
          <a:xfrm rot="10800000">
            <a:off x="3403786" y="3781418"/>
            <a:ext cx="0" cy="359400"/>
          </a:xfrm>
          <a:prstGeom prst="straightConnector1">
            <a:avLst/>
          </a:prstGeom>
          <a:noFill/>
          <a:ln cap="flat" cmpd="sng" w="9525">
            <a:solidFill>
              <a:srgbClr val="000000"/>
            </a:solidFill>
            <a:prstDash val="solid"/>
            <a:round/>
            <a:headEnd len="sm" w="sm" type="none"/>
            <a:tailEnd len="sm" w="sm" type="none"/>
          </a:ln>
        </p:spPr>
      </p:cxnSp>
      <p:cxnSp>
        <p:nvCxnSpPr>
          <p:cNvPr id="222" name="Google Shape;222;p20"/>
          <p:cNvCxnSpPr/>
          <p:nvPr/>
        </p:nvCxnSpPr>
        <p:spPr>
          <a:xfrm rot="10800000">
            <a:off x="3776911" y="3781418"/>
            <a:ext cx="0" cy="359400"/>
          </a:xfrm>
          <a:prstGeom prst="straightConnector1">
            <a:avLst/>
          </a:prstGeom>
          <a:noFill/>
          <a:ln cap="flat" cmpd="sng" w="9525">
            <a:solidFill>
              <a:srgbClr val="000000"/>
            </a:solidFill>
            <a:prstDash val="solid"/>
            <a:round/>
            <a:headEnd len="sm" w="sm" type="none"/>
            <a:tailEnd len="sm" w="sm" type="none"/>
          </a:ln>
        </p:spPr>
      </p:cxnSp>
      <p:cxnSp>
        <p:nvCxnSpPr>
          <p:cNvPr id="223" name="Google Shape;223;p20"/>
          <p:cNvCxnSpPr/>
          <p:nvPr/>
        </p:nvCxnSpPr>
        <p:spPr>
          <a:xfrm rot="10800000">
            <a:off x="4194323" y="3781418"/>
            <a:ext cx="0" cy="359400"/>
          </a:xfrm>
          <a:prstGeom prst="straightConnector1">
            <a:avLst/>
          </a:prstGeom>
          <a:noFill/>
          <a:ln cap="flat" cmpd="sng" w="9525">
            <a:solidFill>
              <a:srgbClr val="000000"/>
            </a:solidFill>
            <a:prstDash val="solid"/>
            <a:round/>
            <a:headEnd len="sm" w="sm" type="none"/>
            <a:tailEnd len="sm" w="sm" type="none"/>
          </a:ln>
        </p:spPr>
      </p:cxnSp>
      <p:sp>
        <p:nvSpPr>
          <p:cNvPr id="224" name="Google Shape;224;p20"/>
          <p:cNvSpPr/>
          <p:nvPr/>
        </p:nvSpPr>
        <p:spPr>
          <a:xfrm>
            <a:off x="4572977" y="3781426"/>
            <a:ext cx="1958400" cy="133500"/>
          </a:xfrm>
          <a:prstGeom prst="rect">
            <a:avLst/>
          </a:prstGeom>
          <a:solidFill>
            <a:srgbClr val="307B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0"/>
          <p:cNvSpPr txBox="1"/>
          <p:nvPr/>
        </p:nvSpPr>
        <p:spPr>
          <a:xfrm>
            <a:off x="5902318" y="4052750"/>
            <a:ext cx="1889700" cy="37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200"/>
              <a:buFont typeface="Arial"/>
              <a:buNone/>
            </a:pPr>
            <a:r>
              <a:rPr b="1" i="0" lang="en-US" sz="1200" u="none" cap="none" strike="noStrike">
                <a:solidFill>
                  <a:srgbClr val="000000"/>
                </a:solidFill>
                <a:latin typeface="Roboto"/>
                <a:ea typeface="Roboto"/>
                <a:cs typeface="Roboto"/>
                <a:sym typeface="Roboto"/>
              </a:rPr>
              <a:t>60 hr 3 km forecast</a:t>
            </a:r>
            <a:endParaRPr b="1" i="0" sz="1200" u="none" cap="none" strike="noStrike">
              <a:solidFill>
                <a:srgbClr val="000000"/>
              </a:solidFill>
              <a:latin typeface="Roboto"/>
              <a:ea typeface="Roboto"/>
              <a:cs typeface="Roboto"/>
              <a:sym typeface="Roboto"/>
            </a:endParaRPr>
          </a:p>
        </p:txBody>
      </p:sp>
      <p:cxnSp>
        <p:nvCxnSpPr>
          <p:cNvPr id="226" name="Google Shape;226;p20"/>
          <p:cNvCxnSpPr/>
          <p:nvPr/>
        </p:nvCxnSpPr>
        <p:spPr>
          <a:xfrm>
            <a:off x="6522720" y="3857320"/>
            <a:ext cx="199500" cy="0"/>
          </a:xfrm>
          <a:prstGeom prst="straightConnector1">
            <a:avLst/>
          </a:prstGeom>
          <a:noFill/>
          <a:ln cap="flat" cmpd="sng" w="76200">
            <a:solidFill>
              <a:srgbClr val="073763"/>
            </a:solidFill>
            <a:prstDash val="solid"/>
            <a:round/>
            <a:headEnd len="sm" w="sm" type="none"/>
            <a:tailEnd len="med" w="med" type="triangle"/>
          </a:ln>
        </p:spPr>
      </p:cxnSp>
      <p:grpSp>
        <p:nvGrpSpPr>
          <p:cNvPr id="227" name="Google Shape;227;p20"/>
          <p:cNvGrpSpPr/>
          <p:nvPr/>
        </p:nvGrpSpPr>
        <p:grpSpPr>
          <a:xfrm rot="10800000">
            <a:off x="4527601" y="3773894"/>
            <a:ext cx="92400" cy="411825"/>
            <a:chOff x="2070100" y="2563700"/>
            <a:chExt cx="92400" cy="411825"/>
          </a:xfrm>
        </p:grpSpPr>
        <p:cxnSp>
          <p:nvCxnSpPr>
            <p:cNvPr id="228" name="Google Shape;228;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29" name="Google Shape;229;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20"/>
          <p:cNvSpPr/>
          <p:nvPr/>
        </p:nvSpPr>
        <p:spPr>
          <a:xfrm rot="10800000">
            <a:off x="4146601" y="4096393"/>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0"/>
          <p:cNvSpPr/>
          <p:nvPr/>
        </p:nvSpPr>
        <p:spPr>
          <a:xfrm rot="10800000">
            <a:off x="3732553" y="4096393"/>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0"/>
          <p:cNvSpPr/>
          <p:nvPr/>
        </p:nvSpPr>
        <p:spPr>
          <a:xfrm rot="10800000">
            <a:off x="3366793" y="4096393"/>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0"/>
          <p:cNvSpPr/>
          <p:nvPr/>
        </p:nvSpPr>
        <p:spPr>
          <a:xfrm rot="10800000">
            <a:off x="2973601" y="4096393"/>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0"/>
          <p:cNvSpPr/>
          <p:nvPr/>
        </p:nvSpPr>
        <p:spPr>
          <a:xfrm>
            <a:off x="2522225" y="3781425"/>
            <a:ext cx="92400" cy="1335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5" name="Google Shape;235;p20"/>
          <p:cNvPicPr preferRelativeResize="0"/>
          <p:nvPr/>
        </p:nvPicPr>
        <p:blipFill rotWithShape="1">
          <a:blip r:embed="rId3">
            <a:alphaModFix/>
          </a:blip>
          <a:srcRect b="0" l="0" r="0" t="0"/>
          <a:stretch/>
        </p:blipFill>
        <p:spPr>
          <a:xfrm>
            <a:off x="6222200" y="368749"/>
            <a:ext cx="1714951" cy="1358126"/>
          </a:xfrm>
          <a:prstGeom prst="rect">
            <a:avLst/>
          </a:prstGeom>
          <a:noFill/>
          <a:ln cap="flat" cmpd="sng" w="12700">
            <a:solidFill>
              <a:srgbClr val="000000"/>
            </a:solidFill>
            <a:prstDash val="solid"/>
            <a:miter lim="8000"/>
            <a:headEnd len="sm" w="sm" type="none"/>
            <a:tailEnd len="sm" w="sm" type="none"/>
          </a:ln>
        </p:spPr>
      </p:pic>
      <p:cxnSp>
        <p:nvCxnSpPr>
          <p:cNvPr id="236" name="Google Shape;236;p20"/>
          <p:cNvCxnSpPr/>
          <p:nvPr/>
        </p:nvCxnSpPr>
        <p:spPr>
          <a:xfrm flipH="1" rot="10800000">
            <a:off x="4605625" y="896900"/>
            <a:ext cx="1812900" cy="268500"/>
          </a:xfrm>
          <a:prstGeom prst="straightConnector1">
            <a:avLst/>
          </a:prstGeom>
          <a:noFill/>
          <a:ln cap="flat" cmpd="sng" w="38100">
            <a:solidFill>
              <a:srgbClr val="307BF3"/>
            </a:solidFill>
            <a:prstDash val="solid"/>
            <a:round/>
            <a:headEnd len="med" w="med" type="none"/>
            <a:tailEnd len="med" w="med" type="triangle"/>
          </a:ln>
        </p:spPr>
      </p:cxnSp>
      <p:pic>
        <p:nvPicPr>
          <p:cNvPr id="237" name="Google Shape;237;p20"/>
          <p:cNvPicPr preferRelativeResize="0"/>
          <p:nvPr/>
        </p:nvPicPr>
        <p:blipFill rotWithShape="1">
          <a:blip r:embed="rId4">
            <a:alphaModFix/>
          </a:blip>
          <a:srcRect b="28735" l="17456" r="18272" t="21609"/>
          <a:stretch/>
        </p:blipFill>
        <p:spPr>
          <a:xfrm>
            <a:off x="6646426" y="1958358"/>
            <a:ext cx="1440851" cy="1114614"/>
          </a:xfrm>
          <a:prstGeom prst="rect">
            <a:avLst/>
          </a:prstGeom>
          <a:noFill/>
          <a:ln cap="flat" cmpd="sng" w="19050">
            <a:solidFill>
              <a:srgbClr val="323B42"/>
            </a:solidFill>
            <a:prstDash val="solid"/>
            <a:round/>
            <a:headEnd len="sm" w="sm" type="none"/>
            <a:tailEnd len="sm" w="sm" type="none"/>
          </a:ln>
          <a:effectLst>
            <a:outerShdw blurRad="57150" rotWithShape="0" algn="bl" dir="5400000" dist="19050">
              <a:srgbClr val="000000">
                <a:alpha val="49800"/>
              </a:srgbClr>
            </a:outerShdw>
          </a:effectLst>
        </p:spPr>
      </p:pic>
      <p:cxnSp>
        <p:nvCxnSpPr>
          <p:cNvPr id="238" name="Google Shape;238;p20"/>
          <p:cNvCxnSpPr/>
          <p:nvPr/>
        </p:nvCxnSpPr>
        <p:spPr>
          <a:xfrm flipH="1" rot="10800000">
            <a:off x="4347875" y="1333250"/>
            <a:ext cx="2011800" cy="291600"/>
          </a:xfrm>
          <a:prstGeom prst="straightConnector1">
            <a:avLst/>
          </a:prstGeom>
          <a:noFill/>
          <a:ln cap="flat" cmpd="sng" w="38100">
            <a:solidFill>
              <a:srgbClr val="307BF3"/>
            </a:solidFill>
            <a:prstDash val="solid"/>
            <a:round/>
            <a:headEnd len="med" w="med" type="none"/>
            <a:tailEnd len="med" w="med" type="triangle"/>
          </a:ln>
        </p:spPr>
      </p:cxnSp>
      <p:sp>
        <p:nvSpPr>
          <p:cNvPr id="239" name="Google Shape;239;p20"/>
          <p:cNvSpPr txBox="1"/>
          <p:nvPr/>
        </p:nvSpPr>
        <p:spPr>
          <a:xfrm>
            <a:off x="737350" y="4904625"/>
            <a:ext cx="8025000" cy="582000"/>
          </a:xfrm>
          <a:prstGeom prst="rect">
            <a:avLst/>
          </a:prstGeom>
          <a:noFill/>
          <a:ln>
            <a:noFill/>
          </a:ln>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US"/>
              <a:t>*Also M. Hu’s presentation from earlier today [Operational DA I (O2-1A)] on </a:t>
            </a:r>
            <a:r>
              <a:rPr i="1" lang="en-US"/>
              <a:t>Building a JEDI- and FV3-based Rapid Refresh Forecast System (RRFS) upon Decade of Development and Implementation of the High Resolution Rapid Refresh (HRRR)</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nvSpPr>
        <p:spPr>
          <a:xfrm>
            <a:off x="409075" y="3902775"/>
            <a:ext cx="85902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b="1" lang="en-US" sz="1600">
                <a:solidFill>
                  <a:srgbClr val="0000FF"/>
                </a:solidFill>
              </a:rPr>
              <a:t>CONUS</a:t>
            </a:r>
            <a:r>
              <a:rPr lang="en-US" sz="1600"/>
              <a:t> domain observations are primarily from conventional sources (~67%)</a:t>
            </a:r>
            <a:endParaRPr sz="1600"/>
          </a:p>
          <a:p>
            <a:pPr indent="-330200" lvl="0" marL="457200" rtl="0" algn="l">
              <a:spcBef>
                <a:spcPts val="0"/>
              </a:spcBef>
              <a:spcAft>
                <a:spcPts val="0"/>
              </a:spcAft>
              <a:buSzPts val="1600"/>
              <a:buChar char="●"/>
            </a:pPr>
            <a:r>
              <a:rPr b="1" lang="en-US" sz="1600">
                <a:solidFill>
                  <a:srgbClr val="FF0000"/>
                </a:solidFill>
              </a:rPr>
              <a:t>North American</a:t>
            </a:r>
            <a:r>
              <a:rPr lang="en-US" sz="1600"/>
              <a:t> domain has </a:t>
            </a:r>
            <a:r>
              <a:rPr lang="en-US" sz="1600"/>
              <a:t>~250% increase in assimilated observations</a:t>
            </a:r>
            <a:endParaRPr sz="1600"/>
          </a:p>
          <a:p>
            <a:pPr indent="-330200" lvl="1" marL="914400" rtl="0" algn="l">
              <a:spcBef>
                <a:spcPts val="0"/>
              </a:spcBef>
              <a:spcAft>
                <a:spcPts val="0"/>
              </a:spcAft>
              <a:buSzPts val="1600"/>
              <a:buChar char="○"/>
            </a:pPr>
            <a:r>
              <a:rPr lang="en-US" sz="1600"/>
              <a:t>And</a:t>
            </a:r>
            <a:r>
              <a:rPr lang="en-US" sz="1600"/>
              <a:t> </a:t>
            </a:r>
            <a:r>
              <a:rPr i="1" lang="en-US" sz="1600"/>
              <a:t>satellite data make up over 75% of the observations*</a:t>
            </a:r>
            <a:endParaRPr sz="1600"/>
          </a:p>
        </p:txBody>
      </p:sp>
      <p:sp>
        <p:nvSpPr>
          <p:cNvPr id="246" name="Google Shape;246;p21"/>
          <p:cNvSpPr txBox="1"/>
          <p:nvPr>
            <p:ph type="title"/>
          </p:nvPr>
        </p:nvSpPr>
        <p:spPr>
          <a:xfrm>
            <a:off x="634350" y="-75946"/>
            <a:ext cx="7976100" cy="95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600"/>
              <a:t>Larger domain impact on observation usage</a:t>
            </a:r>
            <a:endParaRPr sz="2600"/>
          </a:p>
        </p:txBody>
      </p:sp>
      <p:sp>
        <p:nvSpPr>
          <p:cNvPr id="247" name="Google Shape;247;p21"/>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48" name="Google Shape;248;p21"/>
          <p:cNvPicPr preferRelativeResize="0"/>
          <p:nvPr/>
        </p:nvPicPr>
        <p:blipFill rotWithShape="1">
          <a:blip r:embed="rId3">
            <a:alphaModFix/>
          </a:blip>
          <a:srcRect b="28735" l="17456" r="18272" t="21609"/>
          <a:stretch/>
        </p:blipFill>
        <p:spPr>
          <a:xfrm>
            <a:off x="889513" y="876850"/>
            <a:ext cx="1574763" cy="1336682"/>
          </a:xfrm>
          <a:prstGeom prst="rect">
            <a:avLst/>
          </a:prstGeom>
          <a:noFill/>
          <a:ln cap="flat" cmpd="sng" w="19050">
            <a:solidFill>
              <a:srgbClr val="323B42"/>
            </a:solidFill>
            <a:prstDash val="solid"/>
            <a:round/>
            <a:headEnd len="sm" w="sm" type="none"/>
            <a:tailEnd len="sm" w="sm" type="none"/>
          </a:ln>
          <a:effectLst>
            <a:outerShdw blurRad="57150" rotWithShape="0" algn="bl" dir="5400000" dist="19050">
              <a:srgbClr val="000000">
                <a:alpha val="49800"/>
              </a:srgbClr>
            </a:outerShdw>
          </a:effectLst>
        </p:spPr>
      </p:pic>
      <p:pic>
        <p:nvPicPr>
          <p:cNvPr id="249" name="Google Shape;249;p21"/>
          <p:cNvPicPr preferRelativeResize="0"/>
          <p:nvPr/>
        </p:nvPicPr>
        <p:blipFill rotWithShape="1">
          <a:blip r:embed="rId4">
            <a:alphaModFix/>
          </a:blip>
          <a:srcRect b="0" l="0" r="0" t="0"/>
          <a:stretch/>
        </p:blipFill>
        <p:spPr>
          <a:xfrm>
            <a:off x="889502" y="2436289"/>
            <a:ext cx="1574776" cy="1373712"/>
          </a:xfrm>
          <a:prstGeom prst="rect">
            <a:avLst/>
          </a:prstGeom>
          <a:noFill/>
          <a:ln cap="flat" cmpd="sng" w="12700">
            <a:solidFill>
              <a:srgbClr val="000000"/>
            </a:solidFill>
            <a:prstDash val="solid"/>
            <a:miter lim="8000"/>
            <a:headEnd len="sm" w="sm" type="none"/>
            <a:tailEnd len="sm" w="sm" type="none"/>
          </a:ln>
        </p:spPr>
      </p:pic>
      <p:pic>
        <p:nvPicPr>
          <p:cNvPr id="250" name="Google Shape;250;p21"/>
          <p:cNvPicPr preferRelativeResize="0"/>
          <p:nvPr/>
        </p:nvPicPr>
        <p:blipFill>
          <a:blip r:embed="rId5">
            <a:alphaModFix/>
          </a:blip>
          <a:stretch>
            <a:fillRect/>
          </a:stretch>
        </p:blipFill>
        <p:spPr>
          <a:xfrm>
            <a:off x="2877225" y="605290"/>
            <a:ext cx="5348725" cy="3303085"/>
          </a:xfrm>
          <a:prstGeom prst="rect">
            <a:avLst/>
          </a:prstGeom>
          <a:noFill/>
          <a:ln>
            <a:noFill/>
          </a:ln>
        </p:spPr>
      </p:pic>
      <p:sp>
        <p:nvSpPr>
          <p:cNvPr id="251" name="Google Shape;251;p21"/>
          <p:cNvSpPr txBox="1"/>
          <p:nvPr/>
        </p:nvSpPr>
        <p:spPr>
          <a:xfrm>
            <a:off x="1782650" y="4795000"/>
            <a:ext cx="7140300" cy="6528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US"/>
              <a:t>*See poster by X. Zhang on </a:t>
            </a:r>
            <a:r>
              <a:rPr i="1" lang="en-US"/>
              <a:t>Satellite radiance data assimilation within NOAA's prototype Rapid Refresh Forecast System (</a:t>
            </a:r>
            <a:r>
              <a:rPr lang="en-US" sz="1200">
                <a:latin typeface="Times New Roman"/>
                <a:ea typeface="Times New Roman"/>
                <a:cs typeface="Times New Roman"/>
                <a:sym typeface="Times New Roman"/>
              </a:rPr>
              <a:t>WCRP-WWRP  Symposium on Data Assimilation and Reanalysis</a:t>
            </a:r>
            <a:r>
              <a:rPr i="1" lang="en-US"/>
              <a:t>)</a:t>
            </a:r>
            <a:endParaRPr/>
          </a:p>
        </p:txBody>
      </p:sp>
      <p:cxnSp>
        <p:nvCxnSpPr>
          <p:cNvPr id="252" name="Google Shape;252;p21"/>
          <p:cNvCxnSpPr/>
          <p:nvPr/>
        </p:nvCxnSpPr>
        <p:spPr>
          <a:xfrm>
            <a:off x="1088350" y="5120725"/>
            <a:ext cx="541800" cy="6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ph type="title"/>
          </p:nvPr>
        </p:nvSpPr>
        <p:spPr>
          <a:xfrm>
            <a:off x="710550" y="76450"/>
            <a:ext cx="7358700" cy="95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300"/>
              <a:t>Real Time Assessments in NOAA’s Flagship Testbeds</a:t>
            </a:r>
            <a:endParaRPr sz="2300"/>
          </a:p>
        </p:txBody>
      </p:sp>
      <p:sp>
        <p:nvSpPr>
          <p:cNvPr id="259" name="Google Shape;259;p22"/>
          <p:cNvSpPr txBox="1"/>
          <p:nvPr>
            <p:ph idx="1" type="body"/>
          </p:nvPr>
        </p:nvSpPr>
        <p:spPr>
          <a:xfrm>
            <a:off x="562975" y="1079500"/>
            <a:ext cx="3345000" cy="4127700"/>
          </a:xfrm>
          <a:prstGeom prst="rect">
            <a:avLst/>
          </a:prstGeom>
        </p:spPr>
        <p:txBody>
          <a:bodyPr anchorCtr="0" anchor="t" bIns="45700" lIns="91425" spcFirstLastPara="1" rIns="91425" wrap="square" tIns="45700">
            <a:noAutofit/>
          </a:bodyPr>
          <a:lstStyle/>
          <a:p>
            <a:pPr indent="-361950" lvl="0" marL="457200" rtl="0" algn="l">
              <a:spcBef>
                <a:spcPts val="360"/>
              </a:spcBef>
              <a:spcAft>
                <a:spcPts val="0"/>
              </a:spcAft>
              <a:buClr>
                <a:srgbClr val="171616"/>
              </a:buClr>
              <a:buSzPts val="2100"/>
              <a:buChar char="●"/>
            </a:pPr>
            <a:r>
              <a:rPr lang="en-US" sz="1800"/>
              <a:t>Evaluations are underway of prototype systems in NOAA testbeds for early feedback</a:t>
            </a:r>
            <a:endParaRPr sz="1800"/>
          </a:p>
          <a:p>
            <a:pPr indent="-355600" lvl="1" marL="914400" rtl="0" algn="l">
              <a:spcBef>
                <a:spcPts val="0"/>
              </a:spcBef>
              <a:spcAft>
                <a:spcPts val="0"/>
              </a:spcAft>
              <a:buClr>
                <a:srgbClr val="171616"/>
              </a:buClr>
              <a:buSzPts val="2000"/>
              <a:buChar char="○"/>
            </a:pPr>
            <a:r>
              <a:rPr lang="en-US" sz="1600"/>
              <a:t>Month+ long intensive experiments</a:t>
            </a:r>
            <a:endParaRPr sz="1600"/>
          </a:p>
          <a:p>
            <a:pPr indent="-355600" lvl="1" marL="914400" rtl="0" algn="l">
              <a:spcBef>
                <a:spcPts val="0"/>
              </a:spcBef>
              <a:spcAft>
                <a:spcPts val="0"/>
              </a:spcAft>
              <a:buClr>
                <a:srgbClr val="171616"/>
              </a:buClr>
              <a:buSzPts val="2000"/>
              <a:buChar char="○"/>
            </a:pPr>
            <a:r>
              <a:rPr lang="en-US" sz="1600"/>
              <a:t>Research and operational expertise assess forecasts daily</a:t>
            </a:r>
            <a:endParaRPr sz="1600"/>
          </a:p>
          <a:p>
            <a:pPr indent="-361950" lvl="0" marL="457200" rtl="0" algn="l">
              <a:spcBef>
                <a:spcPts val="0"/>
              </a:spcBef>
              <a:spcAft>
                <a:spcPts val="0"/>
              </a:spcAft>
              <a:buClr>
                <a:srgbClr val="171616"/>
              </a:buClr>
              <a:buSzPts val="2100"/>
              <a:buChar char="●"/>
            </a:pPr>
            <a:r>
              <a:rPr lang="en-US" sz="1800"/>
              <a:t>Tests are coordinated with academic, operational, NOAA lab, and other partners</a:t>
            </a:r>
            <a:endParaRPr sz="1800"/>
          </a:p>
          <a:p>
            <a:pPr indent="-361950" lvl="0" marL="457200" rtl="0" algn="l">
              <a:spcBef>
                <a:spcPts val="0"/>
              </a:spcBef>
              <a:spcAft>
                <a:spcPts val="0"/>
              </a:spcAft>
              <a:buClr>
                <a:srgbClr val="171616"/>
              </a:buClr>
              <a:buSzPts val="2100"/>
              <a:buChar char="●"/>
            </a:pPr>
            <a:r>
              <a:rPr lang="en-US" sz="1800"/>
              <a:t>Feedback leveraged to improve systems</a:t>
            </a:r>
            <a:endParaRPr sz="1800"/>
          </a:p>
        </p:txBody>
      </p:sp>
      <p:sp>
        <p:nvSpPr>
          <p:cNvPr id="260" name="Google Shape;260;p22"/>
          <p:cNvSpPr txBox="1"/>
          <p:nvPr>
            <p:ph idx="12" type="sldNum"/>
          </p:nvPr>
        </p:nvSpPr>
        <p:spPr>
          <a:xfrm>
            <a:off x="8556775" y="5371475"/>
            <a:ext cx="548700" cy="343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61" name="Google Shape;261;p22"/>
          <p:cNvPicPr preferRelativeResize="0"/>
          <p:nvPr/>
        </p:nvPicPr>
        <p:blipFill>
          <a:blip r:embed="rId3">
            <a:alphaModFix/>
          </a:blip>
          <a:stretch>
            <a:fillRect/>
          </a:stretch>
        </p:blipFill>
        <p:spPr>
          <a:xfrm>
            <a:off x="6564285" y="1688386"/>
            <a:ext cx="2351890" cy="2062550"/>
          </a:xfrm>
          <a:prstGeom prst="rect">
            <a:avLst/>
          </a:prstGeom>
          <a:noFill/>
          <a:ln>
            <a:noFill/>
          </a:ln>
        </p:spPr>
      </p:pic>
      <p:pic>
        <p:nvPicPr>
          <p:cNvPr id="262" name="Google Shape;262;p22"/>
          <p:cNvPicPr preferRelativeResize="0"/>
          <p:nvPr/>
        </p:nvPicPr>
        <p:blipFill>
          <a:blip r:embed="rId4">
            <a:alphaModFix/>
          </a:blip>
          <a:stretch>
            <a:fillRect/>
          </a:stretch>
        </p:blipFill>
        <p:spPr>
          <a:xfrm>
            <a:off x="4060200" y="3144607"/>
            <a:ext cx="2351890" cy="2062593"/>
          </a:xfrm>
          <a:prstGeom prst="rect">
            <a:avLst/>
          </a:prstGeom>
          <a:noFill/>
          <a:ln>
            <a:noFill/>
          </a:ln>
        </p:spPr>
      </p:pic>
      <p:pic>
        <p:nvPicPr>
          <p:cNvPr id="263" name="Google Shape;263;p22"/>
          <p:cNvPicPr preferRelativeResize="0"/>
          <p:nvPr/>
        </p:nvPicPr>
        <p:blipFill>
          <a:blip r:embed="rId5">
            <a:alphaModFix/>
          </a:blip>
          <a:stretch>
            <a:fillRect/>
          </a:stretch>
        </p:blipFill>
        <p:spPr>
          <a:xfrm>
            <a:off x="4060286" y="1079500"/>
            <a:ext cx="2351721" cy="2065110"/>
          </a:xfrm>
          <a:prstGeom prst="rect">
            <a:avLst/>
          </a:prstGeom>
          <a:noFill/>
          <a:ln>
            <a:noFill/>
          </a:ln>
        </p:spPr>
      </p:pic>
      <p:sp>
        <p:nvSpPr>
          <p:cNvPr id="264" name="Google Shape;264;p22"/>
          <p:cNvSpPr txBox="1"/>
          <p:nvPr/>
        </p:nvSpPr>
        <p:spPr>
          <a:xfrm>
            <a:off x="6471600" y="3760250"/>
            <a:ext cx="267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33 hr forecast valid May 4th, 2021 at 09 UTC. Storm reports are </a:t>
            </a:r>
            <a:r>
              <a:rPr lang="en-US"/>
              <a:t>overlaid</a:t>
            </a:r>
            <a:r>
              <a:rPr lang="en-US"/>
              <a:t>.</a:t>
            </a:r>
            <a:endParaRPr/>
          </a:p>
        </p:txBody>
      </p:sp>
      <p:sp>
        <p:nvSpPr>
          <p:cNvPr id="265" name="Google Shape;265;p22"/>
          <p:cNvSpPr txBox="1"/>
          <p:nvPr/>
        </p:nvSpPr>
        <p:spPr>
          <a:xfrm>
            <a:off x="4546975" y="5459100"/>
            <a:ext cx="4145400" cy="343800"/>
          </a:xfrm>
          <a:prstGeom prst="rect">
            <a:avLst/>
          </a:prstGeom>
          <a:noFill/>
          <a:ln>
            <a:noFill/>
          </a:ln>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US"/>
              <a:t>Imagery from https://hwt.nssl.noaa.gov/sfe_viewer/2021/model_comparisons</a:t>
            </a:r>
            <a:endParaRPr/>
          </a:p>
        </p:txBody>
      </p:sp>
      <p:sp>
        <p:nvSpPr>
          <p:cNvPr id="266" name="Google Shape;266;p22"/>
          <p:cNvSpPr txBox="1"/>
          <p:nvPr/>
        </p:nvSpPr>
        <p:spPr>
          <a:xfrm>
            <a:off x="5094100" y="4591550"/>
            <a:ext cx="1241700" cy="400200"/>
          </a:xfrm>
          <a:prstGeom prst="rect">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307BF3"/>
                </a:solidFill>
              </a:rPr>
              <a:t>with DA</a:t>
            </a:r>
            <a:endParaRPr b="1" sz="1700">
              <a:solidFill>
                <a:srgbClr val="307BF3"/>
              </a:solidFill>
            </a:endParaRPr>
          </a:p>
        </p:txBody>
      </p:sp>
      <p:sp>
        <p:nvSpPr>
          <p:cNvPr id="267" name="Google Shape;267;p22"/>
          <p:cNvSpPr txBox="1"/>
          <p:nvPr/>
        </p:nvSpPr>
        <p:spPr>
          <a:xfrm>
            <a:off x="5066800" y="2657400"/>
            <a:ext cx="1241700" cy="400200"/>
          </a:xfrm>
          <a:prstGeom prst="rect">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FF0000"/>
                </a:solidFill>
              </a:rPr>
              <a:t>no</a:t>
            </a:r>
            <a:r>
              <a:rPr b="1" lang="en-US" sz="1700">
                <a:solidFill>
                  <a:srgbClr val="FF0000"/>
                </a:solidFill>
              </a:rPr>
              <a:t> DA</a:t>
            </a:r>
            <a:endParaRPr b="1" sz="1700">
              <a:solidFill>
                <a:srgbClr val="FF0000"/>
              </a:solidFill>
            </a:endParaRPr>
          </a:p>
        </p:txBody>
      </p:sp>
      <p:sp>
        <p:nvSpPr>
          <p:cNvPr id="268" name="Google Shape;268;p22"/>
          <p:cNvSpPr txBox="1"/>
          <p:nvPr/>
        </p:nvSpPr>
        <p:spPr>
          <a:xfrm>
            <a:off x="7450675" y="3120275"/>
            <a:ext cx="1241700" cy="400200"/>
          </a:xfrm>
          <a:prstGeom prst="rect">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171616"/>
                </a:solidFill>
              </a:rPr>
              <a:t>Obs</a:t>
            </a:r>
            <a:endParaRPr b="1" sz="1700">
              <a:solidFill>
                <a:srgbClr val="171616"/>
              </a:solidFill>
            </a:endParaRPr>
          </a:p>
        </p:txBody>
      </p:sp>
      <p:sp>
        <p:nvSpPr>
          <p:cNvPr id="269" name="Google Shape;269;p22"/>
          <p:cNvSpPr txBox="1"/>
          <p:nvPr/>
        </p:nvSpPr>
        <p:spPr>
          <a:xfrm>
            <a:off x="6384700" y="837425"/>
            <a:ext cx="2672400" cy="83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Example from the Hazardous Weather Testbed Spring Forecast Experiment</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name="NOAA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