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9" r:id="rId2"/>
    <p:sldId id="403" r:id="rId3"/>
    <p:sldId id="391" r:id="rId4"/>
    <p:sldId id="406" r:id="rId5"/>
    <p:sldId id="400" r:id="rId6"/>
    <p:sldId id="392" r:id="rId7"/>
    <p:sldId id="408" r:id="rId8"/>
    <p:sldId id="409" r:id="rId9"/>
    <p:sldId id="410" r:id="rId10"/>
    <p:sldId id="407" r:id="rId11"/>
    <p:sldId id="394" r:id="rId12"/>
    <p:sldId id="398" r:id="rId13"/>
    <p:sldId id="399" r:id="rId14"/>
    <p:sldId id="3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1107" autoAdjust="0"/>
  </p:normalViewPr>
  <p:slideViewPr>
    <p:cSldViewPr snapToGrid="0">
      <p:cViewPr varScale="1">
        <p:scale>
          <a:sx n="82" d="100"/>
          <a:sy n="82" d="100"/>
        </p:scale>
        <p:origin x="77" y="451"/>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B90F3-80D9-4A1C-8194-2AC51EE9DF29}"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7ED83-9E5B-4112-8A8C-D406B411DEDE}" type="slidenum">
              <a:rPr lang="en-US" smtClean="0"/>
              <a:t>‹#›</a:t>
            </a:fld>
            <a:endParaRPr lang="en-US"/>
          </a:p>
        </p:txBody>
      </p:sp>
    </p:spTree>
    <p:extLst>
      <p:ext uri="{BB962C8B-B14F-4D97-AF65-F5344CB8AC3E}">
        <p14:creationId xmlns:p14="http://schemas.microsoft.com/office/powerpoint/2010/main" val="358425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13" name="Picture 21" descr="stu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bwMode="auto">
          <a:xfrm>
            <a:off x="1778000" y="1740694"/>
            <a:ext cx="9745133" cy="263657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212" name="Rectangle 20"/>
          <p:cNvSpPr>
            <a:spLocks noChangeArrowheads="1"/>
          </p:cNvSpPr>
          <p:nvPr/>
        </p:nvSpPr>
        <p:spPr bwMode="auto">
          <a:xfrm>
            <a:off x="0" y="6488668"/>
            <a:ext cx="12192000" cy="369332"/>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t>www.company.com</a:t>
            </a:r>
            <a:endParaRPr lang="fr-FR" altLang="en-US" sz="1800" dirty="0"/>
          </a:p>
        </p:txBody>
      </p:sp>
      <p:sp>
        <p:nvSpPr>
          <p:cNvPr id="8198" name="Rectangle 6"/>
          <p:cNvSpPr>
            <a:spLocks noGrp="1" noChangeArrowheads="1"/>
          </p:cNvSpPr>
          <p:nvPr>
            <p:ph type="subTitle" idx="1"/>
          </p:nvPr>
        </p:nvSpPr>
        <p:spPr>
          <a:xfrm>
            <a:off x="4572000" y="5029200"/>
            <a:ext cx="7620000" cy="609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a:t>Click to edit Master subtitle style</a:t>
            </a:r>
          </a:p>
        </p:txBody>
      </p:sp>
      <p:sp>
        <p:nvSpPr>
          <p:cNvPr id="8197" name="Rectangle 5"/>
          <p:cNvSpPr>
            <a:spLocks noGrp="1" noChangeArrowheads="1"/>
          </p:cNvSpPr>
          <p:nvPr>
            <p:ph type="ctrTitle"/>
          </p:nvPr>
        </p:nvSpPr>
        <p:spPr>
          <a:xfrm>
            <a:off x="4572000" y="3581401"/>
            <a:ext cx="7620000" cy="1470025"/>
          </a:xfr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anose="020B0604030504040204" pitchFamily="34" charset="0"/>
              </a:defRPr>
            </a:lvl1pPr>
          </a:lstStyle>
          <a:p>
            <a:pPr lvl="0"/>
            <a:r>
              <a:rPr lang="en-US" altLang="en-US" noProof="0"/>
              <a:t>Click to edit Master title style</a:t>
            </a:r>
          </a:p>
        </p:txBody>
      </p:sp>
    </p:spTree>
    <p:extLst>
      <p:ext uri="{BB962C8B-B14F-4D97-AF65-F5344CB8AC3E}">
        <p14:creationId xmlns:p14="http://schemas.microsoft.com/office/powerpoint/2010/main" val="379775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29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1400176"/>
            <a:ext cx="2438400" cy="477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1400176"/>
            <a:ext cx="7112000" cy="477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67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1400176"/>
            <a:ext cx="9753600" cy="581025"/>
          </a:xfrm>
        </p:spPr>
        <p:txBody>
          <a:bodyPr/>
          <a:lstStyle/>
          <a:p>
            <a:r>
              <a:rPr lang="en-US"/>
              <a:t>Click to edit Master title style</a:t>
            </a:r>
          </a:p>
        </p:txBody>
      </p:sp>
      <p:sp>
        <p:nvSpPr>
          <p:cNvPr id="3" name="Chart Placeholder 2"/>
          <p:cNvSpPr>
            <a:spLocks noGrp="1"/>
          </p:cNvSpPr>
          <p:nvPr>
            <p:ph type="chart" idx="1"/>
          </p:nvPr>
        </p:nvSpPr>
        <p:spPr>
          <a:xfrm>
            <a:off x="2438400" y="2133600"/>
            <a:ext cx="9550400" cy="4038600"/>
          </a:xfrm>
        </p:spPr>
        <p:txBody>
          <a:bodyPr/>
          <a:lstStyle/>
          <a:p>
            <a:r>
              <a:rPr lang="en-US"/>
              <a:t>Click icon to add chart</a:t>
            </a:r>
          </a:p>
        </p:txBody>
      </p:sp>
    </p:spTree>
    <p:extLst>
      <p:ext uri="{BB962C8B-B14F-4D97-AF65-F5344CB8AC3E}">
        <p14:creationId xmlns:p14="http://schemas.microsoft.com/office/powerpoint/2010/main" val="333983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1400176"/>
            <a:ext cx="9753600" cy="581025"/>
          </a:xfrm>
        </p:spPr>
        <p:txBody>
          <a:bodyPr/>
          <a:lstStyle/>
          <a:p>
            <a:r>
              <a:rPr lang="en-US"/>
              <a:t>Click to edit Master title style</a:t>
            </a:r>
          </a:p>
        </p:txBody>
      </p:sp>
      <p:sp>
        <p:nvSpPr>
          <p:cNvPr id="3" name="Text Placeholder 2"/>
          <p:cNvSpPr>
            <a:spLocks noGrp="1"/>
          </p:cNvSpPr>
          <p:nvPr>
            <p:ph type="body" sz="half" idx="1"/>
          </p:nvPr>
        </p:nvSpPr>
        <p:spPr>
          <a:xfrm>
            <a:off x="24384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59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19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1281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2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3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78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0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515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664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uf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33"/>
          <p:cNvSpPr>
            <a:spLocks noChangeArrowheads="1"/>
          </p:cNvSpPr>
          <p:nvPr/>
        </p:nvSpPr>
        <p:spPr bwMode="auto">
          <a:xfrm>
            <a:off x="1727200" y="1752600"/>
            <a:ext cx="104648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26" name="Rectangle 2"/>
          <p:cNvSpPr>
            <a:spLocks noGrp="1" noChangeArrowheads="1"/>
          </p:cNvSpPr>
          <p:nvPr>
            <p:ph type="title"/>
          </p:nvPr>
        </p:nvSpPr>
        <p:spPr bwMode="auto">
          <a:xfrm>
            <a:off x="2438400" y="1400176"/>
            <a:ext cx="9753600" cy="58102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en-US" altLang="en-US"/>
              <a:t>Click to edit Master title style</a:t>
            </a:r>
            <a:endParaRPr lang="fr-FR" altLang="en-US"/>
          </a:p>
        </p:txBody>
      </p:sp>
      <p:sp>
        <p:nvSpPr>
          <p:cNvPr id="1027" name="Rectangle 3"/>
          <p:cNvSpPr>
            <a:spLocks noGrp="1" noChangeArrowheads="1"/>
          </p:cNvSpPr>
          <p:nvPr>
            <p:ph type="body" idx="1"/>
          </p:nvPr>
        </p:nvSpPr>
        <p:spPr bwMode="auto">
          <a:xfrm>
            <a:off x="2438400" y="2133600"/>
            <a:ext cx="95504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FR" altLang="en-US"/>
          </a:p>
        </p:txBody>
      </p:sp>
      <p:sp>
        <p:nvSpPr>
          <p:cNvPr id="1043" name="Rectangle 19"/>
          <p:cNvSpPr>
            <a:spLocks noChangeArrowheads="1"/>
          </p:cNvSpPr>
          <p:nvPr/>
        </p:nvSpPr>
        <p:spPr bwMode="auto">
          <a:xfrm>
            <a:off x="0" y="6488668"/>
            <a:ext cx="12192000" cy="369332"/>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t>www.company.com</a:t>
            </a:r>
            <a:endParaRPr lang="fr-FR" altLang="en-US" sz="1800" dirty="0"/>
          </a:p>
        </p:txBody>
      </p:sp>
      <p:sp>
        <p:nvSpPr>
          <p:cNvPr id="1047" name="Oval 23"/>
          <p:cNvSpPr>
            <a:spLocks noChangeArrowheads="1"/>
          </p:cNvSpPr>
          <p:nvPr/>
        </p:nvSpPr>
        <p:spPr bwMode="auto">
          <a:xfrm>
            <a:off x="1911351"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8" name="Oval 24"/>
          <p:cNvSpPr>
            <a:spLocks noChangeArrowheads="1"/>
          </p:cNvSpPr>
          <p:nvPr/>
        </p:nvSpPr>
        <p:spPr bwMode="auto">
          <a:xfrm>
            <a:off x="29252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9" name="Oval 25"/>
          <p:cNvSpPr>
            <a:spLocks noChangeArrowheads="1"/>
          </p:cNvSpPr>
          <p:nvPr/>
        </p:nvSpPr>
        <p:spPr bwMode="auto">
          <a:xfrm>
            <a:off x="3939118"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0" name="Oval 26"/>
          <p:cNvSpPr>
            <a:spLocks noChangeArrowheads="1"/>
          </p:cNvSpPr>
          <p:nvPr/>
        </p:nvSpPr>
        <p:spPr bwMode="auto">
          <a:xfrm>
            <a:off x="4953000"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1" name="Oval 27"/>
          <p:cNvSpPr>
            <a:spLocks noChangeArrowheads="1"/>
          </p:cNvSpPr>
          <p:nvPr/>
        </p:nvSpPr>
        <p:spPr bwMode="auto">
          <a:xfrm>
            <a:off x="5966885"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2" name="Oval 28"/>
          <p:cNvSpPr>
            <a:spLocks noChangeArrowheads="1"/>
          </p:cNvSpPr>
          <p:nvPr/>
        </p:nvSpPr>
        <p:spPr bwMode="auto">
          <a:xfrm>
            <a:off x="6982884"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3" name="Oval 29"/>
          <p:cNvSpPr>
            <a:spLocks noChangeArrowheads="1"/>
          </p:cNvSpPr>
          <p:nvPr/>
        </p:nvSpPr>
        <p:spPr bwMode="auto">
          <a:xfrm>
            <a:off x="7996767"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4" name="Oval 30"/>
          <p:cNvSpPr>
            <a:spLocks noChangeArrowheads="1"/>
          </p:cNvSpPr>
          <p:nvPr/>
        </p:nvSpPr>
        <p:spPr bwMode="auto">
          <a:xfrm>
            <a:off x="9010651"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5" name="Oval 31"/>
          <p:cNvSpPr>
            <a:spLocks noChangeArrowheads="1"/>
          </p:cNvSpPr>
          <p:nvPr/>
        </p:nvSpPr>
        <p:spPr bwMode="auto">
          <a:xfrm>
            <a:off x="100245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6" name="Oval 32"/>
          <p:cNvSpPr>
            <a:spLocks noChangeArrowheads="1"/>
          </p:cNvSpPr>
          <p:nvPr/>
        </p:nvSpPr>
        <p:spPr bwMode="auto">
          <a:xfrm>
            <a:off x="110405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Rectangle 1"/>
          <p:cNvSpPr/>
          <p:nvPr userDrawn="1"/>
        </p:nvSpPr>
        <p:spPr bwMode="auto">
          <a:xfrm>
            <a:off x="1557867" y="2133600"/>
            <a:ext cx="10329333" cy="42502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74581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panose="020B0604020202020204" pitchFamily="34" charset="0"/>
        </a:defRPr>
      </a:lvl2pPr>
      <a:lvl3pPr algn="l" rtl="0" eaLnBrk="1" fontAlgn="base" hangingPunct="1">
        <a:spcBef>
          <a:spcPct val="0"/>
        </a:spcBef>
        <a:spcAft>
          <a:spcPct val="0"/>
        </a:spcAft>
        <a:defRPr sz="3600">
          <a:solidFill>
            <a:schemeClr val="bg1"/>
          </a:solidFill>
          <a:latin typeface="Arial" panose="020B0604020202020204" pitchFamily="34" charset="0"/>
        </a:defRPr>
      </a:lvl3pPr>
      <a:lvl4pPr algn="l" rtl="0" eaLnBrk="1" fontAlgn="base" hangingPunct="1">
        <a:spcBef>
          <a:spcPct val="0"/>
        </a:spcBef>
        <a:spcAft>
          <a:spcPct val="0"/>
        </a:spcAft>
        <a:defRPr sz="3600">
          <a:solidFill>
            <a:schemeClr val="bg1"/>
          </a:solidFill>
          <a:latin typeface="Arial" panose="020B0604020202020204" pitchFamily="34" charset="0"/>
        </a:defRPr>
      </a:lvl4pPr>
      <a:lvl5pPr algn="l" rtl="0" eaLnBrk="1" fontAlgn="base" hangingPunct="1">
        <a:spcBef>
          <a:spcPct val="0"/>
        </a:spcBef>
        <a:spcAft>
          <a:spcPct val="0"/>
        </a:spcAft>
        <a:defRPr sz="3600">
          <a:solidFill>
            <a:schemeClr val="bg1"/>
          </a:solidFill>
          <a:latin typeface="Arial" panose="020B0604020202020204" pitchFamily="34" charset="0"/>
        </a:defRPr>
      </a:lvl5pPr>
      <a:lvl6pPr marL="457200" algn="l" rtl="0" eaLnBrk="1" fontAlgn="base" hangingPunct="1">
        <a:spcBef>
          <a:spcPct val="0"/>
        </a:spcBef>
        <a:spcAft>
          <a:spcPct val="0"/>
        </a:spcAft>
        <a:defRPr sz="3600">
          <a:solidFill>
            <a:schemeClr val="bg1"/>
          </a:solidFill>
          <a:latin typeface="Arial" panose="020B0604020202020204" pitchFamily="34" charset="0"/>
        </a:defRPr>
      </a:lvl6pPr>
      <a:lvl7pPr marL="914400" algn="l" rtl="0" eaLnBrk="1" fontAlgn="base" hangingPunct="1">
        <a:spcBef>
          <a:spcPct val="0"/>
        </a:spcBef>
        <a:spcAft>
          <a:spcPct val="0"/>
        </a:spcAft>
        <a:defRPr sz="3600">
          <a:solidFill>
            <a:schemeClr val="bg1"/>
          </a:solidFill>
          <a:latin typeface="Arial" panose="020B0604020202020204" pitchFamily="34" charset="0"/>
        </a:defRPr>
      </a:lvl7pPr>
      <a:lvl8pPr marL="1371600" algn="l" rtl="0" eaLnBrk="1" fontAlgn="base" hangingPunct="1">
        <a:spcBef>
          <a:spcPct val="0"/>
        </a:spcBef>
        <a:spcAft>
          <a:spcPct val="0"/>
        </a:spcAft>
        <a:defRPr sz="3600">
          <a:solidFill>
            <a:schemeClr val="bg1"/>
          </a:solidFill>
          <a:latin typeface="Arial" panose="020B0604020202020204" pitchFamily="34" charset="0"/>
        </a:defRPr>
      </a:lvl8pPr>
      <a:lvl9pPr marL="1828800" algn="l" rtl="0" eaLnBrk="1" fontAlgn="base" hangingPunct="1">
        <a:spcBef>
          <a:spcPct val="0"/>
        </a:spcBef>
        <a:spcAft>
          <a:spcPct val="0"/>
        </a:spcAft>
        <a:defRPr sz="36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96407" y="1536722"/>
            <a:ext cx="10895593" cy="714345"/>
          </a:xfrm>
          <a:solidFill>
            <a:schemeClr val="tx1"/>
          </a:solidFill>
        </p:spPr>
        <p:txBody>
          <a:bodyPr/>
          <a:lstStyle/>
          <a:p>
            <a:r>
              <a:rPr lang="en-US" sz="3200" dirty="0">
                <a:solidFill>
                  <a:schemeClr val="bg1"/>
                </a:solidFill>
                <a:latin typeface="Georgia" panose="02040502050405020303" pitchFamily="18" charset="0"/>
              </a:rPr>
              <a:t>Inter-comparison of ISS-LIS, TRMM-LIS, and GLM</a:t>
            </a:r>
          </a:p>
        </p:txBody>
      </p:sp>
      <p:sp>
        <p:nvSpPr>
          <p:cNvPr id="4" name="Subtitle 1"/>
          <p:cNvSpPr txBox="1">
            <a:spLocks/>
          </p:cNvSpPr>
          <p:nvPr/>
        </p:nvSpPr>
        <p:spPr bwMode="auto">
          <a:xfrm>
            <a:off x="5378334" y="2679533"/>
            <a:ext cx="206915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B4CCE2"/>
              </a:buClr>
              <a:buFontTx/>
              <a:buNone/>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solidFill>
                  <a:schemeClr val="tx1"/>
                </a:solidFill>
              </a:rPr>
              <a:t>Daile Zhang</a:t>
            </a:r>
          </a:p>
        </p:txBody>
      </p:sp>
      <p:sp>
        <p:nvSpPr>
          <p:cNvPr id="6" name="Rectangle 5"/>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8" name="Rectangle 7"/>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1</a:t>
            </a:r>
          </a:p>
        </p:txBody>
      </p:sp>
      <p:pic>
        <p:nvPicPr>
          <p:cNvPr id="10" name="Picture 2" descr="Image result for university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867" y="5136690"/>
            <a:ext cx="1246982" cy="12469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3" name="Rectangle 12"/>
          <p:cNvSpPr/>
          <p:nvPr/>
        </p:nvSpPr>
        <p:spPr>
          <a:xfrm>
            <a:off x="1536248" y="3408600"/>
            <a:ext cx="10264990" cy="461665"/>
          </a:xfrm>
          <a:prstGeom prst="rect">
            <a:avLst/>
          </a:prstGeom>
        </p:spPr>
        <p:txBody>
          <a:bodyPr wrap="none">
            <a:spAutoFit/>
          </a:bodyPr>
          <a:lstStyle/>
          <a:p>
            <a:r>
              <a:rPr lang="en-US" sz="2400" dirty="0">
                <a:solidFill>
                  <a:srgbClr val="183883"/>
                </a:solidFill>
                <a:latin typeface="Arial" panose="020B0604020202020204" pitchFamily="34" charset="0"/>
                <a:cs typeface="Arial" panose="020B0604020202020204" pitchFamily="34" charset="0"/>
              </a:rPr>
              <a:t>Collaborators: Tim Lang, Ken Cummins, Mason Quick, and Scott </a:t>
            </a:r>
            <a:r>
              <a:rPr lang="en-US" sz="2400" dirty="0" err="1">
                <a:solidFill>
                  <a:srgbClr val="183883"/>
                </a:solidFill>
                <a:latin typeface="Arial" panose="020B0604020202020204" pitchFamily="34" charset="0"/>
                <a:cs typeface="Arial" panose="020B0604020202020204" pitchFamily="34" charset="0"/>
              </a:rPr>
              <a:t>Rudlosky</a:t>
            </a:r>
            <a:endParaRPr lang="en-US" sz="2400" dirty="0">
              <a:solidFill>
                <a:srgbClr val="18388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331" y="5158043"/>
            <a:ext cx="1453857" cy="12042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389" t="4175" r="8783" b="4915"/>
          <a:stretch/>
        </p:blipFill>
        <p:spPr>
          <a:xfrm>
            <a:off x="8580749" y="5062217"/>
            <a:ext cx="1271847" cy="139592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8720" t="13529" r="10989" b="11223"/>
          <a:stretch/>
        </p:blipFill>
        <p:spPr>
          <a:xfrm>
            <a:off x="6789615" y="5163058"/>
            <a:ext cx="1315748" cy="1233116"/>
          </a:xfrm>
          <a:prstGeom prst="rect">
            <a:avLst/>
          </a:prstGeom>
        </p:spPr>
      </p:pic>
      <p:sp>
        <p:nvSpPr>
          <p:cNvPr id="14" name="TextBox 13"/>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2" name="Rectangle 1">
            <a:extLst>
              <a:ext uri="{FF2B5EF4-FFF2-40B4-BE49-F238E27FC236}">
                <a16:creationId xmlns:a16="http://schemas.microsoft.com/office/drawing/2014/main" id="{B7826C9D-C586-4E7B-A5D9-F2BBCB0E05CA}"/>
              </a:ext>
            </a:extLst>
          </p:cNvPr>
          <p:cNvSpPr/>
          <p:nvPr/>
        </p:nvSpPr>
        <p:spPr>
          <a:xfrm>
            <a:off x="4807546" y="4326981"/>
            <a:ext cx="3210730" cy="369332"/>
          </a:xfrm>
          <a:prstGeom prst="rect">
            <a:avLst/>
          </a:prstGeom>
        </p:spPr>
        <p:txBody>
          <a:bodyPr wrap="square">
            <a:spAutoFit/>
          </a:bodyPr>
          <a:lstStyle/>
          <a:p>
            <a:r>
              <a:rPr lang="en-US" dirty="0"/>
              <a:t>NNH19ZDA001N-ESROGSS</a:t>
            </a:r>
            <a:r>
              <a:rPr lang="en-US" dirty="0">
                <a:solidFill>
                  <a:srgbClr val="000000"/>
                </a:solidFill>
              </a:rPr>
              <a:t> </a:t>
            </a:r>
            <a:endParaRPr lang="en-US" dirty="0"/>
          </a:p>
        </p:txBody>
      </p:sp>
    </p:spTree>
    <p:extLst>
      <p:ext uri="{BB962C8B-B14F-4D97-AF65-F5344CB8AC3E}">
        <p14:creationId xmlns:p14="http://schemas.microsoft.com/office/powerpoint/2010/main" val="257702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Inter-compare ISS-LIS group energy with GLM</a:t>
            </a:r>
          </a:p>
        </p:txBody>
      </p:sp>
      <p:sp>
        <p:nvSpPr>
          <p:cNvPr id="6" name="Text Placeholder 5"/>
          <p:cNvSpPr>
            <a:spLocks noGrp="1"/>
          </p:cNvSpPr>
          <p:nvPr>
            <p:ph type="body" idx="1"/>
          </p:nvPr>
        </p:nvSpPr>
        <p:spPr/>
        <p:txBody>
          <a:bodyPr/>
          <a:lstStyle/>
          <a:p>
            <a:endParaRPr lang="en-US"/>
          </a:p>
        </p:txBody>
      </p:sp>
      <p:sp>
        <p:nvSpPr>
          <p:cNvPr id="7" name="Rectangle 6"/>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8" name="TextBox 7"/>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9" name="Rectangle 8"/>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0" name="Rectangle 9"/>
          <p:cNvSpPr/>
          <p:nvPr/>
        </p:nvSpPr>
        <p:spPr>
          <a:xfrm>
            <a:off x="64121" y="6427113"/>
            <a:ext cx="498855" cy="430887"/>
          </a:xfrm>
          <a:prstGeom prst="rect">
            <a:avLst/>
          </a:prstGeom>
        </p:spPr>
        <p:txBody>
          <a:bodyPr wrap="none">
            <a:spAutoFit/>
          </a:bodyPr>
          <a:lstStyle/>
          <a:p>
            <a:r>
              <a:rPr lang="en-US" sz="2200" dirty="0">
                <a:solidFill>
                  <a:schemeClr val="bg1"/>
                </a:solidFill>
                <a:latin typeface="+mj-lt"/>
              </a:rPr>
              <a:t>10</a:t>
            </a:r>
          </a:p>
        </p:txBody>
      </p:sp>
    </p:spTree>
    <p:extLst>
      <p:ext uri="{BB962C8B-B14F-4D97-AF65-F5344CB8AC3E}">
        <p14:creationId xmlns:p14="http://schemas.microsoft.com/office/powerpoint/2010/main" val="250915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0" y="657947"/>
            <a:ext cx="9875520" cy="581025"/>
          </a:xfrm>
        </p:spPr>
        <p:txBody>
          <a:bodyPr/>
          <a:lstStyle/>
          <a:p>
            <a:r>
              <a:rPr lang="en-US" dirty="0"/>
              <a:t>How to compare LIS radiance and GLM energy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430733" y="2960642"/>
                <a:ext cx="2748123" cy="111863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𝜉</m:t>
                              </m:r>
                            </m:e>
                          </m:acc>
                          <m:r>
                            <m:rPr>
                              <m:sty m:val="p"/>
                            </m:rPr>
                            <a:rPr lang="el-GR" b="0" i="1" smtClean="0">
                              <a:latin typeface="Cambria Math" panose="02040503050406030204" pitchFamily="18" charset="0"/>
                              <a:ea typeface="Cambria Math" panose="02040503050406030204" pitchFamily="18" charset="0"/>
                            </a:rPr>
                            <m:t>Α</m:t>
                          </m:r>
                        </m:num>
                        <m:den>
                          <m:r>
                            <a:rPr lang="en-US" b="0" i="1" smtClean="0">
                              <a:latin typeface="Cambria Math" panose="02040503050406030204" pitchFamily="18" charset="0"/>
                            </a:rPr>
                            <m:t>𝑛</m:t>
                          </m:r>
                        </m:den>
                      </m:f>
                    </m:oMath>
                  </m:oMathPara>
                </a14:m>
                <a:endParaRPr lang="ar-AE" dirty="0"/>
              </a:p>
              <a:p>
                <a:pPr marL="0" indent="0">
                  <a:buNone/>
                </a:pPr>
                <a:endParaRPr lang="ar-AE"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430733" y="2960642"/>
                <a:ext cx="2748123" cy="1118638"/>
              </a:xfrm>
              <a:blipFill>
                <a:blip r:embed="rId2"/>
                <a:stretch>
                  <a:fillRect/>
                </a:stretch>
              </a:blipFill>
            </p:spPr>
            <p:txBody>
              <a:bodyPr/>
              <a:lstStyle/>
              <a:p>
                <a:r>
                  <a:rPr lang="en-US">
                    <a:noFill/>
                  </a:rPr>
                  <a:t> </a:t>
                </a:r>
              </a:p>
            </p:txBody>
          </p:sp>
        </mc:Fallback>
      </mc:AlternateContent>
      <p:sp>
        <p:nvSpPr>
          <p:cNvPr id="4" name="Content Placeholder 3"/>
          <p:cNvSpPr>
            <a:spLocks noGrp="1"/>
          </p:cNvSpPr>
          <p:nvPr>
            <p:ph sz="half" idx="2"/>
          </p:nvPr>
        </p:nvSpPr>
        <p:spPr>
          <a:xfrm>
            <a:off x="1291472" y="1977593"/>
            <a:ext cx="3758047" cy="1205469"/>
          </a:xfrm>
        </p:spPr>
        <p:txBody>
          <a:bodyPr/>
          <a:lstStyle/>
          <a:p>
            <a:pPr marL="0" indent="0">
              <a:buNone/>
            </a:pPr>
            <a:r>
              <a:rPr lang="en-US" dirty="0"/>
              <a:t>1. Convert LIS radiance to GLM equivalent energy</a:t>
            </a:r>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43" y="3129241"/>
            <a:ext cx="4057227" cy="3042920"/>
          </a:xfrm>
          <a:prstGeom prst="rect">
            <a:avLst/>
          </a:prstGeom>
        </p:spPr>
      </p:pic>
      <p:pic>
        <p:nvPicPr>
          <p:cNvPr id="6" name="Content Placeholder 14"/>
          <p:cNvPicPr>
            <a:picLocks noChangeAspect="1"/>
          </p:cNvPicPr>
          <p:nvPr/>
        </p:nvPicPr>
        <p:blipFill rotWithShape="1">
          <a:blip r:embed="rId4">
            <a:extLst>
              <a:ext uri="{28A0092B-C50C-407E-A947-70E740481C1C}">
                <a14:useLocalDpi xmlns:a14="http://schemas.microsoft.com/office/drawing/2010/main" val="0"/>
              </a:ext>
            </a:extLst>
          </a:blip>
          <a:srcRect r="5781"/>
          <a:stretch/>
        </p:blipFill>
        <p:spPr>
          <a:xfrm>
            <a:off x="8714963" y="3183062"/>
            <a:ext cx="3477037" cy="3003096"/>
          </a:xfrm>
          <a:prstGeom prst="rect">
            <a:avLst/>
          </a:prstGeom>
        </p:spPr>
      </p:pic>
      <p:sp>
        <p:nvSpPr>
          <p:cNvPr id="8" name="Rectangle 7"/>
          <p:cNvSpPr/>
          <p:nvPr/>
        </p:nvSpPr>
        <p:spPr>
          <a:xfrm>
            <a:off x="1325147" y="4079280"/>
            <a:ext cx="3724373" cy="2092881"/>
          </a:xfrm>
          <a:prstGeom prst="rect">
            <a:avLst/>
          </a:prstGeom>
        </p:spPr>
        <p:txBody>
          <a:bodyPr wrap="square">
            <a:spAutoFit/>
          </a:bodyPr>
          <a:lstStyle/>
          <a:p>
            <a:r>
              <a:rPr lang="en-US" dirty="0"/>
              <a:t>Where </a:t>
            </a:r>
          </a:p>
          <a:p>
            <a:r>
              <a:rPr lang="en-US" dirty="0"/>
              <a:t>  </a:t>
            </a:r>
            <a:r>
              <a:rPr lang="en-US" dirty="0">
                <a:sym typeface="Symbol" panose="05050102010706020507" pitchFamily="18" charset="2"/>
              </a:rPr>
              <a:t> = Optical Bandwidth (m)</a:t>
            </a:r>
          </a:p>
          <a:p>
            <a:r>
              <a:rPr lang="en-US" dirty="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A</a:t>
            </a:r>
            <a:r>
              <a:rPr lang="en-US" dirty="0">
                <a:sym typeface="Symbol" panose="05050102010706020507" pitchFamily="18" charset="2"/>
              </a:rPr>
              <a:t> = Group Area (m</a:t>
            </a:r>
            <a:r>
              <a:rPr lang="en-US" baseline="30000" dirty="0">
                <a:sym typeface="Symbol" panose="05050102010706020507" pitchFamily="18" charset="2"/>
              </a:rPr>
              <a:t>2</a:t>
            </a:r>
            <a:r>
              <a:rPr lang="en-US" dirty="0">
                <a:sym typeface="Symbol" panose="05050102010706020507" pitchFamily="18" charset="2"/>
              </a:rPr>
              <a:t>)</a:t>
            </a:r>
          </a:p>
          <a:p>
            <a:r>
              <a:rPr lang="en-US" dirty="0">
                <a:sym typeface="Symbol" panose="05050102010706020507" pitchFamily="18" charset="2"/>
              </a:rPr>
              <a:t> </a:t>
            </a:r>
            <a:r>
              <a:rPr lang="en-US" i="1" dirty="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n</a:t>
            </a:r>
            <a:r>
              <a:rPr lang="en-US" i="1" dirty="0">
                <a:sym typeface="Symbol" panose="05050102010706020507" pitchFamily="18" charset="2"/>
              </a:rPr>
              <a:t> </a:t>
            </a:r>
            <a:r>
              <a:rPr lang="en-US" dirty="0">
                <a:sym typeface="Symbol" panose="05050102010706020507" pitchFamily="18" charset="2"/>
              </a:rPr>
              <a:t>= # of Events in a Group </a:t>
            </a:r>
          </a:p>
          <a:p>
            <a:endParaRPr lang="en-US" dirty="0">
              <a:sym typeface="Symbol" panose="05050102010706020507" pitchFamily="18" charset="2"/>
            </a:endParaRPr>
          </a:p>
          <a:p>
            <a:r>
              <a:rPr lang="en-US" i="1" dirty="0" err="1">
                <a:sym typeface="Symbol" panose="05050102010706020507" pitchFamily="18" charset="2"/>
              </a:rPr>
              <a:t>Koshak</a:t>
            </a:r>
            <a:r>
              <a:rPr lang="en-US" i="1" dirty="0">
                <a:sym typeface="Symbol" panose="05050102010706020507" pitchFamily="18" charset="2"/>
              </a:rPr>
              <a:t> (2017) and</a:t>
            </a:r>
          </a:p>
          <a:p>
            <a:r>
              <a:rPr lang="en-US" i="1" dirty="0">
                <a:sym typeface="Symbol" panose="05050102010706020507" pitchFamily="18" charset="2"/>
              </a:rPr>
              <a:t>Zhang &amp; Cummins (2020)</a:t>
            </a:r>
            <a:endParaRPr lang="en-US" i="1" dirty="0"/>
          </a:p>
        </p:txBody>
      </p:sp>
      <p:sp>
        <p:nvSpPr>
          <p:cNvPr id="10" name="Rectangle 9"/>
          <p:cNvSpPr/>
          <p:nvPr/>
        </p:nvSpPr>
        <p:spPr>
          <a:xfrm>
            <a:off x="5516880" y="1977593"/>
            <a:ext cx="6116320" cy="830997"/>
          </a:xfrm>
          <a:prstGeom prst="rect">
            <a:avLst/>
          </a:prstGeom>
        </p:spPr>
        <p:txBody>
          <a:bodyPr wrap="square">
            <a:spAutoFit/>
          </a:bodyPr>
          <a:lstStyle/>
          <a:p>
            <a:r>
              <a:rPr lang="en-US" sz="2400" dirty="0"/>
              <a:t>2. Compare the GLM and LIS isolated groups or "</a:t>
            </a:r>
            <a:r>
              <a:rPr lang="en-US" sz="2400" dirty="0" err="1"/>
              <a:t>supergroups</a:t>
            </a:r>
            <a:r>
              <a:rPr lang="en-US" sz="2400" dirty="0"/>
              <a:t>" coincidence </a:t>
            </a:r>
          </a:p>
        </p:txBody>
      </p:sp>
      <p:sp>
        <p:nvSpPr>
          <p:cNvPr id="11" name="Oval 10"/>
          <p:cNvSpPr/>
          <p:nvPr/>
        </p:nvSpPr>
        <p:spPr bwMode="auto">
          <a:xfrm>
            <a:off x="5252720" y="3183062"/>
            <a:ext cx="690880" cy="2862138"/>
          </a:xfrm>
          <a:prstGeom prst="ellipse">
            <a:avLst/>
          </a:prstGeom>
          <a:noFill/>
          <a:ln w="19050">
            <a:solidFill>
              <a:srgbClr val="C00000"/>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p:cNvSpPr/>
          <p:nvPr/>
        </p:nvSpPr>
        <p:spPr>
          <a:xfrm>
            <a:off x="5943600" y="3709948"/>
            <a:ext cx="2543016" cy="646331"/>
          </a:xfrm>
          <a:prstGeom prst="rect">
            <a:avLst/>
          </a:prstGeom>
        </p:spPr>
        <p:txBody>
          <a:bodyPr wrap="square">
            <a:spAutoFit/>
          </a:bodyPr>
          <a:lstStyle/>
          <a:p>
            <a:r>
              <a:rPr lang="en-US" dirty="0"/>
              <a:t>≥ 50% of the ratios are less than or equal to 4</a:t>
            </a:r>
          </a:p>
        </p:txBody>
      </p:sp>
      <p:sp>
        <p:nvSpPr>
          <p:cNvPr id="13" name="Rectangle 12"/>
          <p:cNvSpPr/>
          <p:nvPr/>
        </p:nvSpPr>
        <p:spPr>
          <a:xfrm>
            <a:off x="6334021" y="4802221"/>
            <a:ext cx="2018501" cy="369332"/>
          </a:xfrm>
          <a:prstGeom prst="rect">
            <a:avLst/>
          </a:prstGeom>
        </p:spPr>
        <p:txBody>
          <a:bodyPr wrap="none">
            <a:spAutoFit/>
          </a:bodyPr>
          <a:lstStyle/>
          <a:p>
            <a:r>
              <a:rPr lang="en-US" dirty="0"/>
              <a:t>Extremes do exist</a:t>
            </a:r>
          </a:p>
        </p:txBody>
      </p:sp>
      <p:sp>
        <p:nvSpPr>
          <p:cNvPr id="14" name="Down Arrow 13"/>
          <p:cNvSpPr/>
          <p:nvPr/>
        </p:nvSpPr>
        <p:spPr bwMode="auto">
          <a:xfrm rot="18337867">
            <a:off x="7841467" y="5074012"/>
            <a:ext cx="187363" cy="604311"/>
          </a:xfrm>
          <a:prstGeom prst="downArrow">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6" name="TextBox 15"/>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7" name="Rectangle 16"/>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8" name="Rectangle 17"/>
          <p:cNvSpPr/>
          <p:nvPr/>
        </p:nvSpPr>
        <p:spPr>
          <a:xfrm>
            <a:off x="64121" y="6427113"/>
            <a:ext cx="477888" cy="430887"/>
          </a:xfrm>
          <a:prstGeom prst="rect">
            <a:avLst/>
          </a:prstGeom>
        </p:spPr>
        <p:txBody>
          <a:bodyPr wrap="none">
            <a:spAutoFit/>
          </a:bodyPr>
          <a:lstStyle/>
          <a:p>
            <a:r>
              <a:rPr lang="en-US" sz="2200" dirty="0">
                <a:solidFill>
                  <a:schemeClr val="bg1"/>
                </a:solidFill>
                <a:latin typeface="+mj-lt"/>
              </a:rPr>
              <a:t>11</a:t>
            </a:r>
          </a:p>
        </p:txBody>
      </p:sp>
    </p:spTree>
    <p:extLst>
      <p:ext uri="{BB962C8B-B14F-4D97-AF65-F5344CB8AC3E}">
        <p14:creationId xmlns:p14="http://schemas.microsoft.com/office/powerpoint/2010/main" val="27609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40080"/>
            <a:ext cx="9753600" cy="581025"/>
          </a:xfrm>
        </p:spPr>
        <p:txBody>
          <a:bodyPr/>
          <a:lstStyle/>
          <a:p>
            <a:r>
              <a:rPr lang="en-US" dirty="0"/>
              <a:t>A Large-Ratio Example (high-latitude)</a:t>
            </a:r>
          </a:p>
        </p:txBody>
      </p:sp>
      <p:sp>
        <p:nvSpPr>
          <p:cNvPr id="25" name="Rectangle 24"/>
          <p:cNvSpPr/>
          <p:nvPr/>
        </p:nvSpPr>
        <p:spPr>
          <a:xfrm>
            <a:off x="7492313" y="1539360"/>
            <a:ext cx="4496487" cy="430887"/>
          </a:xfrm>
          <a:prstGeom prst="rect">
            <a:avLst/>
          </a:prstGeom>
        </p:spPr>
        <p:txBody>
          <a:bodyPr wrap="none">
            <a:spAutoFit/>
          </a:bodyPr>
          <a:lstStyle/>
          <a:p>
            <a:r>
              <a:rPr lang="en-US" sz="2200" dirty="0"/>
              <a:t>Plan View (color-coded by energy)</a:t>
            </a:r>
          </a:p>
        </p:txBody>
      </p:sp>
      <p:sp>
        <p:nvSpPr>
          <p:cNvPr id="26" name="Rectangle 25"/>
          <p:cNvSpPr/>
          <p:nvPr/>
        </p:nvSpPr>
        <p:spPr>
          <a:xfrm>
            <a:off x="2974154" y="1523900"/>
            <a:ext cx="3439531" cy="430887"/>
          </a:xfrm>
          <a:prstGeom prst="rect">
            <a:avLst/>
          </a:prstGeom>
        </p:spPr>
        <p:txBody>
          <a:bodyPr wrap="none">
            <a:spAutoFit/>
          </a:bodyPr>
          <a:lstStyle/>
          <a:p>
            <a:r>
              <a:rPr lang="en-US" sz="2200" dirty="0"/>
              <a:t>Time Series of the Energy</a:t>
            </a:r>
          </a:p>
        </p:txBody>
      </p:sp>
      <p:sp>
        <p:nvSpPr>
          <p:cNvPr id="27" name="Rectangle 26"/>
          <p:cNvSpPr/>
          <p:nvPr/>
        </p:nvSpPr>
        <p:spPr>
          <a:xfrm>
            <a:off x="170872" y="5534560"/>
            <a:ext cx="6779221" cy="923330"/>
          </a:xfrm>
          <a:prstGeom prst="rect">
            <a:avLst/>
          </a:prstGeom>
        </p:spPr>
        <p:txBody>
          <a:bodyPr wrap="square">
            <a:spAutoFit/>
          </a:bodyPr>
          <a:lstStyle/>
          <a:p>
            <a:r>
              <a:rPr lang="en-US" dirty="0"/>
              <a:t>GLM did not see the first groups and the very last one when the energy was not high, but detected much higher energy values when the LIS also detected high energy </a:t>
            </a:r>
          </a:p>
        </p:txBody>
      </p:sp>
      <p:sp>
        <p:nvSpPr>
          <p:cNvPr id="30" name="Rectangle 29"/>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31" name="TextBox 30"/>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32" name="Rectangle 31"/>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33" name="Rectangle 32"/>
          <p:cNvSpPr/>
          <p:nvPr/>
        </p:nvSpPr>
        <p:spPr>
          <a:xfrm>
            <a:off x="64121" y="6427113"/>
            <a:ext cx="498855" cy="430887"/>
          </a:xfrm>
          <a:prstGeom prst="rect">
            <a:avLst/>
          </a:prstGeom>
        </p:spPr>
        <p:txBody>
          <a:bodyPr wrap="none">
            <a:spAutoFit/>
          </a:bodyPr>
          <a:lstStyle/>
          <a:p>
            <a:r>
              <a:rPr lang="en-US" sz="2200" dirty="0">
                <a:solidFill>
                  <a:schemeClr val="bg1"/>
                </a:solidFill>
                <a:latin typeface="+mj-lt"/>
              </a:rPr>
              <a:t>12</a:t>
            </a:r>
          </a:p>
        </p:txBody>
      </p:sp>
      <p:pic>
        <p:nvPicPr>
          <p:cNvPr id="36" name="Content Placeholder 3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029361"/>
            <a:ext cx="4673600" cy="3505199"/>
          </a:xfrm>
        </p:spPr>
      </p:pic>
      <p:pic>
        <p:nvPicPr>
          <p:cNvPr id="40" name="Content Placeholder 3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2748" y="1992835"/>
            <a:ext cx="4673600" cy="3503677"/>
          </a:xfrm>
        </p:spPr>
      </p:pic>
    </p:spTree>
    <p:extLst>
      <p:ext uri="{BB962C8B-B14F-4D97-AF65-F5344CB8AC3E}">
        <p14:creationId xmlns:p14="http://schemas.microsoft.com/office/powerpoint/2010/main" val="13364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Plans</a:t>
            </a:r>
          </a:p>
        </p:txBody>
      </p:sp>
      <p:sp>
        <p:nvSpPr>
          <p:cNvPr id="4" name="Content Placeholder 3"/>
          <p:cNvSpPr>
            <a:spLocks noGrp="1"/>
          </p:cNvSpPr>
          <p:nvPr>
            <p:ph sz="half" idx="2"/>
          </p:nvPr>
        </p:nvSpPr>
        <p:spPr>
          <a:xfrm>
            <a:off x="7315200" y="4968236"/>
            <a:ext cx="4673600" cy="1762763"/>
          </a:xfrm>
        </p:spPr>
        <p:txBody>
          <a:bodyPr/>
          <a:lstStyle/>
          <a:p>
            <a:r>
              <a:rPr lang="en-US" dirty="0"/>
              <a:t>Interpolate GLM Energy onto LIS Pixel Geometry</a:t>
            </a:r>
          </a:p>
          <a:p>
            <a:r>
              <a:rPr lang="en-US" dirty="0"/>
              <a:t>Spatial deconvolution</a:t>
            </a:r>
          </a:p>
          <a:p>
            <a:endParaRPr lang="en-US" dirty="0"/>
          </a:p>
        </p:txBody>
      </p:sp>
      <p:grpSp>
        <p:nvGrpSpPr>
          <p:cNvPr id="9" name="Group 8"/>
          <p:cNvGrpSpPr/>
          <p:nvPr/>
        </p:nvGrpSpPr>
        <p:grpSpPr>
          <a:xfrm>
            <a:off x="7802875" y="2179318"/>
            <a:ext cx="2438400" cy="2590800"/>
            <a:chOff x="7416795" y="2133600"/>
            <a:chExt cx="2438400" cy="2590800"/>
          </a:xfrm>
        </p:grpSpPr>
        <p:pic>
          <p:nvPicPr>
            <p:cNvPr id="7" name="Picture 6">
              <a:extLst>
                <a:ext uri="{FF2B5EF4-FFF2-40B4-BE49-F238E27FC236}">
                  <a16:creationId xmlns:a16="http://schemas.microsoft.com/office/drawing/2014/main" id="{BBA3692C-7B15-4D96-99C6-D8CF3BCCD5F2}"/>
                </a:ext>
              </a:extLst>
            </p:cNvPr>
            <p:cNvPicPr>
              <a:picLocks noChangeAspect="1"/>
            </p:cNvPicPr>
            <p:nvPr/>
          </p:nvPicPr>
          <p:blipFill rotWithShape="1">
            <a:blip r:embed="rId2"/>
            <a:srcRect l="72662" t="1680" r="6151" b="68577"/>
            <a:stretch/>
          </p:blipFill>
          <p:spPr>
            <a:xfrm>
              <a:off x="7416795" y="2133600"/>
              <a:ext cx="2438400" cy="2590800"/>
            </a:xfrm>
            <a:prstGeom prst="rect">
              <a:avLst/>
            </a:prstGeom>
          </p:spPr>
        </p:pic>
        <p:sp>
          <p:nvSpPr>
            <p:cNvPr id="8" name="Rectangle 7">
              <a:extLst>
                <a:ext uri="{FF2B5EF4-FFF2-40B4-BE49-F238E27FC236}">
                  <a16:creationId xmlns:a16="http://schemas.microsoft.com/office/drawing/2014/main" id="{AD2AE69D-F93D-4303-968B-8617BA79524B}"/>
                </a:ext>
              </a:extLst>
            </p:cNvPr>
            <p:cNvSpPr/>
            <p:nvPr/>
          </p:nvSpPr>
          <p:spPr>
            <a:xfrm rot="1100485">
              <a:off x="8305061" y="2700018"/>
              <a:ext cx="1066800" cy="1143000"/>
            </a:xfrm>
            <a:prstGeom prst="rect">
              <a:avLst/>
            </a:prstGeom>
            <a:noFill/>
            <a:ln w="31750">
              <a:solidFill>
                <a:srgbClr val="CC0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0646207" y="2610809"/>
            <a:ext cx="1223412" cy="369332"/>
          </a:xfrm>
          <a:prstGeom prst="rect">
            <a:avLst/>
          </a:prstGeom>
        </p:spPr>
        <p:txBody>
          <a:bodyPr wrap="none">
            <a:spAutoFit/>
          </a:bodyPr>
          <a:lstStyle/>
          <a:p>
            <a:r>
              <a:rPr lang="en-US" dirty="0"/>
              <a:t>GLM pixel</a:t>
            </a:r>
          </a:p>
        </p:txBody>
      </p:sp>
      <p:sp>
        <p:nvSpPr>
          <p:cNvPr id="11" name="Rectangle 10"/>
          <p:cNvSpPr/>
          <p:nvPr/>
        </p:nvSpPr>
        <p:spPr>
          <a:xfrm>
            <a:off x="10723151" y="4356152"/>
            <a:ext cx="1069524" cy="369332"/>
          </a:xfrm>
          <a:prstGeom prst="rect">
            <a:avLst/>
          </a:prstGeom>
        </p:spPr>
        <p:txBody>
          <a:bodyPr wrap="none">
            <a:spAutoFit/>
          </a:bodyPr>
          <a:lstStyle/>
          <a:p>
            <a:r>
              <a:rPr lang="en-US" dirty="0"/>
              <a:t>LIS pixel</a:t>
            </a:r>
          </a:p>
        </p:txBody>
      </p:sp>
      <p:sp>
        <p:nvSpPr>
          <p:cNvPr id="12" name="Down Arrow 11"/>
          <p:cNvSpPr/>
          <p:nvPr/>
        </p:nvSpPr>
        <p:spPr bwMode="auto">
          <a:xfrm rot="3410117">
            <a:off x="10143748" y="2704372"/>
            <a:ext cx="215953" cy="801370"/>
          </a:xfrm>
          <a:prstGeom prst="downArrow">
            <a:avLst>
              <a:gd name="adj1" fmla="val 48227"/>
              <a:gd name="adj2" fmla="val 55909"/>
            </a:avLst>
          </a:prstGeom>
          <a:solidFill>
            <a:srgbClr val="CC04AF"/>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Down Arrow 12"/>
          <p:cNvSpPr/>
          <p:nvPr/>
        </p:nvSpPr>
        <p:spPr bwMode="auto">
          <a:xfrm rot="6080624">
            <a:off x="10449628" y="3738150"/>
            <a:ext cx="257745" cy="870333"/>
          </a:xfrm>
          <a:prstGeom prst="downArrow">
            <a:avLst>
              <a:gd name="adj1" fmla="val 48227"/>
              <a:gd name="adj2" fmla="val 55909"/>
            </a:avLst>
          </a:prstGeom>
          <a:solidFill>
            <a:schemeClr val="bg2">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5" name="TextBox 14"/>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6" name="Rectangle 15"/>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7" name="Rectangle 16"/>
          <p:cNvSpPr/>
          <p:nvPr/>
        </p:nvSpPr>
        <p:spPr>
          <a:xfrm>
            <a:off x="64121" y="6427113"/>
            <a:ext cx="498855" cy="430887"/>
          </a:xfrm>
          <a:prstGeom prst="rect">
            <a:avLst/>
          </a:prstGeom>
        </p:spPr>
        <p:txBody>
          <a:bodyPr wrap="none">
            <a:spAutoFit/>
          </a:bodyPr>
          <a:lstStyle/>
          <a:p>
            <a:r>
              <a:rPr lang="en-US" sz="2200" dirty="0">
                <a:solidFill>
                  <a:schemeClr val="bg1"/>
                </a:solidFill>
                <a:latin typeface="+mj-lt"/>
              </a:rPr>
              <a:t>13</a:t>
            </a:r>
          </a:p>
        </p:txBody>
      </p:sp>
      <p:pic>
        <p:nvPicPr>
          <p:cNvPr id="18" name="Content Placeholder 1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69854" y="2158114"/>
            <a:ext cx="4673600" cy="1869439"/>
          </a:xfrm>
        </p:spPr>
      </p:pic>
      <p:sp>
        <p:nvSpPr>
          <p:cNvPr id="19" name="Content Placeholder 3"/>
          <p:cNvSpPr txBox="1">
            <a:spLocks/>
          </p:cNvSpPr>
          <p:nvPr/>
        </p:nvSpPr>
        <p:spPr bwMode="auto">
          <a:xfrm>
            <a:off x="2412748" y="4746926"/>
            <a:ext cx="4949719" cy="1762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recalculated pixel areas/radiance will be used to refine our future calculations</a:t>
            </a:r>
          </a:p>
        </p:txBody>
      </p:sp>
    </p:spTree>
    <p:extLst>
      <p:ext uri="{BB962C8B-B14F-4D97-AF65-F5344CB8AC3E}">
        <p14:creationId xmlns:p14="http://schemas.microsoft.com/office/powerpoint/2010/main" val="78583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1380" y="2621895"/>
            <a:ext cx="387798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Thank you!</a:t>
            </a:r>
            <a:endParaRPr lang="en-US" sz="5400" b="1" cap="none" spc="0" dirty="0">
              <a:ln/>
              <a:solidFill>
                <a:schemeClr val="accent4"/>
              </a:solidFill>
              <a:effectLst/>
            </a:endParaRPr>
          </a:p>
        </p:txBody>
      </p:sp>
      <p:sp>
        <p:nvSpPr>
          <p:cNvPr id="10" name="Rectangle 9"/>
          <p:cNvSpPr/>
          <p:nvPr/>
        </p:nvSpPr>
        <p:spPr>
          <a:xfrm>
            <a:off x="64121" y="6427113"/>
            <a:ext cx="498855" cy="430887"/>
          </a:xfrm>
          <a:prstGeom prst="rect">
            <a:avLst/>
          </a:prstGeom>
        </p:spPr>
        <p:txBody>
          <a:bodyPr wrap="none">
            <a:spAutoFit/>
          </a:bodyPr>
          <a:lstStyle/>
          <a:p>
            <a:r>
              <a:rPr lang="en-US" sz="2200" dirty="0">
                <a:solidFill>
                  <a:schemeClr val="bg1"/>
                </a:solidFill>
                <a:latin typeface="+mj-lt"/>
              </a:rPr>
              <a:t>14</a:t>
            </a:r>
          </a:p>
        </p:txBody>
      </p:sp>
      <p:sp>
        <p:nvSpPr>
          <p:cNvPr id="11" name="Rectangle 10"/>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2" name="TextBox 11"/>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4" name="Rectangle 13"/>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Tree>
    <p:extLst>
      <p:ext uri="{BB962C8B-B14F-4D97-AF65-F5344CB8AC3E}">
        <p14:creationId xmlns:p14="http://schemas.microsoft.com/office/powerpoint/2010/main" val="194196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40080"/>
            <a:ext cx="9753600" cy="581025"/>
          </a:xfrm>
        </p:spPr>
        <p:txBody>
          <a:bodyPr/>
          <a:lstStyle/>
          <a:p>
            <a:r>
              <a:rPr lang="en-US" dirty="0"/>
              <a:t>Project Overview</a:t>
            </a:r>
          </a:p>
        </p:txBody>
      </p:sp>
      <p:sp>
        <p:nvSpPr>
          <p:cNvPr id="3" name="Content Placeholder 2"/>
          <p:cNvSpPr>
            <a:spLocks noGrp="1"/>
          </p:cNvSpPr>
          <p:nvPr>
            <p:ph idx="1"/>
          </p:nvPr>
        </p:nvSpPr>
        <p:spPr>
          <a:xfrm>
            <a:off x="2438400" y="1559859"/>
            <a:ext cx="9550400" cy="4584267"/>
          </a:xfrm>
        </p:spPr>
        <p:txBody>
          <a:bodyPr/>
          <a:lstStyle/>
          <a:p>
            <a:pPr marL="0" indent="0">
              <a:buNone/>
            </a:pPr>
            <a:r>
              <a:rPr lang="en-US" b="1" dirty="0"/>
              <a:t>Background</a:t>
            </a:r>
          </a:p>
          <a:p>
            <a:r>
              <a:rPr lang="en-US" dirty="0"/>
              <a:t>GLM coarser resolution (8×8 km at nadir and 14×14 km at edges) and LIS finer resolution (~4.5×4.5 km</a:t>
            </a:r>
            <a:r>
              <a:rPr lang="en-US" baseline="30000" dirty="0"/>
              <a:t>2</a:t>
            </a:r>
            <a:r>
              <a:rPr lang="en-US" dirty="0"/>
              <a:t>)</a:t>
            </a:r>
          </a:p>
          <a:p>
            <a:r>
              <a:rPr lang="en-US" dirty="0"/>
              <a:t>Reduced GLM detection efficiency for short and/or small flashes</a:t>
            </a:r>
            <a:endParaRPr lang="en-US" b="1" dirty="0"/>
          </a:p>
          <a:p>
            <a:pPr marL="0" indent="0">
              <a:buNone/>
            </a:pPr>
            <a:endParaRPr lang="en-US" b="1" dirty="0"/>
          </a:p>
          <a:p>
            <a:pPr marL="0" indent="0">
              <a:buNone/>
            </a:pPr>
            <a:r>
              <a:rPr lang="en-US" b="1" dirty="0"/>
              <a:t>Primary Goals</a:t>
            </a:r>
          </a:p>
          <a:p>
            <a:r>
              <a:rPr lang="en-US" dirty="0"/>
              <a:t>Merge ISS-LIS and GLM datasets by developing a statistical model to downscale GLM resolution</a:t>
            </a:r>
          </a:p>
          <a:p>
            <a:r>
              <a:rPr lang="en-US" dirty="0"/>
              <a:t>Increase space-based total lightning detection efficiency by combining the two observations</a:t>
            </a:r>
          </a:p>
          <a:p>
            <a:r>
              <a:rPr lang="en-US" dirty="0"/>
              <a:t>Improve GLM optical area and energy estimation</a:t>
            </a:r>
          </a:p>
        </p:txBody>
      </p:sp>
      <p:sp>
        <p:nvSpPr>
          <p:cNvPr id="5" name="TextBox 4"/>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7" name="Rectangle 6"/>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2</a:t>
            </a:r>
          </a:p>
        </p:txBody>
      </p:sp>
      <p:sp>
        <p:nvSpPr>
          <p:cNvPr id="8" name="Rectangle 7"/>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9" name="Rectangle 8"/>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Tree>
    <p:extLst>
      <p:ext uri="{BB962C8B-B14F-4D97-AF65-F5344CB8AC3E}">
        <p14:creationId xmlns:p14="http://schemas.microsoft.com/office/powerpoint/2010/main" val="338152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1448" y="640080"/>
            <a:ext cx="9753600" cy="581025"/>
          </a:xfrm>
        </p:spPr>
        <p:txBody>
          <a:bodyPr/>
          <a:lstStyle/>
          <a:p>
            <a:r>
              <a:rPr lang="en-US" dirty="0"/>
              <a:t>What additional insights can ISS-LIS provide?</a:t>
            </a: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40627" y="1632410"/>
            <a:ext cx="4351338" cy="4351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06036" y="1632410"/>
            <a:ext cx="4351338" cy="4351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3378" y="4025653"/>
            <a:ext cx="2853178" cy="2246769"/>
          </a:xfrm>
          <a:prstGeom prst="rect">
            <a:avLst/>
          </a:prstGeom>
        </p:spPr>
        <p:txBody>
          <a:bodyPr wrap="square">
            <a:spAutoFit/>
          </a:bodyPr>
          <a:lstStyle/>
          <a:p>
            <a:r>
              <a:rPr lang="en-US" sz="2000" dirty="0"/>
              <a:t>ISS-LIS provides:</a:t>
            </a:r>
          </a:p>
          <a:p>
            <a:r>
              <a:rPr lang="en-US" sz="2000" dirty="0"/>
              <a:t>1) higher spatial resolution images (more information)</a:t>
            </a:r>
          </a:p>
          <a:p>
            <a:r>
              <a:rPr lang="en-US" sz="2000" dirty="0"/>
              <a:t>2) help with boresight-dependent parallax correction</a:t>
            </a:r>
          </a:p>
        </p:txBody>
      </p:sp>
      <p:sp>
        <p:nvSpPr>
          <p:cNvPr id="9" name="Rectangle 8"/>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0" name="TextBox 9"/>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1" name="Rectangle 10"/>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2" name="Rectangle 11"/>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3</a:t>
            </a:r>
          </a:p>
        </p:txBody>
      </p:sp>
    </p:spTree>
    <p:extLst>
      <p:ext uri="{BB962C8B-B14F-4D97-AF65-F5344CB8AC3E}">
        <p14:creationId xmlns:p14="http://schemas.microsoft.com/office/powerpoint/2010/main" val="31041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2611119"/>
            <a:ext cx="10515600" cy="1951357"/>
          </a:xfrm>
        </p:spPr>
        <p:txBody>
          <a:bodyPr/>
          <a:lstStyle/>
          <a:p>
            <a:r>
              <a:rPr lang="en-US" sz="4000" dirty="0"/>
              <a:t>First step: </a:t>
            </a:r>
            <a:br>
              <a:rPr lang="en-US" sz="4000" dirty="0"/>
            </a:br>
            <a:r>
              <a:rPr lang="en-US" sz="4000" dirty="0"/>
              <a:t>Inter-compare ISS-LIS with well-documented TRMM-LIS</a:t>
            </a:r>
          </a:p>
        </p:txBody>
      </p:sp>
      <p:sp>
        <p:nvSpPr>
          <p:cNvPr id="5" name="Text Placeholder 4"/>
          <p:cNvSpPr>
            <a:spLocks noGrp="1"/>
          </p:cNvSpPr>
          <p:nvPr>
            <p:ph type="body" idx="1"/>
          </p:nvPr>
        </p:nvSpPr>
        <p:spPr/>
        <p:txBody>
          <a:bodyPr/>
          <a:lstStyle/>
          <a:p>
            <a:endParaRPr lang="en-US"/>
          </a:p>
        </p:txBody>
      </p:sp>
      <p:sp>
        <p:nvSpPr>
          <p:cNvPr id="6" name="Rectangle 5"/>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7" name="TextBox 6"/>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8" name="Rectangle 7"/>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9" name="Rectangle 8"/>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4</a:t>
            </a:r>
          </a:p>
        </p:txBody>
      </p:sp>
    </p:spTree>
    <p:extLst>
      <p:ext uri="{BB962C8B-B14F-4D97-AF65-F5344CB8AC3E}">
        <p14:creationId xmlns:p14="http://schemas.microsoft.com/office/powerpoint/2010/main" val="253369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7274" y="640080"/>
            <a:ext cx="9844726" cy="581025"/>
          </a:xfrm>
        </p:spPr>
        <p:txBody>
          <a:bodyPr/>
          <a:lstStyle/>
          <a:p>
            <a:r>
              <a:rPr lang="en-US" dirty="0"/>
              <a:t>Events, Groups and Flashes</a:t>
            </a: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881" r="7143"/>
          <a:stretch/>
        </p:blipFill>
        <p:spPr>
          <a:xfrm>
            <a:off x="4835470" y="1584960"/>
            <a:ext cx="7263937" cy="4898293"/>
          </a:xfrm>
        </p:spPr>
      </p:pic>
      <p:sp>
        <p:nvSpPr>
          <p:cNvPr id="6" name="Content Placeholder 5"/>
          <p:cNvSpPr>
            <a:spLocks noGrp="1"/>
          </p:cNvSpPr>
          <p:nvPr>
            <p:ph sz="half" idx="2"/>
          </p:nvPr>
        </p:nvSpPr>
        <p:spPr>
          <a:xfrm>
            <a:off x="6303357" y="1368290"/>
            <a:ext cx="4328161" cy="433340"/>
          </a:xfrm>
        </p:spPr>
        <p:txBody>
          <a:bodyPr/>
          <a:lstStyle/>
          <a:p>
            <a:pPr marL="0" indent="0">
              <a:buNone/>
            </a:pPr>
            <a:r>
              <a:rPr lang="en-US" dirty="0"/>
              <a:t>On average, ISS-LIS detects </a:t>
            </a:r>
          </a:p>
        </p:txBody>
      </p:sp>
      <p:sp>
        <p:nvSpPr>
          <p:cNvPr id="11" name="Rectangle 10"/>
          <p:cNvSpPr/>
          <p:nvPr/>
        </p:nvSpPr>
        <p:spPr>
          <a:xfrm>
            <a:off x="5266728" y="3664774"/>
            <a:ext cx="1813580" cy="923330"/>
          </a:xfrm>
          <a:prstGeom prst="rect">
            <a:avLst/>
          </a:prstGeom>
        </p:spPr>
        <p:txBody>
          <a:bodyPr wrap="square">
            <a:spAutoFit/>
          </a:bodyPr>
          <a:lstStyle/>
          <a:p>
            <a:pPr lvl="1"/>
            <a:r>
              <a:rPr lang="en-US" dirty="0"/>
              <a:t>0.8 </a:t>
            </a:r>
            <a:r>
              <a:rPr lang="en-US" dirty="0">
                <a:solidFill>
                  <a:srgbClr val="FF0000"/>
                </a:solidFill>
              </a:rPr>
              <a:t>less</a:t>
            </a:r>
            <a:r>
              <a:rPr lang="en-US" dirty="0"/>
              <a:t> events per group </a:t>
            </a:r>
          </a:p>
        </p:txBody>
      </p:sp>
      <p:sp>
        <p:nvSpPr>
          <p:cNvPr id="12" name="Rectangle 11"/>
          <p:cNvSpPr/>
          <p:nvPr/>
        </p:nvSpPr>
        <p:spPr>
          <a:xfrm>
            <a:off x="8799784" y="3599855"/>
            <a:ext cx="1662780" cy="923330"/>
          </a:xfrm>
          <a:prstGeom prst="rect">
            <a:avLst/>
          </a:prstGeom>
        </p:spPr>
        <p:txBody>
          <a:bodyPr wrap="square">
            <a:spAutoFit/>
          </a:bodyPr>
          <a:lstStyle/>
          <a:p>
            <a:pPr lvl="1"/>
            <a:r>
              <a:rPr lang="en-US" dirty="0"/>
              <a:t>1.3 </a:t>
            </a:r>
            <a:r>
              <a:rPr lang="en-US" dirty="0">
                <a:solidFill>
                  <a:srgbClr val="FF0000"/>
                </a:solidFill>
              </a:rPr>
              <a:t>less</a:t>
            </a:r>
            <a:r>
              <a:rPr lang="en-US" dirty="0"/>
              <a:t> groups per flash </a:t>
            </a:r>
          </a:p>
        </p:txBody>
      </p:sp>
      <p:grpSp>
        <p:nvGrpSpPr>
          <p:cNvPr id="15" name="Group 14"/>
          <p:cNvGrpSpPr/>
          <p:nvPr/>
        </p:nvGrpSpPr>
        <p:grpSpPr>
          <a:xfrm>
            <a:off x="41793" y="1861332"/>
            <a:ext cx="5251222" cy="4569264"/>
            <a:chOff x="41793" y="1861332"/>
            <a:chExt cx="5251222" cy="4569264"/>
          </a:xfrm>
        </p:grpSpPr>
        <p:grpSp>
          <p:nvGrpSpPr>
            <p:cNvPr id="13" name="Group 12"/>
            <p:cNvGrpSpPr/>
            <p:nvPr/>
          </p:nvGrpSpPr>
          <p:grpSpPr>
            <a:xfrm>
              <a:off x="41793" y="2570480"/>
              <a:ext cx="4793677" cy="3860116"/>
              <a:chOff x="41793" y="2570480"/>
              <a:chExt cx="4793677" cy="3860116"/>
            </a:xfrm>
          </p:grpSpPr>
          <p:pic>
            <p:nvPicPr>
              <p:cNvPr id="8" name="Picture 7"/>
              <p:cNvPicPr/>
              <p:nvPr/>
            </p:nvPicPr>
            <p:blipFill rotWithShape="1">
              <a:blip r:embed="rId3">
                <a:extLst>
                  <a:ext uri="{28A0092B-C50C-407E-A947-70E740481C1C}">
                    <a14:useLocalDpi xmlns:a14="http://schemas.microsoft.com/office/drawing/2010/main" val="0"/>
                  </a:ext>
                </a:extLst>
              </a:blip>
              <a:srcRect t="7876" r="43604"/>
              <a:stretch/>
            </p:blipFill>
            <p:spPr>
              <a:xfrm>
                <a:off x="1788160" y="2570480"/>
                <a:ext cx="3047310" cy="386011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3200" t="25561" r="4738" b="34079"/>
              <a:stretch/>
            </p:blipFill>
            <p:spPr>
              <a:xfrm>
                <a:off x="41793" y="4704080"/>
                <a:ext cx="2122495" cy="1530350"/>
              </a:xfrm>
              <a:prstGeom prst="rect">
                <a:avLst/>
              </a:prstGeom>
            </p:spPr>
          </p:pic>
        </p:grpSp>
        <p:sp>
          <p:nvSpPr>
            <p:cNvPr id="14" name="Rectangle 13"/>
            <p:cNvSpPr/>
            <p:nvPr/>
          </p:nvSpPr>
          <p:spPr>
            <a:xfrm>
              <a:off x="1330615" y="1861332"/>
              <a:ext cx="3962400" cy="646331"/>
            </a:xfrm>
            <a:prstGeom prst="rect">
              <a:avLst/>
            </a:prstGeom>
          </p:spPr>
          <p:txBody>
            <a:bodyPr wrap="square">
              <a:spAutoFit/>
            </a:bodyPr>
            <a:lstStyle/>
            <a:p>
              <a:r>
                <a:rPr lang="en-US" dirty="0"/>
                <a:t>50th percentile ISS-LIS groups have 2 events (vs. 3 events in TRMM-LIS)</a:t>
              </a:r>
            </a:p>
          </p:txBody>
        </p:sp>
      </p:grpSp>
      <p:sp>
        <p:nvSpPr>
          <p:cNvPr id="16" name="Rectangle 15"/>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7" name="TextBox 16"/>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8" name="Rectangle 17"/>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9" name="Rectangle 18"/>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5</a:t>
            </a:r>
          </a:p>
        </p:txBody>
      </p:sp>
    </p:spTree>
    <p:extLst>
      <p:ext uri="{BB962C8B-B14F-4D97-AF65-F5344CB8AC3E}">
        <p14:creationId xmlns:p14="http://schemas.microsoft.com/office/powerpoint/2010/main" val="15447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400" y="2401062"/>
            <a:ext cx="4673600" cy="3503676"/>
          </a:xfrm>
        </p:spPr>
      </p:pic>
      <p:sp>
        <p:nvSpPr>
          <p:cNvPr id="2" name="Title 1"/>
          <p:cNvSpPr>
            <a:spLocks noGrp="1"/>
          </p:cNvSpPr>
          <p:nvPr>
            <p:ph type="title"/>
          </p:nvPr>
        </p:nvSpPr>
        <p:spPr/>
        <p:txBody>
          <a:bodyPr/>
          <a:lstStyle/>
          <a:p>
            <a:r>
              <a:rPr lang="en-US" dirty="0"/>
              <a:t>Event Area: QC ISS-LIS vs. TRMM-LIS</a:t>
            </a:r>
          </a:p>
        </p:txBody>
      </p:sp>
      <p:sp>
        <p:nvSpPr>
          <p:cNvPr id="7" name="Rectangle 6"/>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8" name="TextBox 7"/>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9" name="Rectangle 8"/>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0" name="Rectangle 9"/>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6</a:t>
            </a:r>
          </a:p>
        </p:txBody>
      </p:sp>
      <p:sp>
        <p:nvSpPr>
          <p:cNvPr id="14" name="Rectangle 13"/>
          <p:cNvSpPr/>
          <p:nvPr/>
        </p:nvSpPr>
        <p:spPr>
          <a:xfrm>
            <a:off x="9064939" y="3912243"/>
            <a:ext cx="979755" cy="369332"/>
          </a:xfrm>
          <a:prstGeom prst="rect">
            <a:avLst/>
          </a:prstGeom>
        </p:spPr>
        <p:txBody>
          <a:bodyPr wrap="none">
            <a:spAutoFit/>
          </a:bodyPr>
          <a:lstStyle/>
          <a:p>
            <a:r>
              <a:rPr lang="en-US" dirty="0">
                <a:solidFill>
                  <a:schemeClr val="bg1"/>
                </a:solidFill>
              </a:rPr>
              <a:t>ISS-LIS</a:t>
            </a:r>
          </a:p>
        </p:txBody>
      </p:sp>
      <p:sp>
        <p:nvSpPr>
          <p:cNvPr id="23" name="Rectangle 22"/>
          <p:cNvSpPr/>
          <p:nvPr/>
        </p:nvSpPr>
        <p:spPr>
          <a:xfrm>
            <a:off x="9064939" y="3968233"/>
            <a:ext cx="979755" cy="369332"/>
          </a:xfrm>
          <a:prstGeom prst="rect">
            <a:avLst/>
          </a:prstGeom>
        </p:spPr>
        <p:txBody>
          <a:bodyPr wrap="none">
            <a:spAutoFit/>
          </a:bodyPr>
          <a:lstStyle/>
          <a:p>
            <a:r>
              <a:rPr lang="en-US" dirty="0">
                <a:solidFill>
                  <a:schemeClr val="bg1"/>
                </a:solidFill>
              </a:rPr>
              <a:t>ISS-LIS</a:t>
            </a:r>
          </a:p>
        </p:txBody>
      </p:sp>
      <p:pic>
        <p:nvPicPr>
          <p:cNvPr id="29" name="Content Placeholder 2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5200" y="2401062"/>
            <a:ext cx="4673600" cy="3503676"/>
          </a:xfrm>
        </p:spPr>
      </p:pic>
      <p:sp>
        <p:nvSpPr>
          <p:cNvPr id="30" name="Rectangle 29"/>
          <p:cNvSpPr/>
          <p:nvPr/>
        </p:nvSpPr>
        <p:spPr>
          <a:xfrm>
            <a:off x="405881" y="4704409"/>
            <a:ext cx="2006867" cy="1200329"/>
          </a:xfrm>
          <a:prstGeom prst="rect">
            <a:avLst/>
          </a:prstGeom>
        </p:spPr>
        <p:txBody>
          <a:bodyPr wrap="square">
            <a:spAutoFit/>
          </a:bodyPr>
          <a:lstStyle/>
          <a:p>
            <a:r>
              <a:rPr lang="en-US" dirty="0"/>
              <a:t>TRMM-LIS Event Area is more consistent than QC ISS-LIS</a:t>
            </a:r>
          </a:p>
        </p:txBody>
      </p:sp>
    </p:spTree>
    <p:extLst>
      <p:ext uri="{BB962C8B-B14F-4D97-AF65-F5344CB8AC3E}">
        <p14:creationId xmlns:p14="http://schemas.microsoft.com/office/powerpoint/2010/main" val="16911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40080"/>
            <a:ext cx="9753600" cy="581025"/>
          </a:xfrm>
        </p:spPr>
        <p:txBody>
          <a:bodyPr/>
          <a:lstStyle/>
          <a:p>
            <a:r>
              <a:rPr lang="en-US" dirty="0"/>
              <a:t>Recalculation of the ISS-LIS Event Area</a:t>
            </a:r>
          </a:p>
        </p:txBody>
      </p:sp>
      <p:pic>
        <p:nvPicPr>
          <p:cNvPr id="9" name="Picture 8">
            <a:extLst>
              <a:ext uri="{FF2B5EF4-FFF2-40B4-BE49-F238E27FC236}">
                <a16:creationId xmlns:a16="http://schemas.microsoft.com/office/drawing/2014/main" id="{DD321FD4-CEE7-9C46-AA32-10A669879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293" y="1432874"/>
            <a:ext cx="4764316" cy="47643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35024" y="5312975"/>
            <a:ext cx="4377179" cy="1015663"/>
          </a:xfrm>
          <a:prstGeom prst="rect">
            <a:avLst/>
          </a:prstGeom>
        </p:spPr>
        <p:txBody>
          <a:bodyPr wrap="square">
            <a:spAutoFit/>
          </a:bodyPr>
          <a:lstStyle/>
          <a:p>
            <a:r>
              <a:rPr lang="en-US" sz="2000" dirty="0"/>
              <a:t>Tim Lang recalculated the ISS-LIS pixel area by averaging all possible setups</a:t>
            </a:r>
          </a:p>
        </p:txBody>
      </p:sp>
      <p:sp>
        <p:nvSpPr>
          <p:cNvPr id="11" name="Rectangle 10"/>
          <p:cNvSpPr/>
          <p:nvPr/>
        </p:nvSpPr>
        <p:spPr>
          <a:xfrm>
            <a:off x="10545430" y="4449578"/>
            <a:ext cx="530915" cy="369332"/>
          </a:xfrm>
          <a:prstGeom prst="rect">
            <a:avLst/>
          </a:prstGeom>
        </p:spPr>
        <p:txBody>
          <a:bodyPr wrap="none">
            <a:spAutoFit/>
          </a:bodyPr>
          <a:lstStyle/>
          <a:p>
            <a:r>
              <a:rPr lang="en-US" dirty="0"/>
              <a:t>QC</a:t>
            </a:r>
          </a:p>
        </p:txBody>
      </p:sp>
      <p:sp>
        <p:nvSpPr>
          <p:cNvPr id="12" name="Rectangle 11"/>
          <p:cNvSpPr/>
          <p:nvPr/>
        </p:nvSpPr>
        <p:spPr>
          <a:xfrm>
            <a:off x="10448528" y="2068442"/>
            <a:ext cx="646331" cy="369332"/>
          </a:xfrm>
          <a:prstGeom prst="rect">
            <a:avLst/>
          </a:prstGeom>
        </p:spPr>
        <p:txBody>
          <a:bodyPr wrap="none">
            <a:spAutoFit/>
          </a:bodyPr>
          <a:lstStyle/>
          <a:p>
            <a:r>
              <a:rPr lang="en-US" dirty="0"/>
              <a:t>New</a:t>
            </a:r>
          </a:p>
        </p:txBody>
      </p:sp>
      <p:pic>
        <p:nvPicPr>
          <p:cNvPr id="15"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38400" y="1574096"/>
            <a:ext cx="4673600" cy="3738879"/>
          </a:xfrm>
        </p:spPr>
      </p:pic>
      <p:sp>
        <p:nvSpPr>
          <p:cNvPr id="8" name="Rectangle 7"/>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3" name="TextBox 12"/>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4" name="Rectangle 13"/>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6" name="Rectangle 15"/>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7</a:t>
            </a:r>
          </a:p>
        </p:txBody>
      </p:sp>
    </p:spTree>
    <p:extLst>
      <p:ext uri="{BB962C8B-B14F-4D97-AF65-F5344CB8AC3E}">
        <p14:creationId xmlns:p14="http://schemas.microsoft.com/office/powerpoint/2010/main" val="397763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Recalculated Event Area is better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400300"/>
            <a:ext cx="4673600" cy="3505200"/>
          </a:xfrm>
        </p:spPr>
      </p:pic>
      <p:sp>
        <p:nvSpPr>
          <p:cNvPr id="7" name="Rectangle 6"/>
          <p:cNvSpPr/>
          <p:nvPr/>
        </p:nvSpPr>
        <p:spPr>
          <a:xfrm>
            <a:off x="4022539" y="3968233"/>
            <a:ext cx="1300356" cy="369332"/>
          </a:xfrm>
          <a:prstGeom prst="rect">
            <a:avLst/>
          </a:prstGeom>
        </p:spPr>
        <p:txBody>
          <a:bodyPr wrap="none">
            <a:spAutoFit/>
          </a:bodyPr>
          <a:lstStyle/>
          <a:p>
            <a:r>
              <a:rPr lang="en-US" dirty="0">
                <a:solidFill>
                  <a:schemeClr val="bg1"/>
                </a:solidFill>
              </a:rPr>
              <a:t>TRMM-LIS</a:t>
            </a:r>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38400" y="2401062"/>
            <a:ext cx="4673600" cy="3503676"/>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63" y="2400300"/>
            <a:ext cx="4676037" cy="3505504"/>
          </a:xfrm>
          <a:prstGeom prst="rect">
            <a:avLst/>
          </a:prstGeom>
        </p:spPr>
      </p:pic>
      <p:sp>
        <p:nvSpPr>
          <p:cNvPr id="14" name="Rectangle 13"/>
          <p:cNvSpPr/>
          <p:nvPr/>
        </p:nvSpPr>
        <p:spPr>
          <a:xfrm>
            <a:off x="191796" y="5025425"/>
            <a:ext cx="2102671" cy="1200329"/>
          </a:xfrm>
          <a:prstGeom prst="rect">
            <a:avLst/>
          </a:prstGeom>
        </p:spPr>
        <p:txBody>
          <a:bodyPr wrap="square">
            <a:spAutoFit/>
          </a:bodyPr>
          <a:lstStyle/>
          <a:p>
            <a:r>
              <a:rPr lang="en-US" dirty="0"/>
              <a:t>Recalculated ISS-LIS event area is consistent in the Pixel Array</a:t>
            </a:r>
          </a:p>
        </p:txBody>
      </p:sp>
      <p:sp>
        <p:nvSpPr>
          <p:cNvPr id="15" name="Rectangle 14"/>
          <p:cNvSpPr/>
          <p:nvPr/>
        </p:nvSpPr>
        <p:spPr>
          <a:xfrm>
            <a:off x="9216535" y="6041088"/>
            <a:ext cx="1107996" cy="369332"/>
          </a:xfrm>
          <a:prstGeom prst="rect">
            <a:avLst/>
          </a:prstGeom>
        </p:spPr>
        <p:txBody>
          <a:bodyPr wrap="none">
            <a:spAutoFit/>
          </a:bodyPr>
          <a:lstStyle/>
          <a:p>
            <a:r>
              <a:rPr lang="en-US" dirty="0"/>
              <a:t>Related?</a:t>
            </a:r>
          </a:p>
        </p:txBody>
      </p:sp>
      <p:sp>
        <p:nvSpPr>
          <p:cNvPr id="16" name="Rectangle 15"/>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17" name="TextBox 16"/>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18" name="Rectangle 17"/>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19" name="Rectangle 18"/>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8</a:t>
            </a:r>
          </a:p>
        </p:txBody>
      </p:sp>
    </p:spTree>
    <p:extLst>
      <p:ext uri="{BB962C8B-B14F-4D97-AF65-F5344CB8AC3E}">
        <p14:creationId xmlns:p14="http://schemas.microsoft.com/office/powerpoint/2010/main" val="17414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50994"/>
          <a:stretch/>
        </p:blipFill>
        <p:spPr>
          <a:xfrm>
            <a:off x="2095755" y="2065105"/>
            <a:ext cx="2613658" cy="4000000"/>
          </a:xfrm>
          <a:prstGeom prst="rect">
            <a:avLst/>
          </a:prstGeom>
        </p:spPr>
      </p:pic>
      <p:sp>
        <p:nvSpPr>
          <p:cNvPr id="2" name="Title 1"/>
          <p:cNvSpPr>
            <a:spLocks noGrp="1"/>
          </p:cNvSpPr>
          <p:nvPr>
            <p:ph type="title"/>
          </p:nvPr>
        </p:nvSpPr>
        <p:spPr/>
        <p:txBody>
          <a:bodyPr/>
          <a:lstStyle/>
          <a:p>
            <a:r>
              <a:rPr lang="en-US" dirty="0"/>
              <a:t>Group Radiance : TRMM-LIS vs. ISS-LIS</a:t>
            </a:r>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913"/>
          <a:stretch/>
        </p:blipFill>
        <p:spPr>
          <a:xfrm>
            <a:off x="4638572" y="2039006"/>
            <a:ext cx="2742415" cy="4026099"/>
          </a:xfrm>
        </p:spPr>
      </p:pic>
      <p:sp>
        <p:nvSpPr>
          <p:cNvPr id="6" name="Rectangle 5"/>
          <p:cNvSpPr/>
          <p:nvPr/>
        </p:nvSpPr>
        <p:spPr>
          <a:xfrm>
            <a:off x="2847340" y="5695773"/>
            <a:ext cx="1864613" cy="369332"/>
          </a:xfrm>
          <a:prstGeom prst="rect">
            <a:avLst/>
          </a:prstGeom>
          <a:solidFill>
            <a:schemeClr val="bg1"/>
          </a:solidFill>
          <a:ln>
            <a:noFill/>
          </a:ln>
        </p:spPr>
        <p:txBody>
          <a:bodyPr wrap="none">
            <a:spAutoFit/>
          </a:bodyPr>
          <a:lstStyle/>
          <a:p>
            <a:r>
              <a:rPr lang="en-US" dirty="0">
                <a:solidFill>
                  <a:schemeClr val="bg2">
                    <a:lumMod val="50000"/>
                  </a:schemeClr>
                </a:solidFill>
              </a:rPr>
              <a:t>Group Radiance</a:t>
            </a:r>
          </a:p>
        </p:txBody>
      </p:sp>
      <p:sp>
        <p:nvSpPr>
          <p:cNvPr id="7" name="Rectangle 6"/>
          <p:cNvSpPr/>
          <p:nvPr/>
        </p:nvSpPr>
        <p:spPr>
          <a:xfrm>
            <a:off x="5044580" y="5695773"/>
            <a:ext cx="1864613" cy="369332"/>
          </a:xfrm>
          <a:prstGeom prst="rect">
            <a:avLst/>
          </a:prstGeom>
          <a:solidFill>
            <a:schemeClr val="bg1"/>
          </a:solidFill>
          <a:ln>
            <a:noFill/>
          </a:ln>
        </p:spPr>
        <p:txBody>
          <a:bodyPr wrap="none">
            <a:spAutoFit/>
          </a:bodyPr>
          <a:lstStyle/>
          <a:p>
            <a:r>
              <a:rPr lang="en-US" dirty="0">
                <a:solidFill>
                  <a:schemeClr val="bg2">
                    <a:lumMod val="50000"/>
                  </a:schemeClr>
                </a:solidFill>
              </a:rPr>
              <a:t>Group Radiance</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3200" t="25561" r="4738" b="34079"/>
          <a:stretch/>
        </p:blipFill>
        <p:spPr>
          <a:xfrm>
            <a:off x="112705" y="4704080"/>
            <a:ext cx="2122495" cy="1530350"/>
          </a:xfrm>
          <a:prstGeom prst="rect">
            <a:avLst/>
          </a:prstGeom>
        </p:spPr>
      </p:pic>
      <p:sp>
        <p:nvSpPr>
          <p:cNvPr id="14" name="Content Placeholder 13"/>
          <p:cNvSpPr>
            <a:spLocks noGrp="1"/>
          </p:cNvSpPr>
          <p:nvPr>
            <p:ph sz="half" idx="2"/>
          </p:nvPr>
        </p:nvSpPr>
        <p:spPr>
          <a:xfrm>
            <a:off x="7315200" y="2133600"/>
            <a:ext cx="4673600" cy="2110740"/>
          </a:xfrm>
        </p:spPr>
        <p:txBody>
          <a:bodyPr/>
          <a:lstStyle/>
          <a:p>
            <a:r>
              <a:rPr lang="en-US" dirty="0"/>
              <a:t>The median ISS-LIS group radiance is 25-30% less than that of TRMM-LIS</a:t>
            </a:r>
          </a:p>
          <a:p>
            <a:r>
              <a:rPr lang="en-US" dirty="0"/>
              <a:t>Large radiance single-event groups exist in ISS-LIS</a:t>
            </a:r>
          </a:p>
          <a:p>
            <a:endParaRPr lang="en-US" dirty="0"/>
          </a:p>
        </p:txBody>
      </p:sp>
      <p:sp>
        <p:nvSpPr>
          <p:cNvPr id="17" name="Content Placeholder 13"/>
          <p:cNvSpPr txBox="1">
            <a:spLocks/>
          </p:cNvSpPr>
          <p:nvPr/>
        </p:nvSpPr>
        <p:spPr bwMode="auto">
          <a:xfrm>
            <a:off x="7315200" y="4482050"/>
            <a:ext cx="4673600" cy="15830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Is the radiance calculated based on the area? Do we need to recalculate radiance?</a:t>
            </a:r>
          </a:p>
        </p:txBody>
      </p:sp>
      <p:sp>
        <p:nvSpPr>
          <p:cNvPr id="19" name="Rectangle 18"/>
          <p:cNvSpPr/>
          <p:nvPr/>
        </p:nvSpPr>
        <p:spPr>
          <a:xfrm>
            <a:off x="64121" y="172995"/>
            <a:ext cx="2348627" cy="769441"/>
          </a:xfrm>
          <a:prstGeom prst="rect">
            <a:avLst/>
          </a:prstGeom>
        </p:spPr>
        <p:txBody>
          <a:bodyPr wrap="square">
            <a:spAutoFit/>
          </a:bodyPr>
          <a:lstStyle/>
          <a:p>
            <a:r>
              <a:rPr lang="en-US" sz="2200" dirty="0">
                <a:solidFill>
                  <a:schemeClr val="bg1"/>
                </a:solidFill>
                <a:latin typeface="+mj-lt"/>
              </a:rPr>
              <a:t>2021 GLM Science Meeting</a:t>
            </a:r>
          </a:p>
        </p:txBody>
      </p:sp>
      <p:sp>
        <p:nvSpPr>
          <p:cNvPr id="20" name="TextBox 19"/>
          <p:cNvSpPr txBox="1"/>
          <p:nvPr/>
        </p:nvSpPr>
        <p:spPr>
          <a:xfrm flipH="1">
            <a:off x="4930346" y="6457890"/>
            <a:ext cx="2508537" cy="400110"/>
          </a:xfrm>
          <a:prstGeom prst="rect">
            <a:avLst/>
          </a:prstGeom>
          <a:noFill/>
        </p:spPr>
        <p:txBody>
          <a:bodyPr wrap="square" rtlCol="0">
            <a:spAutoFit/>
          </a:bodyPr>
          <a:lstStyle/>
          <a:p>
            <a:r>
              <a:rPr lang="en-US" sz="2000" dirty="0">
                <a:solidFill>
                  <a:schemeClr val="bg1"/>
                </a:solidFill>
              </a:rPr>
              <a:t>dlzhang@umd.edu</a:t>
            </a:r>
          </a:p>
        </p:txBody>
      </p:sp>
      <p:sp>
        <p:nvSpPr>
          <p:cNvPr id="21" name="Rectangle 20"/>
          <p:cNvSpPr/>
          <p:nvPr/>
        </p:nvSpPr>
        <p:spPr>
          <a:xfrm>
            <a:off x="10593485" y="6427113"/>
            <a:ext cx="1598515" cy="430887"/>
          </a:xfrm>
          <a:prstGeom prst="rect">
            <a:avLst/>
          </a:prstGeom>
        </p:spPr>
        <p:txBody>
          <a:bodyPr wrap="none">
            <a:spAutoFit/>
          </a:bodyPr>
          <a:lstStyle/>
          <a:p>
            <a:r>
              <a:rPr lang="en-US" sz="2200" dirty="0">
                <a:solidFill>
                  <a:schemeClr val="bg1"/>
                </a:solidFill>
                <a:latin typeface="+mj-lt"/>
              </a:rPr>
              <a:t>09/23/2021</a:t>
            </a:r>
          </a:p>
        </p:txBody>
      </p:sp>
      <p:sp>
        <p:nvSpPr>
          <p:cNvPr id="22" name="Rectangle 21"/>
          <p:cNvSpPr/>
          <p:nvPr/>
        </p:nvSpPr>
        <p:spPr>
          <a:xfrm>
            <a:off x="64121" y="6427113"/>
            <a:ext cx="341760" cy="430887"/>
          </a:xfrm>
          <a:prstGeom prst="rect">
            <a:avLst/>
          </a:prstGeom>
        </p:spPr>
        <p:txBody>
          <a:bodyPr wrap="none">
            <a:spAutoFit/>
          </a:bodyPr>
          <a:lstStyle/>
          <a:p>
            <a:r>
              <a:rPr lang="en-US" sz="2200" dirty="0">
                <a:solidFill>
                  <a:schemeClr val="bg1"/>
                </a:solidFill>
                <a:latin typeface="+mj-lt"/>
              </a:rPr>
              <a:t>9</a:t>
            </a:r>
          </a:p>
        </p:txBody>
      </p:sp>
    </p:spTree>
    <p:extLst>
      <p:ext uri="{BB962C8B-B14F-4D97-AF65-F5344CB8AC3E}">
        <p14:creationId xmlns:p14="http://schemas.microsoft.com/office/powerpoint/2010/main" val="35999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Theme1">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2AE84F75-E355-4C36-A977-0735117E30FB}" vid="{CD4767E2-2518-4870-B271-01D6A7B9D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18814</TotalTime>
  <Words>599</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Cambria Math</vt:lpstr>
      <vt:lpstr>Georgia</vt:lpstr>
      <vt:lpstr>Symbol</vt:lpstr>
      <vt:lpstr>Times New Roman</vt:lpstr>
      <vt:lpstr>Verdana</vt:lpstr>
      <vt:lpstr>Wingdings</vt:lpstr>
      <vt:lpstr>Theme1</vt:lpstr>
      <vt:lpstr>Inter-comparison of ISS-LIS, TRMM-LIS, and GLM</vt:lpstr>
      <vt:lpstr>Project Overview</vt:lpstr>
      <vt:lpstr>What additional insights can ISS-LIS provide?</vt:lpstr>
      <vt:lpstr>First step:  Inter-compare ISS-LIS with well-documented TRMM-LIS</vt:lpstr>
      <vt:lpstr>Events, Groups and Flashes</vt:lpstr>
      <vt:lpstr>Event Area: QC ISS-LIS vs. TRMM-LIS</vt:lpstr>
      <vt:lpstr>Recalculation of the ISS-LIS Event Area</vt:lpstr>
      <vt:lpstr>Recalculated Event Area is better</vt:lpstr>
      <vt:lpstr>Group Radiance : TRMM-LIS vs. ISS-LIS</vt:lpstr>
      <vt:lpstr>Inter-compare ISS-LIS group energy with GLM</vt:lpstr>
      <vt:lpstr>How to compare LIS radiance and GLM energy</vt:lpstr>
      <vt:lpstr>A Large-Ratio Example (high-latitude)</vt:lpstr>
      <vt:lpstr>Future Plans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Daile - (dlzhang)</dc:creator>
  <cp:lastModifiedBy>Daile Zhang</cp:lastModifiedBy>
  <cp:revision>356</cp:revision>
  <dcterms:created xsi:type="dcterms:W3CDTF">2019-03-20T17:12:42Z</dcterms:created>
  <dcterms:modified xsi:type="dcterms:W3CDTF">2021-09-22T03:42:45Z</dcterms:modified>
</cp:coreProperties>
</file>