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13"/>
  </p:notesMasterIdLst>
  <p:sldIdLst>
    <p:sldId id="256" r:id="rId2"/>
    <p:sldId id="283" r:id="rId3"/>
    <p:sldId id="264" r:id="rId4"/>
    <p:sldId id="282" r:id="rId5"/>
    <p:sldId id="290" r:id="rId6"/>
    <p:sldId id="286" r:id="rId7"/>
    <p:sldId id="287" r:id="rId8"/>
    <p:sldId id="284" r:id="rId9"/>
    <p:sldId id="288" r:id="rId10"/>
    <p:sldId id="289" r:id="rId11"/>
    <p:sldId id="25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Gill Sans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78bb1e3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278bb1e3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0111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78bb1e3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278bb1e3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3926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78bb1e3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278bb1e3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2524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78bb1e3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278bb1e3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8095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78bb1e3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278bb1e3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9252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78bb1e3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278bb1e3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198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278bb1e33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" name="Google Shape;85;g1278bb1e33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775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52549" y="2403017"/>
            <a:ext cx="11704320" cy="19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  <a:defRPr sz="6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2549" y="4423906"/>
            <a:ext cx="11704319" cy="82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 b="1">
                <a:solidFill>
                  <a:schemeClr val="accent4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5531" y="5618286"/>
            <a:ext cx="878353" cy="734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15094" y="5724418"/>
            <a:ext cx="1464556" cy="5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29765" y="5618286"/>
            <a:ext cx="1408358" cy="76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6196" y="141904"/>
            <a:ext cx="2432599" cy="2048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t="60840" b="220"/>
          <a:stretch/>
        </p:blipFill>
        <p:spPr>
          <a:xfrm>
            <a:off x="1" y="1"/>
            <a:ext cx="12191996" cy="120831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287383" y="1351183"/>
            <a:ext cx="11621971" cy="4825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E4E79"/>
              </a:buClr>
              <a:buSzPts val="2400"/>
              <a:buChar char="•"/>
              <a:defRPr sz="2400" b="1">
                <a:solidFill>
                  <a:srgbClr val="1E4E79"/>
                </a:solidFill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542903" y="6356350"/>
            <a:ext cx="7254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2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6316" y="133621"/>
            <a:ext cx="1164615" cy="98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t="60840" b="220"/>
          <a:stretch/>
        </p:blipFill>
        <p:spPr>
          <a:xfrm>
            <a:off x="1" y="1"/>
            <a:ext cx="12191996" cy="120831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2542903" y="6356350"/>
            <a:ext cx="7254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2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" name="Google Shape;4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6316" y="133621"/>
            <a:ext cx="1164615" cy="98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 t="60840" b="220"/>
          <a:stretch/>
        </p:blipFill>
        <p:spPr>
          <a:xfrm>
            <a:off x="1" y="1"/>
            <a:ext cx="12191996" cy="120831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ftr" idx="11"/>
          </p:nvPr>
        </p:nvSpPr>
        <p:spPr>
          <a:xfrm>
            <a:off x="2542903" y="6356350"/>
            <a:ext cx="7254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2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6316" y="133621"/>
            <a:ext cx="1164615" cy="98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7"/>
          <p:cNvPicPr preferRelativeResize="0"/>
          <p:nvPr/>
        </p:nvPicPr>
        <p:blipFill rotWithShape="1">
          <a:blip r:embed="rId2">
            <a:alphaModFix/>
          </a:blip>
          <a:srcRect t="60840" b="220"/>
          <a:stretch/>
        </p:blipFill>
        <p:spPr>
          <a:xfrm>
            <a:off x="1" y="1"/>
            <a:ext cx="12191996" cy="120831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36316" y="133621"/>
            <a:ext cx="1164615" cy="980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2542903" y="6356350"/>
            <a:ext cx="7254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2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t="60840" b="220"/>
          <a:stretch/>
        </p:blipFill>
        <p:spPr>
          <a:xfrm>
            <a:off x="1" y="1"/>
            <a:ext cx="12191996" cy="1208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entury Gothic"/>
              <a:buNone/>
              <a:defRPr sz="44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600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542903" y="6356350"/>
            <a:ext cx="72542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2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arthdata.nasa.gov/portal/ghrc/search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hyperlink" Target="https://ghrc.earthdata.nasa.gov/fcx/index.html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ctrTitle"/>
          </p:nvPr>
        </p:nvSpPr>
        <p:spPr>
          <a:xfrm>
            <a:off x="57150" y="2436867"/>
            <a:ext cx="12077700" cy="131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Century Gothic"/>
              <a:buNone/>
            </a:pPr>
            <a:r>
              <a:rPr lang="en-US" sz="3400" dirty="0"/>
              <a:t>User Services for Lightning Data at GHRC DAAC</a:t>
            </a:r>
            <a:endParaRPr dirty="0"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252549" y="4423906"/>
            <a:ext cx="11704319" cy="82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</a:pPr>
            <a:r>
              <a:rPr lang="en-US" dirty="0"/>
              <a:t>Geoffrey Stano, Leigh Sinclair, </a:t>
            </a:r>
            <a:r>
              <a:rPr lang="en-US" dirty="0" err="1"/>
              <a:t>Navaneeth</a:t>
            </a:r>
            <a:r>
              <a:rPr lang="en-US" dirty="0"/>
              <a:t> Selvaraj, Shannon Flynn, Alan </a:t>
            </a:r>
            <a:r>
              <a:rPr lang="en-US" dirty="0" err="1"/>
              <a:t>Subedi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7" name="Google Shape;77;p10">
            <a:extLst>
              <a:ext uri="{FF2B5EF4-FFF2-40B4-BE49-F238E27FC236}">
                <a16:creationId xmlns:a16="http://schemas.microsoft.com/office/drawing/2014/main" id="{E56F58A0-222D-85B4-C8DB-EE4D6044C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dirty="0"/>
              <a:t>Upcoming Lightning Activities</a:t>
            </a:r>
            <a:endParaRPr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7FB79-BB15-77A7-1155-1D09585D4D07}"/>
              </a:ext>
            </a:extLst>
          </p:cNvPr>
          <p:cNvSpPr txBox="1">
            <a:spLocks/>
          </p:cNvSpPr>
          <p:nvPr/>
        </p:nvSpPr>
        <p:spPr>
          <a:xfrm>
            <a:off x="389803" y="1709816"/>
            <a:ext cx="4794783" cy="453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14300" indent="0">
              <a:buNone/>
            </a:pPr>
            <a:r>
              <a:rPr lang="en-US" sz="2000" b="1" dirty="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Upcoming Activities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Lightning Essential Climate Variable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GHRC the likely archive, ~2024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NASA Lightning Beyond the Troposphere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Workshop in May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NASA ESDIS supports evaluation data to be archived at GHRC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Lightning Mapping Arrays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Continued North Alabama support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Beginning archival efforts of the Mid-Atlantic Network</a:t>
            </a: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E79B06-7249-7E58-6C38-3C8BC4BE8952}"/>
              </a:ext>
            </a:extLst>
          </p:cNvPr>
          <p:cNvSpPr txBox="1">
            <a:spLocks/>
          </p:cNvSpPr>
          <p:nvPr/>
        </p:nvSpPr>
        <p:spPr>
          <a:xfrm>
            <a:off x="6172105" y="1767719"/>
            <a:ext cx="4794783" cy="453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14300" indent="0">
              <a:buNone/>
            </a:pPr>
            <a:endParaRPr lang="en-US" sz="2000" b="1" dirty="0">
              <a:solidFill>
                <a:srgbClr val="1D629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Lake Effect Electrification campaign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GHRC part of NSF funded effort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September 2022 – March 2023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Potential tie-in with IMPACTS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Opportunity for GHRC to collaborate data access ties with NASA and NSF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ISS LIS operations will continue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Expanding visualization and analysis tools in collaboration with the Marshall lightning science team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Potential archival of GLM Stoplight safety product from NASA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5FCEE0-437C-042D-0B3B-A5DF06D1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00200" cy="365125"/>
          </a:xfrm>
        </p:spPr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AE00BA-53E3-F3BD-4849-10BA0BE6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903" y="6356350"/>
            <a:ext cx="7254240" cy="365125"/>
          </a:xfrm>
        </p:spPr>
        <p:txBody>
          <a:bodyPr/>
          <a:lstStyle/>
          <a:p>
            <a:r>
              <a:rPr lang="en-US" dirty="0"/>
              <a:t>GLM Science Team Meeting 2022</a:t>
            </a:r>
          </a:p>
        </p:txBody>
      </p:sp>
    </p:spTree>
    <p:extLst>
      <p:ext uri="{BB962C8B-B14F-4D97-AF65-F5344CB8AC3E}">
        <p14:creationId xmlns:p14="http://schemas.microsoft.com/office/powerpoint/2010/main" val="409965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85506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NASA’s Earth Science DAACs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84" y="1351183"/>
            <a:ext cx="5882598" cy="48257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Distributed Active Archive Center (DAAC)</a:t>
            </a:r>
          </a:p>
          <a:p>
            <a:pPr lvl="1"/>
            <a:r>
              <a:rPr lang="en-US" dirty="0"/>
              <a:t>NASA’s Earth Observing System Data and Information System (EOSDIS)</a:t>
            </a:r>
          </a:p>
          <a:p>
            <a:r>
              <a:rPr lang="en-US" dirty="0"/>
              <a:t>Role</a:t>
            </a:r>
          </a:p>
          <a:p>
            <a:pPr lvl="1"/>
            <a:r>
              <a:rPr lang="en-US" dirty="0"/>
              <a:t>Process, archive, document, and distribute data</a:t>
            </a:r>
          </a:p>
          <a:p>
            <a:pPr lvl="1"/>
            <a:r>
              <a:rPr lang="en-US" dirty="0"/>
              <a:t>Use NASA’s past and current Earth-observing satellites and field measurement programs</a:t>
            </a:r>
          </a:p>
          <a:p>
            <a:r>
              <a:rPr lang="en-US" dirty="0"/>
              <a:t>Global Hydrometeorology Resource Center (GHRC)</a:t>
            </a:r>
          </a:p>
          <a:p>
            <a:pPr lvl="1"/>
            <a:r>
              <a:rPr lang="en-US" dirty="0"/>
              <a:t>Collaboration between NASA MSFC and the University of Alabama in Huntsville</a:t>
            </a:r>
          </a:p>
          <a:p>
            <a:r>
              <a:rPr lang="en-US" dirty="0"/>
              <a:t>Science Investigator-led Processing Systems (SIPS) location creating data products working alongside project scientists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GLM Science Team Meeting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BA1DB-C170-475F-B16A-105D9E4B3D92}" type="slidenum">
              <a:rPr lang="en-US" smtClean="0"/>
              <a:t>2</a:t>
            </a:fld>
            <a:endParaRPr lang="en-US" dirty="0"/>
          </a:p>
        </p:txBody>
      </p:sp>
      <p:pic>
        <p:nvPicPr>
          <p:cNvPr id="11" name="Google Shape;98;p12">
            <a:extLst>
              <a:ext uri="{FF2B5EF4-FFF2-40B4-BE49-F238E27FC236}">
                <a16:creationId xmlns:a16="http://schemas.microsoft.com/office/drawing/2014/main" id="{C2EFACC3-BDFB-EC62-3C1F-08C80D5BD8A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77768" y="1487157"/>
            <a:ext cx="6414232" cy="4539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68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/>
              <a:t>GHRC Mission and Holdings</a:t>
            </a:r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28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body" idx="1"/>
          </p:nvPr>
        </p:nvSpPr>
        <p:spPr>
          <a:xfrm>
            <a:off x="6332184" y="3525649"/>
            <a:ext cx="5686859" cy="29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Char char="•"/>
            </a:pPr>
            <a:r>
              <a:rPr lang="en-US" dirty="0"/>
              <a:t>~60 TB of total data stored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~80% is field campaigns by volume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Anticipate volume doubling with accepted and proposed new data</a:t>
            </a:r>
          </a:p>
          <a:p>
            <a:pPr marL="228600" indent="-228600">
              <a:spcBef>
                <a:spcPts val="500"/>
              </a:spcBef>
              <a:buClr>
                <a:schemeClr val="dk1"/>
              </a:buClr>
              <a:buSzPts val="2000"/>
            </a:pPr>
            <a:r>
              <a:rPr lang="en-US" dirty="0"/>
              <a:t>Lightning is less volume but 7 datasets in top 10 downloads</a:t>
            </a:r>
            <a:endParaRPr dirty="0"/>
          </a:p>
          <a:p>
            <a:pPr marL="228600" lvl="0" indent="-209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First DAAC to transition to cloud</a:t>
            </a:r>
            <a:endParaRPr dirty="0"/>
          </a:p>
        </p:txBody>
      </p:sp>
      <p:sp>
        <p:nvSpPr>
          <p:cNvPr id="120" name="Google Shape;120;p14"/>
          <p:cNvSpPr/>
          <p:nvPr/>
        </p:nvSpPr>
        <p:spPr>
          <a:xfrm rot="5400000">
            <a:off x="995163" y="1586120"/>
            <a:ext cx="4062227" cy="5686859"/>
          </a:xfrm>
          <a:prstGeom prst="homePlate">
            <a:avLst>
              <a:gd name="adj" fmla="val 19869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121" name="Google Shape;121;p14"/>
          <p:cNvGrpSpPr/>
          <p:nvPr/>
        </p:nvGrpSpPr>
        <p:grpSpPr>
          <a:xfrm>
            <a:off x="2114684" y="1273437"/>
            <a:ext cx="1823183" cy="1823183"/>
            <a:chOff x="2028549" y="964193"/>
            <a:chExt cx="1823183" cy="1823183"/>
          </a:xfrm>
        </p:grpSpPr>
        <p:sp>
          <p:nvSpPr>
            <p:cNvPr id="122" name="Google Shape;122;p14"/>
            <p:cNvSpPr/>
            <p:nvPr/>
          </p:nvSpPr>
          <p:spPr>
            <a:xfrm>
              <a:off x="2028549" y="964193"/>
              <a:ext cx="1823183" cy="1823183"/>
            </a:xfrm>
            <a:prstGeom prst="ellipse">
              <a:avLst/>
            </a:prstGeom>
            <a:solidFill>
              <a:srgbClr val="0B9B74"/>
            </a:solidFill>
            <a:ln w="127000" cap="flat" cmpd="sng">
              <a:solidFill>
                <a:srgbClr val="40404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2249922" y="1185566"/>
              <a:ext cx="1380439" cy="138043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24" name="Google Shape;124;p14"/>
            <p:cNvSpPr txBox="1"/>
            <p:nvPr/>
          </p:nvSpPr>
          <p:spPr>
            <a:xfrm>
              <a:off x="2249923" y="1445269"/>
              <a:ext cx="1380439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GHRC MISSION</a:t>
              </a: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14"/>
          <p:cNvSpPr txBox="1"/>
          <p:nvPr/>
        </p:nvSpPr>
        <p:spPr>
          <a:xfrm>
            <a:off x="279300" y="3163700"/>
            <a:ext cx="5514300" cy="246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 provide a comprehensive active archive of data and knowledge augmentation services with a focus on </a:t>
            </a: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hazardous weather, its governing dynamical and physical processes, and associated applications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 on </a:t>
            </a:r>
            <a:r>
              <a:rPr lang="en-US" sz="20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lightning, tropical cyclones, and storm-induced hazards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through integrated collections of satellite, airborne, and in-situ data sets.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6" name="Google Shape;126;p14"/>
          <p:cNvCxnSpPr/>
          <p:nvPr/>
        </p:nvCxnSpPr>
        <p:spPr>
          <a:xfrm>
            <a:off x="1223453" y="4582544"/>
            <a:ext cx="3855028" cy="0"/>
          </a:xfrm>
          <a:prstGeom prst="straightConnector1">
            <a:avLst/>
          </a:prstGeom>
          <a:noFill/>
          <a:ln w="19050" cap="flat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7" name="Google Shape;127;p14"/>
          <p:cNvPicPr preferRelativeResize="0"/>
          <p:nvPr/>
        </p:nvPicPr>
        <p:blipFill rotWithShape="1">
          <a:blip r:embed="rId3">
            <a:alphaModFix/>
          </a:blip>
          <a:srcRect l="56795" b="37715"/>
          <a:stretch/>
        </p:blipFill>
        <p:spPr>
          <a:xfrm>
            <a:off x="6741828" y="1341431"/>
            <a:ext cx="5267325" cy="18222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2958806-BECC-48BA-3BC2-7A7A2EB4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00200" cy="365125"/>
          </a:xfrm>
        </p:spPr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120308-9839-7419-60CE-4D7C2FB9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903" y="6356350"/>
            <a:ext cx="7254240" cy="365125"/>
          </a:xfrm>
        </p:spPr>
        <p:txBody>
          <a:bodyPr/>
          <a:lstStyle/>
          <a:p>
            <a:r>
              <a:rPr lang="en-US" dirty="0"/>
              <a:t>GLM Science Team Meeting 2022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16368-000C-61C4-A9F7-488E11B72763}"/>
              </a:ext>
            </a:extLst>
          </p:cNvPr>
          <p:cNvSpPr txBox="1">
            <a:spLocks/>
          </p:cNvSpPr>
          <p:nvPr/>
        </p:nvSpPr>
        <p:spPr>
          <a:xfrm>
            <a:off x="143778" y="2356395"/>
            <a:ext cx="4794783" cy="306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14300" indent="0">
              <a:buNone/>
            </a:pPr>
            <a:r>
              <a:rPr lang="en-US" sz="2000" b="1" dirty="0" err="1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r>
              <a:rPr lang="en-US" sz="2000" b="1" dirty="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Decommissioned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part of GHRC’s transition to the cloud,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is decommissioned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GHRC data now available via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Earthdata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Search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https://search.earthdata.nasa.gov/portal/ghrc/search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7;p10">
            <a:extLst>
              <a:ext uri="{FF2B5EF4-FFF2-40B4-BE49-F238E27FC236}">
                <a16:creationId xmlns:a16="http://schemas.microsoft.com/office/drawing/2014/main" id="{E56F58A0-222D-85B4-C8DB-EE4D6044C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dirty="0"/>
              <a:t>Accessing GHRC Data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0003B-91AE-BAB3-9D8D-DC8A359E70FE}"/>
              </a:ext>
            </a:extLst>
          </p:cNvPr>
          <p:cNvSpPr txBox="1"/>
          <p:nvPr/>
        </p:nvSpPr>
        <p:spPr>
          <a:xfrm>
            <a:off x="5451012" y="5696390"/>
            <a:ext cx="62459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 of search for Lightning Imaging Sensor data from the GHRC search portal in NASA’s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Earthdata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Search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E69789-8B6B-71F2-69A3-6F3025AE8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012" y="1498862"/>
            <a:ext cx="6245959" cy="402721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045F8E8-4AB6-5A01-A0EE-4ADE358A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00200" cy="365125"/>
          </a:xfrm>
        </p:spPr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B45E60C7-4476-332B-3413-915D6793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903" y="6356350"/>
            <a:ext cx="7254240" cy="365125"/>
          </a:xfrm>
        </p:spPr>
        <p:txBody>
          <a:bodyPr/>
          <a:lstStyle/>
          <a:p>
            <a:r>
              <a:rPr lang="en-US" dirty="0"/>
              <a:t>GLM Science Team Meeting 2022</a:t>
            </a:r>
          </a:p>
        </p:txBody>
      </p:sp>
    </p:spTree>
    <p:extLst>
      <p:ext uri="{BB962C8B-B14F-4D97-AF65-F5344CB8AC3E}">
        <p14:creationId xmlns:p14="http://schemas.microsoft.com/office/powerpoint/2010/main" val="211665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16368-000C-61C4-A9F7-488E11B72763}"/>
              </a:ext>
            </a:extLst>
          </p:cNvPr>
          <p:cNvSpPr txBox="1">
            <a:spLocks/>
          </p:cNvSpPr>
          <p:nvPr/>
        </p:nvSpPr>
        <p:spPr>
          <a:xfrm>
            <a:off x="77789" y="1360676"/>
            <a:ext cx="4794783" cy="499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14300" indent="0">
              <a:buNone/>
            </a:pPr>
            <a:r>
              <a:rPr lang="en-US" sz="2000" b="1" dirty="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Space Station LIS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 years on orbit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Instrument successfully moved to a new location on the Space Station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July 2022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2021 annual climatology completed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 underway to incorporate with the combined OTD/TRMM LIS data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Version 2.1 of data available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Data crossing the 0000Z boundary now placed in correct file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View time error corrected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Version 2.2 underway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GHRC to continue to support ISS LIS while still active on the ISS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7;p10">
            <a:extLst>
              <a:ext uri="{FF2B5EF4-FFF2-40B4-BE49-F238E27FC236}">
                <a16:creationId xmlns:a16="http://schemas.microsoft.com/office/drawing/2014/main" id="{E56F58A0-222D-85B4-C8DB-EE4D6044C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dirty="0"/>
              <a:t>Lightning Imaging Sensor (LIS) – Current Work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0003B-91AE-BAB3-9D8D-DC8A359E70FE}"/>
              </a:ext>
            </a:extLst>
          </p:cNvPr>
          <p:cNvSpPr txBox="1"/>
          <p:nvPr/>
        </p:nvSpPr>
        <p:spPr>
          <a:xfrm>
            <a:off x="5372384" y="5696390"/>
            <a:ext cx="64984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ISS LIS 2021 Annual Climatology</a:t>
            </a: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55AA68-4D90-9455-590B-41FB0832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384" y="1360675"/>
            <a:ext cx="6498437" cy="416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BCF2867-DC27-CDED-6C96-2066AFF3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00200" cy="365125"/>
          </a:xfrm>
        </p:spPr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F60DC5-76F7-DA31-5EE8-AA2D2521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903" y="6356350"/>
            <a:ext cx="7254240" cy="365125"/>
          </a:xfrm>
        </p:spPr>
        <p:txBody>
          <a:bodyPr/>
          <a:lstStyle/>
          <a:p>
            <a:r>
              <a:rPr lang="en-US" dirty="0"/>
              <a:t>GLM Science Team Meeting 2022</a:t>
            </a:r>
          </a:p>
        </p:txBody>
      </p:sp>
    </p:spTree>
    <p:extLst>
      <p:ext uri="{BB962C8B-B14F-4D97-AF65-F5344CB8AC3E}">
        <p14:creationId xmlns:p14="http://schemas.microsoft.com/office/powerpoint/2010/main" val="2118183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16368-000C-61C4-A9F7-488E11B72763}"/>
              </a:ext>
            </a:extLst>
          </p:cNvPr>
          <p:cNvSpPr txBox="1">
            <a:spLocks/>
          </p:cNvSpPr>
          <p:nvPr/>
        </p:nvSpPr>
        <p:spPr>
          <a:xfrm>
            <a:off x="77789" y="1489128"/>
            <a:ext cx="5720110" cy="472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14300" indent="0">
              <a:buNone/>
            </a:pPr>
            <a:r>
              <a:rPr lang="en-US" sz="2000" b="1" dirty="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GLM Level 3 and CIERRA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Developed new workflow to support ongoing datasets in the cloud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Many thanks to Joe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Zajic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Michael Peterson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Workflow nearly complete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Anticipating both datasets to be published before the end of the year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GLM Level 3 data will be in an AWIPS readable format for National Weather Service users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Speaking with Michael Peterson on CIERRA versions of OTD and LIS</a:t>
            </a: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7;p10">
            <a:extLst>
              <a:ext uri="{FF2B5EF4-FFF2-40B4-BE49-F238E27FC236}">
                <a16:creationId xmlns:a16="http://schemas.microsoft.com/office/drawing/2014/main" id="{E56F58A0-222D-85B4-C8DB-EE4D6044C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dirty="0"/>
              <a:t>Geostationary Lightning Mapper (GLM)</a:t>
            </a:r>
            <a:endParaRPr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539665-69EA-B755-E537-BEEF36038A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00200" cy="365125"/>
          </a:xfrm>
        </p:spPr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988F2BB-FFBA-7C54-5781-E1F94191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903" y="6356350"/>
            <a:ext cx="7254240" cy="365125"/>
          </a:xfrm>
        </p:spPr>
        <p:txBody>
          <a:bodyPr/>
          <a:lstStyle/>
          <a:p>
            <a:r>
              <a:rPr lang="en-US" dirty="0"/>
              <a:t>GLM Science Team Meeting 2022</a:t>
            </a:r>
          </a:p>
        </p:txBody>
      </p:sp>
      <p:pic>
        <p:nvPicPr>
          <p:cNvPr id="5" name="Picture 4" descr="A planet from outer space&#10;&#10;Description automatically generated with low confidence">
            <a:extLst>
              <a:ext uri="{FF2B5EF4-FFF2-40B4-BE49-F238E27FC236}">
                <a16:creationId xmlns:a16="http://schemas.microsoft.com/office/drawing/2014/main" id="{FE441572-9E34-94E2-AE31-2BFFF144B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432" y="1334711"/>
            <a:ext cx="4875377" cy="487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09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16368-000C-61C4-A9F7-488E11B72763}"/>
              </a:ext>
            </a:extLst>
          </p:cNvPr>
          <p:cNvSpPr txBox="1">
            <a:spLocks/>
          </p:cNvSpPr>
          <p:nvPr/>
        </p:nvSpPr>
        <p:spPr>
          <a:xfrm>
            <a:off x="77789" y="1423448"/>
            <a:ext cx="4794783" cy="485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14300" indent="0">
              <a:buNone/>
            </a:pPr>
            <a:r>
              <a:rPr lang="en-US" sz="2000" b="1" dirty="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FCX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Designed to: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Visualize 3D data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Coincidentally with multiple datasets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multiple data types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Serve as data analysis and exploration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Cloud native design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Has been released as open source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Currently focused on GHRC field campaign holdings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Adding more campaigns and datasets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Developing analysis tools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https://ghrc.earthdata.nasa.gov/fcx/index.html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7;p10">
            <a:extLst>
              <a:ext uri="{FF2B5EF4-FFF2-40B4-BE49-F238E27FC236}">
                <a16:creationId xmlns:a16="http://schemas.microsoft.com/office/drawing/2014/main" id="{E56F58A0-222D-85B4-C8DB-EE4D6044C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dirty="0"/>
              <a:t>Field Campaign Explorer (FCX)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0003B-91AE-BAB3-9D8D-DC8A359E70FE}"/>
              </a:ext>
            </a:extLst>
          </p:cNvPr>
          <p:cNvSpPr txBox="1"/>
          <p:nvPr/>
        </p:nvSpPr>
        <p:spPr>
          <a:xfrm>
            <a:off x="4924446" y="5696390"/>
            <a:ext cx="70296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GOES-R Post Launch Test (17 May 2017): OKLMA, ABI, Lightning Instrument Package, GLM events, Cloud Radar System, and ER-2 track</a:t>
            </a:r>
            <a:endParaRPr lang="en-US" sz="16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80D8B29-ACFA-B50B-ED10-A1F58B3DC1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00200" cy="365125"/>
          </a:xfrm>
        </p:spPr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B1C4352-049D-BD58-E29A-D3B7E6A29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903" y="6356350"/>
            <a:ext cx="7254240" cy="365125"/>
          </a:xfrm>
        </p:spPr>
        <p:txBody>
          <a:bodyPr/>
          <a:lstStyle/>
          <a:p>
            <a:r>
              <a:rPr lang="en-US" dirty="0"/>
              <a:t>GLM Science Team Meeting 2022</a:t>
            </a:r>
          </a:p>
        </p:txBody>
      </p:sp>
      <p:pic>
        <p:nvPicPr>
          <p:cNvPr id="2" name="FCX_demo">
            <a:hlinkClick r:id="" action="ppaction://media"/>
            <a:extLst>
              <a:ext uri="{FF2B5EF4-FFF2-40B4-BE49-F238E27FC236}">
                <a16:creationId xmlns:a16="http://schemas.microsoft.com/office/drawing/2014/main" id="{D1831AC3-CB01-0D8B-3675-3B25E0E799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4446" y="1423448"/>
            <a:ext cx="7029645" cy="416229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700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16368-000C-61C4-A9F7-488E11B72763}"/>
              </a:ext>
            </a:extLst>
          </p:cNvPr>
          <p:cNvSpPr txBox="1">
            <a:spLocks/>
          </p:cNvSpPr>
          <p:nvPr/>
        </p:nvSpPr>
        <p:spPr>
          <a:xfrm>
            <a:off x="77789" y="1432962"/>
            <a:ext cx="4619869" cy="443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14300" indent="0">
              <a:buNone/>
            </a:pPr>
            <a:r>
              <a:rPr lang="en-US" sz="2000" b="1" dirty="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Dashboard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tool in development this year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 is a minimum viable product at the end of FY2022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Aim for additional work in 2023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Focus on TRMM LIS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Basic display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Climatology options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Slider comparison tool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Cloud-optimized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geoTIFFs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Demonstrate evolving DAAC role as more than data curators</a:t>
            </a: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7;p10">
            <a:extLst>
              <a:ext uri="{FF2B5EF4-FFF2-40B4-BE49-F238E27FC236}">
                <a16:creationId xmlns:a16="http://schemas.microsoft.com/office/drawing/2014/main" id="{E56F58A0-222D-85B4-C8DB-EE4D6044C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dirty="0"/>
              <a:t>Lightning Dashboard - Overview</a:t>
            </a: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0003B-91AE-BAB3-9D8D-DC8A359E70FE}"/>
              </a:ext>
            </a:extLst>
          </p:cNvPr>
          <p:cNvSpPr txBox="1"/>
          <p:nvPr/>
        </p:nvSpPr>
        <p:spPr>
          <a:xfrm>
            <a:off x="4697658" y="5696390"/>
            <a:ext cx="7416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TRMM LIS June 2013 (left) and January 2013 (right) comparison slider.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04F81-4C44-A04C-0C51-55A4C4147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658" y="1432961"/>
            <a:ext cx="7416553" cy="377221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E5AD6A2-6A05-A901-B137-85B7D572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00200" cy="365125"/>
          </a:xfrm>
        </p:spPr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07A8A07-E3F5-496C-50B6-34BE40955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903" y="6356350"/>
            <a:ext cx="7254240" cy="365125"/>
          </a:xfrm>
        </p:spPr>
        <p:txBody>
          <a:bodyPr/>
          <a:lstStyle/>
          <a:p>
            <a:r>
              <a:rPr lang="en-US" dirty="0"/>
              <a:t>GLM Science Team Meeting 2022</a:t>
            </a:r>
          </a:p>
        </p:txBody>
      </p:sp>
    </p:spTree>
    <p:extLst>
      <p:ext uri="{BB962C8B-B14F-4D97-AF65-F5344CB8AC3E}">
        <p14:creationId xmlns:p14="http://schemas.microsoft.com/office/powerpoint/2010/main" val="963391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1"/>
          <p:cNvSpPr txBox="1">
            <a:spLocks noGrp="1"/>
          </p:cNvSpPr>
          <p:nvPr>
            <p:ph type="sldNum" idx="12"/>
          </p:nvPr>
        </p:nvSpPr>
        <p:spPr>
          <a:xfrm>
            <a:off x="9875520" y="6356350"/>
            <a:ext cx="147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916368-000C-61C4-A9F7-488E11B72763}"/>
              </a:ext>
            </a:extLst>
          </p:cNvPr>
          <p:cNvSpPr txBox="1">
            <a:spLocks/>
          </p:cNvSpPr>
          <p:nvPr/>
        </p:nvSpPr>
        <p:spPr>
          <a:xfrm>
            <a:off x="77789" y="1837920"/>
            <a:ext cx="4794783" cy="4027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114300" indent="0">
              <a:buNone/>
            </a:pPr>
            <a:r>
              <a:rPr lang="en-US" sz="2000" b="1" dirty="0">
                <a:solidFill>
                  <a:srgbClr val="1D62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Lightning Dashboard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Updating user interface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Initial demonstration to the NASA Marshall Lightning Science team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interest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MSFC to incorporate this as the next generation viewer for NASA lightning data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Incorporated global Lightning Imaging Sensor “hotspot” locations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Albrecht et al. (2016)</a:t>
            </a:r>
          </a:p>
          <a:p>
            <a:endParaRPr 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77;p10">
            <a:extLst>
              <a:ext uri="{FF2B5EF4-FFF2-40B4-BE49-F238E27FC236}">
                <a16:creationId xmlns:a16="http://schemas.microsoft.com/office/drawing/2014/main" id="{E56F58A0-222D-85B4-C8DB-EE4D6044CB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069" y="133621"/>
            <a:ext cx="10362631" cy="1057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</a:pPr>
            <a:r>
              <a:rPr lang="en-US" dirty="0"/>
              <a:t>Lightning Dashboard - Demonstration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D5432-AB15-E779-ABF0-3B2B1AF64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721" y="1790785"/>
            <a:ext cx="7123370" cy="3741962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01600" dist="76200" dir="2700000" algn="tl" rotWithShape="0">
              <a:schemeClr val="accent1">
                <a:lumMod val="50000"/>
                <a:alpha val="4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00003B-91AE-BAB3-9D8D-DC8A359E70FE}"/>
              </a:ext>
            </a:extLst>
          </p:cNvPr>
          <p:cNvSpPr txBox="1"/>
          <p:nvPr/>
        </p:nvSpPr>
        <p:spPr>
          <a:xfrm>
            <a:off x="4872572" y="5696390"/>
            <a:ext cx="7081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 TRMM-LIS climatology display with lightning hotspots. Shown hotspot is the most active on Earth; Lake Maracaibo, Venezuela. </a:t>
            </a:r>
            <a:endParaRPr lang="en-US" sz="1600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FDF5A4-1837-2D06-921F-BADE7A98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00200" cy="365125"/>
          </a:xfrm>
        </p:spPr>
        <p:txBody>
          <a:bodyPr/>
          <a:lstStyle/>
          <a:p>
            <a:r>
              <a:rPr lang="en-US" dirty="0"/>
              <a:t>9/13/2022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CC4AE76-E17A-C54F-67E2-7C3DE9E8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2903" y="6356350"/>
            <a:ext cx="7254240" cy="365125"/>
          </a:xfrm>
        </p:spPr>
        <p:txBody>
          <a:bodyPr/>
          <a:lstStyle/>
          <a:p>
            <a:r>
              <a:rPr lang="en-US" dirty="0"/>
              <a:t>GLM Science Team Meeting 2022</a:t>
            </a:r>
          </a:p>
        </p:txBody>
      </p:sp>
    </p:spTree>
    <p:extLst>
      <p:ext uri="{BB962C8B-B14F-4D97-AF65-F5344CB8AC3E}">
        <p14:creationId xmlns:p14="http://schemas.microsoft.com/office/powerpoint/2010/main" val="737218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9184</TotalTime>
  <Words>818</Words>
  <Application>Microsoft Office PowerPoint</Application>
  <PresentationFormat>Widescreen</PresentationFormat>
  <Paragraphs>132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Century Gothic</vt:lpstr>
      <vt:lpstr>Arial</vt:lpstr>
      <vt:lpstr>Calibri</vt:lpstr>
      <vt:lpstr>Gill Sans</vt:lpstr>
      <vt:lpstr>Office Theme</vt:lpstr>
      <vt:lpstr>User Services for Lightning Data at GHRC DAAC</vt:lpstr>
      <vt:lpstr>NASA’s Earth Science DAACs</vt:lpstr>
      <vt:lpstr>GHRC Mission and Holdings</vt:lpstr>
      <vt:lpstr>Accessing GHRC Data</vt:lpstr>
      <vt:lpstr>Lightning Imaging Sensor (LIS) – Current Work</vt:lpstr>
      <vt:lpstr>Geostationary Lightning Mapper (GLM)</vt:lpstr>
      <vt:lpstr>Field Campaign Explorer (FCX)</vt:lpstr>
      <vt:lpstr>Lightning Dashboard - Overview</vt:lpstr>
      <vt:lpstr>Lightning Dashboard - Demonstration</vt:lpstr>
      <vt:lpstr>Upcoming Lightning Activities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Shifting the Paradigm: Discover, Access, and Process Data using Cloud-Based Services</dc:title>
  <dc:creator>Stano, Geoffrey</dc:creator>
  <cp:lastModifiedBy>Geoffrey Stano</cp:lastModifiedBy>
  <cp:revision>45</cp:revision>
  <dcterms:modified xsi:type="dcterms:W3CDTF">2022-09-09T15:53:46Z</dcterms:modified>
</cp:coreProperties>
</file>